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1" autoAdjust="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 err="1">
                <a:latin typeface="Fira Sans SemiBold"/>
                <a:ea typeface="Fira Sans SemiBold"/>
                <a:cs typeface="Fira Sans SemiBold"/>
                <a:sym typeface="Fira Sans SemiBold"/>
              </a:rPr>
              <a:t>Fluffy</a:t>
            </a:r>
            <a:endParaRPr lang="hu-HU" sz="4500" dirty="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System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hu-HU" sz="1500" dirty="0">
                <a:latin typeface="Fira Sans"/>
                <a:ea typeface="Fira Sans"/>
                <a:cs typeface="Fira Sans"/>
                <a:sym typeface="Fira Sans"/>
              </a:rPr>
              <a:t> Jelenovits Milán, Balázs Zalán és Gyenes Béla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DHCP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356" name="Táblázat 355"/>
          <p:cNvGraphicFramePr>
            <a:graphicFrameLocks noGrp="1"/>
          </p:cNvGraphicFramePr>
          <p:nvPr/>
        </p:nvGraphicFramePr>
        <p:xfrm>
          <a:off x="2665505" y="1130225"/>
          <a:ext cx="3987800" cy="34747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Szervezeti egység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Átjáró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192.168.1.200 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 / 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engeneer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192.168.1.160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192.168.1.128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WiFi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 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Szervezeti egység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Átjáró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engeneer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4" name="Táblázat 83"/>
          <p:cNvGraphicFramePr>
            <a:graphicFrameLocks noGrp="1"/>
          </p:cNvGraphicFramePr>
          <p:nvPr/>
        </p:nvGraphicFramePr>
        <p:xfrm>
          <a:off x="1784350" y="2205990"/>
          <a:ext cx="5575300" cy="73152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Jelszó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Titkosítás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Hitelesítés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Csatorna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192.168.1.27/27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192.168.1.28/27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192.168.1.29/27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7823" y="0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3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</a:t>
            </a:r>
            <a:r>
              <a:rPr lang="hu-HU" sz="3300" dirty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6" name="Táblázat 55"/>
          <p:cNvGraphicFramePr>
            <a:graphicFrameLocks noGrp="1"/>
          </p:cNvGraphicFramePr>
          <p:nvPr/>
        </p:nvGraphicFramePr>
        <p:xfrm>
          <a:off x="4191000" y="900951"/>
          <a:ext cx="4953000" cy="424254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729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backend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-UX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8" name="Táblázat 57"/>
          <p:cNvGraphicFramePr>
            <a:graphicFrameLocks noGrp="1"/>
          </p:cNvGraphicFramePr>
          <p:nvPr/>
        </p:nvGraphicFramePr>
        <p:xfrm>
          <a:off x="0" y="837969"/>
          <a:ext cx="4336677" cy="4631114"/>
        </p:xfrm>
        <a:graphic>
          <a:graphicData uri="http://schemas.openxmlformats.org/drawingml/2006/table">
            <a:tbl>
              <a:tblPr/>
              <a:tblGrid>
                <a:gridCol w="53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21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192.168.1.192/29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192.168.1.200/29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192.168.1.232/30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áblázat 41"/>
          <p:cNvGraphicFramePr>
            <a:graphicFrameLocks noGrp="1"/>
          </p:cNvGraphicFramePr>
          <p:nvPr/>
        </p:nvGraphicFramePr>
        <p:xfrm>
          <a:off x="1035425" y="201710"/>
          <a:ext cx="7254686" cy="5143492"/>
        </p:xfrm>
        <a:graphic>
          <a:graphicData uri="http://schemas.openxmlformats.org/drawingml/2006/table">
            <a:tbl>
              <a:tblPr/>
              <a:tblGrid>
                <a:gridCol w="89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566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neteng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192.168.1.160/28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neteng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tester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27"/>
          <p:cNvSpPr txBox="1"/>
          <p:nvPr/>
        </p:nvSpPr>
        <p:spPr>
          <a:xfrm>
            <a:off x="214125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900" dirty="0">
                <a:latin typeface="Fira Sans Medium"/>
                <a:ea typeface="Fira Sans Medium"/>
                <a:cs typeface="Fira Sans Medium"/>
                <a:sym typeface="Fira Sans Medium"/>
              </a:rPr>
              <a:t>Tesztelések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1" name="Táblázat 50"/>
          <p:cNvGraphicFramePr>
            <a:graphicFrameLocks noGrp="1"/>
          </p:cNvGraphicFramePr>
          <p:nvPr/>
        </p:nvGraphicFramePr>
        <p:xfrm>
          <a:off x="2133600" y="1737360"/>
          <a:ext cx="4876800" cy="166878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Tesztelés menete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switcheken belül, adott Vlan-on belül a gépeknek van-e IP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switchen belül, adott vlan-on belül két gép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különböző switchek között , ugyanabban a vlanban két gép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gép eléri-e az alapértelmezett átjárót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switchben, különöző vlanok ban lévő gépek között ping, traceroute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különböző switchben, különböző vlanban lévő gépek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névfeloldás ellenörzése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webszerver</a:t>
                      </a:r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elérhető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áblázat 58"/>
          <p:cNvGraphicFramePr>
            <a:graphicFrameLocks noGrp="1"/>
          </p:cNvGraphicFramePr>
          <p:nvPr/>
        </p:nvGraphicFramePr>
        <p:xfrm>
          <a:off x="400920" y="600264"/>
          <a:ext cx="2828865" cy="4063996"/>
        </p:xfrm>
        <a:graphic>
          <a:graphicData uri="http://schemas.openxmlformats.org/drawingml/2006/table">
            <a:tbl>
              <a:tblPr/>
              <a:tblGrid>
                <a:gridCol w="15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Honnan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Hova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Típus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Sikeres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2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S1 - 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S0 - 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S0 -S2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graphicFrame>
        <p:nvGraphicFramePr>
          <p:cNvPr id="60" name="Táblázat 59"/>
          <p:cNvGraphicFramePr>
            <a:graphicFrameLocks noGrp="1"/>
          </p:cNvGraphicFramePr>
          <p:nvPr/>
        </p:nvGraphicFramePr>
        <p:xfrm>
          <a:off x="5777006" y="512859"/>
          <a:ext cx="2740210" cy="4063994"/>
        </p:xfrm>
        <a:graphic>
          <a:graphicData uri="http://schemas.openxmlformats.org/drawingml/2006/table">
            <a:tbl>
              <a:tblPr/>
              <a:tblGrid>
                <a:gridCol w="15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zövegdoboz 152"/>
          <p:cNvSpPr txBox="1"/>
          <p:nvPr/>
        </p:nvSpPr>
        <p:spPr>
          <a:xfrm>
            <a:off x="1112744" y="2094697"/>
            <a:ext cx="691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A tesztek eredményei a projekt </a:t>
            </a:r>
            <a:br>
              <a:rPr lang="hu-HU" sz="2800" dirty="0"/>
            </a:br>
            <a:r>
              <a:rPr lang="hu-HU" sz="2800" dirty="0"/>
              <a:t>dokumentációjában tekinthetők meg</a:t>
            </a:r>
            <a:r>
              <a:rPr lang="hu-HU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wifi hálózat kapta a legnagyobb alhálózatot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három emelet három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switche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saját alhálózatot alkot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Vlanok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különböző feladatok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gépei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és IP-telefonjai különböző VLAN-okba kerültek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VLSM táblázat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Nyomtatók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Bár a nyomtatók külön emeleten, de egy alhálózatban vannak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Server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serveré a legkisebb alhálózat, mivel egyedül használja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DCAC5921-5A2D-41DA-8FFD-EFECE52D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27" y="1736363"/>
            <a:ext cx="2359626" cy="19911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 build="p"/>
      <p:bldP spid="177" grpId="0"/>
      <p:bldP spid="178" grpId="0"/>
      <p:bldP spid="179" grpId="0"/>
      <p:bldP spid="1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Amíg egyikünk a kábeleket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managelte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….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7B3BA20-5CC7-4AB9-88E8-C5CA15DB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6" y="892675"/>
            <a:ext cx="7622225" cy="4204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…addig a többiek a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és a router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konfigján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dolgozott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" name="Kép 14" descr="s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88" y="627348"/>
            <a:ext cx="4175311" cy="4516152"/>
          </a:xfrm>
          <a:prstGeom prst="rect">
            <a:avLst/>
          </a:prstGeom>
        </p:spPr>
      </p:pic>
      <p:pic>
        <p:nvPicPr>
          <p:cNvPr id="16" name="Kép 15" descr="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0184"/>
            <a:ext cx="1842247" cy="4013315"/>
          </a:xfrm>
          <a:prstGeom prst="rect">
            <a:avLst/>
          </a:prstGeom>
        </p:spPr>
      </p:pic>
      <p:pic>
        <p:nvPicPr>
          <p:cNvPr id="17" name="Kép 16" descr="rtd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842" y="1154834"/>
            <a:ext cx="1798065" cy="3988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Közben a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routerek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configurálása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is elkészült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" name="Kép 23" descr="wifi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4564"/>
            <a:ext cx="4374889" cy="3822210"/>
          </a:xfrm>
          <a:prstGeom prst="rect">
            <a:avLst/>
          </a:prstGeom>
        </p:spPr>
      </p:pic>
      <p:pic>
        <p:nvPicPr>
          <p:cNvPr id="25" name="Kép 24" descr="wifi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89" y="3492711"/>
            <a:ext cx="4773211" cy="1650789"/>
          </a:xfrm>
          <a:prstGeom prst="rect">
            <a:avLst/>
          </a:prstGeom>
        </p:spPr>
      </p:pic>
      <p:pic>
        <p:nvPicPr>
          <p:cNvPr id="26" name="Kép 25" descr="wifi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09" y="1199266"/>
            <a:ext cx="4772891" cy="126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Probléma ami felmerült a projekt során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7" name="Kép 56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96" y="0"/>
            <a:ext cx="2194750" cy="1310754"/>
          </a:xfrm>
          <a:prstGeom prst="rect">
            <a:avLst/>
          </a:prstGeom>
        </p:spPr>
      </p:pic>
      <p:sp>
        <p:nvSpPr>
          <p:cNvPr id="58" name="Szövegdoboz 57"/>
          <p:cNvSpPr txBox="1"/>
          <p:nvPr/>
        </p:nvSpPr>
        <p:spPr>
          <a:xfrm>
            <a:off x="5036942" y="235527"/>
            <a:ext cx="3815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/>
              <a:t>Az otthoni gépeinken a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r>
              <a:rPr lang="hu-HU" dirty="0"/>
              <a:t> egy</a:t>
            </a:r>
            <a:br>
              <a:rPr lang="hu-HU" dirty="0"/>
            </a:br>
            <a:r>
              <a:rPr lang="hu-HU" dirty="0"/>
              <a:t>újabb verziója futott, ezért az iskolai gépeken</a:t>
            </a:r>
            <a:br>
              <a:rPr lang="hu-HU" dirty="0"/>
            </a:br>
            <a:r>
              <a:rPr lang="hu-HU" dirty="0"/>
              <a:t>nem tudtuk megnyitni azt a </a:t>
            </a:r>
            <a:r>
              <a:rPr lang="hu-HU" dirty="0" err="1"/>
              <a:t>filet</a:t>
            </a:r>
            <a:r>
              <a:rPr lang="hu-HU" dirty="0"/>
              <a:t> amivel otthon </a:t>
            </a:r>
            <a:br>
              <a:rPr lang="hu-HU" dirty="0"/>
            </a:br>
            <a:r>
              <a:rPr lang="hu-HU" dirty="0"/>
              <a:t>dolgoztunk.</a:t>
            </a:r>
          </a:p>
        </p:txBody>
      </p:sp>
      <p:sp>
        <p:nvSpPr>
          <p:cNvPr id="59" name="Szövegdoboz 58"/>
          <p:cNvSpPr txBox="1"/>
          <p:nvPr/>
        </p:nvSpPr>
        <p:spPr>
          <a:xfrm>
            <a:off x="3172691" y="2369127"/>
            <a:ext cx="547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Erre a megoldás az volt, hogy a 8.1.1-es verziójú </a:t>
            </a:r>
            <a:r>
              <a:rPr lang="hu-HU" dirty="0" err="1"/>
              <a:t>fileból</a:t>
            </a:r>
            <a:r>
              <a:rPr lang="hu-HU" dirty="0"/>
              <a:t> otthon átmásoltuk a tartalmat a 8.2.1-esbe. Így a projekten belül több 8.1.1-es file futott egyszerre, amik a projekt különböző részeire szakosodtak. Végül a projekt szimulációs részét két különböző </a:t>
            </a:r>
            <a:r>
              <a:rPr lang="hu-HU" dirty="0" err="1"/>
              <a:t>fileal</a:t>
            </a:r>
            <a:r>
              <a:rPr lang="hu-HU" dirty="0"/>
              <a:t> zártuk, egy 8.1.1-es és egy 8.2.1-es verziójúval, miknek a tartalma ugyanaz.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Weboldal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201706" y="1055594"/>
            <a:ext cx="878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projekthez egy egyszerűbb weboldal is társult, ami a szervezeti egységek felosztását bemutató táblázatot tartalmazza</a:t>
            </a:r>
          </a:p>
        </p:txBody>
      </p:sp>
      <p:pic>
        <p:nvPicPr>
          <p:cNvPr id="80" name="Kép 79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47" y="1360724"/>
            <a:ext cx="2043953" cy="3782776"/>
          </a:xfrm>
          <a:prstGeom prst="rect">
            <a:avLst/>
          </a:prstGeom>
        </p:spPr>
      </p:pic>
      <p:pic>
        <p:nvPicPr>
          <p:cNvPr id="81" name="Kép 80" descr="htmlke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8154"/>
            <a:ext cx="1624684" cy="3785346"/>
          </a:xfrm>
          <a:prstGeom prst="rect">
            <a:avLst/>
          </a:prstGeom>
        </p:spPr>
      </p:pic>
      <p:pic>
        <p:nvPicPr>
          <p:cNvPr id="82" name="Kép 81" descr="tab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97" y="2427194"/>
            <a:ext cx="4878403" cy="122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5" y="1494746"/>
            <a:ext cx="994257" cy="1111795"/>
            <a:chOff x="5044655" y="1201022"/>
            <a:chExt cx="1268994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Vlan</a:t>
            </a:r>
            <a:r>
              <a:rPr lang="hu-HU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DHCP tábla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1500" dirty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Switch</a:t>
            </a:r>
            <a:r>
              <a:rPr lang="hu-HU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A projekthez kért dokumentumok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 animBg="1"/>
      <p:bldP spid="1640" grpId="0" animBg="1"/>
      <p:bldP spid="1641" grpId="0" animBg="1"/>
      <p:bldP spid="1642" grpId="0" animBg="1"/>
      <p:bldP spid="1678" grpId="0"/>
      <p:bldP spid="1680" grpId="0"/>
      <p:bldP spid="1682" grpId="0"/>
      <p:bldP spid="1684" grpId="0"/>
      <p:bldP spid="16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Vlan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48" name="Tábláza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39936"/>
              </p:ext>
            </p:extLst>
          </p:nvPr>
        </p:nvGraphicFramePr>
        <p:xfrm>
          <a:off x="2915491" y="1009650"/>
          <a:ext cx="3327318" cy="3124200"/>
        </p:xfrm>
        <a:graphic>
          <a:graphicData uri="http://schemas.openxmlformats.org/drawingml/2006/table">
            <a:tbl>
              <a:tblPr/>
              <a:tblGrid>
                <a:gridCol w="166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MNGT_VoIP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SWITCH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NETE_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VoIP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TESTER_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VoIP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UX_VoIP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WIFI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Diavetítés a képernyőre (16:9 oldalarány)</PresentationFormat>
  <Paragraphs>712</Paragraphs>
  <Slides>17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Fira Sans</vt:lpstr>
      <vt:lpstr>Fira Sans Medium</vt:lpstr>
      <vt:lpstr>Fira Sans SemiBold</vt:lpstr>
      <vt:lpstr>Technology Infographics by Slidesgo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Zalán Balázs</dc:creator>
  <cp:lastModifiedBy>Milán Jelenovits</cp:lastModifiedBy>
  <cp:revision>17</cp:revision>
  <dcterms:modified xsi:type="dcterms:W3CDTF">2023-04-20T09:09:32Z</dcterms:modified>
</cp:coreProperties>
</file>