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8745E-7A99-4E2F-ACA1-D8B8788D278F}" type="datetimeFigureOut">
              <a:rPr lang="en-CA" smtClean="0"/>
              <a:t>2024-07-24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334DB-9479-4B4E-9787-380F7477244F}" type="slidenum">
              <a:rPr lang="en-CA" smtClean="0"/>
              <a:t>‹#›</a:t>
            </a:fld>
            <a:endParaRPr lang="en-CA"/>
          </a:p>
        </p:txBody>
      </p:sp>
    </p:spTree>
    <p:extLst>
      <p:ext uri="{BB962C8B-B14F-4D97-AF65-F5344CB8AC3E}">
        <p14:creationId xmlns:p14="http://schemas.microsoft.com/office/powerpoint/2010/main" val="313057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presentation was automatically generated by PowerPoint Copilot based on content found in this document:
https://insightonlinecan-my.sharepoint.com/personal/luis_nogales_insight_com/Documents/Project%20-%201%20-%20African%20Wildlife%20Object%20Classification.pdf
AI-generated content may be incorrect.</a:t>
            </a:r>
          </a:p>
        </p:txBody>
      </p:sp>
      <p:sp>
        <p:nvSpPr>
          <p:cNvPr id="4" name="Slide Number Placeholder 3"/>
          <p:cNvSpPr>
            <a:spLocks noGrp="1"/>
          </p:cNvSpPr>
          <p:nvPr>
            <p:ph type="sldNum" sz="quarter" idx="5"/>
          </p:nvPr>
        </p:nvSpPr>
        <p:spPr/>
        <p:txBody>
          <a:bodyPr/>
          <a:lstStyle/>
          <a:p>
            <a:fld id="{106DED98-2C20-43E2-A80A-EB5AEEE2A077}" type="slidenum">
              <a:rPr lang="en-CA" smtClean="0"/>
              <a:t>1</a:t>
            </a:fld>
            <a:endParaRPr lang="en-CA"/>
          </a:p>
        </p:txBody>
      </p:sp>
    </p:spTree>
    <p:extLst>
      <p:ext uri="{BB962C8B-B14F-4D97-AF65-F5344CB8AC3E}">
        <p14:creationId xmlns:p14="http://schemas.microsoft.com/office/powerpoint/2010/main" val="356453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We're integrating the VGG16 model using Keras, with ImageNet's weights for optimal performance. The model is set to non-trainable to preserve the pre-trained weights, focusing on the last layers for training. A summary reveals the model's complex layer structure and parameter details.
Original Content:
# We get the model from keras and use the weights from imagenet
# It's possible to use another models weight, but we are not going to explore that posibi conv_base = keras.applications.vgg16.VGG16(     weights = "imagenet",     include_top= False
)
# We set the parameter trainable as False
# We prefer to leave the weights of the model as it is, and only train the last layers th # We prefer to leave the weights of the model as it is, and only train the last layers th conv_base.trainable = False conv_base.summary()
Downloading data from https://storage.googleapis.com/tensorflow/keras-applications/vg
80134624/80134624 [==============================] - 1s 0us/step Model: "vgg19"
_________________________________________________________________
Layer (type)                Output Shape              Param #   =================================================================  input_7 (InputLayer)        [(None, None, None, 3)]   0          block1_conv1 (Conv2D)       (None, None, None, 64)    1792       block1_conv2 (Conv2D)       (None, None, None, 64)    36928      block1_pool (MaxPooling2D)  (None, None, None, 64)    0          block2_conv1 (Conv2D)       (None, None, None, 128)   73856      block2_conv2 (Conv2D)       (None, None, None, 128)   147584     block2_pool (MaxPooling2D)  (None, None, None, 128)   0          block3_conv1 (Conv2D)       (None, None, None, 256)   295168     block3_conv2 (Conv2D)       (None, None, None, 256)   590080     block3_conv3 (Conv2D)       (None, None, None, 256)   590080     block3_conv4 (Conv2D)       (None, None, None, 256)   590080     block3_pool (MaxPooling2D)  (None, None, None, 256)   0          block4_conv1 (Conv2D)       (None, None, None, 512)   1180160    block4_conv2 (Conv2D)       (None, None, None, 512)   2359808    block4_conv3 (Conv2D)       (None, None, None, 512)   2359808    block4_conv4 (Conv2D)       (None, None, None, 512)   2359808    block4_pool (MaxPooling2D)  (None, None, None, 512)   0          block5_conv1 (Conv2D)       (None, None, None, 512)   2359808    block5_conv2 (Conv2D)       (None, None, None, 512)   2359808    block5_conv3 (Conv2D)       (None, None, None, 512)   2359808    block5_conv4 (Conv2D)       (None, None, None, 512)   2359808    block5_pool (MaxPooling2D)  (None, None, None, 512)   0
================================================================= Total params: 20024384 (76.39 MB)
Total params: 20024384 (76.39 MB)
Trainable params: 0 (0.00 Byte)
Non-trainable params: 20024384 (76.39 MB)
_________________________________________________________________
</a:t>
            </a:r>
          </a:p>
        </p:txBody>
      </p:sp>
      <p:sp>
        <p:nvSpPr>
          <p:cNvPr id="4" name="Slide Number Placeholder 3"/>
          <p:cNvSpPr>
            <a:spLocks noGrp="1"/>
          </p:cNvSpPr>
          <p:nvPr>
            <p:ph type="sldNum" sz="quarter" idx="5"/>
          </p:nvPr>
        </p:nvSpPr>
        <p:spPr/>
        <p:txBody>
          <a:bodyPr/>
          <a:lstStyle/>
          <a:p>
            <a:fld id="{106DED98-2C20-43E2-A80A-EB5AEEE2A077}" type="slidenum">
              <a:rPr lang="en-CA" smtClean="0"/>
              <a:t>10</a:t>
            </a:fld>
            <a:endParaRPr lang="en-CA"/>
          </a:p>
        </p:txBody>
      </p:sp>
    </p:spTree>
    <p:extLst>
      <p:ext uri="{BB962C8B-B14F-4D97-AF65-F5344CB8AC3E}">
        <p14:creationId xmlns:p14="http://schemas.microsoft.com/office/powerpoint/2010/main" val="13386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slide presents the architecture of a VGG16-based neural network model, highlighting its layers, output shapes, and parameters. The model utilizes data augmentation, dropout regularization, and a global average pooling layer to enhance performance and reduce overfitting.
Original Content:
from tensorflow import keras from keras import layers from tensorflow.keras.regularizers import l2
inputs = keras.Input(shape=(img_size, img_size, 3)) x = data_augmentation(inputs) x = keras.applications.vgg16.preprocess_input(x) x = conv_base(x)
# GlobalAveragePooling2D help us reduce the dimension and It also help us reduce the amou # Reducing the amount of parameters is crucial at reducing potentia for overfitting and s x = layers.GlobalAveragePooling2D()(x) x = layers.Dense(512, activation = 'relu', kernel_regularizer=l2(0.001))(x) x = layers.Dropout(0.5)(x) #It would seen too harsh to dropout half of the neuron, # but in other experiment for classification problems this approach has proveed to yield outputs = layers.Dense(4, activation="softmax")(x) model = keras.Model(inputs=inputs, outputs=outputs)
from tensorflow.keras.optimizers import Adam
# Compile the model model.compile(     optimizer=Adam(learning_rate=1e-4),     loss='sparse_categorical_crossentropy',     metrics=['accuracy'] )
#Final overview at the model before training model.summary()
Model: "model_2"
_________________________________________________________________
Layer (type)                Output Shape              Param #   =================================================================  input_6 (InputLayer)        [(None, 224, 224, 3)]     0          sequential_1 (Sequential)   (None, 224, 224, 3)       0
tf.__operators__.getitem_2  (None, 224, 224, 3)       0           (SlicingOpLambda)
tf.nn.bias_add_2 (TFOpLamb  (None, 224, 224, 3)       0          da)                                                              da)                                                              vgg16 (Functional)          (None, None, None, 512)   14714688
global_average_pooling2d_2  (None, 512)               0           (GlobalAveragePooling2D)                                        dense_4 (Dense)             (None, 512)               262656     dropout_2 (Dropout)         (None, 512)               0          dense_5 (Dense)             (None, 4)                 2052
=================================================================
Total params: 14979396 (57.14 MB)
Trainable params: 264708 (1.01 MB)
Non-trainable params: 14714688 (56.13 MB)
_________________________________________________________________
</a:t>
            </a:r>
          </a:p>
        </p:txBody>
      </p:sp>
      <p:sp>
        <p:nvSpPr>
          <p:cNvPr id="4" name="Slide Number Placeholder 3"/>
          <p:cNvSpPr>
            <a:spLocks noGrp="1"/>
          </p:cNvSpPr>
          <p:nvPr>
            <p:ph type="sldNum" sz="quarter" idx="5"/>
          </p:nvPr>
        </p:nvSpPr>
        <p:spPr/>
        <p:txBody>
          <a:bodyPr/>
          <a:lstStyle/>
          <a:p>
            <a:fld id="{106DED98-2C20-43E2-A80A-EB5AEEE2A077}" type="slidenum">
              <a:rPr lang="en-CA" smtClean="0"/>
              <a:t>11</a:t>
            </a:fld>
            <a:endParaRPr lang="en-CA"/>
          </a:p>
        </p:txBody>
      </p:sp>
    </p:spTree>
    <p:extLst>
      <p:ext uri="{BB962C8B-B14F-4D97-AF65-F5344CB8AC3E}">
        <p14:creationId xmlns:p14="http://schemas.microsoft.com/office/powerpoint/2010/main" val="2314358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Today, we're discussing the implementation of callbacks during model training. We use a checkpoint to save the best model iteration and early stopping to prevent overfitting. Initially, we trained for 10 epochs and then extended to 50, ensuring we capture the best possible model performance.
Original Content:
# Defining some callbacks Checkpoint and early stopping callbacks = [     keras.callbacks.ModelCheckpoint(         filepath ="./vgg16_african_wildlife_classifier5.h5",         save_best_only=True,         monitor="val_loss"
),     keras.callbacks.EarlyStopping(monitor="loss", patience=3)
]
# Checkpoint to save the best model during training
# Early stopping to get the best possible model if the loss experince no changes or minor # Early stopping also helps us avoid overfitting by finalizing the training under the con
# Training the model history = model.fit(     train_dataset,     validation_data=val_dataset,     callbacks = callbacks,     epochs=50
)
# We started with 10 epoch, we notice that the model was learning and It didn't appear to # So we increase the number of epoch to 50, along with the early stoping assure us to get
</a:t>
            </a:r>
          </a:p>
        </p:txBody>
      </p:sp>
      <p:sp>
        <p:nvSpPr>
          <p:cNvPr id="4" name="Slide Number Placeholder 3"/>
          <p:cNvSpPr>
            <a:spLocks noGrp="1"/>
          </p:cNvSpPr>
          <p:nvPr>
            <p:ph type="sldNum" sz="quarter" idx="5"/>
          </p:nvPr>
        </p:nvSpPr>
        <p:spPr/>
        <p:txBody>
          <a:bodyPr/>
          <a:lstStyle/>
          <a:p>
            <a:fld id="{106DED98-2C20-43E2-A80A-EB5AEEE2A077}" type="slidenum">
              <a:rPr lang="en-CA" smtClean="0"/>
              <a:t>12</a:t>
            </a:fld>
            <a:endParaRPr lang="en-CA"/>
          </a:p>
        </p:txBody>
      </p:sp>
    </p:spTree>
    <p:extLst>
      <p:ext uri="{BB962C8B-B14F-4D97-AF65-F5344CB8AC3E}">
        <p14:creationId xmlns:p14="http://schemas.microsoft.com/office/powerpoint/2010/main" val="29898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 observe the machine learning model's training over 19 epochs, noting a consistent decrease in loss and a steady accuracy rate. This indicates the model's improving performance as it learns from the data.
Original Content:
Epoch 1/50
33/33 [==============================] - 15s 379ms/step - loss: 3.5743 - accuracy: 0. /usr/local/lib/python3.10/dist-packages/keras/src/engine/training.py:3103: UserWarnin   saving_api.save_model(
Epoch 2/50
33/33 [==============================] - 13s 354ms/step - loss: 2.1773 - accuracy: 0.
Epoch 3/50
33/33 [==============================] - 15s 371ms/step - loss: 1.7562 - accuracy: 0.
Epoch 4/50
33/33 [==============================] - 13s 331ms/step - loss: 1.5176 - accuracy: 0. Epoch 5/50
Epoch 5/50
33/33 [==============================] - 13s 331ms/step - loss: 1.3361 - accuracy: 0.
Epoch 6/50
33/33 [==============================] - 13s 342ms/step - loss: 1.1361 - accuracy: 0.
Epoch 7/50
33/33 [==============================] - 13s 346ms/step - loss: 1.1807 - accuracy: 0. Epoch 8/50
33/33 [==============================] - 14s 365ms/step - loss: 1.0506 - accuracy: 0. Epoch 9/50
33/33 [==============================] - 13s 340ms/step - loss: 1.1035 - accuracy: 0. Epoch 10/50
33/33 [==============================] - 13s 339ms/step - loss: 1.0378 - accuracy: 0. Epoch 11/50
33/33 [==============================] - 13s 341ms/step - loss: 1.0154 - accuracy: 0. Epoch 12/50
33/33 [==============================] - 14s 375ms/step - loss: 0.9427 - accuracy: 0. Epoch 13/50
33/33 [==============================] - 14s 357ms/step - loss: 0.9721 - accuracy: 0. Epoch 14/50
33/33 [==============================] - 13s 350ms/step - loss: 0.9456 - accuracy: 0.
Epoch 15/50
33/33 [==============================] - 13s 349ms/step - loss: 0.9191 - accuracy: 0.
Epoch 16/50
33/33 [==============================] - 13s 343ms/step - loss: 0.8179 - accuracy: 0.
Epoch 17/50
33/33 [==============================] - 13s 350ms/step - loss: 0.8430 - accuracy: 0.
Epoch 18/50
33/33 [==============================] - 13s 347ms/step - loss: 0.8467 - accuracy: 0.
Epoch 19/50
33/33 [==============================] - 13s 341ms/step - loss: 0.8545 - accuracy: 0.
</a:t>
            </a:r>
          </a:p>
        </p:txBody>
      </p:sp>
      <p:sp>
        <p:nvSpPr>
          <p:cNvPr id="4" name="Slide Number Placeholder 3"/>
          <p:cNvSpPr>
            <a:spLocks noGrp="1"/>
          </p:cNvSpPr>
          <p:nvPr>
            <p:ph type="sldNum" sz="quarter" idx="5"/>
          </p:nvPr>
        </p:nvSpPr>
        <p:spPr/>
        <p:txBody>
          <a:bodyPr/>
          <a:lstStyle/>
          <a:p>
            <a:fld id="{106DED98-2C20-43E2-A80A-EB5AEEE2A077}" type="slidenum">
              <a:rPr lang="en-CA" smtClean="0"/>
              <a:t>13</a:t>
            </a:fld>
            <a:endParaRPr lang="en-CA"/>
          </a:p>
        </p:txBody>
      </p:sp>
    </p:spTree>
    <p:extLst>
      <p:ext uri="{BB962C8B-B14F-4D97-AF65-F5344CB8AC3E}">
        <p14:creationId xmlns:p14="http://schemas.microsoft.com/office/powerpoint/2010/main" val="183328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Our machine learning model shows promising results, with high accuracy in both training and validation phases. The test dataset evaluation further confirms the model's robust performance.
Original Content:
import matplotlib.pyplot as plt
# We look into the epoch and how the training was performing with the data. accuracy = history.history["accuracy"] val_accuracy = history.history["val_accuracy"]
val_accuracy = history.history["val_accuracy"] loss = history.history["loss"] val_loss = history.history["val_loss"] epochs = range(1, len(accuracy) + 1) plt.plot(epochs, accuracy, "bo", label="Training accuracy") plt.plot(epochs, val_accuracy, "b", label="Validation accuracy") plt.title("Training and Validation accuracy") plt.legend() plt.figure() plt.plot(epochs, loss, "bo", label="Training loss") plt.plot(epochs, val_loss, "b", label="Validation loss") plt.title("Training and Validation loss") plt.legend() plt.show()
from tensorflow import keras
#Let's try to see how the model perform with the test dataset.
test_model = keras.models.load_model("/content/vgg16_african_wildlife_classifier5.h5") test_loss, test_acc = test_model.evaluate(test_dataset) print(f"Test accuracy: {test_acc: .3f}")
13/13 [==============================] - 5s 184ms/step - loss: 0.6527 - accuracy: 0.9 Test accuracy:  0.962
</a:t>
            </a:r>
          </a:p>
        </p:txBody>
      </p:sp>
      <p:sp>
        <p:nvSpPr>
          <p:cNvPr id="4" name="Slide Number Placeholder 3"/>
          <p:cNvSpPr>
            <a:spLocks noGrp="1"/>
          </p:cNvSpPr>
          <p:nvPr>
            <p:ph type="sldNum" sz="quarter" idx="5"/>
          </p:nvPr>
        </p:nvSpPr>
        <p:spPr/>
        <p:txBody>
          <a:bodyPr/>
          <a:lstStyle/>
          <a:p>
            <a:fld id="{106DED98-2C20-43E2-A80A-EB5AEEE2A077}" type="slidenum">
              <a:rPr lang="en-CA" smtClean="0"/>
              <a:t>14</a:t>
            </a:fld>
            <a:endParaRPr lang="en-CA"/>
          </a:p>
        </p:txBody>
      </p:sp>
    </p:spTree>
    <p:extLst>
      <p:ext uri="{BB962C8B-B14F-4D97-AF65-F5344CB8AC3E}">
        <p14:creationId xmlns:p14="http://schemas.microsoft.com/office/powerpoint/2010/main" val="1354106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slide outlines the steps involved in the test phase of a machine learning model, including the acquisition of true and predicted labels, processing predictions, and logging model testing steps.
Original Content:
import numpy as np
# Get true labels and predicted labels true_labels = [] predicted_labels = [] predicted_probabilities = []
for images, labels in test_dataset:
predictions = test_model.predict(images)     predicted_labels.extend(np.argmax(predictions, axis=1))     predicted_probabilities.extend(predictions)     true_labels.extend(labels.numpy())
true_labels = np.array(true_labels) predicted_labels = np.array(predicted_labels)
predicted_probabilities = np.array(predicted_probabilities)
WARNING:tensorflow:5 out of the last 11 calls to &lt;function Model.make_predict_functio
1/1 [==============================] - 0s 229ms/step
1/1 [==============================] - 0s 55ms/step
1/1 [==============================] - 0s 44ms/step
1/1 [==============================] - 0s 38ms/step
1/1 [==============================] - 0s 39ms/step
1/1 [==============================] - 0s 26ms/step
1/1 [==============================] - 0s 26ms/step
1/1 [==============================] - 0s 26ms/step
1/1 [==============================] - 0s 37ms/step
1/1 [==============================] - 0s 26ms/step
1/1 [==============================] - 0s 30ms/step
</a:t>
            </a:r>
          </a:p>
        </p:txBody>
      </p:sp>
      <p:sp>
        <p:nvSpPr>
          <p:cNvPr id="4" name="Slide Number Placeholder 3"/>
          <p:cNvSpPr>
            <a:spLocks noGrp="1"/>
          </p:cNvSpPr>
          <p:nvPr>
            <p:ph type="sldNum" sz="quarter" idx="5"/>
          </p:nvPr>
        </p:nvSpPr>
        <p:spPr/>
        <p:txBody>
          <a:bodyPr/>
          <a:lstStyle/>
          <a:p>
            <a:fld id="{106DED98-2C20-43E2-A80A-EB5AEEE2A077}" type="slidenum">
              <a:rPr lang="en-CA" smtClean="0"/>
              <a:t>15</a:t>
            </a:fld>
            <a:endParaRPr lang="en-CA"/>
          </a:p>
        </p:txBody>
      </p:sp>
    </p:spTree>
    <p:extLst>
      <p:ext uri="{BB962C8B-B14F-4D97-AF65-F5344CB8AC3E}">
        <p14:creationId xmlns:p14="http://schemas.microsoft.com/office/powerpoint/2010/main" val="2161040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Our machine learning model shows excellent precision and recall for the 'buffalo' and 'zebra' classes. The 'elephant' class is well-identified, while the 'rhino' class could benefit from further model tuning. The confusion matrix and ROC curves provide a detailed visual analysis of the model's performance.
Original Content:
from sklearn.metrics import classification_report, confusion_matrix, roc_curve, auc import seaborn as sns import matplotlib.pyplot as plt from sklearn.preprocessing import label_binarize
# Class labels class_labels = ['buffalo', 'elephant', 'rhino', 'zebra']
# Classification Report print("Classification Report:")
print(classification_report(true_labels, predicted_labels, target_names=class_labels))
# Confusion Matrix
cm = confusion_matrix(true_labels, predicted_labels) plt.figure(figsize=(10, 7))
sns.heatmap(cm, annot=True, fmt='d', cmap='Blues', xticklabels=class_labels, yticklabels=c plt.xlabel('Predicted') plt.ylabel('True') plt.title('Confusion Matrix') plt.show()
# ROC Curve and AUC true_labels_binarized = label_binarize(true_labels classes=[0 1 2 3]) true_labels_binarized = label_binarize(true_labels, classes=[0, 1, 2, 3]) fpr = dict() tpr = dict() roc_auc = dict() n_classes = len(class_labels)
for i in range(n_classes):
fpr[i], tpr[i], _ = roc_curve(true_labels_binarized[:, i], predicted_probabilities[:,     roc_auc[i] = auc(fpr[i], tpr[i])
plt.figure() for i in range(n_classes):     plt.plot(fpr[i], tpr[i], label=f'ROC curve of class {class_labels[i]} (area = {roc_auc
plt.plot([0, 1], [0, 1], 'k--') plt.xlim([0.0, 1.0]) plt.ylim([0.0, 1.05]) plt.xlabel('False Positive Rate') plt.ylabel('True Positive Rate') plt.title('Receiver Operating Characteristic (ROC) Curve') plt.legend(loc="lower right") plt.show()
Classification Report:               precision    recall  f1-score   support
buffalo       1.00      0.94      0.97       158     elephant       0.97      0.98      0.97       159        rhino       0.78      0.95      0.86        38        zebra       1.00      1.00      1.00        38
accuracy                           0.96       393    macro avg       0.94      0.97      0.95       393 weighted avg       0.97      0.96      0.96       393
</a:t>
            </a:r>
          </a:p>
        </p:txBody>
      </p:sp>
      <p:sp>
        <p:nvSpPr>
          <p:cNvPr id="4" name="Slide Number Placeholder 3"/>
          <p:cNvSpPr>
            <a:spLocks noGrp="1"/>
          </p:cNvSpPr>
          <p:nvPr>
            <p:ph type="sldNum" sz="quarter" idx="5"/>
          </p:nvPr>
        </p:nvSpPr>
        <p:spPr/>
        <p:txBody>
          <a:bodyPr/>
          <a:lstStyle/>
          <a:p>
            <a:fld id="{106DED98-2C20-43E2-A80A-EB5AEEE2A077}" type="slidenum">
              <a:rPr lang="en-CA" smtClean="0"/>
              <a:t>16</a:t>
            </a:fld>
            <a:endParaRPr lang="en-CA"/>
          </a:p>
        </p:txBody>
      </p:sp>
    </p:spTree>
    <p:extLst>
      <p:ext uri="{BB962C8B-B14F-4D97-AF65-F5344CB8AC3E}">
        <p14:creationId xmlns:p14="http://schemas.microsoft.com/office/powerpoint/2010/main" val="373198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Agenda
* Introduction
* Setting Up the Environment
* Downloading the Dataset
* Preparing the Data
* Data Splitting Methodology
* Loading and Preprocessing the Dataset
* Data Augmentation Techniques
* Building the Convolutional Neural Network
* Model Summary and Parameters
* Model Training and Callbacks
* Training Results and Epochs
* Evaluating Model Performance
* Predictions and True Labels
* Model Evaluation Metrics
* Conclusion
</a:t>
            </a:r>
          </a:p>
        </p:txBody>
      </p:sp>
      <p:sp>
        <p:nvSpPr>
          <p:cNvPr id="4" name="Slide Number Placeholder 3"/>
          <p:cNvSpPr>
            <a:spLocks noGrp="1"/>
          </p:cNvSpPr>
          <p:nvPr>
            <p:ph type="sldNum" sz="quarter" idx="5"/>
          </p:nvPr>
        </p:nvSpPr>
        <p:spPr/>
        <p:txBody>
          <a:bodyPr/>
          <a:lstStyle/>
          <a:p>
            <a:fld id="{106DED98-2C20-43E2-A80A-EB5AEEE2A077}" type="slidenum">
              <a:rPr lang="en-CA" smtClean="0"/>
              <a:t>2</a:t>
            </a:fld>
            <a:endParaRPr lang="en-CA"/>
          </a:p>
        </p:txBody>
      </p:sp>
    </p:spTree>
    <p:extLst>
      <p:ext uri="{BB962C8B-B14F-4D97-AF65-F5344CB8AC3E}">
        <p14:creationId xmlns:p14="http://schemas.microsoft.com/office/powerpoint/2010/main" val="335377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Today, we'll learn how to set up Kaggle in Google Colab. First, we'll upload the necessary Kaggle configuration files. Then, we'll install the libraries required for our data project, noting that Colab already includes many essential tools.
Original Content:
# This section is done to upload kaggle configuration files from google.colab import files files.upload()
# We install the library that we are going to use for this project
# We need to clarify that a lot of the library use for displaying
# and plotting data is already pre install in google colab
</a:t>
            </a:r>
          </a:p>
        </p:txBody>
      </p:sp>
      <p:sp>
        <p:nvSpPr>
          <p:cNvPr id="4" name="Slide Number Placeholder 3"/>
          <p:cNvSpPr>
            <a:spLocks noGrp="1"/>
          </p:cNvSpPr>
          <p:nvPr>
            <p:ph type="sldNum" sz="quarter" idx="5"/>
          </p:nvPr>
        </p:nvSpPr>
        <p:spPr/>
        <p:txBody>
          <a:bodyPr/>
          <a:lstStyle/>
          <a:p>
            <a:fld id="{106DED98-2C20-43E2-A80A-EB5AEEE2A077}" type="slidenum">
              <a:rPr lang="en-CA" smtClean="0"/>
              <a:t>3</a:t>
            </a:fld>
            <a:endParaRPr lang="en-CA"/>
          </a:p>
        </p:txBody>
      </p:sp>
    </p:spTree>
    <p:extLst>
      <p:ext uri="{BB962C8B-B14F-4D97-AF65-F5344CB8AC3E}">
        <p14:creationId xmlns:p14="http://schemas.microsoft.com/office/powerpoint/2010/main" val="277503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Today, we'll go through the essential steps to set up Kaggle and OpenCV in Python. We'll start by installing the necessary packages using pip, followed by configuring the Kaggle API for seamless data access.
Original Content:
!pip install kaggle
!pip install opencv-python
Requirement already satisfied: kaggle in /usr/local/lib/python3.10/dist-packages (1.6
Requirement already satisfied: six&gt;=1.10 in /usr/local/lib/python3.10/dist-packages (
Requirement already satisfied: certifi&gt;=2023.7.22 in /usr/local/lib/python3.10/dist-p
Requirement already satisfied: python-dateutil in /usr/local/lib/python3.10/dist-pack
Requirement already satisfied: requests in /usr/local/lib/python3.10/dist-packages (f
Requirement already satisfied: tqdm in /usr/local/lib/python3.10/dist-packages (from
Requirement already satisfied: python-slugify in /usr/local/lib/python3.10/dist-packa
Requirement already satisfied: urllib3 in /usr/local/lib/python3.10/dist-packages (fr
Requirement already satisfied: bleach in /usr/local/lib/python3.10/dist-packages (fro
Requirement already satisfied: webencodings in /usr/local/lib/python3.10/dist-package
Requirement already satisfied: text-unidecode&gt;=1.3 in /usr/local/lib/python3.10/dist-
Requirement already satisfied: charset-normalizer&lt;4,&gt;=2 in /usr/local/lib/python3.10/ Requirement already satisfied: idna&lt;4,&gt;=2.5 in /usr/local/lib/python3.10/dist-package
Requirement already satisfied: opencv-python in /usr/local/lib/python3.10/dist-packag
Requirement already satisfied: numpy&gt;=1.21.2 in /usr/local/lib/python3.10/dist-packag
#We move our kaggle configuration file to a different directory and
#give them permission so the os can access the file
!mkdir -p ~/.kaggle
!cp kaggle.json ~/.kaggle/
!chmod 600 ~/.kaggle/kaggle.json
</a:t>
            </a:r>
          </a:p>
        </p:txBody>
      </p:sp>
      <p:sp>
        <p:nvSpPr>
          <p:cNvPr id="4" name="Slide Number Placeholder 3"/>
          <p:cNvSpPr>
            <a:spLocks noGrp="1"/>
          </p:cNvSpPr>
          <p:nvPr>
            <p:ph type="sldNum" sz="quarter" idx="5"/>
          </p:nvPr>
        </p:nvSpPr>
        <p:spPr/>
        <p:txBody>
          <a:bodyPr/>
          <a:lstStyle/>
          <a:p>
            <a:fld id="{106DED98-2C20-43E2-A80A-EB5AEEE2A077}" type="slidenum">
              <a:rPr lang="en-CA" smtClean="0"/>
              <a:t>4</a:t>
            </a:fld>
            <a:endParaRPr lang="en-CA"/>
          </a:p>
        </p:txBody>
      </p:sp>
    </p:spTree>
    <p:extLst>
      <p:ext uri="{BB962C8B-B14F-4D97-AF65-F5344CB8AC3E}">
        <p14:creationId xmlns:p14="http://schemas.microsoft.com/office/powerpoint/2010/main" val="196614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We've successfully downloaded the African Wildlife dataset from Kaggle. It's a ZIP file, roughly 448 MB in size, and took about 23 seconds to download. The license status for this dataset is currently unknown.
Original Content:
!kaggle datasets download -d biancaferreira/african-wildlife
Dataset URL: https://www.kaggle.com/datasets/biancaferreira/african-wildlife
License(s): unknown
Downloading african-wildlife.zip to /content
100% 447M/448M [00:23&lt;00:00, 18.4MB/s]
100% 448M/448M [00:23&lt;00:00, 19.8MB/s]
</a:t>
            </a:r>
          </a:p>
        </p:txBody>
      </p:sp>
      <p:sp>
        <p:nvSpPr>
          <p:cNvPr id="4" name="Slide Number Placeholder 3"/>
          <p:cNvSpPr>
            <a:spLocks noGrp="1"/>
          </p:cNvSpPr>
          <p:nvPr>
            <p:ph type="sldNum" sz="quarter" idx="5"/>
          </p:nvPr>
        </p:nvSpPr>
        <p:spPr/>
        <p:txBody>
          <a:bodyPr/>
          <a:lstStyle/>
          <a:p>
            <a:fld id="{106DED98-2C20-43E2-A80A-EB5AEEE2A077}" type="slidenum">
              <a:rPr lang="en-CA" smtClean="0"/>
              <a:t>5</a:t>
            </a:fld>
            <a:endParaRPr lang="en-CA"/>
          </a:p>
        </p:txBody>
      </p:sp>
    </p:spTree>
    <p:extLst>
      <p:ext uri="{BB962C8B-B14F-4D97-AF65-F5344CB8AC3E}">
        <p14:creationId xmlns:p14="http://schemas.microsoft.com/office/powerpoint/2010/main" val="384694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Today, we'll explore the process of preparing image data for a machine learning model, including organizing images into classes, splitting the data, and implementing the code.
Original Content:
import os import matplotlib.pyplot as plt import cv2
# From our images directory images_path = "./images"
# We get a sample from each of the directories that would serve as our classes elephant_image = os.path.join(images_path, 'elephant', os.listdir(os.path.join(images_pat zebra_image = os.path.join(images_path, 'zebra', os.listdir(os.path.join(images_path, 'ze buffalo_image = os.path.join(images_path, 'buffalo', os.listdir(os.path.join(images_path, rhino_image = os.path.join(images_path, 'rhino', os.listdir(os.path.join(images_path, 'rh sample_images = [elephant_image, zebra_image, buffalo_image, rhino_image] plt.figure(figsize=(10,10))
plt.figure(figsize=( , ))
for i in range(len(sample_images)):   img = cv2.imread(sample_images[i])   img = cv2.resize(img, [600,400])   ax = plt.subplot(2, 2, i + 1)   plt.imshow(img)   plt.axis("off") plt.show()
# We need to preparer the data to adjust it for our Model.
# We decide to split the data into 70% for training, 20% for validation and 10% for testi
#Preparing the directories for the data split base_dir = "dataset_split" #Training data directories os.makedirs(os.path.join(base_dir, 'train/buffalo'), exist_ok=True) os.makedirs(os.path.join(base_dir, 'train/elephant'), exist_ok=True) os.makedirs(os.path.join(base_dir, 'train/rhino'), exist_ok=True) os.makedirs(os.path.join(base_dir, 'train/zebra'), exist_ok=True)
#Validation
os.makedirs(os.path.join(base_dir, 'validation/buffalo'), exist_ok=True) os.makedirs(os.path.join(base_dir, 'validation/elephant'), exist_ok=True) os.makedirs(os.path.join(base_dir, 'validation/rhino'), exist_ok=True) os.makedirs(os.path.join(base_dir, 'validation/zebra'), exist_ok=True)
#Testing os.makedirs(os.path.join(base_dir, 'test/buffalo'), exist_ok=True) os.makedirs(os.path.join(base_dir, 'test/elephant'), exist_ok=True) os.makedirs(os.path.join(base_dir, 'test/rhino'), exist_ok=True) os.makedirs(os.path.join(base_dir, 'test/zebra'), exist_ok=True)
</a:t>
            </a:r>
          </a:p>
        </p:txBody>
      </p:sp>
      <p:sp>
        <p:nvSpPr>
          <p:cNvPr id="4" name="Slide Number Placeholder 3"/>
          <p:cNvSpPr>
            <a:spLocks noGrp="1"/>
          </p:cNvSpPr>
          <p:nvPr>
            <p:ph type="sldNum" sz="quarter" idx="5"/>
          </p:nvPr>
        </p:nvSpPr>
        <p:spPr/>
        <p:txBody>
          <a:bodyPr/>
          <a:lstStyle/>
          <a:p>
            <a:fld id="{106DED98-2C20-43E2-A80A-EB5AEEE2A077}" type="slidenum">
              <a:rPr lang="en-CA" smtClean="0"/>
              <a:t>6</a:t>
            </a:fld>
            <a:endParaRPr lang="en-CA"/>
          </a:p>
        </p:txBody>
      </p:sp>
    </p:spTree>
    <p:extLst>
      <p:ext uri="{BB962C8B-B14F-4D97-AF65-F5344CB8AC3E}">
        <p14:creationId xmlns:p14="http://schemas.microsoft.com/office/powerpoint/2010/main" val="68969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slide outlines the process of preparing an image dataset using the Pillow library for image validation and sklearn for data splitting. It ensures a well-organized dataset for machine learning applications.
Original Content:
from PIL import Image import shutil from sklearn.model_selection import train_test_split
#Using Pillow (PIL) to only copy the images def is_valid_image_pillow(filename):
try:
with Image.open(filename) as img:             img.verify() return True except (IOError, SyntaxError):
return False
#We create a method to split the dataset into their directories def split_data(SOURCE, TRAINING, VALIDATION, TESTING, split_size_train, split_size_val):
files = [] for filename in os.listdir(SOURCE):
if is_valid_image_pillow(f'{SOURCE}/{filename}'):
file = os.path.join(SOURCE, filename) if os.path.isfile(file):
files.append(file)
#After getting the images, we split them into the percentages previously mentioned   train_files, temp_files = train_test_split(files, test_size=(1 - split_size_train))   val_files test_files = train_test_split(temp_files test_size=(1 - split_size_val / (1   val_files, test_files = train_test_split(temp_files, test_size=(1 - split_size_val / (1
# Copying the files into their directories for file in train_files:
shutil.copy(file, TRAINING)
for file in val_files:
shutil.copy(file, VALIDATION)
for file in test_files:     shutil.copy(file, TESTING)
base_dir = './dataset_split' classes = ['buffalo', 'elephant', 'rhino', 'zebra']
for cls in classes:
split_data(
SOURCE=f'images/{cls}',
TRAINING=f'{base_dir}/train/{cls}',
VALIDATION=f'{base_dir}/validation/{cls}',       TESTING=f'{base_dir}/test/{cls}',       split_size_train=0.7,       split_size_val=0.2 )
</a:t>
            </a:r>
          </a:p>
        </p:txBody>
      </p:sp>
      <p:sp>
        <p:nvSpPr>
          <p:cNvPr id="4" name="Slide Number Placeholder 3"/>
          <p:cNvSpPr>
            <a:spLocks noGrp="1"/>
          </p:cNvSpPr>
          <p:nvPr>
            <p:ph type="sldNum" sz="quarter" idx="5"/>
          </p:nvPr>
        </p:nvSpPr>
        <p:spPr/>
        <p:txBody>
          <a:bodyPr/>
          <a:lstStyle/>
          <a:p>
            <a:fld id="{106DED98-2C20-43E2-A80A-EB5AEEE2A077}" type="slidenum">
              <a:rPr lang="en-CA" smtClean="0"/>
              <a:t>7</a:t>
            </a:fld>
            <a:endParaRPr lang="en-CA"/>
          </a:p>
        </p:txBody>
      </p:sp>
    </p:spTree>
    <p:extLst>
      <p:ext uri="{BB962C8B-B14F-4D97-AF65-F5344CB8AC3E}">
        <p14:creationId xmlns:p14="http://schemas.microsoft.com/office/powerpoint/2010/main" val="10164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TensorFlow code snippet demonstrates how to load an image dataset for classification tasks, with specific configurations for image size and batch processing. It ensures data is shuffled and categorized correctly for training, validation, and testing phases.
Original Content:
import tensorflow as tf base_dir = './dataset_split'
def load_dataset(data_dir, img_size, batch_size):
dataset = tf.keras.preprocessing.image_dataset_from_directory(         data_dir,         labels='inferred',         label_mode='int',         image_size=(img_size, img_size),         batch_size=batch_size,         shuffle=True
)
return dataset
img_size = 224 batch_size = 32
train_dataset = load_dataset('dataset_split/train', img_size, batch_size) val_dataset = load_dataset('dataset_split/validation' img_size batch_size) val_dataset = load_dataset('dataset_split/validation', img_size, batch_size) test_dataset = load_dataset('dataset_split/test', img_size, batch_size)
Found 1276 files belonging to 4 classes.
Found 646 files belonging to 4 classes.
Found 393 files belonging to 4 classes.
# Access class names and their indices to confirm that the images are in the correct data
# This way we have an idea of what are our classes and their IDs class_names = train_dataset.class_names class_indices = {class_name: idx for idx, class_name in enumerate(class_names)}
print("Class Names:", class_names) print("Class Indices:", class_indices)
Class Names: ['buffalo', 'elephant', 'rhino', 'zebra']
Class Indices: {'buffalo': 0, 'elephant': 1, 'rhino': 2, 'zebra': 3}
</a:t>
            </a:r>
          </a:p>
        </p:txBody>
      </p:sp>
      <p:sp>
        <p:nvSpPr>
          <p:cNvPr id="4" name="Slide Number Placeholder 3"/>
          <p:cNvSpPr>
            <a:spLocks noGrp="1"/>
          </p:cNvSpPr>
          <p:nvPr>
            <p:ph type="sldNum" sz="quarter" idx="5"/>
          </p:nvPr>
        </p:nvSpPr>
        <p:spPr/>
        <p:txBody>
          <a:bodyPr/>
          <a:lstStyle/>
          <a:p>
            <a:fld id="{106DED98-2C20-43E2-A80A-EB5AEEE2A077}" type="slidenum">
              <a:rPr lang="en-CA" smtClean="0"/>
              <a:t>8</a:t>
            </a:fld>
            <a:endParaRPr lang="en-CA"/>
          </a:p>
        </p:txBody>
      </p:sp>
    </p:spTree>
    <p:extLst>
      <p:ext uri="{BB962C8B-B14F-4D97-AF65-F5344CB8AC3E}">
        <p14:creationId xmlns:p14="http://schemas.microsoft.com/office/powerpoint/2010/main" val="786509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Let's explore data augmentation, a technique to enhance our machine learning models. We'll use TensorFlow and Keras to apply random flips, rotations, and zooms to our data.
Original Content:
from tensorflow import keras from keras import layers data_augmentation = keras.Sequential(
[         layers.RandomFlip("horizontal"),         layers.RandomRotation(0.2),         layers.RandomZoom(0.2) ]
)
</a:t>
            </a:r>
          </a:p>
        </p:txBody>
      </p:sp>
      <p:sp>
        <p:nvSpPr>
          <p:cNvPr id="4" name="Slide Number Placeholder 3"/>
          <p:cNvSpPr>
            <a:spLocks noGrp="1"/>
          </p:cNvSpPr>
          <p:nvPr>
            <p:ph type="sldNum" sz="quarter" idx="5"/>
          </p:nvPr>
        </p:nvSpPr>
        <p:spPr/>
        <p:txBody>
          <a:bodyPr/>
          <a:lstStyle/>
          <a:p>
            <a:fld id="{106DED98-2C20-43E2-A80A-EB5AEEE2A077}" type="slidenum">
              <a:rPr lang="en-CA" smtClean="0"/>
              <a:t>9</a:t>
            </a:fld>
            <a:endParaRPr lang="en-CA"/>
          </a:p>
        </p:txBody>
      </p:sp>
    </p:spTree>
    <p:extLst>
      <p:ext uri="{BB962C8B-B14F-4D97-AF65-F5344CB8AC3E}">
        <p14:creationId xmlns:p14="http://schemas.microsoft.com/office/powerpoint/2010/main" val="158850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7/24/2024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6637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7/24/2024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939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7/24/2024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2061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7/24/2024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7484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7/24/2024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332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7/24/2024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8284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7/24/2024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71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7/24/2024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6855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7/24/2024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601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7/24/2024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4689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7/24/2024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338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7/24/2024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634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BCD52-B14B-07B7-DF04-41EDC89C7CDC}"/>
              </a:ext>
            </a:extLst>
          </p:cNvPr>
          <p:cNvSpPr>
            <a:spLocks noGrp="1"/>
          </p:cNvSpPr>
          <p:nvPr>
            <p:ph type="ctrTitle"/>
          </p:nvPr>
        </p:nvSpPr>
        <p:spPr>
          <a:xfrm>
            <a:off x="1170165" y="1088571"/>
            <a:ext cx="7538405" cy="2774393"/>
          </a:xfrm>
        </p:spPr>
        <p:txBody>
          <a:bodyPr>
            <a:normAutofit/>
          </a:bodyPr>
          <a:lstStyle/>
          <a:p>
            <a:pPr algn="l"/>
            <a:r>
              <a:rPr lang="en-CA" sz="5400" dirty="0"/>
              <a:t>African Wildlife Object Classification Project</a:t>
            </a:r>
          </a:p>
        </p:txBody>
      </p:sp>
      <p:sp>
        <p:nvSpPr>
          <p:cNvPr id="3" name="Title 1">
            <a:extLst>
              <a:ext uri="{FF2B5EF4-FFF2-40B4-BE49-F238E27FC236}">
                <a16:creationId xmlns:a16="http://schemas.microsoft.com/office/drawing/2014/main" id="{46CE19F7-ABA8-00F2-E478-DBD87FAB1EC6}"/>
              </a:ext>
            </a:extLst>
          </p:cNvPr>
          <p:cNvSpPr txBox="1">
            <a:spLocks/>
          </p:cNvSpPr>
          <p:nvPr/>
        </p:nvSpPr>
        <p:spPr>
          <a:xfrm>
            <a:off x="1093965" y="4370832"/>
            <a:ext cx="5160531" cy="19031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n-CA" sz="1600" dirty="0"/>
              <a:t>Luis Nogales - 101512133</a:t>
            </a:r>
          </a:p>
          <a:p>
            <a:pPr algn="l"/>
            <a:r>
              <a:rPr lang="en-CA" sz="1600" dirty="0"/>
              <a:t>Isha Jayswal- 101510506</a:t>
            </a:r>
          </a:p>
          <a:p>
            <a:pPr algn="l"/>
            <a:r>
              <a:rPr lang="en-CA" sz="1600" dirty="0" err="1"/>
              <a:t>Alimul</a:t>
            </a:r>
            <a:r>
              <a:rPr lang="en-CA" sz="1600" dirty="0"/>
              <a:t> Hasan- 101474810</a:t>
            </a:r>
          </a:p>
          <a:p>
            <a:pPr algn="l"/>
            <a:r>
              <a:rPr lang="en-CA" sz="1600" dirty="0"/>
              <a:t>Braulio Cespedes- 101501661</a:t>
            </a:r>
          </a:p>
          <a:p>
            <a:pPr algn="l"/>
            <a:r>
              <a:rPr lang="en-CA" sz="1600" dirty="0"/>
              <a:t>Mohammad </a:t>
            </a:r>
            <a:r>
              <a:rPr lang="en-CA" sz="1600" dirty="0" err="1"/>
              <a:t>Abuhannood</a:t>
            </a:r>
            <a:r>
              <a:rPr lang="en-CA" sz="1600" dirty="0"/>
              <a:t>- 101437484</a:t>
            </a:r>
          </a:p>
          <a:p>
            <a:pPr algn="l"/>
            <a:r>
              <a:rPr lang="en-CA" sz="1600" dirty="0" err="1"/>
              <a:t>Pranali</a:t>
            </a:r>
            <a:r>
              <a:rPr lang="en-CA" sz="1600" dirty="0"/>
              <a:t> </a:t>
            </a:r>
            <a:r>
              <a:rPr lang="en-CA" sz="1600" dirty="0" err="1"/>
              <a:t>Karande</a:t>
            </a:r>
            <a:r>
              <a:rPr lang="en-CA" sz="1600" dirty="0"/>
              <a:t>- 101471932</a:t>
            </a:r>
          </a:p>
        </p:txBody>
      </p:sp>
    </p:spTree>
    <p:extLst>
      <p:ext uri="{BB962C8B-B14F-4D97-AF65-F5344CB8AC3E}">
        <p14:creationId xmlns:p14="http://schemas.microsoft.com/office/powerpoint/2010/main" val="338424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EDED0-1C89-2E03-A176-9301A907B514}"/>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300" b="1" kern="1200">
                <a:solidFill>
                  <a:schemeClr val="tx1"/>
                </a:solidFill>
                <a:latin typeface="+mj-lt"/>
                <a:ea typeface="+mj-ea"/>
                <a:cs typeface="+mj-cs"/>
              </a:rPr>
              <a:t>Building the Convolutional Neural Network</a:t>
            </a:r>
          </a:p>
        </p:txBody>
      </p:sp>
      <p:sp>
        <p:nvSpPr>
          <p:cNvPr id="4" name="Content Placeholder 3">
            <a:extLst>
              <a:ext uri="{FF2B5EF4-FFF2-40B4-BE49-F238E27FC236}">
                <a16:creationId xmlns:a16="http://schemas.microsoft.com/office/drawing/2014/main" id="{46946CB2-D189-7504-47A1-C06385CB8D9C}"/>
              </a:ext>
            </a:extLst>
          </p:cNvPr>
          <p:cNvSpPr>
            <a:spLocks noGrp="1"/>
          </p:cNvSpPr>
          <p:nvPr>
            <p:ph sz="half" idx="2"/>
          </p:nvPr>
        </p:nvSpPr>
        <p:spPr>
          <a:xfrm>
            <a:off x="612648" y="2212848"/>
            <a:ext cx="5862396" cy="4096512"/>
          </a:xfrm>
        </p:spPr>
        <p:txBody>
          <a:bodyPr vert="horz" lIns="91440" tIns="45720" rIns="91440" bIns="45720" rtlCol="0">
            <a:normAutofit/>
          </a:bodyPr>
          <a:lstStyle/>
          <a:p>
            <a:pPr>
              <a:lnSpc>
                <a:spcPct val="110000"/>
              </a:lnSpc>
            </a:pPr>
            <a:r>
              <a:rPr lang="en-US" sz="1700"/>
              <a:t>Model Acquisition and Configuration</a:t>
            </a:r>
          </a:p>
          <a:p>
            <a:pPr lvl="1">
              <a:lnSpc>
                <a:spcPct val="110000"/>
              </a:lnSpc>
            </a:pPr>
            <a:r>
              <a:rPr lang="en-US" sz="1700"/>
              <a:t>Utilizing Keras to obtain VGG16 model</a:t>
            </a:r>
          </a:p>
          <a:p>
            <a:pPr lvl="1">
              <a:lnSpc>
                <a:spcPct val="110000"/>
              </a:lnSpc>
            </a:pPr>
            <a:r>
              <a:rPr lang="en-US" sz="1700"/>
              <a:t>Employing ImageNet weights for the model</a:t>
            </a:r>
          </a:p>
          <a:p>
            <a:pPr>
              <a:lnSpc>
                <a:spcPct val="110000"/>
              </a:lnSpc>
            </a:pPr>
            <a:r>
              <a:rPr lang="en-US" sz="1700"/>
              <a:t>Model Trainability Settings</a:t>
            </a:r>
          </a:p>
          <a:p>
            <a:pPr lvl="1">
              <a:lnSpc>
                <a:spcPct val="110000"/>
              </a:lnSpc>
            </a:pPr>
            <a:r>
              <a:rPr lang="en-US" sz="1700"/>
              <a:t>Setting 'trainable' parameter to False</a:t>
            </a:r>
          </a:p>
          <a:p>
            <a:pPr lvl="1">
              <a:lnSpc>
                <a:spcPct val="110000"/>
              </a:lnSpc>
            </a:pPr>
            <a:r>
              <a:rPr lang="en-US" sz="1700"/>
              <a:t>Maintaining original model weights</a:t>
            </a:r>
          </a:p>
          <a:p>
            <a:pPr lvl="1">
              <a:lnSpc>
                <a:spcPct val="110000"/>
              </a:lnSpc>
            </a:pPr>
            <a:r>
              <a:rPr lang="en-US" sz="1700"/>
              <a:t>Focusing on training only the last layers</a:t>
            </a:r>
          </a:p>
          <a:p>
            <a:pPr>
              <a:lnSpc>
                <a:spcPct val="110000"/>
              </a:lnSpc>
            </a:pPr>
            <a:r>
              <a:rPr lang="en-US" sz="1700"/>
              <a:t>Model Summary Overview</a:t>
            </a:r>
          </a:p>
          <a:p>
            <a:pPr lvl="1">
              <a:lnSpc>
                <a:spcPct val="110000"/>
              </a:lnSpc>
            </a:pPr>
            <a:r>
              <a:rPr lang="en-US" sz="1700"/>
              <a:t>Insight into model's layer structure and parameters</a:t>
            </a:r>
          </a:p>
          <a:p>
            <a:pPr lvl="1">
              <a:lnSpc>
                <a:spcPct val="110000"/>
              </a:lnSpc>
            </a:pPr>
            <a:r>
              <a:rPr lang="en-US" sz="1700"/>
              <a:t>Total, trainable, and non-trainable parameters detailed</a:t>
            </a:r>
          </a:p>
        </p:txBody>
      </p:sp>
      <p:graphicFrame>
        <p:nvGraphicFramePr>
          <p:cNvPr id="6" name="Content Placeholder 5">
            <a:extLst>
              <a:ext uri="{FF2B5EF4-FFF2-40B4-BE49-F238E27FC236}">
                <a16:creationId xmlns:a16="http://schemas.microsoft.com/office/drawing/2014/main" id="{734AC921-0F37-4CA8-94CC-742E359ACBE3}"/>
              </a:ext>
            </a:extLst>
          </p:cNvPr>
          <p:cNvGraphicFramePr>
            <a:graphicFrameLocks noGrp="1"/>
          </p:cNvGraphicFramePr>
          <p:nvPr>
            <p:ph sz="half" idx="1"/>
            <p:extLst>
              <p:ext uri="{D42A27DB-BD31-4B8C-83A1-F6EECF244321}">
                <p14:modId xmlns:p14="http://schemas.microsoft.com/office/powerpoint/2010/main" val="2327208803"/>
              </p:ext>
            </p:extLst>
          </p:nvPr>
        </p:nvGraphicFramePr>
        <p:xfrm>
          <a:off x="7091395" y="939964"/>
          <a:ext cx="4681506" cy="5006462"/>
        </p:xfrm>
        <a:graphic>
          <a:graphicData uri="http://schemas.openxmlformats.org/drawingml/2006/table">
            <a:tbl>
              <a:tblPr firstRow="1" bandRow="1">
                <a:tableStyleId>{3B4B98B0-60AC-42C2-AFA5-B58CD77FA1E5}</a:tableStyleId>
              </a:tblPr>
              <a:tblGrid>
                <a:gridCol w="1560502">
                  <a:extLst>
                    <a:ext uri="{9D8B030D-6E8A-4147-A177-3AD203B41FA5}">
                      <a16:colId xmlns:a16="http://schemas.microsoft.com/office/drawing/2014/main" val="349421673"/>
                    </a:ext>
                  </a:extLst>
                </a:gridCol>
                <a:gridCol w="1560502">
                  <a:extLst>
                    <a:ext uri="{9D8B030D-6E8A-4147-A177-3AD203B41FA5}">
                      <a16:colId xmlns:a16="http://schemas.microsoft.com/office/drawing/2014/main" val="3901378391"/>
                    </a:ext>
                  </a:extLst>
                </a:gridCol>
                <a:gridCol w="1560502">
                  <a:extLst>
                    <a:ext uri="{9D8B030D-6E8A-4147-A177-3AD203B41FA5}">
                      <a16:colId xmlns:a16="http://schemas.microsoft.com/office/drawing/2014/main" val="2066045895"/>
                    </a:ext>
                  </a:extLst>
                </a:gridCol>
              </a:tblGrid>
              <a:tr h="363506">
                <a:tc>
                  <a:txBody>
                    <a:bodyPr/>
                    <a:lstStyle/>
                    <a:p>
                      <a:r>
                        <a:rPr lang="en-US" sz="1600"/>
                        <a:t>Layer (type)</a:t>
                      </a:r>
                    </a:p>
                  </a:txBody>
                  <a:tcPr marL="82615" marR="82615" marT="41307" marB="41307" anchor="ctr"/>
                </a:tc>
                <a:tc>
                  <a:txBody>
                    <a:bodyPr/>
                    <a:lstStyle/>
                    <a:p>
                      <a:r>
                        <a:rPr lang="en-US" sz="1600"/>
                        <a:t>Output Shape</a:t>
                      </a:r>
                    </a:p>
                  </a:txBody>
                  <a:tcPr marL="82615" marR="82615" marT="41307" marB="41307" anchor="ctr"/>
                </a:tc>
                <a:tc>
                  <a:txBody>
                    <a:bodyPr/>
                    <a:lstStyle/>
                    <a:p>
                      <a:r>
                        <a:rPr lang="en-US" sz="1600"/>
                        <a:t>Param #</a:t>
                      </a:r>
                    </a:p>
                  </a:txBody>
                  <a:tcPr marL="82615" marR="82615" marT="41307" marB="41307" anchor="ctr"/>
                </a:tc>
                <a:extLst>
                  <a:ext uri="{0D108BD9-81ED-4DB2-BD59-A6C34878D82A}">
                    <a16:rowId xmlns:a16="http://schemas.microsoft.com/office/drawing/2014/main" val="483454873"/>
                  </a:ext>
                </a:extLst>
              </a:tr>
              <a:tr h="611350">
                <a:tc>
                  <a:txBody>
                    <a:bodyPr/>
                    <a:lstStyle/>
                    <a:p>
                      <a:r>
                        <a:rPr lang="en-US" sz="1600"/>
                        <a:t>InputLayer</a:t>
                      </a:r>
                    </a:p>
                  </a:txBody>
                  <a:tcPr marL="82615" marR="82615" marT="41307" marB="41307" anchor="ctr"/>
                </a:tc>
                <a:tc>
                  <a:txBody>
                    <a:bodyPr/>
                    <a:lstStyle/>
                    <a:p>
                      <a:r>
                        <a:rPr lang="en-US" sz="1600"/>
                        <a:t>(None, None, None, 3)</a:t>
                      </a:r>
                    </a:p>
                  </a:txBody>
                  <a:tcPr marL="82615" marR="82615" marT="41307" marB="41307" anchor="ctr"/>
                </a:tc>
                <a:tc>
                  <a:txBody>
                    <a:bodyPr/>
                    <a:lstStyle/>
                    <a:p>
                      <a:r>
                        <a:rPr lang="en-US" sz="1600"/>
                        <a:t>0</a:t>
                      </a:r>
                    </a:p>
                  </a:txBody>
                  <a:tcPr marL="82615" marR="82615" marT="41307" marB="41307" anchor="ctr"/>
                </a:tc>
                <a:extLst>
                  <a:ext uri="{0D108BD9-81ED-4DB2-BD59-A6C34878D82A}">
                    <a16:rowId xmlns:a16="http://schemas.microsoft.com/office/drawing/2014/main" val="2434522025"/>
                  </a:ext>
                </a:extLst>
              </a:tr>
              <a:tr h="611350">
                <a:tc>
                  <a:txBody>
                    <a:bodyPr/>
                    <a:lstStyle/>
                    <a:p>
                      <a:r>
                        <a:rPr lang="en-US" sz="1600"/>
                        <a:t>Conv2D</a:t>
                      </a:r>
                    </a:p>
                  </a:txBody>
                  <a:tcPr marL="82615" marR="82615" marT="41307" marB="41307" anchor="ctr"/>
                </a:tc>
                <a:tc>
                  <a:txBody>
                    <a:bodyPr/>
                    <a:lstStyle/>
                    <a:p>
                      <a:r>
                        <a:rPr lang="en-US" sz="1600"/>
                        <a:t>(None, None, None, 64)</a:t>
                      </a:r>
                    </a:p>
                  </a:txBody>
                  <a:tcPr marL="82615" marR="82615" marT="41307" marB="41307" anchor="ctr"/>
                </a:tc>
                <a:tc>
                  <a:txBody>
                    <a:bodyPr/>
                    <a:lstStyle/>
                    <a:p>
                      <a:r>
                        <a:rPr lang="en-US" sz="1600"/>
                        <a:t>1,792</a:t>
                      </a:r>
                    </a:p>
                  </a:txBody>
                  <a:tcPr marL="82615" marR="82615" marT="41307" marB="41307" anchor="ctr"/>
                </a:tc>
                <a:extLst>
                  <a:ext uri="{0D108BD9-81ED-4DB2-BD59-A6C34878D82A}">
                    <a16:rowId xmlns:a16="http://schemas.microsoft.com/office/drawing/2014/main" val="2785278945"/>
                  </a:ext>
                </a:extLst>
              </a:tr>
              <a:tr h="611350">
                <a:tc>
                  <a:txBody>
                    <a:bodyPr/>
                    <a:lstStyle/>
                    <a:p>
                      <a:r>
                        <a:rPr lang="en-US" sz="1600"/>
                        <a:t>MaxPooling2D</a:t>
                      </a:r>
                    </a:p>
                  </a:txBody>
                  <a:tcPr marL="82615" marR="82615" marT="41307" marB="41307" anchor="ctr"/>
                </a:tc>
                <a:tc>
                  <a:txBody>
                    <a:bodyPr/>
                    <a:lstStyle/>
                    <a:p>
                      <a:r>
                        <a:rPr lang="en-US" sz="1600"/>
                        <a:t>(None, None, None, 64)</a:t>
                      </a:r>
                    </a:p>
                  </a:txBody>
                  <a:tcPr marL="82615" marR="82615" marT="41307" marB="41307" anchor="ctr"/>
                </a:tc>
                <a:tc>
                  <a:txBody>
                    <a:bodyPr/>
                    <a:lstStyle/>
                    <a:p>
                      <a:r>
                        <a:rPr lang="en-US" sz="1600"/>
                        <a:t>0</a:t>
                      </a:r>
                    </a:p>
                  </a:txBody>
                  <a:tcPr marL="82615" marR="82615" marT="41307" marB="41307" anchor="ctr"/>
                </a:tc>
                <a:extLst>
                  <a:ext uri="{0D108BD9-81ED-4DB2-BD59-A6C34878D82A}">
                    <a16:rowId xmlns:a16="http://schemas.microsoft.com/office/drawing/2014/main" val="1252665452"/>
                  </a:ext>
                </a:extLst>
              </a:tr>
              <a:tr h="611350">
                <a:tc>
                  <a:txBody>
                    <a:bodyPr/>
                    <a:lstStyle/>
                    <a:p>
                      <a:r>
                        <a:rPr lang="en-US" sz="1600"/>
                        <a:t>Conv2D</a:t>
                      </a:r>
                    </a:p>
                  </a:txBody>
                  <a:tcPr marL="82615" marR="82615" marT="41307" marB="41307" anchor="ctr"/>
                </a:tc>
                <a:tc>
                  <a:txBody>
                    <a:bodyPr/>
                    <a:lstStyle/>
                    <a:p>
                      <a:r>
                        <a:rPr lang="en-US" sz="1600"/>
                        <a:t>(None, None, None, 128)</a:t>
                      </a:r>
                    </a:p>
                  </a:txBody>
                  <a:tcPr marL="82615" marR="82615" marT="41307" marB="41307" anchor="ctr"/>
                </a:tc>
                <a:tc>
                  <a:txBody>
                    <a:bodyPr/>
                    <a:lstStyle/>
                    <a:p>
                      <a:r>
                        <a:rPr lang="en-US" sz="1600"/>
                        <a:t>73,856</a:t>
                      </a:r>
                    </a:p>
                  </a:txBody>
                  <a:tcPr marL="82615" marR="82615" marT="41307" marB="41307" anchor="ctr"/>
                </a:tc>
                <a:extLst>
                  <a:ext uri="{0D108BD9-81ED-4DB2-BD59-A6C34878D82A}">
                    <a16:rowId xmlns:a16="http://schemas.microsoft.com/office/drawing/2014/main" val="637800021"/>
                  </a:ext>
                </a:extLst>
              </a:tr>
              <a:tr h="611350">
                <a:tc>
                  <a:txBody>
                    <a:bodyPr/>
                    <a:lstStyle/>
                    <a:p>
                      <a:r>
                        <a:rPr lang="en-US" sz="1600"/>
                        <a:t>MaxPooling2D</a:t>
                      </a:r>
                    </a:p>
                  </a:txBody>
                  <a:tcPr marL="82615" marR="82615" marT="41307" marB="41307" anchor="ctr"/>
                </a:tc>
                <a:tc>
                  <a:txBody>
                    <a:bodyPr/>
                    <a:lstStyle/>
                    <a:p>
                      <a:r>
                        <a:rPr lang="en-US" sz="1600"/>
                        <a:t>(None, None, None, 128)</a:t>
                      </a:r>
                    </a:p>
                  </a:txBody>
                  <a:tcPr marL="82615" marR="82615" marT="41307" marB="41307" anchor="ctr"/>
                </a:tc>
                <a:tc>
                  <a:txBody>
                    <a:bodyPr/>
                    <a:lstStyle/>
                    <a:p>
                      <a:r>
                        <a:rPr lang="en-US" sz="1600"/>
                        <a:t>0</a:t>
                      </a:r>
                    </a:p>
                  </a:txBody>
                  <a:tcPr marL="82615" marR="82615" marT="41307" marB="41307" anchor="ctr"/>
                </a:tc>
                <a:extLst>
                  <a:ext uri="{0D108BD9-81ED-4DB2-BD59-A6C34878D82A}">
                    <a16:rowId xmlns:a16="http://schemas.microsoft.com/office/drawing/2014/main" val="2952175236"/>
                  </a:ext>
                </a:extLst>
              </a:tr>
              <a:tr h="363506">
                <a:tc>
                  <a:txBody>
                    <a:bodyPr/>
                    <a:lstStyle/>
                    <a:p>
                      <a:r>
                        <a:rPr lang="en-US" sz="1600"/>
                        <a:t>...</a:t>
                      </a:r>
                    </a:p>
                  </a:txBody>
                  <a:tcPr marL="82615" marR="82615" marT="41307" marB="41307" anchor="ctr"/>
                </a:tc>
                <a:tc>
                  <a:txBody>
                    <a:bodyPr/>
                    <a:lstStyle/>
                    <a:p>
                      <a:r>
                        <a:rPr lang="en-US" sz="1600"/>
                        <a:t>...</a:t>
                      </a:r>
                    </a:p>
                  </a:txBody>
                  <a:tcPr marL="82615" marR="82615" marT="41307" marB="41307" anchor="ctr"/>
                </a:tc>
                <a:tc>
                  <a:txBody>
                    <a:bodyPr/>
                    <a:lstStyle/>
                    <a:p>
                      <a:r>
                        <a:rPr lang="en-US" sz="1600"/>
                        <a:t>...</a:t>
                      </a:r>
                    </a:p>
                  </a:txBody>
                  <a:tcPr marL="82615" marR="82615" marT="41307" marB="41307" anchor="ctr"/>
                </a:tc>
                <a:extLst>
                  <a:ext uri="{0D108BD9-81ED-4DB2-BD59-A6C34878D82A}">
                    <a16:rowId xmlns:a16="http://schemas.microsoft.com/office/drawing/2014/main" val="1252506681"/>
                  </a:ext>
                </a:extLst>
              </a:tr>
              <a:tr h="611350">
                <a:tc>
                  <a:txBody>
                    <a:bodyPr/>
                    <a:lstStyle/>
                    <a:p>
                      <a:r>
                        <a:rPr lang="en-US" sz="1600"/>
                        <a:t>Total params</a:t>
                      </a:r>
                    </a:p>
                  </a:txBody>
                  <a:tcPr marL="82615" marR="82615" marT="41307" marB="41307" anchor="ctr"/>
                </a:tc>
                <a:tc>
                  <a:txBody>
                    <a:bodyPr/>
                    <a:lstStyle/>
                    <a:p>
                      <a:r>
                        <a:rPr lang="en-US" sz="1600"/>
                        <a:t>20,024,384 (76.39 MB)</a:t>
                      </a:r>
                    </a:p>
                  </a:txBody>
                  <a:tcPr marL="82615" marR="82615" marT="41307" marB="41307" anchor="ctr"/>
                </a:tc>
                <a:tc>
                  <a:txBody>
                    <a:bodyPr/>
                    <a:lstStyle/>
                    <a:p>
                      <a:r>
                        <a:rPr lang="en-US" sz="1600"/>
                        <a:t>0 (0.00 Byte)</a:t>
                      </a:r>
                    </a:p>
                  </a:txBody>
                  <a:tcPr marL="82615" marR="82615" marT="41307" marB="41307" anchor="ctr"/>
                </a:tc>
                <a:extLst>
                  <a:ext uri="{0D108BD9-81ED-4DB2-BD59-A6C34878D82A}">
                    <a16:rowId xmlns:a16="http://schemas.microsoft.com/office/drawing/2014/main" val="2398098387"/>
                  </a:ext>
                </a:extLst>
              </a:tr>
              <a:tr h="611350">
                <a:tc>
                  <a:txBody>
                    <a:bodyPr/>
                    <a:lstStyle/>
                    <a:p>
                      <a:r>
                        <a:rPr lang="en-US" sz="1600"/>
                        <a:t>Non-trainable params</a:t>
                      </a:r>
                    </a:p>
                  </a:txBody>
                  <a:tcPr marL="82615" marR="82615" marT="41307" marB="41307" anchor="ctr"/>
                </a:tc>
                <a:tc>
                  <a:txBody>
                    <a:bodyPr/>
                    <a:lstStyle/>
                    <a:p>
                      <a:r>
                        <a:rPr lang="en-US" sz="1600"/>
                        <a:t>20,024,384 (76.39 MB)</a:t>
                      </a:r>
                    </a:p>
                  </a:txBody>
                  <a:tcPr marL="82615" marR="82615" marT="41307" marB="41307" anchor="ctr"/>
                </a:tc>
                <a:tc>
                  <a:txBody>
                    <a:bodyPr/>
                    <a:lstStyle/>
                    <a:p>
                      <a:endParaRPr lang="en-US" sz="1600"/>
                    </a:p>
                  </a:txBody>
                  <a:tcPr marL="82615" marR="82615" marT="41307" marB="41307" anchor="ctr"/>
                </a:tc>
                <a:extLst>
                  <a:ext uri="{0D108BD9-81ED-4DB2-BD59-A6C34878D82A}">
                    <a16:rowId xmlns:a16="http://schemas.microsoft.com/office/drawing/2014/main" val="2102001196"/>
                  </a:ext>
                </a:extLst>
              </a:tr>
            </a:tbl>
          </a:graphicData>
        </a:graphic>
      </p:graphicFrame>
    </p:spTree>
    <p:extLst>
      <p:ext uri="{BB962C8B-B14F-4D97-AF65-F5344CB8AC3E}">
        <p14:creationId xmlns:p14="http://schemas.microsoft.com/office/powerpoint/2010/main" val="426498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5B9334-3E03-4CA7-3616-4D3C9DC2C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4E77A-DCE5-C7E4-4054-7FC3EF2CBCB2}"/>
              </a:ext>
            </a:extLst>
          </p:cNvPr>
          <p:cNvSpPr>
            <a:spLocks noGrp="1"/>
          </p:cNvSpPr>
          <p:nvPr>
            <p:ph type="title"/>
          </p:nvPr>
        </p:nvSpPr>
        <p:spPr>
          <a:xfrm>
            <a:off x="1514856" y="548640"/>
            <a:ext cx="9162288" cy="1132258"/>
          </a:xfrm>
        </p:spPr>
        <p:txBody>
          <a:bodyPr>
            <a:normAutofit/>
          </a:bodyPr>
          <a:lstStyle/>
          <a:p>
            <a:r>
              <a:rPr lang="en-CA"/>
              <a:t>Model Summary and Parameters</a:t>
            </a:r>
          </a:p>
        </p:txBody>
      </p:sp>
      <p:graphicFrame>
        <p:nvGraphicFramePr>
          <p:cNvPr id="5" name="Content Placeholder 4">
            <a:extLst>
              <a:ext uri="{FF2B5EF4-FFF2-40B4-BE49-F238E27FC236}">
                <a16:creationId xmlns:a16="http://schemas.microsoft.com/office/drawing/2014/main" id="{A07B4955-B4DE-4C69-81E5-56E0F7BCA747}"/>
              </a:ext>
            </a:extLst>
          </p:cNvPr>
          <p:cNvGraphicFramePr>
            <a:graphicFrameLocks noGrp="1"/>
          </p:cNvGraphicFramePr>
          <p:nvPr>
            <p:ph idx="1"/>
            <p:extLst>
              <p:ext uri="{D42A27DB-BD31-4B8C-83A1-F6EECF244321}">
                <p14:modId xmlns:p14="http://schemas.microsoft.com/office/powerpoint/2010/main" val="4129557701"/>
              </p:ext>
            </p:extLst>
          </p:nvPr>
        </p:nvGraphicFramePr>
        <p:xfrm>
          <a:off x="1664711" y="2039112"/>
          <a:ext cx="8862579" cy="4069080"/>
        </p:xfrm>
        <a:graphic>
          <a:graphicData uri="http://schemas.openxmlformats.org/drawingml/2006/table">
            <a:tbl>
              <a:tblPr firstRow="1" bandRow="1">
                <a:tableStyleId>{5C22544A-7EE6-4342-B048-85BDC9FD1C3A}</a:tableStyleId>
              </a:tblPr>
              <a:tblGrid>
                <a:gridCol w="2954193">
                  <a:extLst>
                    <a:ext uri="{9D8B030D-6E8A-4147-A177-3AD203B41FA5}">
                      <a16:colId xmlns:a16="http://schemas.microsoft.com/office/drawing/2014/main" val="1679913713"/>
                    </a:ext>
                  </a:extLst>
                </a:gridCol>
                <a:gridCol w="2954193">
                  <a:extLst>
                    <a:ext uri="{9D8B030D-6E8A-4147-A177-3AD203B41FA5}">
                      <a16:colId xmlns:a16="http://schemas.microsoft.com/office/drawing/2014/main" val="2123587594"/>
                    </a:ext>
                  </a:extLst>
                </a:gridCol>
                <a:gridCol w="2954193">
                  <a:extLst>
                    <a:ext uri="{9D8B030D-6E8A-4147-A177-3AD203B41FA5}">
                      <a16:colId xmlns:a16="http://schemas.microsoft.com/office/drawing/2014/main" val="4111931758"/>
                    </a:ext>
                  </a:extLst>
                </a:gridCol>
              </a:tblGrid>
              <a:tr h="339090">
                <a:tc gridSpan="3">
                  <a:txBody>
                    <a:bodyPr/>
                    <a:lstStyle/>
                    <a:p>
                      <a:r>
                        <a:rPr lang="en-US" sz="1500"/>
                        <a:t>Neural Network Model Summary</a:t>
                      </a:r>
                    </a:p>
                  </a:txBody>
                  <a:tcPr marL="77066" marR="77066" marT="38533" marB="38533" anchor="ct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38415315"/>
                  </a:ext>
                </a:extLst>
              </a:tr>
              <a:tr h="339090">
                <a:tc>
                  <a:txBody>
                    <a:bodyPr/>
                    <a:lstStyle/>
                    <a:p>
                      <a:r>
                        <a:rPr lang="en-US" sz="1500"/>
                        <a:t>Layer (type)</a:t>
                      </a:r>
                    </a:p>
                  </a:txBody>
                  <a:tcPr marL="77066" marR="77066" marT="38533" marB="38533" anchor="ctr"/>
                </a:tc>
                <a:tc>
                  <a:txBody>
                    <a:bodyPr/>
                    <a:lstStyle/>
                    <a:p>
                      <a:r>
                        <a:rPr lang="en-US" sz="1500"/>
                        <a:t>Output Shape</a:t>
                      </a:r>
                    </a:p>
                  </a:txBody>
                  <a:tcPr marL="77066" marR="77066" marT="38533" marB="38533" anchor="ctr"/>
                </a:tc>
                <a:tc>
                  <a:txBody>
                    <a:bodyPr/>
                    <a:lstStyle/>
                    <a:p>
                      <a:r>
                        <a:rPr lang="en-US" sz="1500"/>
                        <a:t>Param #</a:t>
                      </a:r>
                    </a:p>
                  </a:txBody>
                  <a:tcPr marL="77066" marR="77066" marT="38533" marB="38533" anchor="ctr"/>
                </a:tc>
                <a:extLst>
                  <a:ext uri="{0D108BD9-81ED-4DB2-BD59-A6C34878D82A}">
                    <a16:rowId xmlns:a16="http://schemas.microsoft.com/office/drawing/2014/main" val="2558724087"/>
                  </a:ext>
                </a:extLst>
              </a:tr>
              <a:tr h="339090">
                <a:tc>
                  <a:txBody>
                    <a:bodyPr/>
                    <a:lstStyle/>
                    <a:p>
                      <a:r>
                        <a:rPr lang="en-US" sz="1500"/>
                        <a:t>Input</a:t>
                      </a:r>
                    </a:p>
                  </a:txBody>
                  <a:tcPr marL="77066" marR="77066" marT="38533" marB="38533" anchor="ctr"/>
                </a:tc>
                <a:tc>
                  <a:txBody>
                    <a:bodyPr/>
                    <a:lstStyle/>
                    <a:p>
                      <a:r>
                        <a:rPr lang="en-US" sz="1500"/>
                        <a:t>(None, 224, 224, 3)</a:t>
                      </a:r>
                    </a:p>
                  </a:txBody>
                  <a:tcPr marL="77066" marR="77066" marT="38533" marB="38533" anchor="ctr"/>
                </a:tc>
                <a:tc>
                  <a:txBody>
                    <a:bodyPr/>
                    <a:lstStyle/>
                    <a:p>
                      <a:r>
                        <a:rPr lang="en-US" sz="1500"/>
                        <a:t>0</a:t>
                      </a:r>
                    </a:p>
                  </a:txBody>
                  <a:tcPr marL="77066" marR="77066" marT="38533" marB="38533" anchor="ctr"/>
                </a:tc>
                <a:extLst>
                  <a:ext uri="{0D108BD9-81ED-4DB2-BD59-A6C34878D82A}">
                    <a16:rowId xmlns:a16="http://schemas.microsoft.com/office/drawing/2014/main" val="3117664054"/>
                  </a:ext>
                </a:extLst>
              </a:tr>
              <a:tr h="339090">
                <a:tc>
                  <a:txBody>
                    <a:bodyPr/>
                    <a:lstStyle/>
                    <a:p>
                      <a:r>
                        <a:rPr lang="en-US" sz="1500"/>
                        <a:t>Sequential</a:t>
                      </a:r>
                    </a:p>
                  </a:txBody>
                  <a:tcPr marL="77066" marR="77066" marT="38533" marB="38533" anchor="ctr"/>
                </a:tc>
                <a:tc>
                  <a:txBody>
                    <a:bodyPr/>
                    <a:lstStyle/>
                    <a:p>
                      <a:r>
                        <a:rPr lang="en-US" sz="1500"/>
                        <a:t>(None, 224, 224, 3)</a:t>
                      </a:r>
                    </a:p>
                  </a:txBody>
                  <a:tcPr marL="77066" marR="77066" marT="38533" marB="38533" anchor="ctr"/>
                </a:tc>
                <a:tc>
                  <a:txBody>
                    <a:bodyPr/>
                    <a:lstStyle/>
                    <a:p>
                      <a:r>
                        <a:rPr lang="en-US" sz="1500"/>
                        <a:t>0</a:t>
                      </a:r>
                    </a:p>
                  </a:txBody>
                  <a:tcPr marL="77066" marR="77066" marT="38533" marB="38533" anchor="ctr"/>
                </a:tc>
                <a:extLst>
                  <a:ext uri="{0D108BD9-81ED-4DB2-BD59-A6C34878D82A}">
                    <a16:rowId xmlns:a16="http://schemas.microsoft.com/office/drawing/2014/main" val="1518615620"/>
                  </a:ext>
                </a:extLst>
              </a:tr>
              <a:tr h="339090">
                <a:tc>
                  <a:txBody>
                    <a:bodyPr/>
                    <a:lstStyle/>
                    <a:p>
                      <a:r>
                        <a:rPr lang="en-US" sz="1500"/>
                        <a:t>SlicingOpLambda</a:t>
                      </a:r>
                    </a:p>
                  </a:txBody>
                  <a:tcPr marL="77066" marR="77066" marT="38533" marB="38533" anchor="ctr"/>
                </a:tc>
                <a:tc>
                  <a:txBody>
                    <a:bodyPr/>
                    <a:lstStyle/>
                    <a:p>
                      <a:r>
                        <a:rPr lang="en-US" sz="1500"/>
                        <a:t>(None, 224, 224, 3)</a:t>
                      </a:r>
                    </a:p>
                  </a:txBody>
                  <a:tcPr marL="77066" marR="77066" marT="38533" marB="38533" anchor="ctr"/>
                </a:tc>
                <a:tc>
                  <a:txBody>
                    <a:bodyPr/>
                    <a:lstStyle/>
                    <a:p>
                      <a:r>
                        <a:rPr lang="en-US" sz="1500"/>
                        <a:t>0</a:t>
                      </a:r>
                    </a:p>
                  </a:txBody>
                  <a:tcPr marL="77066" marR="77066" marT="38533" marB="38533" anchor="ctr"/>
                </a:tc>
                <a:extLst>
                  <a:ext uri="{0D108BD9-81ED-4DB2-BD59-A6C34878D82A}">
                    <a16:rowId xmlns:a16="http://schemas.microsoft.com/office/drawing/2014/main" val="1695359732"/>
                  </a:ext>
                </a:extLst>
              </a:tr>
              <a:tr h="339090">
                <a:tc>
                  <a:txBody>
                    <a:bodyPr/>
                    <a:lstStyle/>
                    <a:p>
                      <a:r>
                        <a:rPr lang="en-US" sz="1500"/>
                        <a:t>VGG16 (Functional)</a:t>
                      </a:r>
                    </a:p>
                  </a:txBody>
                  <a:tcPr marL="77066" marR="77066" marT="38533" marB="38533" anchor="ctr"/>
                </a:tc>
                <a:tc>
                  <a:txBody>
                    <a:bodyPr/>
                    <a:lstStyle/>
                    <a:p>
                      <a:r>
                        <a:rPr lang="en-US" sz="1500"/>
                        <a:t>(None, None, None, 512)</a:t>
                      </a:r>
                    </a:p>
                  </a:txBody>
                  <a:tcPr marL="77066" marR="77066" marT="38533" marB="38533" anchor="ctr"/>
                </a:tc>
                <a:tc>
                  <a:txBody>
                    <a:bodyPr/>
                    <a:lstStyle/>
                    <a:p>
                      <a:r>
                        <a:rPr lang="en-US" sz="1500"/>
                        <a:t>14,714,688</a:t>
                      </a:r>
                    </a:p>
                  </a:txBody>
                  <a:tcPr marL="77066" marR="77066" marT="38533" marB="38533" anchor="ctr"/>
                </a:tc>
                <a:extLst>
                  <a:ext uri="{0D108BD9-81ED-4DB2-BD59-A6C34878D82A}">
                    <a16:rowId xmlns:a16="http://schemas.microsoft.com/office/drawing/2014/main" val="2221320336"/>
                  </a:ext>
                </a:extLst>
              </a:tr>
              <a:tr h="339090">
                <a:tc>
                  <a:txBody>
                    <a:bodyPr/>
                    <a:lstStyle/>
                    <a:p>
                      <a:r>
                        <a:rPr lang="en-US" sz="1500"/>
                        <a:t>GlobalAveragePooling2D</a:t>
                      </a:r>
                    </a:p>
                  </a:txBody>
                  <a:tcPr marL="77066" marR="77066" marT="38533" marB="38533" anchor="ctr"/>
                </a:tc>
                <a:tc>
                  <a:txBody>
                    <a:bodyPr/>
                    <a:lstStyle/>
                    <a:p>
                      <a:r>
                        <a:rPr lang="en-US" sz="1500"/>
                        <a:t>(None, 512)</a:t>
                      </a:r>
                    </a:p>
                  </a:txBody>
                  <a:tcPr marL="77066" marR="77066" marT="38533" marB="38533" anchor="ctr"/>
                </a:tc>
                <a:tc>
                  <a:txBody>
                    <a:bodyPr/>
                    <a:lstStyle/>
                    <a:p>
                      <a:r>
                        <a:rPr lang="en-US" sz="1500"/>
                        <a:t>0</a:t>
                      </a:r>
                    </a:p>
                  </a:txBody>
                  <a:tcPr marL="77066" marR="77066" marT="38533" marB="38533" anchor="ctr"/>
                </a:tc>
                <a:extLst>
                  <a:ext uri="{0D108BD9-81ED-4DB2-BD59-A6C34878D82A}">
                    <a16:rowId xmlns:a16="http://schemas.microsoft.com/office/drawing/2014/main" val="3408841760"/>
                  </a:ext>
                </a:extLst>
              </a:tr>
              <a:tr h="339090">
                <a:tc>
                  <a:txBody>
                    <a:bodyPr/>
                    <a:lstStyle/>
                    <a:p>
                      <a:r>
                        <a:rPr lang="en-US" sz="1500"/>
                        <a:t>Dense</a:t>
                      </a:r>
                    </a:p>
                  </a:txBody>
                  <a:tcPr marL="77066" marR="77066" marT="38533" marB="38533" anchor="ctr"/>
                </a:tc>
                <a:tc>
                  <a:txBody>
                    <a:bodyPr/>
                    <a:lstStyle/>
                    <a:p>
                      <a:r>
                        <a:rPr lang="en-US" sz="1500"/>
                        <a:t>(None, 512)</a:t>
                      </a:r>
                    </a:p>
                  </a:txBody>
                  <a:tcPr marL="77066" marR="77066" marT="38533" marB="38533" anchor="ctr"/>
                </a:tc>
                <a:tc>
                  <a:txBody>
                    <a:bodyPr/>
                    <a:lstStyle/>
                    <a:p>
                      <a:r>
                        <a:rPr lang="en-US" sz="1500"/>
                        <a:t>262,656</a:t>
                      </a:r>
                    </a:p>
                  </a:txBody>
                  <a:tcPr marL="77066" marR="77066" marT="38533" marB="38533" anchor="ctr"/>
                </a:tc>
                <a:extLst>
                  <a:ext uri="{0D108BD9-81ED-4DB2-BD59-A6C34878D82A}">
                    <a16:rowId xmlns:a16="http://schemas.microsoft.com/office/drawing/2014/main" val="1156000220"/>
                  </a:ext>
                </a:extLst>
              </a:tr>
              <a:tr h="339090">
                <a:tc>
                  <a:txBody>
                    <a:bodyPr/>
                    <a:lstStyle/>
                    <a:p>
                      <a:r>
                        <a:rPr lang="en-US" sz="1500"/>
                        <a:t>Dropout</a:t>
                      </a:r>
                    </a:p>
                  </a:txBody>
                  <a:tcPr marL="77066" marR="77066" marT="38533" marB="38533" anchor="ctr"/>
                </a:tc>
                <a:tc>
                  <a:txBody>
                    <a:bodyPr/>
                    <a:lstStyle/>
                    <a:p>
                      <a:r>
                        <a:rPr lang="en-US" sz="1500"/>
                        <a:t>(None, 512)</a:t>
                      </a:r>
                    </a:p>
                  </a:txBody>
                  <a:tcPr marL="77066" marR="77066" marT="38533" marB="38533" anchor="ctr"/>
                </a:tc>
                <a:tc>
                  <a:txBody>
                    <a:bodyPr/>
                    <a:lstStyle/>
                    <a:p>
                      <a:r>
                        <a:rPr lang="en-US" sz="1500"/>
                        <a:t>0</a:t>
                      </a:r>
                    </a:p>
                  </a:txBody>
                  <a:tcPr marL="77066" marR="77066" marT="38533" marB="38533" anchor="ctr"/>
                </a:tc>
                <a:extLst>
                  <a:ext uri="{0D108BD9-81ED-4DB2-BD59-A6C34878D82A}">
                    <a16:rowId xmlns:a16="http://schemas.microsoft.com/office/drawing/2014/main" val="4288231286"/>
                  </a:ext>
                </a:extLst>
              </a:tr>
              <a:tr h="339090">
                <a:tc>
                  <a:txBody>
                    <a:bodyPr/>
                    <a:lstStyle/>
                    <a:p>
                      <a:r>
                        <a:rPr lang="en-US" sz="1500"/>
                        <a:t>Dense</a:t>
                      </a:r>
                    </a:p>
                  </a:txBody>
                  <a:tcPr marL="77066" marR="77066" marT="38533" marB="38533" anchor="ctr"/>
                </a:tc>
                <a:tc>
                  <a:txBody>
                    <a:bodyPr/>
                    <a:lstStyle/>
                    <a:p>
                      <a:r>
                        <a:rPr lang="en-US" sz="1500"/>
                        <a:t>(None, 4)</a:t>
                      </a:r>
                    </a:p>
                  </a:txBody>
                  <a:tcPr marL="77066" marR="77066" marT="38533" marB="38533" anchor="ctr"/>
                </a:tc>
                <a:tc>
                  <a:txBody>
                    <a:bodyPr/>
                    <a:lstStyle/>
                    <a:p>
                      <a:r>
                        <a:rPr lang="en-US" sz="1500"/>
                        <a:t>2,052</a:t>
                      </a:r>
                    </a:p>
                  </a:txBody>
                  <a:tcPr marL="77066" marR="77066" marT="38533" marB="38533" anchor="ctr"/>
                </a:tc>
                <a:extLst>
                  <a:ext uri="{0D108BD9-81ED-4DB2-BD59-A6C34878D82A}">
                    <a16:rowId xmlns:a16="http://schemas.microsoft.com/office/drawing/2014/main" val="3893308109"/>
                  </a:ext>
                </a:extLst>
              </a:tr>
              <a:tr h="339090">
                <a:tc>
                  <a:txBody>
                    <a:bodyPr/>
                    <a:lstStyle/>
                    <a:p>
                      <a:r>
                        <a:rPr lang="en-US" sz="1500"/>
                        <a:t>Total params</a:t>
                      </a:r>
                    </a:p>
                  </a:txBody>
                  <a:tcPr marL="77066" marR="77066" marT="38533" marB="38533" anchor="ctr"/>
                </a:tc>
                <a:tc>
                  <a:txBody>
                    <a:bodyPr/>
                    <a:lstStyle/>
                    <a:p>
                      <a:r>
                        <a:rPr lang="en-US" sz="1500"/>
                        <a:t>Trainable params</a:t>
                      </a:r>
                    </a:p>
                  </a:txBody>
                  <a:tcPr marL="77066" marR="77066" marT="38533" marB="38533" anchor="ctr"/>
                </a:tc>
                <a:tc>
                  <a:txBody>
                    <a:bodyPr/>
                    <a:lstStyle/>
                    <a:p>
                      <a:r>
                        <a:rPr lang="en-US" sz="1500"/>
                        <a:t>Non-trainable params</a:t>
                      </a:r>
                    </a:p>
                  </a:txBody>
                  <a:tcPr marL="77066" marR="77066" marT="38533" marB="38533" anchor="ctr"/>
                </a:tc>
                <a:extLst>
                  <a:ext uri="{0D108BD9-81ED-4DB2-BD59-A6C34878D82A}">
                    <a16:rowId xmlns:a16="http://schemas.microsoft.com/office/drawing/2014/main" val="3167177703"/>
                  </a:ext>
                </a:extLst>
              </a:tr>
              <a:tr h="339090">
                <a:tc>
                  <a:txBody>
                    <a:bodyPr/>
                    <a:lstStyle/>
                    <a:p>
                      <a:r>
                        <a:rPr lang="en-US" sz="1500"/>
                        <a:t>14,979,396 (57.14 MB)</a:t>
                      </a:r>
                    </a:p>
                  </a:txBody>
                  <a:tcPr marL="77066" marR="77066" marT="38533" marB="38533" anchor="ctr"/>
                </a:tc>
                <a:tc>
                  <a:txBody>
                    <a:bodyPr/>
                    <a:lstStyle/>
                    <a:p>
                      <a:r>
                        <a:rPr lang="en-US" sz="1500"/>
                        <a:t>264,708 (1.01 MB)</a:t>
                      </a:r>
                    </a:p>
                  </a:txBody>
                  <a:tcPr marL="77066" marR="77066" marT="38533" marB="38533" anchor="ctr"/>
                </a:tc>
                <a:tc>
                  <a:txBody>
                    <a:bodyPr/>
                    <a:lstStyle/>
                    <a:p>
                      <a:r>
                        <a:rPr lang="en-US" sz="1500"/>
                        <a:t>14,714,688 (56.13 MB)</a:t>
                      </a:r>
                    </a:p>
                  </a:txBody>
                  <a:tcPr marL="77066" marR="77066" marT="38533" marB="38533" anchor="ctr"/>
                </a:tc>
                <a:extLst>
                  <a:ext uri="{0D108BD9-81ED-4DB2-BD59-A6C34878D82A}">
                    <a16:rowId xmlns:a16="http://schemas.microsoft.com/office/drawing/2014/main" val="3685474245"/>
                  </a:ext>
                </a:extLst>
              </a:tr>
            </a:tbl>
          </a:graphicData>
        </a:graphic>
      </p:graphicFrame>
    </p:spTree>
    <p:extLst>
      <p:ext uri="{BB962C8B-B14F-4D97-AF65-F5344CB8AC3E}">
        <p14:creationId xmlns:p14="http://schemas.microsoft.com/office/powerpoint/2010/main" val="8899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C8364-2EF7-33FB-EC8F-2B7DA0A26F8E}"/>
              </a:ext>
            </a:extLst>
          </p:cNvPr>
          <p:cNvSpPr>
            <a:spLocks noGrp="1"/>
          </p:cNvSpPr>
          <p:nvPr>
            <p:ph type="title"/>
          </p:nvPr>
        </p:nvSpPr>
        <p:spPr>
          <a:xfrm>
            <a:off x="614678" y="548640"/>
            <a:ext cx="7098627" cy="1325236"/>
          </a:xfrm>
        </p:spPr>
        <p:txBody>
          <a:bodyPr anchor="t">
            <a:normAutofit/>
          </a:bodyPr>
          <a:lstStyle/>
          <a:p>
            <a:r>
              <a:rPr lang="en-CA"/>
              <a:t>Model Training and Callbacks</a:t>
            </a:r>
          </a:p>
        </p:txBody>
      </p:sp>
      <p:sp>
        <p:nvSpPr>
          <p:cNvPr id="3" name="Content Placeholder 2">
            <a:extLst>
              <a:ext uri="{FF2B5EF4-FFF2-40B4-BE49-F238E27FC236}">
                <a16:creationId xmlns:a16="http://schemas.microsoft.com/office/drawing/2014/main" id="{4263A8DE-910C-F465-03D3-ED20AB31E3CD}"/>
              </a:ext>
            </a:extLst>
          </p:cNvPr>
          <p:cNvSpPr>
            <a:spLocks noGrp="1"/>
          </p:cNvSpPr>
          <p:nvPr>
            <p:ph idx="1"/>
          </p:nvPr>
        </p:nvSpPr>
        <p:spPr>
          <a:xfrm>
            <a:off x="2432424" y="1899631"/>
            <a:ext cx="7333128" cy="4011769"/>
          </a:xfrm>
        </p:spPr>
        <p:txBody>
          <a:bodyPr anchor="ctr">
            <a:normAutofit/>
          </a:bodyPr>
          <a:lstStyle/>
          <a:p>
            <a:r>
              <a:rPr lang="en-CA" sz="1800"/>
              <a:t>Callback Functions in Model Training</a:t>
            </a:r>
          </a:p>
          <a:p>
            <a:pPr lvl="1"/>
            <a:r>
              <a:rPr lang="en-CA"/>
              <a:t>Checkpoint callback saves the best model based on validation loss.</a:t>
            </a:r>
          </a:p>
          <a:p>
            <a:pPr lvl="1"/>
            <a:r>
              <a:rPr lang="en-CA"/>
              <a:t>Early stopping callback monitors loss and stops training after 3 epochs with no improvement.</a:t>
            </a:r>
          </a:p>
          <a:p>
            <a:r>
              <a:rPr lang="en-CA" sz="1800"/>
              <a:t>Model Training Process</a:t>
            </a:r>
          </a:p>
          <a:p>
            <a:pPr lvl="1"/>
            <a:r>
              <a:rPr lang="en-CA"/>
              <a:t>Initial training with 10 epochs to assess learning progress.</a:t>
            </a:r>
          </a:p>
          <a:p>
            <a:pPr lvl="1"/>
            <a:r>
              <a:rPr lang="en-CA"/>
              <a:t>Extended to 50 epochs for comprehensive training.</a:t>
            </a:r>
          </a:p>
          <a:p>
            <a:pPr lvl="1"/>
            <a:r>
              <a:rPr lang="en-CA"/>
              <a:t>Early stopping ensures optimal model without overfitting.</a:t>
            </a:r>
          </a:p>
        </p:txBody>
      </p:sp>
    </p:spTree>
    <p:extLst>
      <p:ext uri="{BB962C8B-B14F-4D97-AF65-F5344CB8AC3E}">
        <p14:creationId xmlns:p14="http://schemas.microsoft.com/office/powerpoint/2010/main" val="51552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D903D-2539-916F-4963-35062FEE08CF}"/>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a:t>Training Results and Epochs</a:t>
            </a:r>
          </a:p>
        </p:txBody>
      </p:sp>
      <p:pic>
        <p:nvPicPr>
          <p:cNvPr id="4" name="Content Placeholder 3">
            <a:extLst>
              <a:ext uri="{FF2B5EF4-FFF2-40B4-BE49-F238E27FC236}">
                <a16:creationId xmlns:a16="http://schemas.microsoft.com/office/drawing/2014/main" id="{2FDBF468-995E-4789-A562-9FD0FB8085B6}"/>
              </a:ext>
            </a:extLst>
          </p:cNvPr>
          <p:cNvPicPr>
            <a:picLocks noGrp="1" noChangeAspect="1"/>
          </p:cNvPicPr>
          <p:nvPr>
            <p:ph idx="1"/>
          </p:nvPr>
        </p:nvPicPr>
        <p:blipFill>
          <a:blip r:embed="rId3"/>
          <a:stretch>
            <a:fillRect/>
          </a:stretch>
        </p:blipFill>
        <p:spPr>
          <a:xfrm>
            <a:off x="1994916" y="3329921"/>
            <a:ext cx="8202168" cy="1476387"/>
          </a:xfrm>
          <a:prstGeom prst="rect">
            <a:avLst/>
          </a:prstGeom>
        </p:spPr>
      </p:pic>
    </p:spTree>
    <p:extLst>
      <p:ext uri="{BB962C8B-B14F-4D97-AF65-F5344CB8AC3E}">
        <p14:creationId xmlns:p14="http://schemas.microsoft.com/office/powerpoint/2010/main" val="140656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2D1BF-9609-5025-313E-A59C7EA42E3E}"/>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Evaluating Model Performance</a:t>
            </a:r>
          </a:p>
        </p:txBody>
      </p:sp>
      <p:sp>
        <p:nvSpPr>
          <p:cNvPr id="4" name="Content Placeholder 3">
            <a:extLst>
              <a:ext uri="{FF2B5EF4-FFF2-40B4-BE49-F238E27FC236}">
                <a16:creationId xmlns:a16="http://schemas.microsoft.com/office/drawing/2014/main" id="{CFCCD763-91F7-CA25-0D94-A8B22ACCBAAC}"/>
              </a:ext>
            </a:extLst>
          </p:cNvPr>
          <p:cNvSpPr>
            <a:spLocks noGrp="1"/>
          </p:cNvSpPr>
          <p:nvPr>
            <p:ph sz="half" idx="2"/>
          </p:nvPr>
        </p:nvSpPr>
        <p:spPr>
          <a:xfrm>
            <a:off x="612648" y="2584058"/>
            <a:ext cx="4621553" cy="3159018"/>
          </a:xfrm>
        </p:spPr>
        <p:txBody>
          <a:bodyPr vert="horz" lIns="91440" tIns="45720" rIns="91440" bIns="45720" rtlCol="0">
            <a:normAutofit/>
          </a:bodyPr>
          <a:lstStyle/>
          <a:p>
            <a:r>
              <a:rPr lang="en-US" sz="1800"/>
              <a:t>Model Training Insights</a:t>
            </a:r>
          </a:p>
          <a:p>
            <a:pPr lvl="1"/>
            <a:r>
              <a:rPr lang="en-US"/>
              <a:t>Training and validation accuracy trends</a:t>
            </a:r>
          </a:p>
          <a:p>
            <a:pPr lvl="1"/>
            <a:r>
              <a:rPr lang="en-US"/>
              <a:t>Loss patterns during training</a:t>
            </a:r>
          </a:p>
          <a:p>
            <a:r>
              <a:rPr lang="en-US" sz="1800"/>
              <a:t>Model Evaluation</a:t>
            </a:r>
          </a:p>
          <a:p>
            <a:pPr lvl="1"/>
            <a:r>
              <a:rPr lang="en-US"/>
              <a:t>Performance on test dataset</a:t>
            </a:r>
          </a:p>
          <a:p>
            <a:pPr lvl="1"/>
            <a:r>
              <a:rPr lang="en-US"/>
              <a:t>High test accuracy achieved</a:t>
            </a:r>
          </a:p>
        </p:txBody>
      </p:sp>
      <p:pic>
        <p:nvPicPr>
          <p:cNvPr id="5" name="Content Placeholder 4">
            <a:extLst>
              <a:ext uri="{FF2B5EF4-FFF2-40B4-BE49-F238E27FC236}">
                <a16:creationId xmlns:a16="http://schemas.microsoft.com/office/drawing/2014/main" id="{CB8F9058-0309-4F83-838C-C2165A27BB6A}"/>
              </a:ext>
            </a:extLst>
          </p:cNvPr>
          <p:cNvPicPr>
            <a:picLocks noGrp="1" noChangeAspect="1"/>
          </p:cNvPicPr>
          <p:nvPr>
            <p:ph sz="half" idx="1"/>
          </p:nvPr>
        </p:nvPicPr>
        <p:blipFill>
          <a:blip r:embed="rId3"/>
          <a:stretch>
            <a:fillRect/>
          </a:stretch>
        </p:blipFill>
        <p:spPr>
          <a:xfrm>
            <a:off x="5699363" y="1114923"/>
            <a:ext cx="5821576" cy="4628153"/>
          </a:xfrm>
          <a:prstGeom prst="rect">
            <a:avLst/>
          </a:prstGeom>
        </p:spPr>
      </p:pic>
    </p:spTree>
    <p:extLst>
      <p:ext uri="{BB962C8B-B14F-4D97-AF65-F5344CB8AC3E}">
        <p14:creationId xmlns:p14="http://schemas.microsoft.com/office/powerpoint/2010/main" val="37396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4ABA4-66C5-AC58-4FA6-FC5336D267DF}"/>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Predictions and True Labels</a:t>
            </a:r>
          </a:p>
        </p:txBody>
      </p:sp>
      <p:sp>
        <p:nvSpPr>
          <p:cNvPr id="4" name="Content Placeholder 3">
            <a:extLst>
              <a:ext uri="{FF2B5EF4-FFF2-40B4-BE49-F238E27FC236}">
                <a16:creationId xmlns:a16="http://schemas.microsoft.com/office/drawing/2014/main" id="{5BC698C8-FD58-AB2B-7D96-2558AB212DC1}"/>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Acquiring True and Predicted Labels</a:t>
            </a:r>
          </a:p>
          <a:p>
            <a:pPr lvl="1">
              <a:lnSpc>
                <a:spcPct val="110000"/>
              </a:lnSpc>
            </a:pPr>
            <a:r>
              <a:rPr lang="en-US" sz="1500"/>
              <a:t>Collect true labels from test dataset</a:t>
            </a:r>
          </a:p>
          <a:p>
            <a:pPr lvl="1">
              <a:lnSpc>
                <a:spcPct val="110000"/>
              </a:lnSpc>
            </a:pPr>
            <a:r>
              <a:rPr lang="en-US" sz="1500"/>
              <a:t>Store model predictions and probabilities</a:t>
            </a:r>
          </a:p>
          <a:p>
            <a:pPr>
              <a:lnSpc>
                <a:spcPct val="110000"/>
              </a:lnSpc>
            </a:pPr>
            <a:r>
              <a:rPr lang="en-US" sz="1500"/>
              <a:t>Processing Predictions</a:t>
            </a:r>
          </a:p>
          <a:p>
            <a:pPr lvl="1">
              <a:lnSpc>
                <a:spcPct val="110000"/>
              </a:lnSpc>
            </a:pPr>
            <a:r>
              <a:rPr lang="en-US" sz="1500"/>
              <a:t>Use 'np.argmax' for predicted labels</a:t>
            </a:r>
          </a:p>
          <a:p>
            <a:pPr lvl="1">
              <a:lnSpc>
                <a:spcPct val="110000"/>
              </a:lnSpc>
            </a:pPr>
            <a:r>
              <a:rPr lang="en-US" sz="1500"/>
              <a:t>Convert lists to numpy arrays for analysis</a:t>
            </a:r>
          </a:p>
          <a:p>
            <a:pPr>
              <a:lnSpc>
                <a:spcPct val="110000"/>
              </a:lnSpc>
            </a:pPr>
            <a:r>
              <a:rPr lang="en-US" sz="1500"/>
              <a:t>Model Testing Steps</a:t>
            </a:r>
          </a:p>
          <a:p>
            <a:pPr lvl="1">
              <a:lnSpc>
                <a:spcPct val="110000"/>
              </a:lnSpc>
            </a:pPr>
            <a:r>
              <a:rPr lang="en-US" sz="1500"/>
              <a:t>Iterate over test dataset batches</a:t>
            </a:r>
          </a:p>
          <a:p>
            <a:pPr lvl="1">
              <a:lnSpc>
                <a:spcPct val="110000"/>
              </a:lnSpc>
            </a:pPr>
            <a:r>
              <a:rPr lang="en-US" sz="1500"/>
              <a:t>Log prediction steps and execution time</a:t>
            </a:r>
          </a:p>
        </p:txBody>
      </p:sp>
      <p:pic>
        <p:nvPicPr>
          <p:cNvPr id="5" name="Content Placeholder 4">
            <a:extLst>
              <a:ext uri="{FF2B5EF4-FFF2-40B4-BE49-F238E27FC236}">
                <a16:creationId xmlns:a16="http://schemas.microsoft.com/office/drawing/2014/main" id="{574BB0A8-03E7-45CA-8731-7F923ED04E90}"/>
              </a:ext>
            </a:extLst>
          </p:cNvPr>
          <p:cNvPicPr>
            <a:picLocks noGrp="1" noChangeAspect="1"/>
          </p:cNvPicPr>
          <p:nvPr>
            <p:ph sz="half" idx="1"/>
          </p:nvPr>
        </p:nvPicPr>
        <p:blipFill>
          <a:blip r:embed="rId3"/>
          <a:stretch>
            <a:fillRect/>
          </a:stretch>
        </p:blipFill>
        <p:spPr>
          <a:xfrm>
            <a:off x="5691261" y="2998464"/>
            <a:ext cx="5837780" cy="861071"/>
          </a:xfrm>
          <a:prstGeom prst="rect">
            <a:avLst/>
          </a:prstGeom>
        </p:spPr>
      </p:pic>
    </p:spTree>
    <p:extLst>
      <p:ext uri="{BB962C8B-B14F-4D97-AF65-F5344CB8AC3E}">
        <p14:creationId xmlns:p14="http://schemas.microsoft.com/office/powerpoint/2010/main" val="101151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1084C-A17D-420C-B8D5-C203FDFBEFD7}"/>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Model Evaluation Metrics</a:t>
            </a:r>
          </a:p>
        </p:txBody>
      </p:sp>
      <p:sp>
        <p:nvSpPr>
          <p:cNvPr id="4" name="Content Placeholder 3">
            <a:extLst>
              <a:ext uri="{FF2B5EF4-FFF2-40B4-BE49-F238E27FC236}">
                <a16:creationId xmlns:a16="http://schemas.microsoft.com/office/drawing/2014/main" id="{FB1074E5-158D-DFA4-727F-86CB7954C3D0}"/>
              </a:ext>
            </a:extLst>
          </p:cNvPr>
          <p:cNvSpPr>
            <a:spLocks noGrp="1"/>
          </p:cNvSpPr>
          <p:nvPr>
            <p:ph sz="half" idx="2"/>
          </p:nvPr>
        </p:nvSpPr>
        <p:spPr>
          <a:xfrm>
            <a:off x="6030551" y="548638"/>
            <a:ext cx="5546770" cy="5760721"/>
          </a:xfrm>
        </p:spPr>
        <p:txBody>
          <a:bodyPr vert="horz" lIns="91440" tIns="45720" rIns="91440" bIns="45720" rtlCol="0" anchor="t">
            <a:normAutofit/>
          </a:bodyPr>
          <a:lstStyle/>
          <a:p>
            <a:r>
              <a:rPr lang="en-US" sz="1800"/>
              <a:t>Classification Report Insights</a:t>
            </a:r>
          </a:p>
          <a:p>
            <a:pPr lvl="1"/>
            <a:r>
              <a:rPr lang="en-US"/>
              <a:t>High precision and recall for 'buffalo' and 'zebra' classes</a:t>
            </a:r>
          </a:p>
          <a:p>
            <a:pPr lvl="1"/>
            <a:r>
              <a:rPr lang="en-US"/>
              <a:t>Good performance on 'elephant' class with slight room for improvement</a:t>
            </a:r>
          </a:p>
          <a:p>
            <a:pPr lvl="1"/>
            <a:r>
              <a:rPr lang="en-US"/>
              <a:t>'Rhino' class shows lower precision, indicating potential misclassifications</a:t>
            </a:r>
          </a:p>
          <a:p>
            <a:r>
              <a:rPr lang="en-US" sz="1800"/>
              <a:t>Confusion Matrix Analysis</a:t>
            </a:r>
          </a:p>
          <a:p>
            <a:pPr lvl="1"/>
            <a:r>
              <a:rPr lang="en-US"/>
              <a:t>Visual representation of model accuracy</a:t>
            </a:r>
          </a:p>
          <a:p>
            <a:pPr lvl="1"/>
            <a:r>
              <a:rPr lang="en-US"/>
              <a:t>Clear distinction between predicted and true labels</a:t>
            </a:r>
          </a:p>
          <a:p>
            <a:r>
              <a:rPr lang="en-US" sz="1800"/>
              <a:t>ROC Curve and AUC Details</a:t>
            </a:r>
          </a:p>
          <a:p>
            <a:pPr lvl="1"/>
            <a:r>
              <a:rPr lang="en-US"/>
              <a:t>Individual class performance with AUC scores</a:t>
            </a:r>
          </a:p>
          <a:p>
            <a:pPr lvl="1"/>
            <a:r>
              <a:rPr lang="en-US"/>
              <a:t>Graphical plot to assess model's discriminative ability</a:t>
            </a:r>
          </a:p>
        </p:txBody>
      </p:sp>
      <p:graphicFrame>
        <p:nvGraphicFramePr>
          <p:cNvPr id="6" name="Content Placeholder 5">
            <a:extLst>
              <a:ext uri="{FF2B5EF4-FFF2-40B4-BE49-F238E27FC236}">
                <a16:creationId xmlns:a16="http://schemas.microsoft.com/office/drawing/2014/main" id="{040F4264-6279-4A72-90C3-09034A01316E}"/>
              </a:ext>
            </a:extLst>
          </p:cNvPr>
          <p:cNvGraphicFramePr>
            <a:graphicFrameLocks noGrp="1"/>
          </p:cNvGraphicFramePr>
          <p:nvPr>
            <p:ph sz="half" idx="1"/>
            <p:extLst>
              <p:ext uri="{D42A27DB-BD31-4B8C-83A1-F6EECF244321}">
                <p14:modId xmlns:p14="http://schemas.microsoft.com/office/powerpoint/2010/main" val="3722671761"/>
              </p:ext>
            </p:extLst>
          </p:nvPr>
        </p:nvGraphicFramePr>
        <p:xfrm>
          <a:off x="731520" y="3282862"/>
          <a:ext cx="4673755" cy="2719920"/>
        </p:xfrm>
        <a:graphic>
          <a:graphicData uri="http://schemas.openxmlformats.org/drawingml/2006/table">
            <a:tbl>
              <a:tblPr firstRow="1" bandRow="1">
                <a:solidFill>
                  <a:srgbClr val="F2F2F2">
                    <a:alpha val="45098"/>
                  </a:srgbClr>
                </a:solidFill>
                <a:tableStyleId>{5C22544A-7EE6-4342-B048-85BDC9FD1C3A}</a:tableStyleId>
              </a:tblPr>
              <a:tblGrid>
                <a:gridCol w="1032006">
                  <a:extLst>
                    <a:ext uri="{9D8B030D-6E8A-4147-A177-3AD203B41FA5}">
                      <a16:colId xmlns:a16="http://schemas.microsoft.com/office/drawing/2014/main" val="2286402843"/>
                    </a:ext>
                  </a:extLst>
                </a:gridCol>
                <a:gridCol w="1061366">
                  <a:extLst>
                    <a:ext uri="{9D8B030D-6E8A-4147-A177-3AD203B41FA5}">
                      <a16:colId xmlns:a16="http://schemas.microsoft.com/office/drawing/2014/main" val="955622501"/>
                    </a:ext>
                  </a:extLst>
                </a:gridCol>
                <a:gridCol w="826486">
                  <a:extLst>
                    <a:ext uri="{9D8B030D-6E8A-4147-A177-3AD203B41FA5}">
                      <a16:colId xmlns:a16="http://schemas.microsoft.com/office/drawing/2014/main" val="3567449954"/>
                    </a:ext>
                  </a:extLst>
                </a:gridCol>
                <a:gridCol w="798961">
                  <a:extLst>
                    <a:ext uri="{9D8B030D-6E8A-4147-A177-3AD203B41FA5}">
                      <a16:colId xmlns:a16="http://schemas.microsoft.com/office/drawing/2014/main" val="3686254192"/>
                    </a:ext>
                  </a:extLst>
                </a:gridCol>
                <a:gridCol w="954936">
                  <a:extLst>
                    <a:ext uri="{9D8B030D-6E8A-4147-A177-3AD203B41FA5}">
                      <a16:colId xmlns:a16="http://schemas.microsoft.com/office/drawing/2014/main" val="2667396008"/>
                    </a:ext>
                  </a:extLst>
                </a:gridCol>
              </a:tblGrid>
              <a:tr h="447448">
                <a:tc gridSpan="5">
                  <a:txBody>
                    <a:bodyPr/>
                    <a:lstStyle/>
                    <a:p>
                      <a:r>
                        <a:rPr lang="en-US" sz="1600" b="0" cap="none" spc="0">
                          <a:solidFill>
                            <a:schemeClr val="bg1"/>
                          </a:solidFill>
                        </a:rPr>
                        <a:t>Classification Report Metrics</a:t>
                      </a:r>
                    </a:p>
                  </a:txBody>
                  <a:tcPr marL="105696" marR="105696" marT="105696" marB="52848"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10442681"/>
                  </a:ext>
                </a:extLst>
              </a:tr>
              <a:tr h="623608">
                <a:tc>
                  <a:txBody>
                    <a:bodyPr/>
                    <a:lstStyle/>
                    <a:p>
                      <a:r>
                        <a:rPr lang="en-US" sz="1400" cap="none" spc="0">
                          <a:solidFill>
                            <a:schemeClr val="tx1"/>
                          </a:solidFill>
                        </a:rPr>
                        <a:t>Class</a:t>
                      </a:r>
                    </a:p>
                  </a:txBody>
                  <a:tcPr marL="105696" marR="105696" marT="105696" marB="528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Precision</a:t>
                      </a:r>
                    </a:p>
                  </a:txBody>
                  <a:tcPr marL="105696" marR="105696" marT="105696" marB="528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Recall</a:t>
                      </a:r>
                    </a:p>
                  </a:txBody>
                  <a:tcPr marL="105696" marR="105696" marT="105696" marB="528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F1-Score</a:t>
                      </a:r>
                    </a:p>
                  </a:txBody>
                  <a:tcPr marL="105696" marR="105696" marT="105696" marB="528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Support</a:t>
                      </a:r>
                    </a:p>
                  </a:txBody>
                  <a:tcPr marL="105696" marR="105696" marT="105696" marB="528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19630851"/>
                  </a:ext>
                </a:extLst>
              </a:tr>
              <a:tr h="412216">
                <a:tc>
                  <a:txBody>
                    <a:bodyPr/>
                    <a:lstStyle/>
                    <a:p>
                      <a:r>
                        <a:rPr lang="en-US" sz="1400" cap="none" spc="0">
                          <a:solidFill>
                            <a:schemeClr val="tx1"/>
                          </a:solidFill>
                        </a:rPr>
                        <a:t>Buffalo</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1.00</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0.94</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0.97</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158</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801175811"/>
                  </a:ext>
                </a:extLst>
              </a:tr>
              <a:tr h="412216">
                <a:tc>
                  <a:txBody>
                    <a:bodyPr/>
                    <a:lstStyle/>
                    <a:p>
                      <a:r>
                        <a:rPr lang="en-US" sz="1400" cap="none" spc="0">
                          <a:solidFill>
                            <a:schemeClr val="tx1"/>
                          </a:solidFill>
                        </a:rPr>
                        <a:t>Elephant</a:t>
                      </a:r>
                    </a:p>
                  </a:txBody>
                  <a:tcPr marL="105696" marR="105696" marT="105696" marB="528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0.97</a:t>
                      </a:r>
                    </a:p>
                  </a:txBody>
                  <a:tcPr marL="105696" marR="105696" marT="105696" marB="528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0.98</a:t>
                      </a:r>
                    </a:p>
                  </a:txBody>
                  <a:tcPr marL="105696" marR="105696" marT="105696" marB="528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0.97</a:t>
                      </a:r>
                    </a:p>
                  </a:txBody>
                  <a:tcPr marL="105696" marR="105696" marT="105696" marB="528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159</a:t>
                      </a:r>
                    </a:p>
                  </a:txBody>
                  <a:tcPr marL="105696" marR="105696" marT="105696" marB="528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23207308"/>
                  </a:ext>
                </a:extLst>
              </a:tr>
              <a:tr h="412216">
                <a:tc>
                  <a:txBody>
                    <a:bodyPr/>
                    <a:lstStyle/>
                    <a:p>
                      <a:r>
                        <a:rPr lang="en-US" sz="1400" cap="none" spc="0">
                          <a:solidFill>
                            <a:schemeClr val="tx1"/>
                          </a:solidFill>
                        </a:rPr>
                        <a:t>Rhino</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0.78</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0.95</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0.86</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38</a:t>
                      </a:r>
                    </a:p>
                  </a:txBody>
                  <a:tcPr marL="105696" marR="105696" marT="105696" marB="528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641120226"/>
                  </a:ext>
                </a:extLst>
              </a:tr>
              <a:tr h="412216">
                <a:tc>
                  <a:txBody>
                    <a:bodyPr/>
                    <a:lstStyle/>
                    <a:p>
                      <a:r>
                        <a:rPr lang="en-US" sz="1400" cap="none" spc="0">
                          <a:solidFill>
                            <a:schemeClr val="tx1"/>
                          </a:solidFill>
                        </a:rPr>
                        <a:t>Zebra</a:t>
                      </a:r>
                    </a:p>
                  </a:txBody>
                  <a:tcPr marL="105696" marR="105696" marT="105696" marB="528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400" cap="none" spc="0">
                          <a:solidFill>
                            <a:schemeClr val="tx1"/>
                          </a:solidFill>
                        </a:rPr>
                        <a:t>1.00</a:t>
                      </a:r>
                    </a:p>
                  </a:txBody>
                  <a:tcPr marL="105696" marR="105696" marT="105696" marB="528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400" cap="none" spc="0">
                          <a:solidFill>
                            <a:schemeClr val="tx1"/>
                          </a:solidFill>
                        </a:rPr>
                        <a:t>1.00</a:t>
                      </a:r>
                    </a:p>
                  </a:txBody>
                  <a:tcPr marL="105696" marR="105696" marT="105696" marB="528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400" cap="none" spc="0">
                          <a:solidFill>
                            <a:schemeClr val="tx1"/>
                          </a:solidFill>
                        </a:rPr>
                        <a:t>1.00</a:t>
                      </a:r>
                    </a:p>
                  </a:txBody>
                  <a:tcPr marL="105696" marR="105696" marT="105696" marB="528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400" cap="none" spc="0">
                          <a:solidFill>
                            <a:schemeClr val="tx1"/>
                          </a:solidFill>
                        </a:rPr>
                        <a:t>38</a:t>
                      </a:r>
                    </a:p>
                  </a:txBody>
                  <a:tcPr marL="105696" marR="105696" marT="105696" marB="528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84681100"/>
                  </a:ext>
                </a:extLst>
              </a:tr>
            </a:tbl>
          </a:graphicData>
        </a:graphic>
      </p:graphicFrame>
    </p:spTree>
    <p:extLst>
      <p:ext uri="{BB962C8B-B14F-4D97-AF65-F5344CB8AC3E}">
        <p14:creationId xmlns:p14="http://schemas.microsoft.com/office/powerpoint/2010/main" val="191297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7A0C5-3973-B794-0DC5-A52598B28947}"/>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a:t>Conclusion</a:t>
            </a:r>
          </a:p>
        </p:txBody>
      </p:sp>
      <p:sp>
        <p:nvSpPr>
          <p:cNvPr id="5" name="Content Placeholder 4">
            <a:extLst>
              <a:ext uri="{FF2B5EF4-FFF2-40B4-BE49-F238E27FC236}">
                <a16:creationId xmlns:a16="http://schemas.microsoft.com/office/drawing/2014/main" id="{5B4802D5-FDBA-B9EE-AE4F-BE252012850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428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92BCD0F-5F1A-5199-1B5D-46BA51BE9B73}"/>
              </a:ext>
            </a:extLst>
          </p:cNvPr>
          <p:cNvSpPr>
            <a:spLocks noGrp="1"/>
          </p:cNvSpPr>
          <p:nvPr>
            <p:ph type="title"/>
          </p:nvPr>
        </p:nvSpPr>
        <p:spPr>
          <a:xfrm>
            <a:off x="614679" y="548639"/>
            <a:ext cx="3977640" cy="5719640"/>
          </a:xfrm>
        </p:spPr>
        <p:txBody>
          <a:bodyPr anchor="t">
            <a:normAutofit/>
          </a:bodyPr>
          <a:lstStyle/>
          <a:p>
            <a:r>
              <a:rPr lang="en-CA" dirty="0"/>
              <a:t>Agenda</a:t>
            </a:r>
          </a:p>
        </p:txBody>
      </p:sp>
      <p:sp>
        <p:nvSpPr>
          <p:cNvPr id="3" name="Content Placeholder 2">
            <a:extLst>
              <a:ext uri="{FF2B5EF4-FFF2-40B4-BE49-F238E27FC236}">
                <a16:creationId xmlns:a16="http://schemas.microsoft.com/office/drawing/2014/main" id="{B8C0C8FA-E771-5856-2313-47F4F2155D6E}"/>
              </a:ext>
            </a:extLst>
          </p:cNvPr>
          <p:cNvSpPr>
            <a:spLocks noGrp="1"/>
          </p:cNvSpPr>
          <p:nvPr>
            <p:ph idx="1"/>
          </p:nvPr>
        </p:nvSpPr>
        <p:spPr>
          <a:xfrm>
            <a:off x="5387542" y="548639"/>
            <a:ext cx="6189780" cy="5719640"/>
          </a:xfrm>
        </p:spPr>
        <p:txBody>
          <a:bodyPr anchor="t">
            <a:normAutofit lnSpcReduction="10000"/>
          </a:bodyPr>
          <a:lstStyle/>
          <a:p>
            <a:pPr>
              <a:lnSpc>
                <a:spcPct val="110000"/>
              </a:lnSpc>
            </a:pPr>
            <a:r>
              <a:rPr lang="en-CA" dirty="0"/>
              <a:t>Introduction</a:t>
            </a:r>
          </a:p>
          <a:p>
            <a:pPr>
              <a:lnSpc>
                <a:spcPct val="110000"/>
              </a:lnSpc>
            </a:pPr>
            <a:r>
              <a:rPr lang="en-CA" dirty="0"/>
              <a:t>Setting Up the Environment</a:t>
            </a:r>
          </a:p>
          <a:p>
            <a:pPr>
              <a:lnSpc>
                <a:spcPct val="110000"/>
              </a:lnSpc>
            </a:pPr>
            <a:r>
              <a:rPr lang="en-CA" dirty="0"/>
              <a:t>Downloading the Dataset</a:t>
            </a:r>
          </a:p>
          <a:p>
            <a:pPr>
              <a:lnSpc>
                <a:spcPct val="110000"/>
              </a:lnSpc>
            </a:pPr>
            <a:r>
              <a:rPr lang="en-CA" dirty="0"/>
              <a:t>Preparing the Data</a:t>
            </a:r>
          </a:p>
          <a:p>
            <a:pPr>
              <a:lnSpc>
                <a:spcPct val="110000"/>
              </a:lnSpc>
            </a:pPr>
            <a:r>
              <a:rPr lang="en-CA" dirty="0"/>
              <a:t>Data Splitting Methodology</a:t>
            </a:r>
          </a:p>
          <a:p>
            <a:pPr>
              <a:lnSpc>
                <a:spcPct val="110000"/>
              </a:lnSpc>
            </a:pPr>
            <a:r>
              <a:rPr lang="en-CA" dirty="0"/>
              <a:t>Loading and Preprocessing the Dataset</a:t>
            </a:r>
          </a:p>
          <a:p>
            <a:pPr>
              <a:lnSpc>
                <a:spcPct val="110000"/>
              </a:lnSpc>
            </a:pPr>
            <a:r>
              <a:rPr lang="en-CA" dirty="0"/>
              <a:t>Data Augmentation Techniques</a:t>
            </a:r>
          </a:p>
          <a:p>
            <a:pPr>
              <a:lnSpc>
                <a:spcPct val="110000"/>
              </a:lnSpc>
            </a:pPr>
            <a:r>
              <a:rPr lang="en-CA" dirty="0"/>
              <a:t>Building the Convolutional Neural Network</a:t>
            </a:r>
          </a:p>
          <a:p>
            <a:pPr>
              <a:lnSpc>
                <a:spcPct val="110000"/>
              </a:lnSpc>
            </a:pPr>
            <a:r>
              <a:rPr lang="en-CA" dirty="0"/>
              <a:t>Model Summary and Parameters</a:t>
            </a:r>
          </a:p>
          <a:p>
            <a:pPr>
              <a:lnSpc>
                <a:spcPct val="110000"/>
              </a:lnSpc>
            </a:pPr>
            <a:r>
              <a:rPr lang="en-CA" dirty="0"/>
              <a:t>Model Training and Callbacks</a:t>
            </a:r>
          </a:p>
          <a:p>
            <a:pPr>
              <a:lnSpc>
                <a:spcPct val="110000"/>
              </a:lnSpc>
            </a:pPr>
            <a:r>
              <a:rPr lang="en-CA" dirty="0"/>
              <a:t>Training Results and Epochs</a:t>
            </a:r>
          </a:p>
          <a:p>
            <a:pPr>
              <a:lnSpc>
                <a:spcPct val="110000"/>
              </a:lnSpc>
            </a:pPr>
            <a:r>
              <a:rPr lang="en-CA" dirty="0"/>
              <a:t>Evaluating Model Performance</a:t>
            </a:r>
          </a:p>
          <a:p>
            <a:pPr>
              <a:lnSpc>
                <a:spcPct val="110000"/>
              </a:lnSpc>
            </a:pPr>
            <a:r>
              <a:rPr lang="en-CA" dirty="0"/>
              <a:t>Conclusion</a:t>
            </a:r>
          </a:p>
        </p:txBody>
      </p:sp>
    </p:spTree>
    <p:extLst>
      <p:ext uri="{BB962C8B-B14F-4D97-AF65-F5344CB8AC3E}">
        <p14:creationId xmlns:p14="http://schemas.microsoft.com/office/powerpoint/2010/main" val="248562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 landscape the west coast of the south island of New Zealand.">
            <a:extLst>
              <a:ext uri="{FF2B5EF4-FFF2-40B4-BE49-F238E27FC236}">
                <a16:creationId xmlns:a16="http://schemas.microsoft.com/office/drawing/2014/main" id="{4ACC130E-F5EC-8804-B9A4-443D73451CCE}"/>
              </a:ext>
            </a:extLst>
          </p:cNvPr>
          <p:cNvPicPr>
            <a:picLocks noChangeAspect="1"/>
          </p:cNvPicPr>
          <p:nvPr/>
        </p:nvPicPr>
        <p:blipFill>
          <a:blip r:embed="rId3"/>
          <a:srcRect l="14321" r="23645" b="-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7F1BE774-309D-7258-7FDF-2B54F0E2F2F1}"/>
              </a:ext>
            </a:extLst>
          </p:cNvPr>
          <p:cNvSpPr>
            <a:spLocks noGrp="1"/>
          </p:cNvSpPr>
          <p:nvPr>
            <p:ph type="title"/>
          </p:nvPr>
        </p:nvSpPr>
        <p:spPr>
          <a:xfrm>
            <a:off x="538480" y="133350"/>
            <a:ext cx="4361688" cy="1527048"/>
          </a:xfrm>
        </p:spPr>
        <p:txBody>
          <a:bodyPr anchor="b">
            <a:normAutofit/>
          </a:bodyPr>
          <a:lstStyle/>
          <a:p>
            <a:r>
              <a:rPr lang="en-CA" dirty="0"/>
              <a:t>Introduction</a:t>
            </a:r>
          </a:p>
        </p:txBody>
      </p:sp>
      <p:sp>
        <p:nvSpPr>
          <p:cNvPr id="3" name="Content Placeholder 2">
            <a:extLst>
              <a:ext uri="{FF2B5EF4-FFF2-40B4-BE49-F238E27FC236}">
                <a16:creationId xmlns:a16="http://schemas.microsoft.com/office/drawing/2014/main" id="{ED141949-B813-F3F4-68B9-217DFF7FBEAF}"/>
              </a:ext>
            </a:extLst>
          </p:cNvPr>
          <p:cNvSpPr>
            <a:spLocks noGrp="1"/>
          </p:cNvSpPr>
          <p:nvPr>
            <p:ph idx="1"/>
          </p:nvPr>
        </p:nvSpPr>
        <p:spPr>
          <a:xfrm>
            <a:off x="614679" y="2212848"/>
            <a:ext cx="4361688" cy="4096512"/>
          </a:xfrm>
        </p:spPr>
        <p:txBody>
          <a:bodyPr>
            <a:normAutofit/>
          </a:bodyPr>
          <a:lstStyle/>
          <a:p>
            <a:pPr marL="0" indent="0">
              <a:buNone/>
            </a:pPr>
            <a:r>
              <a:rPr lang="en-CA" sz="1800" dirty="0"/>
              <a:t>The purpose if this project is to build a model from a pretrained model to identify wildlife in Africa. In essence, This is an object classification for the classification of 4 classes of animal in Africa, buffalos, elephants, rhinos and zebras. We explain with a lot of details the different section of our pipeline and display metrics, results and the testing evaluation of model</a:t>
            </a:r>
            <a:endParaRPr lang="en-US" sz="1800" dirty="0"/>
          </a:p>
        </p:txBody>
      </p:sp>
    </p:spTree>
    <p:extLst>
      <p:ext uri="{BB962C8B-B14F-4D97-AF65-F5344CB8AC3E}">
        <p14:creationId xmlns:p14="http://schemas.microsoft.com/office/powerpoint/2010/main" val="130526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Yellow python">
            <a:extLst>
              <a:ext uri="{FF2B5EF4-FFF2-40B4-BE49-F238E27FC236}">
                <a16:creationId xmlns:a16="http://schemas.microsoft.com/office/drawing/2014/main" id="{0BFA2CE1-3A3C-4F87-B90E-E12BA2CD54CF}"/>
              </a:ext>
            </a:extLst>
          </p:cNvPr>
          <p:cNvPicPr>
            <a:picLocks noGrp="1" noChangeAspect="1"/>
          </p:cNvPicPr>
          <p:nvPr>
            <p:ph sz="half" idx="1"/>
          </p:nvPr>
        </p:nvPicPr>
        <p:blipFill>
          <a:blip r:embed="rId3"/>
          <a:srcRect l="14535" r="23200" b="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DA8CB531-D90D-1FB3-73B9-46DEEC333808}"/>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Setting Up the Environment</a:t>
            </a:r>
          </a:p>
        </p:txBody>
      </p:sp>
      <p:sp>
        <p:nvSpPr>
          <p:cNvPr id="4" name="Content Placeholder 3">
            <a:extLst>
              <a:ext uri="{FF2B5EF4-FFF2-40B4-BE49-F238E27FC236}">
                <a16:creationId xmlns:a16="http://schemas.microsoft.com/office/drawing/2014/main" id="{FE0BD0D1-ED0C-9621-F0C9-76ACA93DBDED}"/>
              </a:ext>
            </a:extLst>
          </p:cNvPr>
          <p:cNvSpPr>
            <a:spLocks noGrp="1"/>
          </p:cNvSpPr>
          <p:nvPr>
            <p:ph sz="half" idx="2"/>
          </p:nvPr>
        </p:nvSpPr>
        <p:spPr>
          <a:xfrm>
            <a:off x="614679" y="2212848"/>
            <a:ext cx="4361688" cy="4096512"/>
          </a:xfrm>
        </p:spPr>
        <p:txBody>
          <a:bodyPr vert="horz" lIns="91440" tIns="45720" rIns="91440" bIns="45720" rtlCol="0">
            <a:normAutofit/>
          </a:bodyPr>
          <a:lstStyle/>
          <a:p>
            <a:pPr>
              <a:lnSpc>
                <a:spcPct val="110000"/>
              </a:lnSpc>
            </a:pPr>
            <a:r>
              <a:rPr lang="en-US" sz="1700"/>
              <a:t>Installation of Kaggle and OpenCV</a:t>
            </a:r>
          </a:p>
          <a:p>
            <a:pPr lvl="1">
              <a:lnSpc>
                <a:spcPct val="110000"/>
              </a:lnSpc>
            </a:pPr>
            <a:r>
              <a:rPr lang="en-US" sz="1700"/>
              <a:t>Use pip to install kaggle and opencv-python packages</a:t>
            </a:r>
          </a:p>
          <a:p>
            <a:pPr lvl="1">
              <a:lnSpc>
                <a:spcPct val="110000"/>
              </a:lnSpc>
            </a:pPr>
            <a:r>
              <a:rPr lang="en-US" sz="1700"/>
              <a:t>Ensure all dependencies are satisfied</a:t>
            </a:r>
          </a:p>
          <a:p>
            <a:pPr>
              <a:lnSpc>
                <a:spcPct val="110000"/>
              </a:lnSpc>
            </a:pPr>
            <a:r>
              <a:rPr lang="en-US" sz="1700"/>
              <a:t>Configuration of Kaggle API</a:t>
            </a:r>
          </a:p>
          <a:p>
            <a:pPr lvl="1">
              <a:lnSpc>
                <a:spcPct val="110000"/>
              </a:lnSpc>
            </a:pPr>
            <a:r>
              <a:rPr lang="en-US" sz="1700"/>
              <a:t>Create a directory for Kaggle configuration</a:t>
            </a:r>
          </a:p>
          <a:p>
            <a:pPr lvl="1">
              <a:lnSpc>
                <a:spcPct val="110000"/>
              </a:lnSpc>
            </a:pPr>
            <a:r>
              <a:rPr lang="en-US" sz="1700"/>
              <a:t>Move the kaggle.json file to the new directory</a:t>
            </a:r>
          </a:p>
          <a:p>
            <a:pPr lvl="1">
              <a:lnSpc>
                <a:spcPct val="110000"/>
              </a:lnSpc>
            </a:pPr>
            <a:r>
              <a:rPr lang="en-US" sz="1700"/>
              <a:t>Set appropriate permissions for the kaggle.json file</a:t>
            </a:r>
          </a:p>
        </p:txBody>
      </p:sp>
    </p:spTree>
    <p:extLst>
      <p:ext uri="{BB962C8B-B14F-4D97-AF65-F5344CB8AC3E}">
        <p14:creationId xmlns:p14="http://schemas.microsoft.com/office/powerpoint/2010/main" val="305707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885E0-E12A-3370-A568-CBDE6ED1B1B8}"/>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Downloading the Dataset</a:t>
            </a:r>
          </a:p>
        </p:txBody>
      </p:sp>
      <p:sp>
        <p:nvSpPr>
          <p:cNvPr id="4" name="Content Placeholder 3">
            <a:extLst>
              <a:ext uri="{FF2B5EF4-FFF2-40B4-BE49-F238E27FC236}">
                <a16:creationId xmlns:a16="http://schemas.microsoft.com/office/drawing/2014/main" id="{771088CE-40BC-DB1A-E9AE-4229DE77502F}"/>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Dataset Information</a:t>
            </a:r>
          </a:p>
          <a:p>
            <a:pPr lvl="1">
              <a:lnSpc>
                <a:spcPct val="110000"/>
              </a:lnSpc>
            </a:pPr>
            <a:r>
              <a:rPr lang="en-US" sz="1500"/>
              <a:t>Dataset name: African Wildlife</a:t>
            </a:r>
          </a:p>
          <a:p>
            <a:pPr lvl="1">
              <a:lnSpc>
                <a:spcPct val="110000"/>
              </a:lnSpc>
            </a:pPr>
            <a:r>
              <a:rPr lang="en-US" sz="1500"/>
              <a:t>Source: Kaggle</a:t>
            </a:r>
          </a:p>
          <a:p>
            <a:pPr>
              <a:lnSpc>
                <a:spcPct val="110000"/>
              </a:lnSpc>
            </a:pPr>
            <a:r>
              <a:rPr lang="en-US" sz="1500"/>
              <a:t>Download Details</a:t>
            </a:r>
          </a:p>
          <a:p>
            <a:pPr lvl="1">
              <a:lnSpc>
                <a:spcPct val="110000"/>
              </a:lnSpc>
            </a:pPr>
            <a:r>
              <a:rPr lang="en-US" sz="1500"/>
              <a:t>File format: ZIP</a:t>
            </a:r>
          </a:p>
          <a:p>
            <a:pPr lvl="1">
              <a:lnSpc>
                <a:spcPct val="110000"/>
              </a:lnSpc>
            </a:pPr>
            <a:r>
              <a:rPr lang="en-US" sz="1500"/>
              <a:t>Size: Approximately 448 MB</a:t>
            </a:r>
          </a:p>
          <a:p>
            <a:pPr lvl="1">
              <a:lnSpc>
                <a:spcPct val="110000"/>
              </a:lnSpc>
            </a:pPr>
            <a:r>
              <a:rPr lang="en-US" sz="1500"/>
              <a:t>Download time: 23 seconds</a:t>
            </a:r>
          </a:p>
          <a:p>
            <a:pPr>
              <a:lnSpc>
                <a:spcPct val="110000"/>
              </a:lnSpc>
            </a:pPr>
            <a:r>
              <a:rPr lang="en-US" sz="1500"/>
              <a:t>License</a:t>
            </a:r>
          </a:p>
          <a:p>
            <a:pPr lvl="1">
              <a:lnSpc>
                <a:spcPct val="110000"/>
              </a:lnSpc>
            </a:pPr>
            <a:r>
              <a:rPr lang="en-US" sz="1500"/>
              <a:t>Status: Unknown</a:t>
            </a:r>
          </a:p>
        </p:txBody>
      </p:sp>
      <p:pic>
        <p:nvPicPr>
          <p:cNvPr id="5" name="Content Placeholder 4">
            <a:extLst>
              <a:ext uri="{FF2B5EF4-FFF2-40B4-BE49-F238E27FC236}">
                <a16:creationId xmlns:a16="http://schemas.microsoft.com/office/drawing/2014/main" id="{3283073B-EC4D-4AAF-81C2-BAA20DA4E0F8}"/>
              </a:ext>
            </a:extLst>
          </p:cNvPr>
          <p:cNvPicPr>
            <a:picLocks noGrp="1" noChangeAspect="1"/>
          </p:cNvPicPr>
          <p:nvPr>
            <p:ph sz="half" idx="1"/>
          </p:nvPr>
        </p:nvPicPr>
        <p:blipFill>
          <a:blip r:embed="rId3"/>
          <a:stretch>
            <a:fillRect/>
          </a:stretch>
        </p:blipFill>
        <p:spPr>
          <a:xfrm>
            <a:off x="5691261" y="2991167"/>
            <a:ext cx="5837780" cy="875665"/>
          </a:xfrm>
          <a:prstGeom prst="rect">
            <a:avLst/>
          </a:prstGeom>
        </p:spPr>
      </p:pic>
    </p:spTree>
    <p:extLst>
      <p:ext uri="{BB962C8B-B14F-4D97-AF65-F5344CB8AC3E}">
        <p14:creationId xmlns:p14="http://schemas.microsoft.com/office/powerpoint/2010/main" val="141441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758E6-0EBE-0D68-AE23-82C995C22C46}"/>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b="1" kern="1200">
                <a:solidFill>
                  <a:schemeClr val="tx1"/>
                </a:solidFill>
                <a:latin typeface="+mj-lt"/>
                <a:ea typeface="+mj-ea"/>
                <a:cs typeface="+mj-cs"/>
              </a:rPr>
              <a:t>Preparing the Data</a:t>
            </a:r>
          </a:p>
        </p:txBody>
      </p:sp>
      <p:sp>
        <p:nvSpPr>
          <p:cNvPr id="4" name="Content Placeholder 3">
            <a:extLst>
              <a:ext uri="{FF2B5EF4-FFF2-40B4-BE49-F238E27FC236}">
                <a16:creationId xmlns:a16="http://schemas.microsoft.com/office/drawing/2014/main" id="{40B030FC-369A-AB17-9351-8C1465451B94}"/>
              </a:ext>
            </a:extLst>
          </p:cNvPr>
          <p:cNvSpPr>
            <a:spLocks noGrp="1"/>
          </p:cNvSpPr>
          <p:nvPr>
            <p:ph sz="half" idx="2"/>
          </p:nvPr>
        </p:nvSpPr>
        <p:spPr>
          <a:xfrm>
            <a:off x="612648" y="2212848"/>
            <a:ext cx="5862396" cy="4096512"/>
          </a:xfrm>
        </p:spPr>
        <p:txBody>
          <a:bodyPr vert="horz" lIns="91440" tIns="45720" rIns="91440" bIns="45720" rtlCol="0">
            <a:normAutofit/>
          </a:bodyPr>
          <a:lstStyle/>
          <a:p>
            <a:r>
              <a:rPr lang="en-US" sz="1800"/>
              <a:t>Image Data Organization</a:t>
            </a:r>
          </a:p>
          <a:p>
            <a:pPr lvl="1"/>
            <a:r>
              <a:rPr lang="en-US"/>
              <a:t>Images sorted into classes: elephants, zebras, buffaloes, rhinos</a:t>
            </a:r>
          </a:p>
          <a:p>
            <a:pPr lvl="1"/>
            <a:r>
              <a:rPr lang="en-US"/>
              <a:t>Sample images displayed using matplotlib</a:t>
            </a:r>
          </a:p>
          <a:p>
            <a:r>
              <a:rPr lang="en-US" sz="1800"/>
              <a:t>Data Splitting</a:t>
            </a:r>
          </a:p>
          <a:p>
            <a:pPr lvl="1"/>
            <a:r>
              <a:rPr lang="en-US"/>
              <a:t>70% training, 20% validation, 10% testing</a:t>
            </a:r>
          </a:p>
          <a:p>
            <a:pPr lvl="1"/>
            <a:r>
              <a:rPr lang="en-US"/>
              <a:t>Directories created for each data split and class</a:t>
            </a:r>
          </a:p>
          <a:p>
            <a:r>
              <a:rPr lang="en-US" sz="1800"/>
              <a:t>Code Implementation</a:t>
            </a:r>
          </a:p>
          <a:p>
            <a:pPr lvl="1"/>
            <a:r>
              <a:rPr lang="en-US"/>
              <a:t>Python code with os and cv2 libraries</a:t>
            </a:r>
          </a:p>
          <a:p>
            <a:pPr lvl="1"/>
            <a:r>
              <a:rPr lang="en-US"/>
              <a:t>Resizing images for model compatibility</a:t>
            </a:r>
          </a:p>
        </p:txBody>
      </p:sp>
      <p:pic>
        <p:nvPicPr>
          <p:cNvPr id="5" name="Content Placeholder 4">
            <a:extLst>
              <a:ext uri="{FF2B5EF4-FFF2-40B4-BE49-F238E27FC236}">
                <a16:creationId xmlns:a16="http://schemas.microsoft.com/office/drawing/2014/main" id="{C6C4CFD1-BEFA-41DD-BD88-5761950E1EFB}"/>
              </a:ext>
            </a:extLst>
          </p:cNvPr>
          <p:cNvPicPr>
            <a:picLocks noGrp="1" noChangeAspect="1"/>
          </p:cNvPicPr>
          <p:nvPr>
            <p:ph sz="half" idx="1"/>
          </p:nvPr>
        </p:nvPicPr>
        <p:blipFill>
          <a:blip r:embed="rId3"/>
          <a:stretch>
            <a:fillRect/>
          </a:stretch>
        </p:blipFill>
        <p:spPr>
          <a:xfrm>
            <a:off x="7091395" y="1453552"/>
            <a:ext cx="4681506" cy="3979281"/>
          </a:xfrm>
          <a:prstGeom prst="rect">
            <a:avLst/>
          </a:prstGeom>
        </p:spPr>
      </p:pic>
    </p:spTree>
    <p:extLst>
      <p:ext uri="{BB962C8B-B14F-4D97-AF65-F5344CB8AC3E}">
        <p14:creationId xmlns:p14="http://schemas.microsoft.com/office/powerpoint/2010/main" val="75391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4951C4-BDB0-4C75-9ABE-063668DC6B1B}"/>
              </a:ext>
            </a:extLst>
          </p:cNvPr>
          <p:cNvPicPr>
            <a:picLocks noGrp="1" noChangeAspect="1"/>
          </p:cNvPicPr>
          <p:nvPr>
            <p:ph sz="half" idx="1"/>
          </p:nvPr>
        </p:nvPicPr>
        <p:blipFill>
          <a:blip r:embed="rId3"/>
          <a:stretch>
            <a:fillRect/>
          </a:stretch>
        </p:blipFill>
        <p:spPr>
          <a:xfrm>
            <a:off x="727381" y="2808042"/>
            <a:ext cx="3862548" cy="434535"/>
          </a:xfrm>
          <a:prstGeom prst="rect">
            <a:avLst/>
          </a:prstGeom>
        </p:spPr>
      </p:pic>
      <p:pic>
        <p:nvPicPr>
          <p:cNvPr id="3" name="Picture 2" descr="Green landscape the west coast of the south island of New Zealand.">
            <a:extLst>
              <a:ext uri="{FF2B5EF4-FFF2-40B4-BE49-F238E27FC236}">
                <a16:creationId xmlns:a16="http://schemas.microsoft.com/office/drawing/2014/main" id="{43EBDC09-249B-EE9F-E00A-AFCEC56A3C6D}"/>
              </a:ext>
            </a:extLst>
          </p:cNvPr>
          <p:cNvPicPr>
            <a:picLocks noChangeAspect="1"/>
          </p:cNvPicPr>
          <p:nvPr/>
        </p:nvPicPr>
        <p:blipFill>
          <a:blip r:embed="rId4"/>
          <a:stretch>
            <a:fillRect/>
          </a:stretch>
        </p:blipFill>
        <p:spPr>
          <a:xfrm>
            <a:off x="727381" y="4188667"/>
            <a:ext cx="3177066" cy="2120692"/>
          </a:xfrm>
          <a:prstGeom prst="rect">
            <a:avLst/>
          </a:prstGeom>
        </p:spPr>
      </p:pic>
      <p:sp>
        <p:nvSpPr>
          <p:cNvPr id="2" name="Title 1">
            <a:extLst>
              <a:ext uri="{FF2B5EF4-FFF2-40B4-BE49-F238E27FC236}">
                <a16:creationId xmlns:a16="http://schemas.microsoft.com/office/drawing/2014/main" id="{B633F4F4-2858-7FB9-C763-0FDB8C332715}"/>
              </a:ext>
            </a:extLst>
          </p:cNvPr>
          <p:cNvSpPr>
            <a:spLocks noGrp="1"/>
          </p:cNvSpPr>
          <p:nvPr>
            <p:ph type="title"/>
          </p:nvPr>
        </p:nvSpPr>
        <p:spPr>
          <a:xfrm>
            <a:off x="614680" y="548639"/>
            <a:ext cx="4118686" cy="1294379"/>
          </a:xfrm>
        </p:spPr>
        <p:txBody>
          <a:bodyPr vert="horz" lIns="91440" tIns="45720" rIns="91440" bIns="45720" rtlCol="0" anchor="t">
            <a:normAutofit/>
          </a:bodyPr>
          <a:lstStyle/>
          <a:p>
            <a:r>
              <a:rPr lang="en-US" b="1" kern="1200">
                <a:solidFill>
                  <a:schemeClr val="tx1"/>
                </a:solidFill>
                <a:latin typeface="+mj-lt"/>
                <a:ea typeface="+mj-ea"/>
                <a:cs typeface="+mj-cs"/>
              </a:rPr>
              <a:t>Data Splitting Methodology</a:t>
            </a:r>
          </a:p>
        </p:txBody>
      </p:sp>
      <p:sp>
        <p:nvSpPr>
          <p:cNvPr id="4" name="Content Placeholder 3">
            <a:extLst>
              <a:ext uri="{FF2B5EF4-FFF2-40B4-BE49-F238E27FC236}">
                <a16:creationId xmlns:a16="http://schemas.microsoft.com/office/drawing/2014/main" id="{CCD3B672-4D07-2D22-983B-F330735FA21D}"/>
              </a:ext>
            </a:extLst>
          </p:cNvPr>
          <p:cNvSpPr>
            <a:spLocks noGrp="1"/>
          </p:cNvSpPr>
          <p:nvPr>
            <p:ph sz="half" idx="2"/>
          </p:nvPr>
        </p:nvSpPr>
        <p:spPr>
          <a:xfrm>
            <a:off x="5317310" y="548638"/>
            <a:ext cx="6260012" cy="5760721"/>
          </a:xfrm>
        </p:spPr>
        <p:txBody>
          <a:bodyPr vert="horz" lIns="91440" tIns="45720" rIns="91440" bIns="45720" rtlCol="0" anchor="t">
            <a:normAutofit/>
          </a:bodyPr>
          <a:lstStyle/>
          <a:p>
            <a:r>
              <a:rPr lang="en-US" sz="1800"/>
              <a:t>Image Validation with Pillow</a:t>
            </a:r>
          </a:p>
          <a:p>
            <a:pPr lvl="1"/>
            <a:r>
              <a:rPr lang="en-US"/>
              <a:t>Verifies images using Pillow's Image.open() method</a:t>
            </a:r>
          </a:p>
          <a:p>
            <a:pPr lvl="1"/>
            <a:r>
              <a:rPr lang="en-US"/>
              <a:t>Ensures files are valid images before processing</a:t>
            </a:r>
          </a:p>
          <a:p>
            <a:r>
              <a:rPr lang="en-US" sz="1800"/>
              <a:t>Dataset Splitting Method</a:t>
            </a:r>
          </a:p>
          <a:p>
            <a:pPr lvl="1"/>
            <a:r>
              <a:rPr lang="en-US"/>
              <a:t>Utilizes sklearn's train_test_split function</a:t>
            </a:r>
          </a:p>
          <a:p>
            <a:pPr lvl="1"/>
            <a:r>
              <a:rPr lang="en-US"/>
              <a:t>Splits dataset into training, validation, and testing sets</a:t>
            </a:r>
          </a:p>
          <a:p>
            <a:r>
              <a:rPr lang="en-US" sz="1800"/>
              <a:t>Directory Organization</a:t>
            </a:r>
          </a:p>
          <a:p>
            <a:pPr lvl="1"/>
            <a:r>
              <a:rPr lang="en-US"/>
              <a:t>Creates directories for each dataset category</a:t>
            </a:r>
          </a:p>
          <a:p>
            <a:pPr lvl="1"/>
            <a:r>
              <a:rPr lang="en-US"/>
              <a:t>Copies validated images into respective folders</a:t>
            </a:r>
          </a:p>
          <a:p>
            <a:r>
              <a:rPr lang="en-US" sz="1800"/>
              <a:t>Dataset Classes and Directories</a:t>
            </a:r>
          </a:p>
          <a:p>
            <a:pPr lvl="1"/>
            <a:r>
              <a:rPr lang="en-US"/>
              <a:t>Defines base directory and dataset classes</a:t>
            </a:r>
          </a:p>
          <a:p>
            <a:pPr lvl="1"/>
            <a:r>
              <a:rPr lang="en-US"/>
              <a:t>Automates data preparation for machine learning</a:t>
            </a:r>
          </a:p>
        </p:txBody>
      </p:sp>
    </p:spTree>
    <p:extLst>
      <p:ext uri="{BB962C8B-B14F-4D97-AF65-F5344CB8AC3E}">
        <p14:creationId xmlns:p14="http://schemas.microsoft.com/office/powerpoint/2010/main" val="49810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0A434-47B5-C776-539D-3B1AA807CAE0}"/>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Loading and Preprocessing the Dataset</a:t>
            </a:r>
          </a:p>
        </p:txBody>
      </p:sp>
      <p:sp>
        <p:nvSpPr>
          <p:cNvPr id="4" name="Content Placeholder 3">
            <a:extLst>
              <a:ext uri="{FF2B5EF4-FFF2-40B4-BE49-F238E27FC236}">
                <a16:creationId xmlns:a16="http://schemas.microsoft.com/office/drawing/2014/main" id="{C1D876D3-6DE5-1293-D883-89EC41EC28D6}"/>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700"/>
              <a:t>Dataset Loading Function</a:t>
            </a:r>
          </a:p>
          <a:p>
            <a:pPr lvl="1">
              <a:lnSpc>
                <a:spcPct val="110000"/>
              </a:lnSpc>
            </a:pPr>
            <a:r>
              <a:rPr lang="en-US" sz="1700"/>
              <a:t>Loads images from directory with labels and batch size</a:t>
            </a:r>
          </a:p>
          <a:p>
            <a:pPr lvl="1">
              <a:lnSpc>
                <a:spcPct val="110000"/>
              </a:lnSpc>
            </a:pPr>
            <a:r>
              <a:rPr lang="en-US" sz="1700"/>
              <a:t>Shuffles data for training purposes</a:t>
            </a:r>
          </a:p>
          <a:p>
            <a:pPr>
              <a:lnSpc>
                <a:spcPct val="110000"/>
              </a:lnSpc>
            </a:pPr>
            <a:r>
              <a:rPr lang="en-US" sz="1700"/>
              <a:t>Image Size and Batch Configuration</a:t>
            </a:r>
          </a:p>
          <a:p>
            <a:pPr lvl="1">
              <a:lnSpc>
                <a:spcPct val="110000"/>
              </a:lnSpc>
            </a:pPr>
            <a:r>
              <a:rPr lang="en-US" sz="1700"/>
              <a:t>Set image size to 224 for consistency</a:t>
            </a:r>
          </a:p>
          <a:p>
            <a:pPr lvl="1">
              <a:lnSpc>
                <a:spcPct val="110000"/>
              </a:lnSpc>
            </a:pPr>
            <a:r>
              <a:rPr lang="en-US" sz="1700"/>
              <a:t>Define batch size as 32 for manageable processing</a:t>
            </a:r>
          </a:p>
          <a:p>
            <a:pPr>
              <a:lnSpc>
                <a:spcPct val="110000"/>
              </a:lnSpc>
            </a:pPr>
            <a:r>
              <a:rPr lang="en-US" sz="1700"/>
              <a:t>Training and Validation Datasets</a:t>
            </a:r>
          </a:p>
          <a:p>
            <a:pPr lvl="1">
              <a:lnSpc>
                <a:spcPct val="110000"/>
              </a:lnSpc>
            </a:pPr>
            <a:r>
              <a:rPr lang="en-US" sz="1700"/>
              <a:t>Train dataset contains 1276 files across 4 classes</a:t>
            </a:r>
          </a:p>
          <a:p>
            <a:pPr lvl="1">
              <a:lnSpc>
                <a:spcPct val="110000"/>
              </a:lnSpc>
            </a:pPr>
            <a:r>
              <a:rPr lang="en-US" sz="1700"/>
              <a:t>Validation dataset has 646 files, also in 4 classes</a:t>
            </a:r>
          </a:p>
          <a:p>
            <a:pPr>
              <a:lnSpc>
                <a:spcPct val="110000"/>
              </a:lnSpc>
            </a:pPr>
            <a:r>
              <a:rPr lang="en-US" sz="1700"/>
              <a:t>Testing Dataset and Class Information</a:t>
            </a:r>
          </a:p>
          <a:p>
            <a:pPr lvl="1">
              <a:lnSpc>
                <a:spcPct val="110000"/>
              </a:lnSpc>
            </a:pPr>
            <a:r>
              <a:rPr lang="en-US" sz="1700"/>
              <a:t>Test dataset comprises 393 files in 4 classes</a:t>
            </a:r>
          </a:p>
          <a:p>
            <a:pPr lvl="1">
              <a:lnSpc>
                <a:spcPct val="110000"/>
              </a:lnSpc>
            </a:pPr>
            <a:r>
              <a:rPr lang="en-US" sz="1700"/>
              <a:t>Class names and indices confirm image categorization</a:t>
            </a:r>
          </a:p>
        </p:txBody>
      </p:sp>
      <p:pic>
        <p:nvPicPr>
          <p:cNvPr id="5" name="Content Placeholder 4">
            <a:extLst>
              <a:ext uri="{FF2B5EF4-FFF2-40B4-BE49-F238E27FC236}">
                <a16:creationId xmlns:a16="http://schemas.microsoft.com/office/drawing/2014/main" id="{3FE8DA42-864F-4021-A86A-A6A834AA8880}"/>
              </a:ext>
            </a:extLst>
          </p:cNvPr>
          <p:cNvPicPr>
            <a:picLocks noGrp="1" noChangeAspect="1"/>
          </p:cNvPicPr>
          <p:nvPr>
            <p:ph sz="half" idx="1"/>
          </p:nvPr>
        </p:nvPicPr>
        <p:blipFill>
          <a:blip r:embed="rId3"/>
          <a:stretch>
            <a:fillRect/>
          </a:stretch>
        </p:blipFill>
        <p:spPr>
          <a:xfrm>
            <a:off x="731520" y="5631665"/>
            <a:ext cx="4673754" cy="677693"/>
          </a:xfrm>
          <a:prstGeom prst="rect">
            <a:avLst/>
          </a:prstGeom>
        </p:spPr>
      </p:pic>
    </p:spTree>
    <p:extLst>
      <p:ext uri="{BB962C8B-B14F-4D97-AF65-F5344CB8AC3E}">
        <p14:creationId xmlns:p14="http://schemas.microsoft.com/office/powerpoint/2010/main" val="335433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92FA3-8082-B2EE-B49E-4A839A359AA9}"/>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Data Augmentation Techniques</a:t>
            </a:r>
          </a:p>
        </p:txBody>
      </p:sp>
      <p:sp>
        <p:nvSpPr>
          <p:cNvPr id="4" name="Content Placeholder 3">
            <a:extLst>
              <a:ext uri="{FF2B5EF4-FFF2-40B4-BE49-F238E27FC236}">
                <a16:creationId xmlns:a16="http://schemas.microsoft.com/office/drawing/2014/main" id="{B0412B92-611B-9691-A285-539E03DC94F6}"/>
              </a:ext>
            </a:extLst>
          </p:cNvPr>
          <p:cNvSpPr>
            <a:spLocks noGrp="1"/>
          </p:cNvSpPr>
          <p:nvPr>
            <p:ph sz="half" idx="2"/>
          </p:nvPr>
        </p:nvSpPr>
        <p:spPr>
          <a:xfrm>
            <a:off x="612648" y="2584058"/>
            <a:ext cx="4621553" cy="3159018"/>
          </a:xfrm>
        </p:spPr>
        <p:txBody>
          <a:bodyPr vert="horz" lIns="91440" tIns="45720" rIns="91440" bIns="45720" rtlCol="0">
            <a:normAutofit/>
          </a:bodyPr>
          <a:lstStyle/>
          <a:p>
            <a:r>
              <a:rPr lang="en-US" sz="1800"/>
              <a:t>Data Augmentation Techniques</a:t>
            </a:r>
          </a:p>
          <a:p>
            <a:pPr lvl="1"/>
            <a:r>
              <a:rPr lang="en-US"/>
              <a:t>Random horizontal flipping of images</a:t>
            </a:r>
          </a:p>
          <a:p>
            <a:pPr lvl="1"/>
            <a:r>
              <a:rPr lang="en-US"/>
              <a:t>Random rotation by 20%</a:t>
            </a:r>
          </a:p>
          <a:p>
            <a:pPr lvl="1"/>
            <a:r>
              <a:rPr lang="en-US"/>
              <a:t>Random zoom by 20%</a:t>
            </a:r>
          </a:p>
        </p:txBody>
      </p:sp>
      <p:pic>
        <p:nvPicPr>
          <p:cNvPr id="5" name="Content Placeholder 4">
            <a:extLst>
              <a:ext uri="{FF2B5EF4-FFF2-40B4-BE49-F238E27FC236}">
                <a16:creationId xmlns:a16="http://schemas.microsoft.com/office/drawing/2014/main" id="{65C9E45E-C651-4253-8E66-A2942045DB20}"/>
              </a:ext>
            </a:extLst>
          </p:cNvPr>
          <p:cNvPicPr>
            <a:picLocks noGrp="1" noChangeAspect="1"/>
          </p:cNvPicPr>
          <p:nvPr>
            <p:ph sz="half" idx="1"/>
          </p:nvPr>
        </p:nvPicPr>
        <p:blipFill>
          <a:blip r:embed="rId3"/>
          <a:stretch>
            <a:fillRect/>
          </a:stretch>
        </p:blipFill>
        <p:spPr>
          <a:xfrm>
            <a:off x="5691261" y="2983870"/>
            <a:ext cx="5837780" cy="890259"/>
          </a:xfrm>
          <a:prstGeom prst="rect">
            <a:avLst/>
          </a:prstGeom>
        </p:spPr>
      </p:pic>
    </p:spTree>
    <p:extLst>
      <p:ext uri="{BB962C8B-B14F-4D97-AF65-F5344CB8AC3E}">
        <p14:creationId xmlns:p14="http://schemas.microsoft.com/office/powerpoint/2010/main" val="1604026123"/>
      </p:ext>
    </p:extLst>
  </p:cSld>
  <p:clrMapOvr>
    <a:masterClrMapping/>
  </p:clrMapOvr>
</p:sld>
</file>

<file path=ppt/theme/theme1.xml><?xml version="1.0" encoding="utf-8"?>
<a:theme xmlns:a="http://schemas.openxmlformats.org/drawingml/2006/main" name="Vanilla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otalTime>1382</TotalTime>
  <Words>6222</Words>
  <Application>Microsoft Office PowerPoint</Application>
  <PresentationFormat>Widescreen</PresentationFormat>
  <Paragraphs>250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Neue Haas Grotesk Text Pro</vt:lpstr>
      <vt:lpstr>VanillaVTI</vt:lpstr>
      <vt:lpstr>African Wildlife Object Classification Project</vt:lpstr>
      <vt:lpstr>Agenda</vt:lpstr>
      <vt:lpstr>Introduction</vt:lpstr>
      <vt:lpstr>Setting Up the Environment</vt:lpstr>
      <vt:lpstr>Downloading the Dataset</vt:lpstr>
      <vt:lpstr>Preparing the Data</vt:lpstr>
      <vt:lpstr>Data Splitting Methodology</vt:lpstr>
      <vt:lpstr>Loading and Preprocessing the Dataset</vt:lpstr>
      <vt:lpstr>Data Augmentation Techniques</vt:lpstr>
      <vt:lpstr>Building the Convolutional Neural Network</vt:lpstr>
      <vt:lpstr>Model Summary and Parameters</vt:lpstr>
      <vt:lpstr>Model Training and Callbacks</vt:lpstr>
      <vt:lpstr>Training Results and Epochs</vt:lpstr>
      <vt:lpstr>Evaluating Model Performance</vt:lpstr>
      <vt:lpstr>Predictions and True Labels</vt:lpstr>
      <vt:lpstr>Model Evaluation Metrics</vt:lpstr>
      <vt:lpstr>Conclusion</vt:lpstr>
    </vt:vector>
  </TitlesOfParts>
  <Company>Insight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Nogales</dc:creator>
  <cp:lastModifiedBy>Luis Alfredo Nogales</cp:lastModifiedBy>
  <cp:revision>1</cp:revision>
  <dcterms:created xsi:type="dcterms:W3CDTF">2024-07-25T00:18:19Z</dcterms:created>
  <dcterms:modified xsi:type="dcterms:W3CDTF">2024-07-25T23:20:30Z</dcterms:modified>
</cp:coreProperties>
</file>