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5"/>
  </p:notesMasterIdLst>
  <p:sldIdLst>
    <p:sldId id="29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82" r:id="rId17"/>
    <p:sldId id="286" r:id="rId18"/>
    <p:sldId id="287" r:id="rId19"/>
    <p:sldId id="288" r:id="rId20"/>
    <p:sldId id="289" r:id="rId21"/>
    <p:sldId id="290" r:id="rId22"/>
    <p:sldId id="291" r:id="rId23"/>
    <p:sldId id="292" r:id="rId2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79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81539-AF3E-4599-8579-37D0D9BA5DBC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773A9-32AF-44DD-B52C-1CC3482C7A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84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773A9-32AF-44DD-B52C-1CC3482C7A9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83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773A9-32AF-44DD-B52C-1CC3482C7A9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71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DE4F-8053-46AF-882D-59D822374991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5"/>
              </a:lnSpc>
            </a:pPr>
            <a:r>
              <a:rPr lang="en-IN" spc="50"/>
              <a:t>CPSC</a:t>
            </a:r>
            <a:r>
              <a:rPr lang="en-IN" spc="90"/>
              <a:t> </a:t>
            </a:r>
            <a:r>
              <a:rPr lang="en-IN">
                <a:solidFill>
                  <a:srgbClr val="2B2B2B"/>
                </a:solidFill>
              </a:rPr>
              <a:t>4ñ</a:t>
            </a:r>
            <a:r>
              <a:rPr lang="en-IN" spc="15">
                <a:solidFill>
                  <a:srgbClr val="2B2B2B"/>
                </a:solidFill>
              </a:rPr>
              <a:t> </a:t>
            </a:r>
            <a:r>
              <a:rPr lang="en-IN"/>
              <a:t>I</a:t>
            </a:r>
            <a:r>
              <a:rPr lang="en-IN" spc="300"/>
              <a:t> </a:t>
            </a:r>
            <a:r>
              <a:rPr lang="en-IN"/>
              <a:t>Input/Output</a:t>
            </a:r>
            <a:r>
              <a:rPr lang="en-IN" spc="155"/>
              <a:t> </a:t>
            </a:r>
            <a:r>
              <a:rPr lang="en-IN" spc="-10"/>
              <a:t>Susystetn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15135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8677-10B3-4C2B-AB34-73A4BB6E02B8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5"/>
              </a:lnSpc>
            </a:pPr>
            <a:r>
              <a:rPr lang="en-IN" spc="50"/>
              <a:t>CPSC</a:t>
            </a:r>
            <a:r>
              <a:rPr lang="en-IN" spc="90"/>
              <a:t> </a:t>
            </a:r>
            <a:r>
              <a:rPr lang="en-IN">
                <a:solidFill>
                  <a:srgbClr val="2B2B2B"/>
                </a:solidFill>
              </a:rPr>
              <a:t>4ñ</a:t>
            </a:r>
            <a:r>
              <a:rPr lang="en-IN" spc="15">
                <a:solidFill>
                  <a:srgbClr val="2B2B2B"/>
                </a:solidFill>
              </a:rPr>
              <a:t> </a:t>
            </a:r>
            <a:r>
              <a:rPr lang="en-IN"/>
              <a:t>I</a:t>
            </a:r>
            <a:r>
              <a:rPr lang="en-IN" spc="300"/>
              <a:t> </a:t>
            </a:r>
            <a:r>
              <a:rPr lang="en-IN"/>
              <a:t>Input/Output</a:t>
            </a:r>
            <a:r>
              <a:rPr lang="en-IN" spc="155"/>
              <a:t> </a:t>
            </a:r>
            <a:r>
              <a:rPr lang="en-IN" spc="-10"/>
              <a:t>Susystetn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65317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E7FA1A8A-0884-48B1-8BED-6EE38119F7C1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pPr marL="12700">
              <a:lnSpc>
                <a:spcPts val="1535"/>
              </a:lnSpc>
            </a:pPr>
            <a:r>
              <a:rPr lang="en-IN" spc="50"/>
              <a:t>CPSC</a:t>
            </a:r>
            <a:r>
              <a:rPr lang="en-IN" spc="90"/>
              <a:t> </a:t>
            </a:r>
            <a:r>
              <a:rPr lang="en-IN">
                <a:solidFill>
                  <a:srgbClr val="2B2B2B"/>
                </a:solidFill>
              </a:rPr>
              <a:t>4ñ</a:t>
            </a:r>
            <a:r>
              <a:rPr lang="en-IN" spc="15">
                <a:solidFill>
                  <a:srgbClr val="2B2B2B"/>
                </a:solidFill>
              </a:rPr>
              <a:t> </a:t>
            </a:r>
            <a:r>
              <a:rPr lang="en-IN"/>
              <a:t>I</a:t>
            </a:r>
            <a:r>
              <a:rPr lang="en-IN" spc="300"/>
              <a:t> </a:t>
            </a:r>
            <a:r>
              <a:rPr lang="en-IN"/>
              <a:t>Input/Output</a:t>
            </a:r>
            <a:r>
              <a:rPr lang="en-IN" spc="155"/>
              <a:t> </a:t>
            </a:r>
            <a:r>
              <a:rPr lang="en-IN" spc="-10"/>
              <a:t>Susystetn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2564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F3E7-4AEC-48E9-B85A-087C07062B51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5"/>
              </a:lnSpc>
            </a:pPr>
            <a:r>
              <a:rPr lang="en-IN" spc="50"/>
              <a:t>CPSC</a:t>
            </a:r>
            <a:r>
              <a:rPr lang="en-IN" spc="90"/>
              <a:t> </a:t>
            </a:r>
            <a:r>
              <a:rPr lang="en-IN">
                <a:solidFill>
                  <a:srgbClr val="2B2B2B"/>
                </a:solidFill>
              </a:rPr>
              <a:t>4ñ</a:t>
            </a:r>
            <a:r>
              <a:rPr lang="en-IN" spc="15">
                <a:solidFill>
                  <a:srgbClr val="2B2B2B"/>
                </a:solidFill>
              </a:rPr>
              <a:t> </a:t>
            </a:r>
            <a:r>
              <a:rPr lang="en-IN"/>
              <a:t>I</a:t>
            </a:r>
            <a:r>
              <a:rPr lang="en-IN" spc="300"/>
              <a:t> </a:t>
            </a:r>
            <a:r>
              <a:rPr lang="en-IN"/>
              <a:t>Input/Output</a:t>
            </a:r>
            <a:r>
              <a:rPr lang="en-IN" spc="155"/>
              <a:t> </a:t>
            </a:r>
            <a:r>
              <a:rPr lang="en-IN" spc="-10"/>
              <a:t>Susystetn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104190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192C1A-0C01-457A-8368-BBB1F819BB82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1535"/>
              </a:lnSpc>
            </a:pPr>
            <a:r>
              <a:rPr lang="en-IN" spc="50"/>
              <a:t>CPSC</a:t>
            </a:r>
            <a:r>
              <a:rPr lang="en-IN" spc="90"/>
              <a:t> </a:t>
            </a:r>
            <a:r>
              <a:rPr lang="en-IN">
                <a:solidFill>
                  <a:srgbClr val="2B2B2B"/>
                </a:solidFill>
              </a:rPr>
              <a:t>4ñ</a:t>
            </a:r>
            <a:r>
              <a:rPr lang="en-IN" spc="15">
                <a:solidFill>
                  <a:srgbClr val="2B2B2B"/>
                </a:solidFill>
              </a:rPr>
              <a:t> </a:t>
            </a:r>
            <a:r>
              <a:rPr lang="en-IN"/>
              <a:t>I</a:t>
            </a:r>
            <a:r>
              <a:rPr lang="en-IN" spc="300"/>
              <a:t> </a:t>
            </a:r>
            <a:r>
              <a:rPr lang="en-IN"/>
              <a:t>Input/Output</a:t>
            </a:r>
            <a:r>
              <a:rPr lang="en-IN" spc="155"/>
              <a:t> </a:t>
            </a:r>
            <a:r>
              <a:rPr lang="en-IN" spc="-10"/>
              <a:t>Susystetn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931651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B901-47D9-43AC-B5B4-57ACD49CB745}" type="datetime1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5"/>
              </a:lnSpc>
            </a:pPr>
            <a:r>
              <a:rPr lang="en-IN" spc="50"/>
              <a:t>CPSC</a:t>
            </a:r>
            <a:r>
              <a:rPr lang="en-IN" spc="90"/>
              <a:t> </a:t>
            </a:r>
            <a:r>
              <a:rPr lang="en-IN">
                <a:solidFill>
                  <a:srgbClr val="2B2B2B"/>
                </a:solidFill>
              </a:rPr>
              <a:t>4ñ</a:t>
            </a:r>
            <a:r>
              <a:rPr lang="en-IN" spc="15">
                <a:solidFill>
                  <a:srgbClr val="2B2B2B"/>
                </a:solidFill>
              </a:rPr>
              <a:t> </a:t>
            </a:r>
            <a:r>
              <a:rPr lang="en-IN"/>
              <a:t>I</a:t>
            </a:r>
            <a:r>
              <a:rPr lang="en-IN" spc="300"/>
              <a:t> </a:t>
            </a:r>
            <a:r>
              <a:rPr lang="en-IN"/>
              <a:t>Input/Output</a:t>
            </a:r>
            <a:r>
              <a:rPr lang="en-IN" spc="155"/>
              <a:t> </a:t>
            </a:r>
            <a:r>
              <a:rPr lang="en-IN" spc="-10"/>
              <a:t>Susystetn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736059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CC31A-AA4A-4C62-9643-B66CE7A6A9D7}" type="datetime1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5"/>
              </a:lnSpc>
            </a:pPr>
            <a:r>
              <a:rPr lang="en-IN" spc="50"/>
              <a:t>CPSC</a:t>
            </a:r>
            <a:r>
              <a:rPr lang="en-IN" spc="90"/>
              <a:t> </a:t>
            </a:r>
            <a:r>
              <a:rPr lang="en-IN">
                <a:solidFill>
                  <a:srgbClr val="2B2B2B"/>
                </a:solidFill>
              </a:rPr>
              <a:t>4ñ</a:t>
            </a:r>
            <a:r>
              <a:rPr lang="en-IN" spc="15">
                <a:solidFill>
                  <a:srgbClr val="2B2B2B"/>
                </a:solidFill>
              </a:rPr>
              <a:t> </a:t>
            </a:r>
            <a:r>
              <a:rPr lang="en-IN"/>
              <a:t>I</a:t>
            </a:r>
            <a:r>
              <a:rPr lang="en-IN" spc="300"/>
              <a:t> </a:t>
            </a:r>
            <a:r>
              <a:rPr lang="en-IN"/>
              <a:t>Input/Output</a:t>
            </a:r>
            <a:r>
              <a:rPr lang="en-IN" spc="155"/>
              <a:t> </a:t>
            </a:r>
            <a:r>
              <a:rPr lang="en-IN" spc="-10"/>
              <a:t>Susystetn</a:t>
            </a: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07204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DCC2D-2C73-4771-965F-4F4520872C41}" type="datetime1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5"/>
              </a:lnSpc>
            </a:pPr>
            <a:r>
              <a:rPr lang="en-IN" spc="50"/>
              <a:t>CPSC</a:t>
            </a:r>
            <a:r>
              <a:rPr lang="en-IN" spc="90"/>
              <a:t> </a:t>
            </a:r>
            <a:r>
              <a:rPr lang="en-IN">
                <a:solidFill>
                  <a:srgbClr val="2B2B2B"/>
                </a:solidFill>
              </a:rPr>
              <a:t>4ñ</a:t>
            </a:r>
            <a:r>
              <a:rPr lang="en-IN" spc="15">
                <a:solidFill>
                  <a:srgbClr val="2B2B2B"/>
                </a:solidFill>
              </a:rPr>
              <a:t> </a:t>
            </a:r>
            <a:r>
              <a:rPr lang="en-IN"/>
              <a:t>I</a:t>
            </a:r>
            <a:r>
              <a:rPr lang="en-IN" spc="300"/>
              <a:t> </a:t>
            </a:r>
            <a:r>
              <a:rPr lang="en-IN"/>
              <a:t>Input/Output</a:t>
            </a:r>
            <a:r>
              <a:rPr lang="en-IN" spc="155"/>
              <a:t> </a:t>
            </a:r>
            <a:r>
              <a:rPr lang="en-IN" spc="-10"/>
              <a:t>Susystetn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65069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D77-DDC4-4F01-AE30-FE4A6331D7DE}" type="datetime1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5"/>
              </a:lnSpc>
            </a:pPr>
            <a:r>
              <a:rPr lang="en-IN" spc="50"/>
              <a:t>CPSC</a:t>
            </a:r>
            <a:r>
              <a:rPr lang="en-IN" spc="90"/>
              <a:t> </a:t>
            </a:r>
            <a:r>
              <a:rPr lang="en-IN">
                <a:solidFill>
                  <a:srgbClr val="2B2B2B"/>
                </a:solidFill>
              </a:rPr>
              <a:t>4ñ</a:t>
            </a:r>
            <a:r>
              <a:rPr lang="en-IN" spc="15">
                <a:solidFill>
                  <a:srgbClr val="2B2B2B"/>
                </a:solidFill>
              </a:rPr>
              <a:t> </a:t>
            </a:r>
            <a:r>
              <a:rPr lang="en-IN"/>
              <a:t>I</a:t>
            </a:r>
            <a:r>
              <a:rPr lang="en-IN" spc="300"/>
              <a:t> </a:t>
            </a:r>
            <a:r>
              <a:rPr lang="en-IN"/>
              <a:t>Input/Output</a:t>
            </a:r>
            <a:r>
              <a:rPr lang="en-IN" spc="155"/>
              <a:t> </a:t>
            </a:r>
            <a:r>
              <a:rPr lang="en-IN" spc="-10"/>
              <a:t>Susystetn</a:t>
            </a:r>
            <a:endParaRPr lang="en-IN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0216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DD3B-F0A0-4FAE-8441-313C5FD1F026}" type="datetime1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5"/>
              </a:lnSpc>
            </a:pPr>
            <a:r>
              <a:rPr lang="en-IN" spc="50"/>
              <a:t>CPSC</a:t>
            </a:r>
            <a:r>
              <a:rPr lang="en-IN" spc="90"/>
              <a:t> </a:t>
            </a:r>
            <a:r>
              <a:rPr lang="en-IN">
                <a:solidFill>
                  <a:srgbClr val="2B2B2B"/>
                </a:solidFill>
              </a:rPr>
              <a:t>4ñ</a:t>
            </a:r>
            <a:r>
              <a:rPr lang="en-IN" spc="15">
                <a:solidFill>
                  <a:srgbClr val="2B2B2B"/>
                </a:solidFill>
              </a:rPr>
              <a:t> </a:t>
            </a:r>
            <a:r>
              <a:rPr lang="en-IN"/>
              <a:t>I</a:t>
            </a:r>
            <a:r>
              <a:rPr lang="en-IN" spc="300"/>
              <a:t> </a:t>
            </a:r>
            <a:r>
              <a:rPr lang="en-IN"/>
              <a:t>Input/Output</a:t>
            </a:r>
            <a:r>
              <a:rPr lang="en-IN" spc="155"/>
              <a:t> </a:t>
            </a:r>
            <a:r>
              <a:rPr lang="en-IN" spc="-10"/>
              <a:t>Susystetn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18611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8E167-1AB4-4ED8-9602-2D69A34A5811}" type="datetime1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535"/>
              </a:lnSpc>
            </a:pPr>
            <a:r>
              <a:rPr lang="en-IN" spc="50"/>
              <a:t>CPSC</a:t>
            </a:r>
            <a:r>
              <a:rPr lang="en-IN" spc="90"/>
              <a:t> </a:t>
            </a:r>
            <a:r>
              <a:rPr lang="en-IN">
                <a:solidFill>
                  <a:srgbClr val="2B2B2B"/>
                </a:solidFill>
              </a:rPr>
              <a:t>4ñ</a:t>
            </a:r>
            <a:r>
              <a:rPr lang="en-IN" spc="15">
                <a:solidFill>
                  <a:srgbClr val="2B2B2B"/>
                </a:solidFill>
              </a:rPr>
              <a:t> </a:t>
            </a:r>
            <a:r>
              <a:rPr lang="en-IN"/>
              <a:t>I</a:t>
            </a:r>
            <a:r>
              <a:rPr lang="en-IN" spc="300"/>
              <a:t> </a:t>
            </a:r>
            <a:r>
              <a:rPr lang="en-IN"/>
              <a:t>Input/Output</a:t>
            </a:r>
            <a:r>
              <a:rPr lang="en-IN" spc="155"/>
              <a:t> </a:t>
            </a:r>
            <a:r>
              <a:rPr lang="en-IN" spc="-10"/>
              <a:t>Susystetn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407392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A601158-1F79-45BB-9F4F-087C72D8F2E8}" type="datetime1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marL="12700">
              <a:lnSpc>
                <a:spcPts val="1535"/>
              </a:lnSpc>
            </a:pPr>
            <a:r>
              <a:rPr lang="en-IN" spc="50"/>
              <a:t>CPSC</a:t>
            </a:r>
            <a:r>
              <a:rPr lang="en-IN" spc="90"/>
              <a:t> </a:t>
            </a:r>
            <a:r>
              <a:rPr lang="en-IN">
                <a:solidFill>
                  <a:srgbClr val="2B2B2B"/>
                </a:solidFill>
              </a:rPr>
              <a:t>4ñ</a:t>
            </a:r>
            <a:r>
              <a:rPr lang="en-IN" spc="15">
                <a:solidFill>
                  <a:srgbClr val="2B2B2B"/>
                </a:solidFill>
              </a:rPr>
              <a:t> </a:t>
            </a:r>
            <a:r>
              <a:rPr lang="en-IN"/>
              <a:t>I</a:t>
            </a:r>
            <a:r>
              <a:rPr lang="en-IN" spc="300"/>
              <a:t> </a:t>
            </a:r>
            <a:r>
              <a:rPr lang="en-IN"/>
              <a:t>Input/Output</a:t>
            </a:r>
            <a:r>
              <a:rPr lang="en-IN" spc="155"/>
              <a:t> </a:t>
            </a:r>
            <a:r>
              <a:rPr lang="en-IN" spc="-10"/>
              <a:t>Susystetn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‹#›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149698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F9F9-8782-7E01-4532-9FE8902A5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Programming input and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9F182-9259-0243-D767-486A35F3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1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93260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6015" y="2378273"/>
          <a:ext cx="7090409" cy="2748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0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0245">
                <a:tc>
                  <a:txBody>
                    <a:bodyPr/>
                    <a:lstStyle/>
                    <a:p>
                      <a:pPr marL="118364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3100" spc="7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31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00" dirty="0">
                          <a:latin typeface="Times New Roman"/>
                          <a:cs typeface="Times New Roman"/>
                        </a:rPr>
                        <a:t>level</a:t>
                      </a:r>
                      <a:r>
                        <a:rPr sz="31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100" spc="90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9525">
                      <a:solidFill>
                        <a:srgbClr val="232323"/>
                      </a:solidFill>
                      <a:prstDash val="solid"/>
                    </a:lnL>
                    <a:lnR w="9525">
                      <a:solidFill>
                        <a:srgbClr val="232323"/>
                      </a:solidFill>
                      <a:prstDash val="solid"/>
                    </a:lnR>
                    <a:lnT w="9525">
                      <a:solidFill>
                        <a:srgbClr val="232323"/>
                      </a:solidFill>
                      <a:prstDash val="solid"/>
                    </a:lnT>
                    <a:lnB w="9525">
                      <a:solidFill>
                        <a:srgbClr val="23232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665">
                <a:tc>
                  <a:txBody>
                    <a:bodyPr/>
                    <a:lstStyle/>
                    <a:p>
                      <a:pPr marL="1178560">
                        <a:lnSpc>
                          <a:spcPts val="3695"/>
                        </a:lnSpc>
                      </a:pPr>
                      <a:r>
                        <a:rPr sz="3250" dirty="0">
                          <a:latin typeface="Times New Roman"/>
                          <a:cs typeface="Times New Roman"/>
                        </a:rPr>
                        <a:t>Device-independent</a:t>
                      </a:r>
                      <a:r>
                        <a:rPr sz="325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dirty="0">
                          <a:latin typeface="Times New Roman"/>
                          <a:cs typeface="Times New Roman"/>
                        </a:rPr>
                        <a:t>o.s.</a:t>
                      </a:r>
                      <a:r>
                        <a:rPr sz="325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50" spc="-10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32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2323"/>
                      </a:solidFill>
                      <a:prstDash val="solid"/>
                    </a:lnL>
                    <a:lnR w="9525">
                      <a:solidFill>
                        <a:srgbClr val="232323"/>
                      </a:solidFill>
                      <a:prstDash val="solid"/>
                    </a:lnR>
                    <a:lnT w="9525">
                      <a:solidFill>
                        <a:srgbClr val="232323"/>
                      </a:solidFill>
                      <a:prstDash val="solid"/>
                    </a:lnT>
                    <a:lnB w="9525">
                      <a:solidFill>
                        <a:srgbClr val="23232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marL="1178560">
                        <a:lnSpc>
                          <a:spcPts val="3395"/>
                        </a:lnSpc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Device</a:t>
                      </a:r>
                      <a:r>
                        <a:rPr sz="32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85" dirty="0">
                          <a:latin typeface="Times New Roman"/>
                          <a:cs typeface="Times New Roman"/>
                        </a:rPr>
                        <a:t>drivers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2323"/>
                      </a:solidFill>
                      <a:prstDash val="solid"/>
                    </a:lnL>
                    <a:lnR w="9525">
                      <a:solidFill>
                        <a:srgbClr val="232323"/>
                      </a:solidFill>
                      <a:prstDash val="solid"/>
                    </a:lnR>
                    <a:lnT w="9525">
                      <a:solidFill>
                        <a:srgbClr val="232323"/>
                      </a:solidFill>
                      <a:prstDash val="solid"/>
                    </a:lnT>
                    <a:lnB w="9525">
                      <a:solidFill>
                        <a:srgbClr val="23232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294">
                <a:tc>
                  <a:txBody>
                    <a:bodyPr/>
                    <a:lstStyle/>
                    <a:p>
                      <a:pPr marL="1175385">
                        <a:lnSpc>
                          <a:spcPts val="3265"/>
                        </a:lnSpc>
                      </a:pPr>
                      <a:r>
                        <a:rPr sz="3200" spc="105" dirty="0">
                          <a:latin typeface="Times New Roman"/>
                          <a:cs typeface="Times New Roman"/>
                        </a:rPr>
                        <a:t>Interrupt-level</a:t>
                      </a:r>
                      <a:r>
                        <a:rPr sz="3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spc="40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32323"/>
                      </a:solidFill>
                      <a:prstDash val="solid"/>
                    </a:lnL>
                    <a:lnR w="9525">
                      <a:solidFill>
                        <a:srgbClr val="232323"/>
                      </a:solidFill>
                      <a:prstDash val="solid"/>
                    </a:lnR>
                    <a:lnT w="9525">
                      <a:solidFill>
                        <a:srgbClr val="232323"/>
                      </a:solidFill>
                      <a:prstDash val="solid"/>
                    </a:lnT>
                    <a:lnB w="9525">
                      <a:solidFill>
                        <a:srgbClr val="23232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22739" y="817760"/>
            <a:ext cx="31591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14" dirty="0"/>
              <a:t>Layers</a:t>
            </a:r>
            <a:r>
              <a:rPr spc="55" dirty="0"/>
              <a:t> </a:t>
            </a:r>
            <a:r>
              <a:rPr dirty="0"/>
              <a:t>of</a:t>
            </a:r>
            <a:r>
              <a:rPr spc="145" dirty="0"/>
              <a:t> </a:t>
            </a:r>
            <a:r>
              <a:rPr spc="95" dirty="0"/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14800" y="817760"/>
            <a:ext cx="357427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400" spc="75" dirty="0">
                <a:latin typeface="Times New Roman"/>
                <a:cs typeface="Times New Roman"/>
              </a:rPr>
              <a:t>IO </a:t>
            </a:r>
            <a:r>
              <a:rPr sz="4400" spc="75" dirty="0">
                <a:latin typeface="Times New Roman"/>
                <a:cs typeface="Times New Roman"/>
              </a:rPr>
              <a:t>software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FAE6AD-FB88-4E1B-A97C-3F4197AD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10</a:t>
            </a:fld>
            <a:endParaRPr lang="en-IN"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804156"/>
            <a:ext cx="7429505" cy="704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4500" spc="2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00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Handlers</a:t>
            </a:r>
            <a:endParaRPr sz="4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" y="1776461"/>
            <a:ext cx="8898637" cy="41931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00400"/>
              </a:lnSpc>
              <a:spcBef>
                <a:spcPts val="105"/>
              </a:spcBef>
              <a:buChar char="•"/>
              <a:tabLst>
                <a:tab pos="360680" algn="l"/>
              </a:tabLst>
            </a:pPr>
            <a:r>
              <a:rPr sz="3150" dirty="0">
                <a:latin typeface="Times New Roman"/>
                <a:cs typeface="Times New Roman"/>
              </a:rPr>
              <a:t>Interrupts</a:t>
            </a:r>
            <a:r>
              <a:rPr sz="3150" spc="12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are</a:t>
            </a:r>
            <a:r>
              <a:rPr sz="3150" spc="2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necessary</a:t>
            </a:r>
            <a:r>
              <a:rPr sz="3150" spc="10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for</a:t>
            </a:r>
            <a:r>
              <a:rPr sz="3150" spc="-3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efficient</a:t>
            </a:r>
            <a:r>
              <a:rPr sz="3150" spc="2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use</a:t>
            </a:r>
            <a:r>
              <a:rPr sz="3150" spc="-80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of 	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system</a:t>
            </a:r>
            <a:r>
              <a:rPr sz="3150" spc="40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resources.</a:t>
            </a:r>
            <a:endParaRPr sz="3150" dirty="0">
              <a:latin typeface="Times New Roman"/>
              <a:cs typeface="Times New Roman"/>
            </a:endParaRPr>
          </a:p>
          <a:p>
            <a:pPr marL="352425" marR="917575" indent="-340360" algn="just">
              <a:lnSpc>
                <a:spcPct val="101400"/>
              </a:lnSpc>
              <a:spcBef>
                <a:spcPts val="810"/>
              </a:spcBef>
              <a:buChar char="•"/>
              <a:tabLst>
                <a:tab pos="361950" algn="l"/>
              </a:tabLst>
            </a:pP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-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interrupt</a:t>
            </a:r>
            <a:r>
              <a:rPr sz="3150" spc="1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handler</a:t>
            </a:r>
            <a:r>
              <a:rPr sz="3150" spc="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routines</a:t>
            </a:r>
            <a:r>
              <a:rPr sz="3150" spc="16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handle 	</a:t>
            </a:r>
            <a:r>
              <a:rPr sz="3150" dirty="0">
                <a:latin typeface="Times New Roman"/>
                <a:cs typeface="Times New Roman"/>
              </a:rPr>
              <a:t>interrupts</a:t>
            </a:r>
            <a:r>
              <a:rPr sz="3150" spc="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associated</a:t>
            </a:r>
            <a:r>
              <a:rPr sz="3150" spc="14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with</a:t>
            </a:r>
            <a:r>
              <a:rPr sz="3150" spc="-20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device.</a:t>
            </a:r>
            <a:endParaRPr sz="3150" dirty="0">
              <a:latin typeface="Times New Roman"/>
              <a:cs typeface="Times New Roman"/>
            </a:endParaRPr>
          </a:p>
          <a:p>
            <a:pPr marL="354965" marR="1565910" indent="-342900" algn="just">
              <a:lnSpc>
                <a:spcPct val="102299"/>
              </a:lnSpc>
              <a:spcBef>
                <a:spcPts val="740"/>
              </a:spcBef>
              <a:buChar char="•"/>
              <a:tabLst>
                <a:tab pos="360680" algn="l"/>
              </a:tabLst>
            </a:pPr>
            <a:r>
              <a:rPr lang="en-IN" sz="3150" dirty="0" err="1">
                <a:latin typeface="Times New Roman"/>
                <a:cs typeface="Times New Roman"/>
              </a:rPr>
              <a:t>Interru</a:t>
            </a:r>
            <a:r>
              <a:rPr sz="3150" dirty="0">
                <a:latin typeface="Times New Roman"/>
                <a:cs typeface="Times New Roman"/>
              </a:rPr>
              <a:t>pts</a:t>
            </a:r>
            <a:r>
              <a:rPr sz="3150" spc="254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ought</a:t>
            </a:r>
            <a:r>
              <a:rPr sz="3150" spc="1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7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be</a:t>
            </a:r>
            <a:r>
              <a:rPr sz="3150" spc="6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completely 	</a:t>
            </a:r>
            <a:r>
              <a:rPr sz="3150" dirty="0">
                <a:latin typeface="Times New Roman"/>
                <a:cs typeface="Times New Roman"/>
              </a:rPr>
              <a:t>transparent</a:t>
            </a:r>
            <a:r>
              <a:rPr sz="3150" spc="204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-3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user</a:t>
            </a:r>
            <a:r>
              <a:rPr sz="3150" spc="8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processes.</a:t>
            </a:r>
            <a:endParaRPr sz="3150" dirty="0">
              <a:latin typeface="Times New Roman"/>
              <a:cs typeface="Times New Roman"/>
            </a:endParaRPr>
          </a:p>
          <a:p>
            <a:pPr marL="352425" marR="592455" indent="-340360" algn="just">
              <a:lnSpc>
                <a:spcPct val="102299"/>
              </a:lnSpc>
              <a:spcBef>
                <a:spcPts val="700"/>
              </a:spcBef>
              <a:buChar char="•"/>
              <a:tabLst>
                <a:tab pos="361950" algn="l"/>
              </a:tabLst>
            </a:pP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3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user</a:t>
            </a:r>
            <a:r>
              <a:rPr sz="3150" spc="10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process</a:t>
            </a:r>
            <a:r>
              <a:rPr sz="3150" spc="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should</a:t>
            </a:r>
            <a:r>
              <a:rPr sz="3150" spc="9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block</a:t>
            </a:r>
            <a:r>
              <a:rPr sz="3150" spc="12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until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the 	</a:t>
            </a:r>
            <a:r>
              <a:rPr sz="3150" dirty="0">
                <a:latin typeface="Times New Roman"/>
                <a:cs typeface="Times New Roman"/>
              </a:rPr>
              <a:t>requested</a:t>
            </a:r>
            <a:r>
              <a:rPr sz="3150" spc="1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I/O</a:t>
            </a:r>
            <a:r>
              <a:rPr sz="3150" spc="-3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is</a:t>
            </a:r>
            <a:r>
              <a:rPr sz="3150" spc="-1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completed.</a:t>
            </a:r>
            <a:endParaRPr sz="315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991C0-0042-50B0-E363-46FCC494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11</a:t>
            </a:fld>
            <a:endParaRPr lang="en-IN"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019" y="420368"/>
            <a:ext cx="7772400" cy="1236376"/>
          </a:xfrm>
          <a:prstGeom prst="rect">
            <a:avLst/>
          </a:prstGeom>
        </p:spPr>
        <p:txBody>
          <a:bodyPr vert="horz" wrap="square" lIns="0" tIns="614819" rIns="0" bIns="0" rtlCol="0">
            <a:spAutoFit/>
          </a:bodyPr>
          <a:lstStyle/>
          <a:p>
            <a:pPr marL="2026285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0338" y="1884700"/>
            <a:ext cx="7593965" cy="4233788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358775" indent="-346075">
              <a:lnSpc>
                <a:spcPct val="100000"/>
              </a:lnSpc>
              <a:spcBef>
                <a:spcPts val="1080"/>
              </a:spcBef>
              <a:buChar char="•"/>
              <a:tabLst>
                <a:tab pos="358775" algn="l"/>
              </a:tabLst>
            </a:pPr>
            <a:r>
              <a:rPr sz="3100" dirty="0">
                <a:latin typeface="Times New Roman"/>
                <a:cs typeface="Times New Roman"/>
              </a:rPr>
              <a:t>Contain</a:t>
            </a:r>
            <a:r>
              <a:rPr sz="3100" spc="31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all</a:t>
            </a:r>
            <a:r>
              <a:rPr sz="3100" spc="13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device</a:t>
            </a:r>
            <a:r>
              <a:rPr sz="3100" spc="15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dependent</a:t>
            </a:r>
            <a:r>
              <a:rPr sz="3100" spc="28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code.</a:t>
            </a:r>
            <a:endParaRPr sz="3100" dirty="0">
              <a:latin typeface="Times New Roman"/>
              <a:cs typeface="Times New Roman"/>
            </a:endParaRPr>
          </a:p>
          <a:p>
            <a:pPr marL="350520" marR="5080" indent="-338455">
              <a:lnSpc>
                <a:spcPct val="102499"/>
              </a:lnSpc>
              <a:spcBef>
                <a:spcPts val="875"/>
              </a:spcBef>
              <a:buChar char="•"/>
              <a:tabLst>
                <a:tab pos="350520" algn="l"/>
                <a:tab pos="461645" algn="l"/>
              </a:tabLst>
            </a:pPr>
            <a:r>
              <a:rPr sz="3050" dirty="0">
                <a:latin typeface="Times New Roman"/>
                <a:cs typeface="Times New Roman"/>
              </a:rPr>
              <a:t>	Issue</a:t>
            </a:r>
            <a:r>
              <a:rPr sz="3050" spc="3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the</a:t>
            </a:r>
            <a:r>
              <a:rPr sz="3050" spc="2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commands</a:t>
            </a:r>
            <a:r>
              <a:rPr sz="3050" spc="38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to</a:t>
            </a:r>
            <a:r>
              <a:rPr sz="3050" spc="2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the</a:t>
            </a:r>
            <a:r>
              <a:rPr sz="3050" spc="204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device </a:t>
            </a:r>
            <a:r>
              <a:rPr sz="3100" dirty="0">
                <a:latin typeface="Times New Roman"/>
                <a:cs typeface="Times New Roman"/>
              </a:rPr>
              <a:t>controllers</a:t>
            </a:r>
            <a:r>
              <a:rPr sz="3100" spc="2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and</a:t>
            </a:r>
            <a:r>
              <a:rPr sz="3100" spc="1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check</a:t>
            </a:r>
            <a:r>
              <a:rPr sz="3100" spc="114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if</a:t>
            </a:r>
            <a:r>
              <a:rPr sz="3100" spc="2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these</a:t>
            </a:r>
            <a:r>
              <a:rPr sz="3100" spc="1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commands</a:t>
            </a:r>
            <a:r>
              <a:rPr sz="3100" spc="395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Times New Roman"/>
                <a:cs typeface="Times New Roman"/>
              </a:rPr>
              <a:t>are </a:t>
            </a:r>
            <a:r>
              <a:rPr sz="3150" dirty="0">
                <a:latin typeface="Times New Roman"/>
                <a:cs typeface="Times New Roman"/>
              </a:rPr>
              <a:t>carried</a:t>
            </a:r>
            <a:r>
              <a:rPr sz="3150" spc="7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out</a:t>
            </a:r>
            <a:r>
              <a:rPr sz="3150" spc="14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properly.</a:t>
            </a:r>
            <a:endParaRPr sz="3150" dirty="0">
              <a:latin typeface="Times New Roman"/>
              <a:cs typeface="Times New Roman"/>
            </a:endParaRPr>
          </a:p>
          <a:p>
            <a:pPr marL="357505" marR="36830" indent="-345440">
              <a:lnSpc>
                <a:spcPct val="104000"/>
              </a:lnSpc>
              <a:spcBef>
                <a:spcPts val="730"/>
              </a:spcBef>
              <a:buChar char="•"/>
              <a:tabLst>
                <a:tab pos="360680" algn="l"/>
                <a:tab pos="4211955" algn="l"/>
              </a:tabLst>
            </a:pPr>
            <a:r>
              <a:rPr sz="3100" dirty="0">
                <a:latin typeface="Times New Roman"/>
                <a:cs typeface="Times New Roman"/>
              </a:rPr>
              <a:t>Device</a:t>
            </a:r>
            <a:r>
              <a:rPr sz="3100" spc="18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drivers</a:t>
            </a:r>
            <a:r>
              <a:rPr sz="3100" spc="2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accept</a:t>
            </a:r>
            <a:r>
              <a:rPr sz="3100" spc="1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abstract</a:t>
            </a:r>
            <a:r>
              <a:rPr sz="3100" spc="229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requests</a:t>
            </a:r>
            <a:r>
              <a:rPr sz="3100" spc="225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Times New Roman"/>
                <a:cs typeface="Times New Roman"/>
              </a:rPr>
              <a:t>from 	</a:t>
            </a:r>
            <a:r>
              <a:rPr sz="3050" dirty="0">
                <a:latin typeface="Times New Roman"/>
                <a:cs typeface="Times New Roman"/>
              </a:rPr>
              <a:t>the</a:t>
            </a:r>
            <a:r>
              <a:rPr sz="3050" spc="2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device</a:t>
            </a:r>
            <a:r>
              <a:rPr sz="3050" spc="20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independent</a:t>
            </a:r>
            <a:r>
              <a:rPr sz="3050" dirty="0">
                <a:latin typeface="Times New Roman"/>
                <a:cs typeface="Times New Roman"/>
              </a:rPr>
              <a:t>	software</a:t>
            </a:r>
            <a:r>
              <a:rPr sz="3050" spc="50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and 	</a:t>
            </a:r>
            <a:r>
              <a:rPr sz="3050" dirty="0">
                <a:latin typeface="Times New Roman"/>
                <a:cs typeface="Times New Roman"/>
              </a:rPr>
              <a:t>translate</a:t>
            </a:r>
            <a:r>
              <a:rPr sz="3050" spc="36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them</a:t>
            </a:r>
            <a:r>
              <a:rPr sz="3050" spc="229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into</a:t>
            </a:r>
            <a:r>
              <a:rPr sz="3050" spc="2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the</a:t>
            </a:r>
            <a:r>
              <a:rPr sz="3050" spc="28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language</a:t>
            </a:r>
            <a:r>
              <a:rPr sz="3050" spc="509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understood 	</a:t>
            </a:r>
            <a:r>
              <a:rPr sz="3150" dirty="0">
                <a:latin typeface="Times New Roman"/>
                <a:cs typeface="Times New Roman"/>
              </a:rPr>
              <a:t>by</a:t>
            </a:r>
            <a:r>
              <a:rPr sz="3150" spc="9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-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controller</a:t>
            </a:r>
            <a:r>
              <a:rPr sz="3150" spc="7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and</a:t>
            </a:r>
            <a:r>
              <a:rPr sz="3150" spc="10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device.</a:t>
            </a:r>
            <a:r>
              <a:rPr sz="1300" dirty="0">
                <a:latin typeface="Times New Roman"/>
                <a:cs typeface="Times New Roman"/>
              </a:rPr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4FF6C-0F5F-6903-38AA-53225E27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12</a:t>
            </a:fld>
            <a:endParaRPr lang="en-IN"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728933"/>
            <a:ext cx="899159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Device-Independent</a:t>
            </a:r>
            <a:r>
              <a:rPr spc="-25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338" y="1550490"/>
            <a:ext cx="8002662" cy="4519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7505" marR="5080" indent="-345440" algn="just">
              <a:lnSpc>
                <a:spcPts val="3870"/>
              </a:lnSpc>
              <a:spcBef>
                <a:spcPts val="130"/>
              </a:spcBef>
              <a:buChar char="•"/>
              <a:tabLst>
                <a:tab pos="365760" algn="l"/>
              </a:tabLst>
            </a:pPr>
            <a:r>
              <a:rPr sz="3100" dirty="0">
                <a:latin typeface="Times New Roman"/>
                <a:cs typeface="Times New Roman"/>
              </a:rPr>
              <a:t>Device</a:t>
            </a:r>
            <a:r>
              <a:rPr sz="3100" spc="2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Independent</a:t>
            </a:r>
            <a:r>
              <a:rPr sz="3100" spc="254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Software</a:t>
            </a:r>
            <a:r>
              <a:rPr sz="3100" spc="3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usually</a:t>
            </a:r>
            <a:r>
              <a:rPr sz="3100" spc="2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is</a:t>
            </a:r>
            <a:r>
              <a:rPr sz="3100" spc="135" dirty="0">
                <a:latin typeface="Times New Roman"/>
                <a:cs typeface="Times New Roman"/>
              </a:rPr>
              <a:t> </a:t>
            </a:r>
            <a:r>
              <a:rPr sz="3100" spc="-50" dirty="0">
                <a:latin typeface="Times New Roman"/>
                <a:cs typeface="Times New Roman"/>
              </a:rPr>
              <a:t>a 	</a:t>
            </a:r>
            <a:r>
              <a:rPr sz="3100" dirty="0">
                <a:latin typeface="Times New Roman"/>
                <a:cs typeface="Times New Roman"/>
              </a:rPr>
              <a:t>part</a:t>
            </a:r>
            <a:r>
              <a:rPr sz="3100" spc="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of</a:t>
            </a:r>
            <a:r>
              <a:rPr sz="3100" spc="2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File </a:t>
            </a:r>
            <a:r>
              <a:rPr sz="3100" spc="-10" dirty="0">
                <a:latin typeface="Times New Roman"/>
                <a:cs typeface="Times New Roman"/>
              </a:rPr>
              <a:t>System.</a:t>
            </a:r>
            <a:endParaRPr sz="3100" dirty="0">
              <a:latin typeface="Times New Roman"/>
              <a:cs typeface="Times New Roman"/>
            </a:endParaRPr>
          </a:p>
          <a:p>
            <a:pPr marL="349250" marR="193040" indent="-337185" algn="just">
              <a:lnSpc>
                <a:spcPct val="103299"/>
              </a:lnSpc>
              <a:spcBef>
                <a:spcPts val="570"/>
              </a:spcBef>
              <a:buChar char="•"/>
              <a:tabLst>
                <a:tab pos="349250" algn="l"/>
                <a:tab pos="461645" algn="l"/>
              </a:tabLst>
            </a:pPr>
            <a:r>
              <a:rPr sz="3100" dirty="0">
                <a:latin typeface="Times New Roman"/>
                <a:cs typeface="Times New Roman"/>
              </a:rPr>
              <a:t>	Its</a:t>
            </a:r>
            <a:r>
              <a:rPr sz="3100" spc="1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main</a:t>
            </a:r>
            <a:r>
              <a:rPr sz="3100" spc="1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function</a:t>
            </a:r>
            <a:r>
              <a:rPr sz="3100" spc="1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is</a:t>
            </a:r>
            <a:r>
              <a:rPr sz="3100" spc="1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perform</a:t>
            </a:r>
            <a:r>
              <a:rPr sz="3100" spc="2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lang="en-IN" sz="3100" spc="105" dirty="0">
                <a:latin typeface="Times New Roman"/>
                <a:cs typeface="Times New Roman"/>
              </a:rPr>
              <a:t>I</a:t>
            </a:r>
            <a:r>
              <a:rPr sz="3100" spc="105" dirty="0">
                <a:latin typeface="Times New Roman"/>
                <a:cs typeface="Times New Roman"/>
              </a:rPr>
              <a:t>O </a:t>
            </a:r>
            <a:r>
              <a:rPr sz="3050" dirty="0">
                <a:latin typeface="Times New Roman"/>
                <a:cs typeface="Times New Roman"/>
              </a:rPr>
              <a:t>functions</a:t>
            </a:r>
            <a:r>
              <a:rPr sz="3050" spc="40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that</a:t>
            </a:r>
            <a:r>
              <a:rPr sz="3050" spc="27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are</a:t>
            </a:r>
            <a:r>
              <a:rPr sz="3050" spc="2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common</a:t>
            </a:r>
            <a:r>
              <a:rPr sz="3050" spc="4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to</a:t>
            </a:r>
            <a:r>
              <a:rPr sz="3050" spc="1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all</a:t>
            </a:r>
            <a:r>
              <a:rPr sz="3050" spc="17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devices </a:t>
            </a:r>
            <a:r>
              <a:rPr sz="3150" dirty="0">
                <a:latin typeface="Times New Roman"/>
                <a:cs typeface="Times New Roman"/>
              </a:rPr>
              <a:t>and</a:t>
            </a:r>
            <a:r>
              <a:rPr sz="3150" spc="3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 provide</a:t>
            </a:r>
            <a:r>
              <a:rPr sz="3150" spc="14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uniform</a:t>
            </a:r>
            <a:r>
              <a:rPr sz="3150" spc="5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interface</a:t>
            </a:r>
            <a:r>
              <a:rPr sz="3150" spc="18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-40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the </a:t>
            </a:r>
            <a:r>
              <a:rPr sz="3100" spc="-10" dirty="0">
                <a:latin typeface="Times New Roman"/>
                <a:cs typeface="Times New Roman"/>
              </a:rPr>
              <a:t>user-</a:t>
            </a:r>
            <a:r>
              <a:rPr sz="3100" dirty="0">
                <a:latin typeface="Times New Roman"/>
                <a:cs typeface="Times New Roman"/>
              </a:rPr>
              <a:t>level</a:t>
            </a:r>
            <a:r>
              <a:rPr sz="3100" spc="1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software</a:t>
            </a:r>
            <a:r>
              <a:rPr sz="3100" spc="2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such</a:t>
            </a:r>
            <a:r>
              <a:rPr sz="3100" spc="1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as</a:t>
            </a:r>
            <a:r>
              <a:rPr sz="3100" spc="20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naming, </a:t>
            </a:r>
            <a:r>
              <a:rPr sz="3100" dirty="0">
                <a:latin typeface="Times New Roman"/>
                <a:cs typeface="Times New Roman"/>
              </a:rPr>
              <a:t>protection,</a:t>
            </a:r>
            <a:r>
              <a:rPr sz="3100" spc="2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defining</a:t>
            </a:r>
            <a:r>
              <a:rPr sz="3100" spc="2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device</a:t>
            </a:r>
            <a:r>
              <a:rPr sz="3100" spc="17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independent </a:t>
            </a:r>
            <a:r>
              <a:rPr sz="3100" dirty="0">
                <a:latin typeface="Times New Roman"/>
                <a:cs typeface="Times New Roman"/>
              </a:rPr>
              <a:t>block</a:t>
            </a:r>
            <a:r>
              <a:rPr sz="3100" spc="15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size,</a:t>
            </a:r>
            <a:r>
              <a:rPr sz="3100" spc="17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buffering,</a:t>
            </a:r>
            <a:r>
              <a:rPr sz="3100" spc="229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device</a:t>
            </a:r>
            <a:r>
              <a:rPr sz="3100" spc="15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and</a:t>
            </a:r>
            <a:r>
              <a:rPr sz="3100" spc="18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storage </a:t>
            </a:r>
            <a:r>
              <a:rPr sz="3100" dirty="0">
                <a:latin typeface="Times New Roman"/>
                <a:cs typeface="Times New Roman"/>
              </a:rPr>
              <a:t>allocation</a:t>
            </a:r>
            <a:r>
              <a:rPr sz="3100" spc="4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and</a:t>
            </a:r>
            <a:r>
              <a:rPr sz="3100" spc="2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de-allocation,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and</a:t>
            </a:r>
            <a:r>
              <a:rPr sz="3100" spc="204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error</a:t>
            </a:r>
            <a:r>
              <a:rPr lang="en-IN" sz="3100" spc="-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reporting.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A2C3D-C12C-B87F-872D-FBCC4EA6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13</a:t>
            </a:fld>
            <a:endParaRPr lang="en-IN"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337" y="355956"/>
            <a:ext cx="755586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spc="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9600" y="1404887"/>
            <a:ext cx="8077200" cy="4642874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56870" marR="360680" indent="-344170" algn="just">
              <a:lnSpc>
                <a:spcPct val="103200"/>
              </a:lnSpc>
              <a:spcBef>
                <a:spcPts val="10"/>
              </a:spcBef>
              <a:buChar char="•"/>
              <a:tabLst>
                <a:tab pos="365760" algn="l"/>
                <a:tab pos="3564890" algn="l"/>
              </a:tabLst>
            </a:pPr>
            <a:r>
              <a:rPr sz="3050" dirty="0">
                <a:latin typeface="Times New Roman"/>
                <a:cs typeface="Times New Roman"/>
              </a:rPr>
              <a:t>Library</a:t>
            </a:r>
            <a:r>
              <a:rPr sz="3050" spc="48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procedures</a:t>
            </a:r>
            <a:r>
              <a:rPr sz="3050" dirty="0">
                <a:latin typeface="Times New Roman"/>
                <a:cs typeface="Times New Roman"/>
              </a:rPr>
              <a:t>	and</a:t>
            </a:r>
            <a:r>
              <a:rPr sz="3050" spc="16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functions</a:t>
            </a:r>
            <a:r>
              <a:rPr sz="3050" spc="4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are</a:t>
            </a:r>
            <a:r>
              <a:rPr sz="3050" spc="27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used 	</a:t>
            </a:r>
            <a:r>
              <a:rPr sz="3100" dirty="0">
                <a:latin typeface="Times New Roman"/>
                <a:cs typeface="Times New Roman"/>
              </a:rPr>
              <a:t>by</a:t>
            </a:r>
            <a:r>
              <a:rPr sz="3100" spc="1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application</a:t>
            </a:r>
            <a:r>
              <a:rPr sz="3100" spc="3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software</a:t>
            </a:r>
            <a:r>
              <a:rPr sz="3100" spc="2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3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communicate 	</a:t>
            </a:r>
            <a:r>
              <a:rPr sz="3100" dirty="0">
                <a:latin typeface="Times New Roman"/>
                <a:cs typeface="Times New Roman"/>
              </a:rPr>
              <a:t>with</a:t>
            </a:r>
            <a:r>
              <a:rPr sz="3100" spc="1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devices.</a:t>
            </a:r>
            <a:r>
              <a:rPr sz="3100" spc="2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(E.g.</a:t>
            </a:r>
            <a:r>
              <a:rPr sz="3100" spc="1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stdio.h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header</a:t>
            </a:r>
            <a:r>
              <a:rPr sz="3100" spc="1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file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Times New Roman"/>
                <a:cs typeface="Times New Roman"/>
              </a:rPr>
              <a:t>is</a:t>
            </a:r>
            <a:endParaRPr sz="3100" dirty="0">
              <a:latin typeface="Times New Roman"/>
              <a:cs typeface="Times New Roman"/>
            </a:endParaRPr>
          </a:p>
          <a:p>
            <a:pPr marL="361950" algn="just">
              <a:lnSpc>
                <a:spcPct val="100000"/>
              </a:lnSpc>
              <a:spcBef>
                <a:spcPts val="195"/>
              </a:spcBef>
            </a:pPr>
            <a:r>
              <a:rPr sz="3050" dirty="0">
                <a:latin typeface="Times New Roman"/>
                <a:cs typeface="Times New Roman"/>
              </a:rPr>
              <a:t>necessary</a:t>
            </a:r>
            <a:r>
              <a:rPr sz="3050" spc="50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to</a:t>
            </a:r>
            <a:r>
              <a:rPr sz="3050" spc="2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use</a:t>
            </a:r>
            <a:r>
              <a:rPr sz="3050" spc="3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library</a:t>
            </a:r>
            <a:r>
              <a:rPr sz="3050" spc="2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functions</a:t>
            </a:r>
            <a:r>
              <a:rPr sz="3050" spc="44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associated</a:t>
            </a:r>
            <a:endParaRPr sz="3050" dirty="0">
              <a:latin typeface="Times New Roman"/>
              <a:cs typeface="Times New Roman"/>
            </a:endParaRPr>
          </a:p>
          <a:p>
            <a:pPr marL="370840" algn="just">
              <a:lnSpc>
                <a:spcPct val="100000"/>
              </a:lnSpc>
              <a:spcBef>
                <a:spcPts val="120"/>
              </a:spcBef>
            </a:pPr>
            <a:r>
              <a:rPr sz="3100" dirty="0">
                <a:latin typeface="Times New Roman"/>
                <a:cs typeface="Times New Roman"/>
              </a:rPr>
              <a:t>with</a:t>
            </a:r>
            <a:r>
              <a:rPr sz="3100" spc="1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standard</a:t>
            </a:r>
            <a:r>
              <a:rPr sz="3100" spc="21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I/O).</a:t>
            </a:r>
            <a:endParaRPr sz="3100" dirty="0">
              <a:latin typeface="Times New Roman"/>
              <a:cs typeface="Times New Roman"/>
            </a:endParaRPr>
          </a:p>
          <a:p>
            <a:pPr marL="365760" indent="-353060" algn="just">
              <a:lnSpc>
                <a:spcPct val="100000"/>
              </a:lnSpc>
              <a:spcBef>
                <a:spcPts val="885"/>
              </a:spcBef>
              <a:buChar char="•"/>
              <a:tabLst>
                <a:tab pos="365760" algn="l"/>
              </a:tabLst>
            </a:pPr>
            <a:r>
              <a:rPr sz="3100" dirty="0">
                <a:latin typeface="Times New Roman"/>
                <a:cs typeface="Times New Roman"/>
              </a:rPr>
              <a:t>printf,</a:t>
            </a:r>
            <a:r>
              <a:rPr sz="3100" spc="1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scanf,</a:t>
            </a:r>
            <a:r>
              <a:rPr sz="3100" spc="1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read,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write,</a:t>
            </a:r>
            <a:r>
              <a:rPr sz="3100" spc="1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seek</a:t>
            </a:r>
            <a:r>
              <a:rPr sz="3100" spc="1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are</a:t>
            </a:r>
            <a:r>
              <a:rPr sz="3100" spc="1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all</a:t>
            </a:r>
            <a:r>
              <a:rPr sz="3100" spc="12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library</a:t>
            </a:r>
            <a:endParaRPr sz="3100" dirty="0">
              <a:latin typeface="Times New Roman"/>
              <a:cs typeface="Times New Roman"/>
            </a:endParaRPr>
          </a:p>
          <a:p>
            <a:pPr marL="349885" algn="just">
              <a:lnSpc>
                <a:spcPct val="100000"/>
              </a:lnSpc>
              <a:spcBef>
                <a:spcPts val="250"/>
              </a:spcBef>
            </a:pPr>
            <a:r>
              <a:rPr sz="3000" spc="45" dirty="0">
                <a:latin typeface="Times New Roman"/>
                <a:cs typeface="Times New Roman"/>
              </a:rPr>
              <a:t>functions.</a:t>
            </a:r>
            <a:endParaRPr sz="3000" dirty="0">
              <a:latin typeface="Times New Roman"/>
              <a:cs typeface="Times New Roman"/>
            </a:endParaRPr>
          </a:p>
          <a:p>
            <a:pPr marL="361315" indent="-348615" algn="just">
              <a:lnSpc>
                <a:spcPct val="100000"/>
              </a:lnSpc>
              <a:spcBef>
                <a:spcPts val="869"/>
              </a:spcBef>
              <a:buChar char="•"/>
              <a:tabLst>
                <a:tab pos="361315" algn="l"/>
              </a:tabLst>
            </a:pPr>
            <a:r>
              <a:rPr sz="3100" dirty="0">
                <a:latin typeface="Times New Roman"/>
                <a:cs typeface="Times New Roman"/>
              </a:rPr>
              <a:t>Another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important</a:t>
            </a:r>
            <a:r>
              <a:rPr sz="3100" spc="18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feature</a:t>
            </a:r>
            <a:r>
              <a:rPr sz="3100" spc="13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of</a:t>
            </a:r>
            <a:r>
              <a:rPr sz="3100" spc="3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Times New Roman"/>
                <a:cs typeface="Times New Roman"/>
              </a:rPr>
              <a:t>I/O</a:t>
            </a:r>
            <a:endParaRPr sz="3100" dirty="0">
              <a:latin typeface="Times New Roman"/>
              <a:cs typeface="Times New Roman"/>
            </a:endParaRPr>
          </a:p>
          <a:p>
            <a:pPr marL="362585" algn="just">
              <a:lnSpc>
                <a:spcPct val="100000"/>
              </a:lnSpc>
              <a:spcBef>
                <a:spcPts val="95"/>
              </a:spcBef>
            </a:pPr>
            <a:r>
              <a:rPr sz="3150" dirty="0">
                <a:latin typeface="Times New Roman"/>
                <a:cs typeface="Times New Roman"/>
              </a:rPr>
              <a:t>subsystem</a:t>
            </a:r>
            <a:r>
              <a:rPr sz="3150" spc="1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is</a:t>
            </a:r>
            <a:r>
              <a:rPr sz="3150" spc="-5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spooling.</a:t>
            </a:r>
            <a:endParaRPr sz="315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4DE6E-915D-E25E-A2CD-2D33F9E3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14</a:t>
            </a:fld>
            <a:endParaRPr lang="en-IN"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F5D8BE2-A3F8-167C-A1BB-771A2F83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685018" y="2011680"/>
            <a:ext cx="8230381" cy="285930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065" marR="1022350" indent="0" algn="just">
              <a:lnSpc>
                <a:spcPct val="102299"/>
              </a:lnSpc>
              <a:spcBef>
                <a:spcPts val="35"/>
              </a:spcBef>
              <a:buNone/>
              <a:tabLst>
                <a:tab pos="351790" algn="l"/>
                <a:tab pos="356870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Echoing</a:t>
            </a:r>
            <a:r>
              <a:rPr sz="2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2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sz="28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typed.</a:t>
            </a:r>
          </a:p>
          <a:p>
            <a:pPr marL="12065" marR="5080" indent="0" algn="just">
              <a:lnSpc>
                <a:spcPct val="101800"/>
              </a:lnSpc>
              <a:spcBef>
                <a:spcPts val="760"/>
              </a:spcBef>
              <a:buNone/>
              <a:tabLst>
                <a:tab pos="362585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Echoing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r>
              <a:rPr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figure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overwriting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</a:p>
          <a:p>
            <a:pPr marL="12065" marR="650240" indent="0" algn="just">
              <a:lnSpc>
                <a:spcPct val="102299"/>
              </a:lnSpc>
              <a:spcBef>
                <a:spcPts val="700"/>
              </a:spcBef>
              <a:buNone/>
              <a:tabLst>
                <a:tab pos="362585" algn="l"/>
              </a:tabLst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Wrapping</a:t>
            </a:r>
            <a:r>
              <a:rPr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sz="2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scrolling</a:t>
            </a:r>
            <a:r>
              <a:rPr sz="2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40CBA-09B6-447A-BFC7-FA8F5B7E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IN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019" y="385508"/>
            <a:ext cx="7772400" cy="1306096"/>
          </a:xfrm>
          <a:prstGeom prst="rect">
            <a:avLst/>
          </a:prstGeom>
        </p:spPr>
        <p:txBody>
          <a:bodyPr vert="horz" wrap="square" lIns="0" tIns="600045" rIns="0" bIns="0" rtlCol="0">
            <a:spAutoFit/>
          </a:bodyPr>
          <a:lstStyle/>
          <a:p>
            <a:pPr marL="1783080" algn="ctr">
              <a:lnSpc>
                <a:spcPct val="100000"/>
              </a:lnSpc>
              <a:spcBef>
                <a:spcPts val="90"/>
              </a:spcBef>
            </a:pPr>
            <a:r>
              <a:rPr sz="455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455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50"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IN" sz="4550"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</a:t>
            </a:r>
            <a:r>
              <a:rPr sz="4550"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ware</a:t>
            </a:r>
            <a:endParaRPr sz="4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659" y="1999704"/>
            <a:ext cx="7614920" cy="405861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8140" marR="85090" indent="-346075">
              <a:lnSpc>
                <a:spcPct val="101200"/>
              </a:lnSpc>
              <a:spcBef>
                <a:spcPts val="75"/>
              </a:spcBef>
              <a:buChar char="•"/>
              <a:tabLst>
                <a:tab pos="358140" algn="l"/>
                <a:tab pos="360045" algn="l"/>
              </a:tabLst>
            </a:pPr>
            <a:r>
              <a:rPr sz="3150" dirty="0">
                <a:latin typeface="Times New Roman"/>
                <a:cs typeface="Times New Roman"/>
              </a:rPr>
              <a:t>	Output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characters</a:t>
            </a:r>
            <a:r>
              <a:rPr sz="3150" spc="1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and</a:t>
            </a:r>
            <a:r>
              <a:rPr sz="3150" spc="-2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echoed</a:t>
            </a:r>
            <a:r>
              <a:rPr sz="3150" spc="10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characters</a:t>
            </a:r>
            <a:r>
              <a:rPr sz="3150" spc="114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are </a:t>
            </a:r>
            <a:r>
              <a:rPr sz="3200" spc="-10" dirty="0">
                <a:latin typeface="Times New Roman"/>
                <a:cs typeface="Times New Roman"/>
              </a:rPr>
              <a:t>buffered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copied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Video- </a:t>
            </a:r>
            <a:r>
              <a:rPr sz="3100" spc="-20" dirty="0">
                <a:latin typeface="Times New Roman"/>
                <a:cs typeface="Times New Roman"/>
              </a:rPr>
              <a:t>RAM.</a:t>
            </a:r>
            <a:endParaRPr sz="3100" dirty="0">
              <a:latin typeface="Times New Roman"/>
              <a:cs typeface="Times New Roman"/>
            </a:endParaRPr>
          </a:p>
          <a:p>
            <a:pPr marL="352425" indent="-339725">
              <a:lnSpc>
                <a:spcPct val="100000"/>
              </a:lnSpc>
              <a:spcBef>
                <a:spcPts val="825"/>
              </a:spcBef>
              <a:buChar char="•"/>
              <a:tabLst>
                <a:tab pos="35242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driver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must:</a:t>
            </a:r>
            <a:endParaRPr sz="3200" dirty="0">
              <a:latin typeface="Times New Roman"/>
              <a:cs typeface="Times New Roman"/>
            </a:endParaRPr>
          </a:p>
          <a:p>
            <a:pPr marL="763270" lvl="1" indent="-355600">
              <a:lnSpc>
                <a:spcPct val="100000"/>
              </a:lnSpc>
              <a:spcBef>
                <a:spcPts val="770"/>
              </a:spcBef>
              <a:buClr>
                <a:srgbClr val="262626"/>
              </a:buClr>
              <a:buChar char="—"/>
              <a:tabLst>
                <a:tab pos="763270" algn="l"/>
                <a:tab pos="1649095" algn="l"/>
              </a:tabLst>
            </a:pPr>
            <a:r>
              <a:rPr sz="2700" spc="-20" dirty="0">
                <a:latin typeface="Times New Roman"/>
                <a:cs typeface="Times New Roman"/>
              </a:rPr>
              <a:t>know</a:t>
            </a:r>
            <a:r>
              <a:rPr sz="2700" dirty="0">
                <a:latin typeface="Times New Roman"/>
                <a:cs typeface="Times New Roman"/>
              </a:rPr>
              <a:t>	where</a:t>
            </a:r>
            <a:r>
              <a:rPr sz="2700" spc="2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next</a:t>
            </a:r>
            <a:r>
              <a:rPr sz="2700" spc="1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output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goes</a:t>
            </a:r>
            <a:endParaRPr sz="2700" dirty="0">
              <a:latin typeface="Times New Roman"/>
              <a:cs typeface="Times New Roman"/>
            </a:endParaRPr>
          </a:p>
          <a:p>
            <a:pPr marL="758190" lvl="1" indent="-355600">
              <a:lnSpc>
                <a:spcPct val="100000"/>
              </a:lnSpc>
              <a:spcBef>
                <a:spcPts val="805"/>
              </a:spcBef>
              <a:buClr>
                <a:srgbClr val="2D2D2D"/>
              </a:buClr>
              <a:buChar char="—"/>
              <a:tabLst>
                <a:tab pos="758190" algn="l"/>
              </a:tabLst>
            </a:pPr>
            <a:r>
              <a:rPr sz="2700" dirty="0">
                <a:latin typeface="Times New Roman"/>
                <a:cs typeface="Times New Roman"/>
              </a:rPr>
              <a:t>scroll</a:t>
            </a:r>
            <a:r>
              <a:rPr sz="2700" spc="2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11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screen</a:t>
            </a:r>
            <a:r>
              <a:rPr sz="2700" spc="2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when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necessary</a:t>
            </a:r>
            <a:endParaRPr sz="2700" dirty="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865"/>
              </a:spcBef>
            </a:pPr>
            <a:r>
              <a:rPr sz="2600" dirty="0">
                <a:latin typeface="Times New Roman"/>
                <a:cs typeface="Times New Roman"/>
              </a:rPr>
              <a:t>interpret</a:t>
            </a:r>
            <a:r>
              <a:rPr sz="2600" spc="455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escape</a:t>
            </a:r>
            <a:r>
              <a:rPr sz="2600" spc="3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characters</a:t>
            </a:r>
            <a:r>
              <a:rPr sz="2600" spc="4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36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execute</a:t>
            </a:r>
            <a:r>
              <a:rPr sz="2600" spc="48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the</a:t>
            </a:r>
            <a:endParaRPr sz="2600" dirty="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  <a:spcBef>
                <a:spcPts val="204"/>
              </a:spcBef>
            </a:pPr>
            <a:r>
              <a:rPr sz="2650" dirty="0">
                <a:latin typeface="Times New Roman"/>
                <a:cs typeface="Times New Roman"/>
              </a:rPr>
              <a:t>escape</a:t>
            </a:r>
            <a:r>
              <a:rPr sz="2650" spc="390" dirty="0">
                <a:latin typeface="Times New Roman"/>
                <a:cs typeface="Times New Roman"/>
              </a:rPr>
              <a:t> </a:t>
            </a:r>
            <a:r>
              <a:rPr sz="2650" spc="-10" dirty="0" err="1">
                <a:latin typeface="Times New Roman"/>
                <a:cs typeface="Times New Roman"/>
              </a:rPr>
              <a:t>comman</a:t>
            </a:r>
            <a:r>
              <a:rPr lang="en-IN" sz="2650" spc="-10" dirty="0">
                <a:latin typeface="Times New Roman"/>
                <a:cs typeface="Times New Roman"/>
              </a:rPr>
              <a:t>d.</a:t>
            </a:r>
            <a:endParaRPr sz="265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1720B-0230-21BC-AA25-F88F58FC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16</a:t>
            </a:fld>
            <a:endParaRPr lang="en-IN"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9999" y="483393"/>
            <a:ext cx="7230109" cy="567372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58140" marR="5080" indent="-345440" algn="just">
              <a:lnSpc>
                <a:spcPct val="103000"/>
              </a:lnSpc>
              <a:spcBef>
                <a:spcPts val="10"/>
              </a:spcBef>
              <a:buChar char="•"/>
              <a:tabLst>
                <a:tab pos="360680" algn="l"/>
              </a:tabLst>
            </a:pPr>
            <a:r>
              <a:rPr sz="3100" dirty="0">
                <a:latin typeface="Times New Roman"/>
                <a:cs typeface="Times New Roman"/>
              </a:rPr>
              <a:t>FS</a:t>
            </a:r>
            <a:r>
              <a:rPr sz="3100" spc="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identifies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1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task</a:t>
            </a:r>
            <a:r>
              <a:rPr sz="3100" spc="1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corresponding</a:t>
            </a:r>
            <a:r>
              <a:rPr sz="3100" spc="4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50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Times New Roman"/>
                <a:cs typeface="Times New Roman"/>
              </a:rPr>
              <a:t>the 	</a:t>
            </a:r>
            <a:r>
              <a:rPr sz="3100" spc="-10" dirty="0">
                <a:latin typeface="Times New Roman"/>
                <a:cs typeface="Times New Roman"/>
              </a:rPr>
              <a:t>device.</a:t>
            </a:r>
            <a:endParaRPr sz="3100" dirty="0">
              <a:latin typeface="Times New Roman"/>
              <a:cs typeface="Times New Roman"/>
            </a:endParaRPr>
          </a:p>
          <a:p>
            <a:pPr marL="358140" marR="219710" indent="-345440" algn="just">
              <a:lnSpc>
                <a:spcPct val="103200"/>
              </a:lnSpc>
              <a:spcBef>
                <a:spcPts val="805"/>
              </a:spcBef>
              <a:buChar char="•"/>
              <a:tabLst>
                <a:tab pos="361315" algn="l"/>
              </a:tabLst>
            </a:pPr>
            <a:r>
              <a:rPr sz="3100" dirty="0">
                <a:latin typeface="Times New Roman"/>
                <a:cs typeface="Times New Roman"/>
              </a:rPr>
              <a:t>FS</a:t>
            </a:r>
            <a:r>
              <a:rPr sz="3100" spc="1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sends</a:t>
            </a:r>
            <a:r>
              <a:rPr sz="3100" spc="18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</a:t>
            </a:r>
            <a:r>
              <a:rPr sz="3100" spc="114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message</a:t>
            </a:r>
            <a:r>
              <a:rPr sz="3100" spc="229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10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7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task</a:t>
            </a:r>
            <a:r>
              <a:rPr sz="3100" spc="10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for</a:t>
            </a:r>
            <a:r>
              <a:rPr sz="3100" spc="20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which 	</a:t>
            </a:r>
            <a:r>
              <a:rPr sz="3050" dirty="0">
                <a:latin typeface="Times New Roman"/>
                <a:cs typeface="Times New Roman"/>
              </a:rPr>
              <a:t>the</a:t>
            </a:r>
            <a:r>
              <a:rPr sz="3050" spc="2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task</a:t>
            </a:r>
            <a:r>
              <a:rPr sz="3050" spc="29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replies</a:t>
            </a:r>
            <a:r>
              <a:rPr sz="3050" spc="27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immediately</a:t>
            </a:r>
            <a:r>
              <a:rPr sz="3050" spc="56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that</a:t>
            </a:r>
            <a:r>
              <a:rPr sz="3050" spc="27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nothing 	</a:t>
            </a:r>
            <a:r>
              <a:rPr sz="3150" dirty="0">
                <a:latin typeface="Times New Roman"/>
                <a:cs typeface="Times New Roman"/>
              </a:rPr>
              <a:t>has</a:t>
            </a:r>
            <a:r>
              <a:rPr sz="3150" spc="4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been</a:t>
            </a:r>
            <a:r>
              <a:rPr sz="3150" spc="7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typed</a:t>
            </a:r>
            <a:r>
              <a:rPr sz="3150" spc="65" dirty="0">
                <a:latin typeface="Times New Roman"/>
                <a:cs typeface="Times New Roman"/>
              </a:rPr>
              <a:t> </a:t>
            </a:r>
            <a:r>
              <a:rPr sz="3150" spc="-20" dirty="0">
                <a:latin typeface="Times New Roman"/>
                <a:cs typeface="Times New Roman"/>
              </a:rPr>
              <a:t>yet.</a:t>
            </a:r>
            <a:endParaRPr sz="3150" dirty="0">
              <a:latin typeface="Times New Roman"/>
              <a:cs typeface="Times New Roman"/>
            </a:endParaRPr>
          </a:p>
          <a:p>
            <a:pPr marL="349885" marR="157480" indent="-337820">
              <a:lnSpc>
                <a:spcPct val="103200"/>
              </a:lnSpc>
              <a:spcBef>
                <a:spcPts val="705"/>
              </a:spcBef>
              <a:buChar char="•"/>
              <a:tabLst>
                <a:tab pos="349885" algn="l"/>
                <a:tab pos="352425" algn="l"/>
              </a:tabLst>
            </a:pPr>
            <a:r>
              <a:rPr sz="3150" dirty="0">
                <a:latin typeface="Times New Roman"/>
                <a:cs typeface="Times New Roman"/>
              </a:rPr>
              <a:t>	The FS</a:t>
            </a:r>
            <a:r>
              <a:rPr sz="3150" spc="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unblocks</a:t>
            </a:r>
            <a:r>
              <a:rPr sz="3150" spc="21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and</a:t>
            </a:r>
            <a:r>
              <a:rPr sz="3150" spc="3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goes</a:t>
            </a:r>
            <a:r>
              <a:rPr sz="3150" spc="-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off</a:t>
            </a:r>
            <a:r>
              <a:rPr sz="3150" spc="1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-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do</a:t>
            </a:r>
            <a:r>
              <a:rPr sz="3150" spc="-10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other </a:t>
            </a:r>
            <a:r>
              <a:rPr sz="3100" dirty="0">
                <a:latin typeface="Times New Roman"/>
                <a:cs typeface="Times New Roman"/>
              </a:rPr>
              <a:t>things</a:t>
            </a:r>
            <a:r>
              <a:rPr sz="3100" spc="2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but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it</a:t>
            </a:r>
            <a:r>
              <a:rPr sz="3100" spc="1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records</a:t>
            </a:r>
            <a:r>
              <a:rPr sz="3100" spc="2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-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fact</a:t>
            </a:r>
            <a:r>
              <a:rPr sz="3100" spc="2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user</a:t>
            </a:r>
            <a:r>
              <a:rPr sz="3100" spc="85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Times New Roman"/>
                <a:cs typeface="Times New Roman"/>
              </a:rPr>
              <a:t>is </a:t>
            </a:r>
            <a:r>
              <a:rPr sz="3100" dirty="0">
                <a:latin typeface="Times New Roman"/>
                <a:cs typeface="Times New Roman"/>
              </a:rPr>
              <a:t>expected</a:t>
            </a:r>
            <a:r>
              <a:rPr sz="3100" spc="2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input</a:t>
            </a:r>
            <a:r>
              <a:rPr sz="3100" spc="1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in</a:t>
            </a:r>
            <a:r>
              <a:rPr sz="3100" spc="21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tty</a:t>
            </a:r>
            <a:r>
              <a:rPr sz="3100" spc="1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structure</a:t>
            </a:r>
            <a:r>
              <a:rPr sz="3100" spc="1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for</a:t>
            </a:r>
            <a:r>
              <a:rPr sz="3100" spc="210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Times New Roman"/>
                <a:cs typeface="Times New Roman"/>
              </a:rPr>
              <a:t>this </a:t>
            </a:r>
            <a:r>
              <a:rPr sz="3100" spc="-10" dirty="0">
                <a:latin typeface="Times New Roman"/>
                <a:cs typeface="Times New Roman"/>
              </a:rPr>
              <a:t>terminal.</a:t>
            </a:r>
            <a:endParaRPr sz="3100" dirty="0">
              <a:latin typeface="Times New Roman"/>
              <a:cs typeface="Times New Roman"/>
            </a:endParaRPr>
          </a:p>
          <a:p>
            <a:pPr marL="361950" indent="-349250">
              <a:lnSpc>
                <a:spcPct val="100000"/>
              </a:lnSpc>
              <a:spcBef>
                <a:spcPts val="885"/>
              </a:spcBef>
              <a:buChar char="•"/>
              <a:tabLst>
                <a:tab pos="361950" algn="l"/>
              </a:tabLst>
            </a:pP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165" dirty="0">
                <a:latin typeface="Times New Roman"/>
                <a:cs typeface="Times New Roman"/>
              </a:rPr>
              <a:t> </a:t>
            </a:r>
            <a:r>
              <a:rPr sz="3100" spc="75" dirty="0">
                <a:latin typeface="Times New Roman"/>
                <a:cs typeface="Times New Roman"/>
              </a:rPr>
              <a:t>user's</a:t>
            </a:r>
            <a:r>
              <a:rPr sz="3100" spc="1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shell</a:t>
            </a:r>
            <a:r>
              <a:rPr sz="3100" spc="1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remains</a:t>
            </a:r>
            <a:r>
              <a:rPr sz="3100" spc="2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blocked</a:t>
            </a:r>
            <a:r>
              <a:rPr sz="3100" spc="2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until</a:t>
            </a:r>
            <a:r>
              <a:rPr sz="3100" spc="240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Times New Roman"/>
                <a:cs typeface="Times New Roman"/>
              </a:rPr>
              <a:t>the</a:t>
            </a:r>
            <a:endParaRPr sz="3100" dirty="0">
              <a:latin typeface="Times New Roman"/>
              <a:cs typeface="Times New Roman"/>
            </a:endParaRPr>
          </a:p>
          <a:p>
            <a:pPr marL="361950">
              <a:lnSpc>
                <a:spcPct val="100000"/>
              </a:lnSpc>
              <a:spcBef>
                <a:spcPts val="60"/>
              </a:spcBef>
            </a:pPr>
            <a:r>
              <a:rPr sz="3150" dirty="0">
                <a:latin typeface="Times New Roman"/>
                <a:cs typeface="Times New Roman"/>
              </a:rPr>
              <a:t>requested</a:t>
            </a:r>
            <a:r>
              <a:rPr sz="3150" spc="8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characters</a:t>
            </a:r>
            <a:r>
              <a:rPr sz="3150" spc="114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arrive.</a:t>
            </a:r>
            <a:endParaRPr sz="315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E4B12-C7B9-4DC4-06FF-CC2C2E1D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17</a:t>
            </a:fld>
            <a:endParaRPr lang="en-IN"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6756" y="739080"/>
            <a:ext cx="7332980" cy="428688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1790" indent="-339090" algn="just">
              <a:lnSpc>
                <a:spcPct val="100000"/>
              </a:lnSpc>
              <a:spcBef>
                <a:spcPts val="1100"/>
              </a:spcBef>
              <a:buChar char="•"/>
              <a:tabLst>
                <a:tab pos="351790" algn="l"/>
              </a:tabLst>
            </a:pPr>
            <a:r>
              <a:rPr sz="3100" dirty="0">
                <a:latin typeface="Times New Roman"/>
                <a:cs typeface="Times New Roman"/>
              </a:rPr>
              <a:t>A</a:t>
            </a:r>
            <a:r>
              <a:rPr sz="3100" spc="-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character</a:t>
            </a:r>
            <a:r>
              <a:rPr sz="3100" spc="28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pressed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causes</a:t>
            </a:r>
            <a:r>
              <a:rPr sz="3100" spc="2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two</a:t>
            </a:r>
            <a:r>
              <a:rPr sz="3100" spc="15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interrupts</a:t>
            </a:r>
            <a:endParaRPr sz="3100" dirty="0">
              <a:latin typeface="Times New Roman"/>
              <a:cs typeface="Times New Roman"/>
            </a:endParaRPr>
          </a:p>
          <a:p>
            <a:pPr marL="755015" marR="2294890" indent="-289560" algn="just">
              <a:lnSpc>
                <a:spcPct val="126000"/>
              </a:lnSpc>
              <a:spcBef>
                <a:spcPts val="50"/>
              </a:spcBef>
            </a:pPr>
            <a:r>
              <a:rPr sz="2650" spc="-1275" dirty="0">
                <a:solidFill>
                  <a:srgbClr val="3D3D3D"/>
                </a:solidFill>
                <a:latin typeface="Times New Roman"/>
                <a:cs typeface="Times New Roman"/>
              </a:rPr>
              <a:t>—</a:t>
            </a:r>
            <a:r>
              <a:rPr sz="2650" spc="215" dirty="0">
                <a:solidFill>
                  <a:srgbClr val="3D3D3D"/>
                </a:solidFill>
                <a:latin typeface="Times New Roman"/>
                <a:cs typeface="Times New Roman"/>
              </a:rPr>
              <a:t> </a:t>
            </a:r>
            <a:r>
              <a:rPr sz="2650" spc="30" dirty="0">
                <a:latin typeface="Times New Roman"/>
                <a:cs typeface="Times New Roman"/>
              </a:rPr>
              <a:t>one</a:t>
            </a:r>
            <a:r>
              <a:rPr sz="2650" spc="240" dirty="0">
                <a:latin typeface="Times New Roman"/>
                <a:cs typeface="Times New Roman"/>
              </a:rPr>
              <a:t> </a:t>
            </a:r>
            <a:r>
              <a:rPr sz="2650" spc="-15" dirty="0">
                <a:latin typeface="Times New Roman"/>
                <a:cs typeface="Times New Roman"/>
              </a:rPr>
              <a:t>when</a:t>
            </a:r>
            <a:r>
              <a:rPr sz="2650" spc="30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Times New Roman"/>
                <a:cs typeface="Times New Roman"/>
              </a:rPr>
              <a:t>the</a:t>
            </a:r>
            <a:r>
              <a:rPr sz="2650" spc="7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key</a:t>
            </a:r>
            <a:r>
              <a:rPr sz="2650" spc="220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is</a:t>
            </a:r>
            <a:r>
              <a:rPr sz="2650" spc="30" dirty="0">
                <a:latin typeface="Times New Roman"/>
                <a:cs typeface="Times New Roman"/>
              </a:rPr>
              <a:t> depressed</a:t>
            </a:r>
            <a:r>
              <a:rPr sz="2650" spc="15" dirty="0">
                <a:latin typeface="Times New Roman"/>
                <a:cs typeface="Times New Roman"/>
              </a:rPr>
              <a:t> </a:t>
            </a:r>
            <a:r>
              <a:rPr sz="2650" spc="30" dirty="0">
                <a:latin typeface="Times New Roman"/>
                <a:cs typeface="Times New Roman"/>
              </a:rPr>
              <a:t>one</a:t>
            </a:r>
            <a:r>
              <a:rPr sz="2650" spc="170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Times New Roman"/>
                <a:cs typeface="Times New Roman"/>
              </a:rPr>
              <a:t>when</a:t>
            </a:r>
            <a:r>
              <a:rPr sz="2650" spc="260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Times New Roman"/>
                <a:cs typeface="Times New Roman"/>
              </a:rPr>
              <a:t>the</a:t>
            </a:r>
            <a:r>
              <a:rPr sz="2650" spc="75" dirty="0">
                <a:latin typeface="Times New Roman"/>
                <a:cs typeface="Times New Roman"/>
              </a:rPr>
              <a:t> </a:t>
            </a:r>
            <a:r>
              <a:rPr sz="2650" spc="25" dirty="0">
                <a:latin typeface="Times New Roman"/>
                <a:cs typeface="Times New Roman"/>
              </a:rPr>
              <a:t>key</a:t>
            </a:r>
            <a:r>
              <a:rPr sz="2650" spc="145" dirty="0">
                <a:latin typeface="Times New Roman"/>
                <a:cs typeface="Times New Roman"/>
              </a:rPr>
              <a:t> </a:t>
            </a:r>
            <a:r>
              <a:rPr sz="2650" spc="15" dirty="0">
                <a:latin typeface="Times New Roman"/>
                <a:cs typeface="Times New Roman"/>
              </a:rPr>
              <a:t>is</a:t>
            </a:r>
            <a:r>
              <a:rPr sz="2650" spc="100" dirty="0">
                <a:latin typeface="Times New Roman"/>
                <a:cs typeface="Times New Roman"/>
              </a:rPr>
              <a:t> </a:t>
            </a:r>
            <a:r>
              <a:rPr sz="2650" spc="20" dirty="0">
                <a:latin typeface="Times New Roman"/>
                <a:cs typeface="Times New Roman"/>
              </a:rPr>
              <a:t>released</a:t>
            </a:r>
            <a:endParaRPr sz="2650" dirty="0">
              <a:latin typeface="Times New Roman"/>
              <a:cs typeface="Times New Roman"/>
            </a:endParaRPr>
          </a:p>
          <a:p>
            <a:pPr marL="342900" marR="594360" indent="-330835" algn="just">
              <a:lnSpc>
                <a:spcPct val="101400"/>
              </a:lnSpc>
              <a:spcBef>
                <a:spcPts val="800"/>
              </a:spcBef>
              <a:buChar char="•"/>
              <a:tabLst>
                <a:tab pos="351155" algn="l"/>
              </a:tabLst>
            </a:pP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3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keyboard</a:t>
            </a:r>
            <a:r>
              <a:rPr sz="3150" spc="17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interrupt</a:t>
            </a:r>
            <a:r>
              <a:rPr sz="3150" spc="15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stores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character 	</a:t>
            </a:r>
            <a:r>
              <a:rPr sz="3150" dirty="0">
                <a:latin typeface="Times New Roman"/>
                <a:cs typeface="Times New Roman"/>
              </a:rPr>
              <a:t>codes</a:t>
            </a:r>
            <a:r>
              <a:rPr sz="3150" spc="9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in</a:t>
            </a:r>
            <a:r>
              <a:rPr sz="3150" spc="45" dirty="0">
                <a:latin typeface="Times New Roman"/>
                <a:cs typeface="Times New Roman"/>
              </a:rPr>
              <a:t> </a:t>
            </a:r>
            <a:r>
              <a:rPr sz="3150" i="1" spc="-10" dirty="0">
                <a:latin typeface="Times New Roman"/>
                <a:cs typeface="Times New Roman"/>
              </a:rPr>
              <a:t>ibuf.</a:t>
            </a:r>
            <a:endParaRPr sz="3150" dirty="0">
              <a:latin typeface="Times New Roman"/>
              <a:cs typeface="Times New Roman"/>
            </a:endParaRPr>
          </a:p>
          <a:p>
            <a:pPr marL="342900" marR="5080" indent="-330835" algn="just">
              <a:lnSpc>
                <a:spcPct val="102899"/>
              </a:lnSpc>
              <a:spcBef>
                <a:spcPts val="755"/>
              </a:spcBef>
              <a:buChar char="•"/>
              <a:tabLst>
                <a:tab pos="354330" algn="l"/>
              </a:tabLst>
            </a:pP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5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keyboard</a:t>
            </a:r>
            <a:r>
              <a:rPr sz="3150" spc="1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interrupt</a:t>
            </a:r>
            <a:r>
              <a:rPr sz="3150" spc="15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sets</a:t>
            </a:r>
            <a:r>
              <a:rPr sz="3150" spc="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-65" dirty="0">
                <a:latin typeface="Times New Roman"/>
                <a:cs typeface="Times New Roman"/>
              </a:rPr>
              <a:t> </a:t>
            </a:r>
            <a:r>
              <a:rPr sz="3150" i="1" spc="-10" dirty="0">
                <a:latin typeface="Times New Roman"/>
                <a:cs typeface="Times New Roman"/>
              </a:rPr>
              <a:t>tty_timeout 	</a:t>
            </a:r>
            <a:r>
              <a:rPr sz="3100" dirty="0">
                <a:latin typeface="Times New Roman"/>
                <a:cs typeface="Times New Roman"/>
              </a:rPr>
              <a:t>variable</a:t>
            </a:r>
            <a:r>
              <a:rPr sz="3100" spc="3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which</a:t>
            </a:r>
            <a:r>
              <a:rPr sz="3100" spc="17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causes</a:t>
            </a:r>
            <a:r>
              <a:rPr sz="3100" spc="229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clock</a:t>
            </a:r>
            <a:r>
              <a:rPr sz="3100" spc="2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handler</a:t>
            </a:r>
            <a:r>
              <a:rPr sz="3100" spc="175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Times New Roman"/>
                <a:cs typeface="Times New Roman"/>
              </a:rPr>
              <a:t>to 	</a:t>
            </a:r>
            <a:r>
              <a:rPr sz="3100" dirty="0">
                <a:latin typeface="Times New Roman"/>
                <a:cs typeface="Times New Roman"/>
              </a:rPr>
              <a:t>send</a:t>
            </a:r>
            <a:r>
              <a:rPr sz="3100" spc="18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</a:t>
            </a:r>
            <a:r>
              <a:rPr sz="3100" spc="1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message</a:t>
            </a:r>
            <a:r>
              <a:rPr sz="3100" spc="26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85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Times New Roman"/>
                <a:cs typeface="Times New Roman"/>
              </a:rPr>
              <a:t>tty.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5B51E-AACC-10D8-F740-54392305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18</a:t>
            </a:fld>
            <a:endParaRPr lang="en-IN"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8114" y="856704"/>
            <a:ext cx="7428865" cy="4706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49885" marR="36195" indent="-349885" algn="ctr">
              <a:lnSpc>
                <a:spcPct val="100000"/>
              </a:lnSpc>
              <a:spcBef>
                <a:spcPts val="120"/>
              </a:spcBef>
              <a:buChar char="•"/>
              <a:tabLst>
                <a:tab pos="349885" algn="l"/>
              </a:tabLst>
            </a:pPr>
            <a:r>
              <a:rPr sz="3150" dirty="0">
                <a:latin typeface="Times New Roman"/>
                <a:cs typeface="Times New Roman"/>
              </a:rPr>
              <a:t>Upon</a:t>
            </a:r>
            <a:r>
              <a:rPr sz="3150" spc="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receiving</a:t>
            </a:r>
            <a:r>
              <a:rPr sz="3150" spc="11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</a:t>
            </a:r>
            <a:r>
              <a:rPr sz="3150" spc="-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message</a:t>
            </a:r>
            <a:r>
              <a:rPr sz="3150" spc="204" dirty="0">
                <a:latin typeface="Times New Roman"/>
                <a:cs typeface="Times New Roman"/>
              </a:rPr>
              <a:t> </a:t>
            </a:r>
            <a:r>
              <a:rPr sz="3150" spc="-125" dirty="0">
                <a:latin typeface="Times New Roman"/>
                <a:cs typeface="Times New Roman"/>
              </a:rPr>
              <a:t>r/</a:t>
            </a:r>
            <a:r>
              <a:rPr lang="en-IN" sz="3150" spc="-125" dirty="0">
                <a:latin typeface="Times New Roman"/>
                <a:cs typeface="Times New Roman"/>
              </a:rPr>
              <a:t>w</a:t>
            </a:r>
            <a:r>
              <a:rPr sz="3150" spc="-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identifies</a:t>
            </a:r>
            <a:r>
              <a:rPr sz="3150" spc="185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the</a:t>
            </a:r>
            <a:endParaRPr sz="3150" dirty="0">
              <a:latin typeface="Times New Roman"/>
              <a:cs typeface="Times New Roman"/>
            </a:endParaRPr>
          </a:p>
          <a:p>
            <a:pPr marL="42545" algn="ctr">
              <a:lnSpc>
                <a:spcPct val="100000"/>
              </a:lnSpc>
              <a:spcBef>
                <a:spcPts val="190"/>
              </a:spcBef>
            </a:pPr>
            <a:r>
              <a:rPr sz="3050" dirty="0">
                <a:latin typeface="Times New Roman"/>
                <a:cs typeface="Times New Roman"/>
              </a:rPr>
              <a:t>event</a:t>
            </a:r>
            <a:r>
              <a:rPr sz="3050" spc="3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and</a:t>
            </a:r>
            <a:r>
              <a:rPr sz="3050" spc="2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calls</a:t>
            </a:r>
            <a:r>
              <a:rPr sz="3050" spc="29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the</a:t>
            </a:r>
            <a:r>
              <a:rPr sz="3050" spc="1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event</a:t>
            </a:r>
            <a:r>
              <a:rPr sz="3050" spc="3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specific</a:t>
            </a:r>
            <a:r>
              <a:rPr sz="3050" spc="38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handler.</a:t>
            </a:r>
            <a:endParaRPr sz="3050" dirty="0">
              <a:latin typeface="Times New Roman"/>
              <a:cs typeface="Times New Roman"/>
            </a:endParaRPr>
          </a:p>
          <a:p>
            <a:pPr marL="357505" indent="-346075" algn="ctr">
              <a:lnSpc>
                <a:spcPct val="100000"/>
              </a:lnSpc>
              <a:spcBef>
                <a:spcPts val="795"/>
              </a:spcBef>
              <a:buChar char="•"/>
              <a:tabLst>
                <a:tab pos="357505" algn="l"/>
                <a:tab pos="4183379" algn="l"/>
              </a:tabLst>
            </a:pP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keyboard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kb</a:t>
            </a:r>
            <a:r>
              <a:rPr sz="3200" dirty="0">
                <a:latin typeface="Times New Roman"/>
                <a:cs typeface="Times New Roman"/>
              </a:rPr>
              <a:t>	read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called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which</a:t>
            </a:r>
            <a:endParaRPr sz="3200" dirty="0">
              <a:latin typeface="Times New Roman"/>
              <a:cs typeface="Times New Roman"/>
            </a:endParaRPr>
          </a:p>
          <a:p>
            <a:pPr marL="5715" algn="ctr">
              <a:lnSpc>
                <a:spcPct val="100000"/>
              </a:lnSpc>
              <a:spcBef>
                <a:spcPts val="40"/>
              </a:spcBef>
            </a:pPr>
            <a:r>
              <a:rPr sz="3150" dirty="0">
                <a:latin typeface="Times New Roman"/>
                <a:cs typeface="Times New Roman"/>
              </a:rPr>
              <a:t>converts</a:t>
            </a:r>
            <a:r>
              <a:rPr sz="3150" spc="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keyboard</a:t>
            </a:r>
            <a:r>
              <a:rPr sz="3150" spc="15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codes</a:t>
            </a:r>
            <a:r>
              <a:rPr sz="3150" spc="13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-1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ASCII</a:t>
            </a:r>
            <a:r>
              <a:rPr sz="3150" spc="-1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codes.</a:t>
            </a:r>
            <a:endParaRPr sz="3150" dirty="0">
              <a:latin typeface="Times New Roman"/>
              <a:cs typeface="Times New Roman"/>
            </a:endParaRPr>
          </a:p>
          <a:p>
            <a:pPr marL="377825" marR="1076325" indent="-365760">
              <a:lnSpc>
                <a:spcPct val="103000"/>
              </a:lnSpc>
              <a:spcBef>
                <a:spcPts val="765"/>
              </a:spcBef>
              <a:buChar char="•"/>
              <a:tabLst>
                <a:tab pos="377825" algn="l"/>
                <a:tab pos="387350" algn="l"/>
                <a:tab pos="1064895" algn="l"/>
                <a:tab pos="4057015" algn="l"/>
              </a:tabLst>
            </a:pPr>
            <a:r>
              <a:rPr sz="3100" i="1" dirty="0">
                <a:latin typeface="Times New Roman"/>
                <a:cs typeface="Times New Roman"/>
              </a:rPr>
              <a:t>	</a:t>
            </a:r>
            <a:r>
              <a:rPr sz="3100" i="1" spc="-25" dirty="0">
                <a:latin typeface="Times New Roman"/>
                <a:cs typeface="Times New Roman"/>
              </a:rPr>
              <a:t>Kb</a:t>
            </a:r>
            <a:r>
              <a:rPr sz="3100" i="1" dirty="0">
                <a:latin typeface="Times New Roman"/>
                <a:cs typeface="Times New Roman"/>
              </a:rPr>
              <a:t>	rend</a:t>
            </a:r>
            <a:r>
              <a:rPr sz="3100" i="1" spc="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calls</a:t>
            </a:r>
            <a:r>
              <a:rPr sz="3100" spc="1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then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spc="-35" dirty="0">
                <a:latin typeface="Times New Roman"/>
                <a:cs typeface="Times New Roman"/>
              </a:rPr>
              <a:t>in</a:t>
            </a:r>
            <a:r>
              <a:rPr sz="3100" dirty="0">
                <a:latin typeface="Times New Roman"/>
                <a:cs typeface="Times New Roman"/>
              </a:rPr>
              <a:t>	process</a:t>
            </a:r>
            <a:r>
              <a:rPr sz="3100" spc="27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which </a:t>
            </a:r>
            <a:r>
              <a:rPr sz="3100" dirty="0">
                <a:latin typeface="Times New Roman"/>
                <a:cs typeface="Times New Roman"/>
              </a:rPr>
              <a:t>processes</a:t>
            </a:r>
            <a:r>
              <a:rPr sz="3100" spc="10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ASCII</a:t>
            </a:r>
            <a:r>
              <a:rPr sz="3100" spc="13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codes.</a:t>
            </a:r>
            <a:endParaRPr sz="3100" dirty="0">
              <a:latin typeface="Times New Roman"/>
              <a:cs typeface="Times New Roman"/>
            </a:endParaRPr>
          </a:p>
          <a:p>
            <a:pPr marL="372110" marR="89535" indent="-360045">
              <a:lnSpc>
                <a:spcPct val="101800"/>
              </a:lnSpc>
              <a:spcBef>
                <a:spcPts val="770"/>
              </a:spcBef>
              <a:buChar char="•"/>
              <a:tabLst>
                <a:tab pos="372110" algn="l"/>
                <a:tab pos="389255" algn="l"/>
              </a:tabLst>
            </a:pPr>
            <a:r>
              <a:rPr sz="3150" i="1" dirty="0">
                <a:latin typeface="Times New Roman"/>
                <a:cs typeface="Times New Roman"/>
              </a:rPr>
              <a:t>	</a:t>
            </a:r>
            <a:r>
              <a:rPr sz="3150" i="1" spc="-75" dirty="0">
                <a:latin typeface="Times New Roman"/>
                <a:cs typeface="Times New Roman"/>
              </a:rPr>
              <a:t>In</a:t>
            </a:r>
            <a:r>
              <a:rPr sz="3150" i="1" spc="-459" dirty="0">
                <a:latin typeface="Times New Roman"/>
                <a:cs typeface="Times New Roman"/>
              </a:rPr>
              <a:t> </a:t>
            </a:r>
            <a:r>
              <a:rPr sz="3150" i="1" spc="145" dirty="0">
                <a:latin typeface="Times New Roman"/>
                <a:cs typeface="Times New Roman"/>
              </a:rPr>
              <a:t>process</a:t>
            </a:r>
            <a:r>
              <a:rPr sz="3150" i="1" spc="1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processes</a:t>
            </a:r>
            <a:r>
              <a:rPr sz="3150" spc="114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ASCII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codes,</a:t>
            </a:r>
            <a:r>
              <a:rPr sz="3150" spc="110" dirty="0">
                <a:latin typeface="Times New Roman"/>
                <a:cs typeface="Times New Roman"/>
              </a:rPr>
              <a:t> </a:t>
            </a:r>
            <a:r>
              <a:rPr sz="3150" spc="-20" dirty="0">
                <a:latin typeface="Times New Roman"/>
                <a:cs typeface="Times New Roman"/>
              </a:rPr>
              <a:t>adds </a:t>
            </a:r>
            <a:r>
              <a:rPr sz="3150" dirty="0">
                <a:latin typeface="Times New Roman"/>
                <a:cs typeface="Times New Roman"/>
              </a:rPr>
              <a:t>characters</a:t>
            </a:r>
            <a:r>
              <a:rPr sz="3150" spc="229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5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console's</a:t>
            </a:r>
            <a:r>
              <a:rPr sz="3150" spc="19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input</a:t>
            </a:r>
            <a:r>
              <a:rPr sz="3150" spc="3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queue,</a:t>
            </a:r>
            <a:r>
              <a:rPr sz="3150" spc="70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(or </a:t>
            </a:r>
            <a:r>
              <a:rPr sz="3150" dirty="0">
                <a:latin typeface="Times New Roman"/>
                <a:cs typeface="Times New Roman"/>
              </a:rPr>
              <a:t>removes</a:t>
            </a:r>
            <a:r>
              <a:rPr sz="3150" spc="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them),</a:t>
            </a:r>
            <a:r>
              <a:rPr sz="3150" spc="15" dirty="0">
                <a:latin typeface="Times New Roman"/>
                <a:cs typeface="Times New Roman"/>
              </a:rPr>
              <a:t> </a:t>
            </a:r>
            <a:r>
              <a:rPr sz="3150" spc="-20" dirty="0">
                <a:latin typeface="Times New Roman"/>
                <a:cs typeface="Times New Roman"/>
              </a:rPr>
              <a:t>etc.</a:t>
            </a:r>
            <a:endParaRPr sz="315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2E8BF-D0D2-FA8C-3ACF-1EF5AD1A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19</a:t>
            </a:fld>
            <a:endParaRPr lang="en-IN"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8101" y="727769"/>
            <a:ext cx="179070" cy="0"/>
          </a:xfrm>
          <a:custGeom>
            <a:avLst/>
            <a:gdLst/>
            <a:ahLst/>
            <a:cxnLst/>
            <a:rect l="l" t="t" r="r" b="b"/>
            <a:pathLst>
              <a:path w="179069">
                <a:moveTo>
                  <a:pt x="0" y="0"/>
                </a:moveTo>
                <a:lnTo>
                  <a:pt x="178593" y="0"/>
                </a:lnTo>
              </a:path>
            </a:pathLst>
          </a:custGeom>
          <a:ln w="89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019" y="170666"/>
            <a:ext cx="7772400" cy="1735781"/>
          </a:xfrm>
          <a:prstGeom prst="rect">
            <a:avLst/>
          </a:prstGeom>
        </p:spPr>
        <p:txBody>
          <a:bodyPr vert="horz" wrap="square" lIns="0" tIns="332154" rIns="0" bIns="0" rtlCol="0">
            <a:spAutoFit/>
          </a:bodyPr>
          <a:lstStyle/>
          <a:p>
            <a:pPr marL="673100" algn="ctr">
              <a:lnSpc>
                <a:spcPct val="100000"/>
              </a:lnSpc>
              <a:spcBef>
                <a:spcPts val="90"/>
              </a:spcBef>
            </a:pPr>
            <a:r>
              <a:rPr lang="en-IN" sz="4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&amp; </a:t>
            </a:r>
            <a:r>
              <a:rPr sz="4550" spc="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4550" spc="3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55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Subsystem</a:t>
            </a:r>
            <a:endParaRPr sz="45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559F5-112A-7902-7377-AF3F02EA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2</a:t>
            </a:fld>
            <a:endParaRPr lang="en-IN"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611577" y="1972750"/>
            <a:ext cx="7845842" cy="2978379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3050" dirty="0">
                <a:latin typeface="Times New Roman"/>
                <a:cs typeface="Times New Roman"/>
              </a:rPr>
              <a:t>I/O</a:t>
            </a:r>
            <a:r>
              <a:rPr sz="3050" spc="2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subsystem</a:t>
            </a:r>
            <a:r>
              <a:rPr sz="3050" spc="2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controls</a:t>
            </a:r>
            <a:r>
              <a:rPr sz="3050" spc="4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all</a:t>
            </a:r>
            <a:r>
              <a:rPr sz="3050" spc="2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I/O</a:t>
            </a:r>
            <a:r>
              <a:rPr sz="3050" spc="204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devices.</a:t>
            </a:r>
            <a:endParaRPr sz="3050" dirty="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965"/>
              </a:spcBef>
            </a:pPr>
            <a:r>
              <a:rPr sz="3000" dirty="0">
                <a:latin typeface="Times New Roman"/>
                <a:cs typeface="Times New Roman"/>
              </a:rPr>
              <a:t>Basic</a:t>
            </a:r>
            <a:r>
              <a:rPr sz="3000" spc="5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Functions</a:t>
            </a:r>
            <a:r>
              <a:rPr sz="3000" spc="530" dirty="0">
                <a:latin typeface="Times New Roman"/>
                <a:cs typeface="Times New Roman"/>
              </a:rPr>
              <a:t> </a:t>
            </a:r>
            <a:r>
              <a:rPr sz="3000" spc="45" dirty="0">
                <a:latin typeface="Times New Roman"/>
                <a:cs typeface="Times New Roman"/>
              </a:rPr>
              <a:t>include:</a:t>
            </a:r>
            <a:endParaRPr sz="3000" dirty="0">
              <a:latin typeface="Times New Roman"/>
              <a:cs typeface="Times New Roman"/>
            </a:endParaRPr>
          </a:p>
          <a:p>
            <a:pPr marL="1162050" indent="-236220">
              <a:lnSpc>
                <a:spcPct val="100000"/>
              </a:lnSpc>
              <a:spcBef>
                <a:spcPts val="990"/>
              </a:spcBef>
              <a:buChar char="-"/>
              <a:tabLst>
                <a:tab pos="1162050" algn="l"/>
                <a:tab pos="2517775" algn="l"/>
              </a:tabLst>
            </a:pPr>
            <a:r>
              <a:rPr sz="3050" spc="-10" dirty="0">
                <a:latin typeface="Times New Roman"/>
                <a:cs typeface="Times New Roman"/>
              </a:rPr>
              <a:t>issuing</a:t>
            </a:r>
            <a:r>
              <a:rPr sz="3050" dirty="0">
                <a:latin typeface="Times New Roman"/>
                <a:cs typeface="Times New Roman"/>
              </a:rPr>
              <a:t>	commands</a:t>
            </a:r>
            <a:r>
              <a:rPr sz="3050" spc="3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to</a:t>
            </a:r>
            <a:r>
              <a:rPr sz="3050" spc="2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the</a:t>
            </a:r>
            <a:r>
              <a:rPr sz="3050" spc="24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devices</a:t>
            </a:r>
            <a:endParaRPr sz="3050" dirty="0">
              <a:latin typeface="Times New Roman"/>
              <a:cs typeface="Times New Roman"/>
            </a:endParaRPr>
          </a:p>
          <a:p>
            <a:pPr marL="1162050" indent="-236220">
              <a:lnSpc>
                <a:spcPct val="100000"/>
              </a:lnSpc>
              <a:spcBef>
                <a:spcPts val="894"/>
              </a:spcBef>
              <a:buChar char="-"/>
              <a:tabLst>
                <a:tab pos="1162050" algn="l"/>
              </a:tabLst>
            </a:pPr>
            <a:r>
              <a:rPr sz="3100" dirty="0">
                <a:latin typeface="Times New Roman"/>
                <a:cs typeface="Times New Roman"/>
              </a:rPr>
              <a:t>handling</a:t>
            </a:r>
            <a:r>
              <a:rPr sz="3100" spc="28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interrupts</a:t>
            </a:r>
            <a:r>
              <a:rPr sz="3100" spc="2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from</a:t>
            </a:r>
            <a:r>
              <a:rPr sz="3100" spc="18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devices</a:t>
            </a:r>
            <a:endParaRPr sz="3100" dirty="0">
              <a:latin typeface="Times New Roman"/>
              <a:cs typeface="Times New Roman"/>
            </a:endParaRPr>
          </a:p>
          <a:p>
            <a:pPr marL="1162050" indent="-236220">
              <a:lnSpc>
                <a:spcPct val="100000"/>
              </a:lnSpc>
              <a:spcBef>
                <a:spcPts val="885"/>
              </a:spcBef>
              <a:buChar char="-"/>
              <a:tabLst>
                <a:tab pos="1162050" algn="l"/>
              </a:tabLst>
            </a:pPr>
            <a:r>
              <a:rPr sz="3100" dirty="0">
                <a:latin typeface="Times New Roman"/>
                <a:cs typeface="Times New Roman"/>
              </a:rPr>
              <a:t>responding</a:t>
            </a:r>
            <a:r>
              <a:rPr sz="3100" spc="409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errors</a:t>
            </a:r>
            <a:r>
              <a:rPr sz="3100" spc="114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from</a:t>
            </a:r>
            <a:r>
              <a:rPr sz="3100" spc="11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devices</a:t>
            </a:r>
            <a:endParaRPr sz="3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9320" y="772864"/>
            <a:ext cx="8003680" cy="414600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9410" marR="133985" indent="-347345">
              <a:lnSpc>
                <a:spcPct val="101699"/>
              </a:lnSpc>
              <a:spcBef>
                <a:spcPts val="55"/>
              </a:spcBef>
              <a:buChar char="•"/>
              <a:tabLst>
                <a:tab pos="359410" algn="l"/>
              </a:tabLst>
            </a:pPr>
            <a:r>
              <a:rPr sz="3250" spc="-30" dirty="0">
                <a:latin typeface="Times New Roman"/>
                <a:cs typeface="Times New Roman"/>
              </a:rPr>
              <a:t>When</a:t>
            </a:r>
            <a:r>
              <a:rPr sz="3250" spc="-25" dirty="0">
                <a:latin typeface="Times New Roman"/>
                <a:cs typeface="Times New Roman"/>
              </a:rPr>
              <a:t> </a:t>
            </a:r>
            <a:r>
              <a:rPr sz="3250" spc="-10" dirty="0">
                <a:latin typeface="Times New Roman"/>
                <a:cs typeface="Times New Roman"/>
              </a:rPr>
              <a:t>enough</a:t>
            </a:r>
            <a:r>
              <a:rPr sz="3250" spc="-105" dirty="0">
                <a:latin typeface="Times New Roman"/>
                <a:cs typeface="Times New Roman"/>
              </a:rPr>
              <a:t> </a:t>
            </a:r>
            <a:r>
              <a:rPr sz="3250" spc="-25" dirty="0">
                <a:latin typeface="Times New Roman"/>
                <a:cs typeface="Times New Roman"/>
              </a:rPr>
              <a:t>characters</a:t>
            </a:r>
            <a:r>
              <a:rPr sz="3250" spc="-2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have</a:t>
            </a:r>
            <a:r>
              <a:rPr sz="3250" spc="-20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come</a:t>
            </a:r>
            <a:r>
              <a:rPr sz="3250" spc="-16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in,</a:t>
            </a:r>
            <a:r>
              <a:rPr sz="3250" spc="-190" dirty="0">
                <a:latin typeface="Times New Roman"/>
                <a:cs typeface="Times New Roman"/>
              </a:rPr>
              <a:t> </a:t>
            </a:r>
            <a:r>
              <a:rPr sz="3250" spc="-25" dirty="0">
                <a:latin typeface="Times New Roman"/>
                <a:cs typeface="Times New Roman"/>
              </a:rPr>
              <a:t>the </a:t>
            </a:r>
            <a:r>
              <a:rPr sz="3050" dirty="0">
                <a:latin typeface="Times New Roman"/>
                <a:cs typeface="Times New Roman"/>
              </a:rPr>
              <a:t>tty</a:t>
            </a:r>
            <a:r>
              <a:rPr sz="3050" spc="2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task</a:t>
            </a:r>
            <a:r>
              <a:rPr sz="3050" spc="2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calls</a:t>
            </a:r>
            <a:r>
              <a:rPr sz="3050" spc="2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the</a:t>
            </a:r>
            <a:r>
              <a:rPr sz="3050" spc="19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assembly</a:t>
            </a:r>
            <a:r>
              <a:rPr sz="3050" spc="32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language </a:t>
            </a:r>
            <a:r>
              <a:rPr sz="3150" dirty="0">
                <a:latin typeface="Times New Roman"/>
                <a:cs typeface="Times New Roman"/>
              </a:rPr>
              <a:t>procedure</a:t>
            </a:r>
            <a:r>
              <a:rPr sz="3150" spc="1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-4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copy</a:t>
            </a:r>
            <a:r>
              <a:rPr sz="3150" spc="8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data</a:t>
            </a:r>
            <a:r>
              <a:rPr sz="3150" spc="4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4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55" dirty="0">
                <a:latin typeface="Times New Roman"/>
                <a:cs typeface="Times New Roman"/>
              </a:rPr>
              <a:t> </a:t>
            </a:r>
            <a:r>
              <a:rPr sz="3150" spc="40" dirty="0">
                <a:latin typeface="Times New Roman"/>
                <a:cs typeface="Times New Roman"/>
              </a:rPr>
              <a:t>user's </a:t>
            </a:r>
            <a:r>
              <a:rPr sz="3250" spc="-10" dirty="0">
                <a:latin typeface="Times New Roman"/>
                <a:cs typeface="Times New Roman"/>
              </a:rPr>
              <a:t>address</a:t>
            </a:r>
            <a:r>
              <a:rPr sz="3250" spc="-145" dirty="0">
                <a:latin typeface="Times New Roman"/>
                <a:cs typeface="Times New Roman"/>
              </a:rPr>
              <a:t> </a:t>
            </a:r>
            <a:r>
              <a:rPr sz="3250" spc="-10" dirty="0">
                <a:latin typeface="Times New Roman"/>
                <a:cs typeface="Times New Roman"/>
              </a:rPr>
              <a:t>space.</a:t>
            </a:r>
            <a:endParaRPr sz="3250" dirty="0">
              <a:latin typeface="Times New Roman"/>
              <a:cs typeface="Times New Roman"/>
            </a:endParaRPr>
          </a:p>
          <a:p>
            <a:pPr marL="353060" indent="-339725">
              <a:lnSpc>
                <a:spcPts val="3775"/>
              </a:lnSpc>
              <a:spcBef>
                <a:spcPts val="770"/>
              </a:spcBef>
              <a:buChar char="•"/>
              <a:tabLst>
                <a:tab pos="353060" algn="l"/>
              </a:tabLst>
            </a:pPr>
            <a:r>
              <a:rPr sz="3150" dirty="0">
                <a:latin typeface="Times New Roman"/>
                <a:cs typeface="Times New Roman"/>
              </a:rPr>
              <a:t>This</a:t>
            </a:r>
            <a:r>
              <a:rPr sz="3150" spc="4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is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repeated</a:t>
            </a:r>
            <a:r>
              <a:rPr sz="3150" spc="2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until</a:t>
            </a:r>
            <a:r>
              <a:rPr sz="3150" spc="-1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5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whole</a:t>
            </a:r>
            <a:r>
              <a:rPr sz="3150" spc="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request</a:t>
            </a:r>
            <a:r>
              <a:rPr sz="3150" spc="85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was</a:t>
            </a:r>
            <a:endParaRPr sz="3150" dirty="0">
              <a:latin typeface="Times New Roman"/>
              <a:cs typeface="Times New Roman"/>
            </a:endParaRPr>
          </a:p>
          <a:p>
            <a:pPr marL="351155">
              <a:lnSpc>
                <a:spcPts val="3895"/>
              </a:lnSpc>
            </a:pPr>
            <a:r>
              <a:rPr sz="3250" spc="-10" dirty="0">
                <a:latin typeface="Times New Roman"/>
                <a:cs typeface="Times New Roman"/>
              </a:rPr>
              <a:t>completed.</a:t>
            </a:r>
            <a:endParaRPr sz="3250" dirty="0">
              <a:latin typeface="Times New Roman"/>
              <a:cs typeface="Times New Roman"/>
            </a:endParaRPr>
          </a:p>
          <a:p>
            <a:pPr marL="361315" marR="94615" indent="-348615">
              <a:lnSpc>
                <a:spcPct val="103499"/>
              </a:lnSpc>
              <a:spcBef>
                <a:spcPts val="690"/>
              </a:spcBef>
              <a:buChar char="•"/>
              <a:tabLst>
                <a:tab pos="361315" algn="l"/>
                <a:tab pos="362585" algn="l"/>
              </a:tabLst>
            </a:pPr>
            <a:r>
              <a:rPr sz="3100" dirty="0">
                <a:latin typeface="Times New Roman"/>
                <a:cs typeface="Times New Roman"/>
              </a:rPr>
              <a:t>	After</a:t>
            </a:r>
            <a:r>
              <a:rPr sz="3100" spc="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that</a:t>
            </a:r>
            <a:r>
              <a:rPr sz="3100" spc="1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terminal</a:t>
            </a:r>
            <a:r>
              <a:rPr sz="3100" spc="3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driver</a:t>
            </a:r>
            <a:r>
              <a:rPr sz="3100" spc="229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sends</a:t>
            </a:r>
            <a:r>
              <a:rPr sz="3100" spc="204" dirty="0">
                <a:latin typeface="Times New Roman"/>
                <a:cs typeface="Times New Roman"/>
              </a:rPr>
              <a:t> </a:t>
            </a:r>
            <a:r>
              <a:rPr sz="3100" spc="-50" dirty="0">
                <a:latin typeface="Times New Roman"/>
                <a:cs typeface="Times New Roman"/>
              </a:rPr>
              <a:t>a </a:t>
            </a:r>
            <a:r>
              <a:rPr sz="3100" dirty="0">
                <a:latin typeface="Times New Roman"/>
                <a:cs typeface="Times New Roman"/>
              </a:rPr>
              <a:t>message</a:t>
            </a:r>
            <a:r>
              <a:rPr sz="3100" spc="2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1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file</a:t>
            </a:r>
            <a:r>
              <a:rPr sz="3100" spc="13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system</a:t>
            </a:r>
            <a:r>
              <a:rPr sz="3100" spc="2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informing</a:t>
            </a:r>
            <a:r>
              <a:rPr sz="3100" spc="17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it</a:t>
            </a:r>
            <a:r>
              <a:rPr sz="3100" spc="150" dirty="0">
                <a:latin typeface="Times New Roman"/>
                <a:cs typeface="Times New Roman"/>
              </a:rPr>
              <a:t> </a:t>
            </a:r>
            <a:r>
              <a:rPr sz="3100" spc="-20" dirty="0">
                <a:latin typeface="Times New Roman"/>
                <a:cs typeface="Times New Roman"/>
              </a:rPr>
              <a:t>that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1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work</a:t>
            </a:r>
            <a:r>
              <a:rPr sz="3100" spc="15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has</a:t>
            </a:r>
            <a:r>
              <a:rPr sz="3100" spc="1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been</a:t>
            </a:r>
            <a:r>
              <a:rPr sz="3100" spc="8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done.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95A57-9262-D775-6026-8920491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20</a:t>
            </a:fld>
            <a:endParaRPr lang="en-IN"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59320" y="1392485"/>
            <a:ext cx="7115809" cy="218059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61315" marR="5080" indent="-348615" algn="just">
              <a:lnSpc>
                <a:spcPct val="101400"/>
              </a:lnSpc>
              <a:spcBef>
                <a:spcPts val="70"/>
              </a:spcBef>
              <a:buChar char="•"/>
              <a:tabLst>
                <a:tab pos="361315" algn="l"/>
                <a:tab pos="369570" algn="l"/>
              </a:tabLst>
            </a:pPr>
            <a:r>
              <a:rPr sz="3150" dirty="0">
                <a:latin typeface="Times New Roman"/>
                <a:cs typeface="Times New Roman"/>
              </a:rPr>
              <a:t>	Note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that</a:t>
            </a:r>
            <a:r>
              <a:rPr sz="3150" spc="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unlike</a:t>
            </a:r>
            <a:r>
              <a:rPr sz="3150" spc="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with</a:t>
            </a:r>
            <a:r>
              <a:rPr sz="3150" spc="10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block</a:t>
            </a:r>
            <a:r>
              <a:rPr sz="3150" spc="4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I/O,</a:t>
            </a:r>
            <a:r>
              <a:rPr sz="3150" spc="40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terminal </a:t>
            </a:r>
            <a:r>
              <a:rPr sz="3150" dirty="0">
                <a:latin typeface="Times New Roman"/>
                <a:cs typeface="Times New Roman"/>
              </a:rPr>
              <a:t>driver</a:t>
            </a:r>
            <a:r>
              <a:rPr sz="3150" spc="1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does</a:t>
            </a:r>
            <a:r>
              <a:rPr sz="3150" spc="114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not</a:t>
            </a:r>
            <a:r>
              <a:rPr sz="3150" spc="4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go</a:t>
            </a:r>
            <a:r>
              <a:rPr sz="3150" spc="-4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through</a:t>
            </a:r>
            <a:r>
              <a:rPr sz="3150" spc="10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-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FS</a:t>
            </a:r>
            <a:r>
              <a:rPr sz="3150" spc="5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-60" dirty="0">
                <a:latin typeface="Times New Roman"/>
                <a:cs typeface="Times New Roman"/>
              </a:rPr>
              <a:t> </a:t>
            </a:r>
            <a:r>
              <a:rPr sz="3150" spc="-20" dirty="0">
                <a:latin typeface="Times New Roman"/>
                <a:cs typeface="Times New Roman"/>
              </a:rPr>
              <a:t>copy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data</a:t>
            </a:r>
            <a:r>
              <a:rPr sz="3150" spc="4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-4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11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user</a:t>
            </a:r>
            <a:r>
              <a:rPr sz="3150" spc="95" dirty="0">
                <a:latin typeface="Times New Roman"/>
                <a:cs typeface="Times New Roman"/>
              </a:rPr>
              <a:t> </a:t>
            </a:r>
            <a:r>
              <a:rPr sz="3150" spc="-10" dirty="0" err="1">
                <a:latin typeface="Times New Roman"/>
                <a:cs typeface="Times New Roman"/>
              </a:rPr>
              <a:t>spac</a:t>
            </a:r>
            <a:r>
              <a:rPr lang="en-IN" sz="3150" spc="-10" dirty="0">
                <a:latin typeface="Times New Roman"/>
                <a:cs typeface="Times New Roman"/>
              </a:rPr>
              <a:t>e.</a:t>
            </a: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lang="en-IN" sz="3150" dirty="0">
              <a:latin typeface="Times New Roman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1237-920D-CB9F-67FF-0FE45AE9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21</a:t>
            </a:fld>
            <a:endParaRPr lang="en-IN"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019" y="390306"/>
            <a:ext cx="7772400" cy="1296499"/>
          </a:xfrm>
          <a:prstGeom prst="rect">
            <a:avLst/>
          </a:prstGeom>
        </p:spPr>
        <p:txBody>
          <a:bodyPr vert="horz" wrap="square" lIns="0" tIns="621020" rIns="0" bIns="0" rtlCol="0">
            <a:spAutoFit/>
          </a:bodyPr>
          <a:lstStyle/>
          <a:p>
            <a:pPr marL="1760220">
              <a:lnSpc>
                <a:spcPct val="100000"/>
              </a:lnSpc>
              <a:spcBef>
                <a:spcPts val="95"/>
              </a:spcBef>
            </a:pPr>
            <a:r>
              <a:rPr sz="435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sz="4350" spc="3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50" spc="1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43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999" y="2434282"/>
            <a:ext cx="6869430" cy="226695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48615" indent="-335915">
              <a:lnSpc>
                <a:spcPct val="100000"/>
              </a:lnSpc>
              <a:spcBef>
                <a:spcPts val="919"/>
              </a:spcBef>
              <a:buChar char="•"/>
              <a:tabLst>
                <a:tab pos="348615" algn="l"/>
              </a:tabLst>
            </a:pPr>
            <a:r>
              <a:rPr sz="3150" dirty="0">
                <a:latin typeface="Times New Roman"/>
                <a:cs typeface="Times New Roman"/>
              </a:rPr>
              <a:t>Simpler</a:t>
            </a:r>
            <a:r>
              <a:rPr sz="3150" spc="10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than</a:t>
            </a:r>
            <a:r>
              <a:rPr sz="3150" spc="6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input.</a:t>
            </a:r>
            <a:endParaRPr sz="3150" dirty="0">
              <a:latin typeface="Times New Roman"/>
              <a:cs typeface="Times New Roman"/>
            </a:endParaRPr>
          </a:p>
          <a:p>
            <a:pPr marL="370205" indent="-357505">
              <a:lnSpc>
                <a:spcPct val="100000"/>
              </a:lnSpc>
              <a:spcBef>
                <a:spcPts val="825"/>
              </a:spcBef>
              <a:buChar char="•"/>
              <a:tabLst>
                <a:tab pos="370205" algn="l"/>
              </a:tabLst>
            </a:pPr>
            <a:r>
              <a:rPr sz="3150" dirty="0">
                <a:latin typeface="Times New Roman"/>
                <a:cs typeface="Times New Roman"/>
              </a:rPr>
              <a:t>No</a:t>
            </a:r>
            <a:r>
              <a:rPr sz="3150" spc="-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interrupts</a:t>
            </a:r>
            <a:r>
              <a:rPr sz="3150" spc="13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are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needed.</a:t>
            </a:r>
            <a:endParaRPr sz="3150" dirty="0">
              <a:latin typeface="Times New Roman"/>
              <a:cs typeface="Times New Roman"/>
            </a:endParaRPr>
          </a:p>
          <a:p>
            <a:pPr marL="359410" marR="5080" indent="-347345">
              <a:lnSpc>
                <a:spcPct val="101400"/>
              </a:lnSpc>
              <a:spcBef>
                <a:spcPts val="770"/>
              </a:spcBef>
              <a:buChar char="•"/>
              <a:tabLst>
                <a:tab pos="359410" algn="l"/>
              </a:tabLst>
            </a:pPr>
            <a:r>
              <a:rPr sz="3150" dirty="0">
                <a:latin typeface="Times New Roman"/>
                <a:cs typeface="Times New Roman"/>
              </a:rPr>
              <a:t>Copies</a:t>
            </a:r>
            <a:r>
              <a:rPr sz="3150" spc="5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data</a:t>
            </a:r>
            <a:r>
              <a:rPr sz="3150" spc="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from</a:t>
            </a:r>
            <a:r>
              <a:rPr sz="3150" spc="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one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memory</a:t>
            </a:r>
            <a:r>
              <a:rPr sz="3150" spc="15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region</a:t>
            </a:r>
            <a:r>
              <a:rPr sz="3150" spc="155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to </a:t>
            </a:r>
            <a:r>
              <a:rPr sz="3150" spc="-10" dirty="0">
                <a:latin typeface="Times New Roman"/>
                <a:cs typeface="Times New Roman"/>
              </a:rPr>
              <a:t>another.</a:t>
            </a:r>
            <a:endParaRPr sz="3150" dirty="0">
              <a:latin typeface="Times New Roman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16275-53CB-B36C-F9AB-1272368E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22</a:t>
            </a:fld>
            <a:endParaRPr lang="en-IN"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17538"/>
            <a:ext cx="8839200" cy="1642036"/>
          </a:xfrm>
          <a:prstGeom prst="rect">
            <a:avLst/>
          </a:prstGeom>
        </p:spPr>
        <p:txBody>
          <a:bodyPr vert="horz" wrap="square" lIns="0" tIns="279956" rIns="0" bIns="0" rtlCol="0">
            <a:spAutoFit/>
          </a:bodyPr>
          <a:lstStyle/>
          <a:p>
            <a:pPr marL="5715" algn="ctr">
              <a:lnSpc>
                <a:spcPts val="5250"/>
              </a:lnSpc>
              <a:spcBef>
                <a:spcPts val="95"/>
              </a:spcBef>
            </a:pPr>
            <a:r>
              <a:rPr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360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3600" spc="2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600" spc="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</a:t>
            </a:r>
            <a:r>
              <a:rPr sz="3600" spc="25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5080" algn="ctr">
              <a:lnSpc>
                <a:spcPts val="5310"/>
              </a:lnSpc>
            </a:pPr>
            <a:r>
              <a:rPr sz="3600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work?</a:t>
            </a:r>
            <a:endParaRPr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999" y="1892795"/>
            <a:ext cx="7774401" cy="325056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62585" indent="-349885" algn="just">
              <a:lnSpc>
                <a:spcPct val="100000"/>
              </a:lnSpc>
              <a:spcBef>
                <a:spcPts val="1015"/>
              </a:spcBef>
              <a:buChar char="•"/>
              <a:tabLst>
                <a:tab pos="362585" algn="l"/>
              </a:tabLst>
            </a:pPr>
            <a:r>
              <a:rPr sz="3100" dirty="0">
                <a:latin typeface="Times New Roman"/>
                <a:cs typeface="Times New Roman"/>
              </a:rPr>
              <a:t>User</a:t>
            </a:r>
            <a:r>
              <a:rPr sz="3100" spc="1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program</a:t>
            </a:r>
            <a:r>
              <a:rPr sz="3100" spc="3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wants</a:t>
            </a:r>
            <a:r>
              <a:rPr sz="3100" spc="18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print</a:t>
            </a:r>
            <a:r>
              <a:rPr sz="3100" spc="14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something.</a:t>
            </a:r>
            <a:endParaRPr sz="3100" dirty="0">
              <a:latin typeface="Times New Roman"/>
              <a:cs typeface="Times New Roman"/>
            </a:endParaRPr>
          </a:p>
          <a:p>
            <a:pPr marL="360680" marR="5080" indent="-348615" algn="just">
              <a:lnSpc>
                <a:spcPct val="103000"/>
              </a:lnSpc>
              <a:spcBef>
                <a:spcPts val="810"/>
              </a:spcBef>
              <a:buChar char="•"/>
              <a:tabLst>
                <a:tab pos="360680" algn="l"/>
                <a:tab pos="370840" algn="l"/>
              </a:tabLst>
            </a:pPr>
            <a:r>
              <a:rPr sz="3100" dirty="0">
                <a:latin typeface="Times New Roman"/>
                <a:cs typeface="Times New Roman"/>
              </a:rPr>
              <a:t>	A</a:t>
            </a:r>
            <a:r>
              <a:rPr sz="3100" spc="-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message</a:t>
            </a:r>
            <a:r>
              <a:rPr sz="3100" spc="1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is</a:t>
            </a:r>
            <a:r>
              <a:rPr sz="3100" spc="1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passed</a:t>
            </a:r>
            <a:r>
              <a:rPr sz="3100" spc="2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FS</a:t>
            </a:r>
            <a:r>
              <a:rPr sz="3100" spc="1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with</a:t>
            </a:r>
            <a:r>
              <a:rPr sz="3100" spc="19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pointer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1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5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buffer</a:t>
            </a:r>
            <a:r>
              <a:rPr sz="3100" spc="21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with</a:t>
            </a:r>
            <a:r>
              <a:rPr sz="3100" spc="1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characters</a:t>
            </a:r>
            <a:r>
              <a:rPr sz="3100" spc="30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be</a:t>
            </a:r>
            <a:r>
              <a:rPr sz="3100" spc="114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printed.</a:t>
            </a:r>
            <a:endParaRPr sz="3100" dirty="0">
              <a:latin typeface="Times New Roman"/>
              <a:cs typeface="Times New Roman"/>
            </a:endParaRPr>
          </a:p>
          <a:p>
            <a:pPr marL="351155" marR="285115" indent="-339090" algn="just">
              <a:lnSpc>
                <a:spcPct val="101400"/>
              </a:lnSpc>
              <a:spcBef>
                <a:spcPts val="780"/>
              </a:spcBef>
              <a:buChar char="•"/>
              <a:tabLst>
                <a:tab pos="351155" algn="l"/>
                <a:tab pos="352425" algn="l"/>
              </a:tabLst>
            </a:pPr>
            <a:r>
              <a:rPr sz="3150" dirty="0">
                <a:latin typeface="Times New Roman"/>
                <a:cs typeface="Times New Roman"/>
              </a:rPr>
              <a:t>	The</a:t>
            </a:r>
            <a:r>
              <a:rPr sz="3150" spc="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FS</a:t>
            </a:r>
            <a:r>
              <a:rPr sz="3150" spc="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sends</a:t>
            </a:r>
            <a:r>
              <a:rPr sz="3150" spc="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</a:t>
            </a:r>
            <a:r>
              <a:rPr sz="3150" spc="5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message</a:t>
            </a:r>
            <a:r>
              <a:rPr sz="3150" spc="10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2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tty</a:t>
            </a:r>
            <a:r>
              <a:rPr sz="3150" spc="100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(terminal </a:t>
            </a:r>
            <a:r>
              <a:rPr sz="3150" dirty="0">
                <a:latin typeface="Times New Roman"/>
                <a:cs typeface="Times New Roman"/>
              </a:rPr>
              <a:t>deriver)</a:t>
            </a:r>
            <a:r>
              <a:rPr sz="3150" spc="114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which</a:t>
            </a:r>
            <a:r>
              <a:rPr sz="3150" spc="3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fetches</a:t>
            </a:r>
            <a:r>
              <a:rPr sz="3150" spc="9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-3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characters</a:t>
            </a:r>
            <a:r>
              <a:rPr sz="3150" spc="185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and </a:t>
            </a:r>
            <a:r>
              <a:rPr sz="3150" dirty="0">
                <a:latin typeface="Times New Roman"/>
                <a:cs typeface="Times New Roman"/>
              </a:rPr>
              <a:t>copies</a:t>
            </a:r>
            <a:r>
              <a:rPr sz="3150" spc="114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them</a:t>
            </a:r>
            <a:r>
              <a:rPr sz="3150" spc="5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to</a:t>
            </a:r>
            <a:r>
              <a:rPr sz="3150" spc="-3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114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video</a:t>
            </a:r>
            <a:r>
              <a:rPr sz="3150" spc="90" dirty="0">
                <a:latin typeface="Times New Roman"/>
                <a:cs typeface="Times New Roman"/>
              </a:rPr>
              <a:t> </a:t>
            </a:r>
            <a:r>
              <a:rPr sz="3150" spc="-20" dirty="0">
                <a:latin typeface="Times New Roman"/>
                <a:cs typeface="Times New Roman"/>
              </a:rPr>
              <a:t>RAM.</a:t>
            </a:r>
            <a:endParaRPr sz="3150" dirty="0">
              <a:latin typeface="Times New Roman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0BE70-0F9B-4E02-0643-A8361985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23</a:t>
            </a:fld>
            <a:endParaRPr lang="en-IN"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9710" y="991195"/>
            <a:ext cx="26789" cy="892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4819" rIns="0" bIns="0" rtlCol="0">
            <a:spAutoFit/>
          </a:bodyPr>
          <a:lstStyle/>
          <a:p>
            <a:pPr marL="1301115">
              <a:lnSpc>
                <a:spcPct val="100000"/>
              </a:lnSpc>
              <a:spcBef>
                <a:spcPts val="95"/>
              </a:spcBef>
            </a:pPr>
            <a:r>
              <a:rPr spc="70" dirty="0"/>
              <a:t>Categories</a:t>
            </a:r>
            <a:r>
              <a:rPr spc="80" dirty="0"/>
              <a:t> </a:t>
            </a:r>
            <a:r>
              <a:rPr dirty="0"/>
              <a:t>of</a:t>
            </a:r>
            <a:r>
              <a:rPr spc="114" dirty="0"/>
              <a:t> </a:t>
            </a:r>
            <a:r>
              <a:rPr spc="-10" dirty="0"/>
              <a:t>devices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4801" y="850399"/>
            <a:ext cx="8610600" cy="463973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060"/>
              </a:spcBef>
              <a:buChar char="•"/>
              <a:tabLst>
                <a:tab pos="358140" algn="l"/>
              </a:tabLst>
            </a:pPr>
            <a:r>
              <a:rPr sz="3200" b="1" dirty="0">
                <a:latin typeface="Times New Roman"/>
                <a:cs typeface="Times New Roman"/>
              </a:rPr>
              <a:t>Block</a:t>
            </a:r>
            <a:r>
              <a:rPr sz="3200" b="1" spc="27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Devices</a:t>
            </a:r>
            <a:endParaRPr sz="3200" b="1" dirty="0">
              <a:latin typeface="Times New Roman"/>
              <a:cs typeface="Times New Roman"/>
            </a:endParaRPr>
          </a:p>
          <a:p>
            <a:pPr marL="12700" marR="542290">
              <a:spcBef>
                <a:spcPts val="1060"/>
              </a:spcBef>
              <a:tabLst>
                <a:tab pos="35814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		The block devices access the disk using the system's normal buffering mechanism. </a:t>
            </a:r>
          </a:p>
          <a:p>
            <a:pPr marL="358140" marR="542290" indent="-345440">
              <a:spcBef>
                <a:spcPts val="1060"/>
              </a:spcBef>
              <a:buChar char="•"/>
              <a:tabLst>
                <a:tab pos="358140" algn="l"/>
              </a:tabLst>
            </a:pPr>
            <a:endParaRPr lang="en-IN" sz="3200" b="1" dirty="0">
              <a:latin typeface="Times New Roman"/>
              <a:cs typeface="Times New Roman"/>
            </a:endParaRPr>
          </a:p>
          <a:p>
            <a:pPr marL="358140" marR="542290" indent="-345440">
              <a:spcBef>
                <a:spcPts val="1060"/>
              </a:spcBef>
              <a:buChar char="•"/>
              <a:tabLst>
                <a:tab pos="358140" algn="l"/>
              </a:tabLst>
            </a:pPr>
            <a:r>
              <a:rPr sz="3200" b="1" dirty="0">
                <a:latin typeface="Times New Roman"/>
                <a:cs typeface="Times New Roman"/>
              </a:rPr>
              <a:t>Character Devices</a:t>
            </a:r>
          </a:p>
          <a:p>
            <a:pPr marL="12700" marR="542290">
              <a:spcBef>
                <a:spcPts val="1060"/>
              </a:spcBef>
              <a:tabLst>
                <a:tab pos="35814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		 The character devices provide for direct transmission between the disk and the user's read or write buffer.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5890A-A593-4F3B-259B-F713D332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3</a:t>
            </a:fld>
            <a:endParaRPr lang="en-IN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019" y="420368"/>
            <a:ext cx="7772400" cy="1236376"/>
          </a:xfrm>
          <a:prstGeom prst="rect">
            <a:avLst/>
          </a:prstGeom>
        </p:spPr>
        <p:txBody>
          <a:bodyPr vert="horz" wrap="square" lIns="0" tIns="614819" rIns="0" bIns="0" rtlCol="0">
            <a:spAutoFit/>
          </a:bodyPr>
          <a:lstStyle/>
          <a:p>
            <a:pPr marL="1570355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981" y="1990029"/>
            <a:ext cx="7567930" cy="219002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60045" marR="5080" indent="-347980" algn="just">
              <a:lnSpc>
                <a:spcPts val="3800"/>
              </a:lnSpc>
              <a:spcBef>
                <a:spcPts val="380"/>
              </a:spcBef>
              <a:buChar char="•"/>
              <a:tabLst>
                <a:tab pos="360045" algn="l"/>
              </a:tabLst>
            </a:pPr>
            <a:r>
              <a:rPr sz="3300" dirty="0">
                <a:latin typeface="Times New Roman"/>
                <a:cs typeface="Times New Roman"/>
              </a:rPr>
              <a:t>Q.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What</a:t>
            </a:r>
            <a:r>
              <a:rPr sz="3300" spc="195" dirty="0">
                <a:latin typeface="Times New Roman"/>
                <a:cs typeface="Times New Roman"/>
              </a:rPr>
              <a:t> </a:t>
            </a:r>
            <a:r>
              <a:rPr sz="3300" spc="100" dirty="0">
                <a:latin typeface="Times New Roman"/>
                <a:cs typeface="Times New Roman"/>
              </a:rPr>
              <a:t>are</a:t>
            </a:r>
            <a:r>
              <a:rPr sz="3300" spc="6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device</a:t>
            </a:r>
            <a:r>
              <a:rPr sz="3300" spc="114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controllers</a:t>
            </a:r>
            <a:r>
              <a:rPr lang="en-IN" sz="3300" spc="295" dirty="0">
                <a:latin typeface="Times New Roman"/>
                <a:cs typeface="Times New Roman"/>
              </a:rPr>
              <a:t>?</a:t>
            </a:r>
            <a:endParaRPr sz="33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425"/>
              </a:spcBef>
              <a:buFont typeface="Times New Roman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360045" marR="185420" indent="-347345" algn="just">
              <a:lnSpc>
                <a:spcPct val="100699"/>
              </a:lnSpc>
              <a:buChar char="•"/>
              <a:tabLst>
                <a:tab pos="372110" algn="l"/>
              </a:tabLst>
            </a:pPr>
            <a:r>
              <a:rPr sz="3200" spc="90" dirty="0">
                <a:latin typeface="Times New Roman"/>
                <a:cs typeface="Times New Roman"/>
              </a:rPr>
              <a:t>Q.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Why</a:t>
            </a:r>
            <a:r>
              <a:rPr sz="3200" spc="2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does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operating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Times New Roman"/>
                <a:cs typeface="Times New Roman"/>
              </a:rPr>
              <a:t>communicate 	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170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device</a:t>
            </a:r>
            <a:r>
              <a:rPr sz="3200" spc="2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via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185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Times New Roman"/>
                <a:cs typeface="Times New Roman"/>
              </a:rPr>
              <a:t>controller?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96A7A-E0D8-6FDA-FE10-50337B82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4</a:t>
            </a:fld>
            <a:endParaRPr lang="en-IN"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851554"/>
            <a:ext cx="444005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pc="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pc="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3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9999" y="1624657"/>
            <a:ext cx="7561580" cy="4062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9250" marR="99695" indent="-337185" algn="just">
              <a:lnSpc>
                <a:spcPct val="100400"/>
              </a:lnSpc>
              <a:spcBef>
                <a:spcPts val="105"/>
              </a:spcBef>
              <a:buChar char="•"/>
              <a:tabLst>
                <a:tab pos="349250" algn="l"/>
                <a:tab pos="358140" algn="l"/>
              </a:tabLst>
            </a:pPr>
            <a:r>
              <a:rPr sz="3150" dirty="0">
                <a:latin typeface="Times New Roman"/>
                <a:cs typeface="Times New Roman"/>
              </a:rPr>
              <a:t>	Most</a:t>
            </a:r>
            <a:r>
              <a:rPr sz="3150" spc="7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computers</a:t>
            </a:r>
            <a:r>
              <a:rPr sz="3150" spc="2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use</a:t>
            </a:r>
            <a:r>
              <a:rPr sz="3150" spc="-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</a:t>
            </a:r>
            <a:r>
              <a:rPr sz="3150" spc="-9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special</a:t>
            </a:r>
            <a:r>
              <a:rPr sz="3150" spc="8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address</a:t>
            </a:r>
            <a:r>
              <a:rPr sz="3150" spc="65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space </a:t>
            </a:r>
            <a:r>
              <a:rPr sz="3150" dirty="0">
                <a:latin typeface="Times New Roman"/>
                <a:cs typeface="Times New Roman"/>
              </a:rPr>
              <a:t>for</a:t>
            </a:r>
            <a:r>
              <a:rPr sz="3150" spc="114" dirty="0">
                <a:latin typeface="Times New Roman"/>
                <a:cs typeface="Times New Roman"/>
              </a:rPr>
              <a:t> </a:t>
            </a:r>
            <a:r>
              <a:rPr sz="3150" spc="-20" dirty="0">
                <a:latin typeface="Times New Roman"/>
                <a:cs typeface="Times New Roman"/>
              </a:rPr>
              <a:t>I/O.</a:t>
            </a:r>
            <a:endParaRPr sz="3150" dirty="0">
              <a:latin typeface="Times New Roman"/>
              <a:cs typeface="Times New Roman"/>
            </a:endParaRPr>
          </a:p>
          <a:p>
            <a:pPr marL="754380" lvl="1" indent="-349250" algn="just">
              <a:lnSpc>
                <a:spcPct val="100000"/>
              </a:lnSpc>
              <a:spcBef>
                <a:spcPts val="869"/>
              </a:spcBef>
              <a:buClr>
                <a:srgbClr val="2F2F2F"/>
              </a:buClr>
              <a:buChar char="—"/>
              <a:tabLst>
                <a:tab pos="754380" algn="l"/>
              </a:tabLst>
            </a:pPr>
            <a:r>
              <a:rPr sz="2650" dirty="0">
                <a:latin typeface="Times New Roman"/>
                <a:cs typeface="Times New Roman"/>
              </a:rPr>
              <a:t>clock</a:t>
            </a:r>
            <a:r>
              <a:rPr sz="2650" spc="39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uses</a:t>
            </a:r>
            <a:r>
              <a:rPr sz="2650" spc="26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addresses</a:t>
            </a:r>
            <a:r>
              <a:rPr sz="2650" spc="38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040-</a:t>
            </a:r>
            <a:r>
              <a:rPr sz="2650" spc="50" dirty="0">
                <a:latin typeface="Times New Roman"/>
                <a:cs typeface="Times New Roman"/>
              </a:rPr>
              <a:t>043</a:t>
            </a:r>
            <a:r>
              <a:rPr sz="2650" spc="31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on</a:t>
            </a:r>
            <a:r>
              <a:rPr sz="2650" spc="310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PC</a:t>
            </a:r>
            <a:endParaRPr sz="2650" dirty="0">
              <a:latin typeface="Times New Roman"/>
              <a:cs typeface="Times New Roman"/>
            </a:endParaRPr>
          </a:p>
          <a:p>
            <a:pPr marL="751840" lvl="1" indent="-355600" algn="just">
              <a:lnSpc>
                <a:spcPct val="100000"/>
              </a:lnSpc>
              <a:spcBef>
                <a:spcPts val="780"/>
              </a:spcBef>
              <a:buChar char="—"/>
              <a:tabLst>
                <a:tab pos="751840" algn="l"/>
              </a:tabLst>
            </a:pPr>
            <a:r>
              <a:rPr sz="2700" dirty="0">
                <a:latin typeface="Times New Roman"/>
                <a:cs typeface="Times New Roman"/>
              </a:rPr>
              <a:t>floppy</a:t>
            </a:r>
            <a:r>
              <a:rPr sz="2700" spc="3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disk</a:t>
            </a:r>
            <a:r>
              <a:rPr sz="2700" spc="19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uses</a:t>
            </a:r>
            <a:r>
              <a:rPr sz="2700" spc="2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addresses</a:t>
            </a:r>
            <a:r>
              <a:rPr sz="2700" spc="29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3F0-3F7</a:t>
            </a:r>
            <a:r>
              <a:rPr sz="2700" spc="25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PC</a:t>
            </a:r>
            <a:endParaRPr sz="2700" dirty="0">
              <a:latin typeface="Times New Roman"/>
              <a:cs typeface="Times New Roman"/>
            </a:endParaRPr>
          </a:p>
          <a:p>
            <a:pPr marL="349885" marR="5080" indent="-337820" algn="just">
              <a:lnSpc>
                <a:spcPct val="102600"/>
              </a:lnSpc>
              <a:spcBef>
                <a:spcPts val="780"/>
              </a:spcBef>
              <a:buChar char="•"/>
              <a:tabLst>
                <a:tab pos="349885" algn="l"/>
                <a:tab pos="359410" algn="l"/>
                <a:tab pos="2656205" algn="l"/>
              </a:tabLst>
            </a:pPr>
            <a:r>
              <a:rPr sz="3150" dirty="0">
                <a:latin typeface="Times New Roman"/>
                <a:cs typeface="Times New Roman"/>
              </a:rPr>
              <a:t>	Controllers</a:t>
            </a:r>
            <a:r>
              <a:rPr sz="3150" spc="19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use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these</a:t>
            </a:r>
            <a:r>
              <a:rPr sz="3150" spc="-1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addresses</a:t>
            </a:r>
            <a:r>
              <a:rPr sz="3150" spc="100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to </a:t>
            </a:r>
            <a:r>
              <a:rPr sz="3100" spc="-10" dirty="0">
                <a:latin typeface="Times New Roman"/>
                <a:cs typeface="Times New Roman"/>
              </a:rPr>
              <a:t>communicate</a:t>
            </a:r>
            <a:r>
              <a:rPr sz="3100" dirty="0">
                <a:latin typeface="Times New Roman"/>
                <a:cs typeface="Times New Roman"/>
              </a:rPr>
              <a:t>	with</a:t>
            </a:r>
            <a:r>
              <a:rPr sz="3100" spc="14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4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CPU</a:t>
            </a:r>
            <a:r>
              <a:rPr sz="3100" spc="1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by</a:t>
            </a:r>
            <a:r>
              <a:rPr sz="3100" spc="114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accepting </a:t>
            </a:r>
            <a:r>
              <a:rPr sz="3100" dirty="0">
                <a:latin typeface="Times New Roman"/>
                <a:cs typeface="Times New Roman"/>
              </a:rPr>
              <a:t>commands</a:t>
            </a:r>
            <a:r>
              <a:rPr sz="3100" spc="27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such</a:t>
            </a:r>
            <a:r>
              <a:rPr sz="3100" spc="28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as</a:t>
            </a:r>
            <a:r>
              <a:rPr sz="3100" spc="1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read,</a:t>
            </a:r>
            <a:r>
              <a:rPr sz="3100" spc="1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write,</a:t>
            </a:r>
            <a:r>
              <a:rPr sz="3100" spc="1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seek,</a:t>
            </a:r>
            <a:r>
              <a:rPr sz="3100" spc="3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format, </a:t>
            </a:r>
            <a:r>
              <a:rPr sz="3100" spc="-20" dirty="0">
                <a:latin typeface="Times New Roman"/>
                <a:cs typeface="Times New Roman"/>
              </a:rPr>
              <a:t>etc.</a:t>
            </a:r>
            <a:endParaRPr sz="3100" dirty="0">
              <a:latin typeface="Times New Roman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121E6-2936-72F6-9992-762E8602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5</a:t>
            </a:fld>
            <a:endParaRPr lang="en-IN"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019" y="116042"/>
            <a:ext cx="7772400" cy="1845027"/>
          </a:xfrm>
          <a:prstGeom prst="rect">
            <a:avLst/>
          </a:prstGeom>
        </p:spPr>
        <p:txBody>
          <a:bodyPr vert="horz" wrap="square" lIns="0" tIns="60798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pc="5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spc="4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spc="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(IRQs)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685019" y="2011680"/>
            <a:ext cx="7772400" cy="340016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420370" indent="-342900">
              <a:lnSpc>
                <a:spcPct val="102299"/>
              </a:lnSpc>
              <a:spcBef>
                <a:spcPts val="35"/>
              </a:spcBef>
              <a:tabLst>
                <a:tab pos="36131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interrupts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tasks.</a:t>
            </a:r>
          </a:p>
          <a:p>
            <a:pPr marL="354965" marR="436880" indent="-342900">
              <a:lnSpc>
                <a:spcPct val="101400"/>
              </a:lnSpc>
              <a:spcBef>
                <a:spcPts val="775"/>
              </a:spcBef>
              <a:tabLst>
                <a:tab pos="353060" algn="l"/>
                <a:tab pos="361950" algn="l"/>
                <a:tab pos="244475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Interrupt</a:t>
            </a:r>
            <a:r>
              <a:rPr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intemipt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chip.</a:t>
            </a:r>
          </a:p>
          <a:p>
            <a:pPr marL="469900" indent="-457200">
              <a:lnSpc>
                <a:spcPct val="100000"/>
              </a:lnSpc>
              <a:spcBef>
                <a:spcPts val="775"/>
              </a:spcBef>
              <a:tabLst>
                <a:tab pos="35496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sz="3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IRQs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815"/>
              </a:spcBef>
              <a:tabLst>
                <a:tab pos="356870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IRQ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intemipt</a:t>
            </a:r>
            <a:r>
              <a:rPr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vector,</a:t>
            </a: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locates an interrupt service routine.</a:t>
            </a:r>
          </a:p>
          <a:p>
            <a:pPr marL="760095">
              <a:lnSpc>
                <a:spcPct val="100000"/>
              </a:lnSpc>
              <a:spcBef>
                <a:spcPts val="844"/>
              </a:spcBef>
              <a:tabLst>
                <a:tab pos="571944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 IRQ 0 (CLOCK) corresponds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vector 8.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3AA6A-7C37-0BE7-37D5-7F86A9BB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6</a:t>
            </a:fld>
            <a:endParaRPr lang="en-IN"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9554" y="991195"/>
            <a:ext cx="35718" cy="892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DMA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AD002D-FFF5-BF13-8A03-7C5BED4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5139" y="6400800"/>
            <a:ext cx="709698" cy="365125"/>
          </a:xfrm>
        </p:spPr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7</a:t>
            </a:fld>
            <a:endParaRPr lang="en-IN"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759659" y="1999704"/>
            <a:ext cx="7585075" cy="24895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140" marR="5080" indent="-345440">
              <a:lnSpc>
                <a:spcPct val="103299"/>
              </a:lnSpc>
              <a:buChar char="•"/>
              <a:tabLst>
                <a:tab pos="360680" algn="l"/>
                <a:tab pos="3597275" algn="l"/>
                <a:tab pos="5612765" algn="l"/>
              </a:tabLst>
            </a:pPr>
            <a:r>
              <a:rPr sz="3150" dirty="0">
                <a:latin typeface="Times New Roman"/>
                <a:cs typeface="Times New Roman"/>
              </a:rPr>
              <a:t>DMA</a:t>
            </a:r>
            <a:r>
              <a:rPr sz="3150" spc="2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Direct</a:t>
            </a:r>
            <a:r>
              <a:rPr sz="3150" spc="8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Memory</a:t>
            </a:r>
            <a:r>
              <a:rPr sz="3150" spc="50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Access</a:t>
            </a:r>
            <a:r>
              <a:rPr lang="en-IN" sz="3150" spc="-1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is</a:t>
            </a:r>
            <a:r>
              <a:rPr sz="3150" spc="120" dirty="0">
                <a:latin typeface="Times New Roman"/>
                <a:cs typeface="Times New Roman"/>
              </a:rPr>
              <a:t> </a:t>
            </a:r>
            <a:r>
              <a:rPr sz="3150" spc="-10" dirty="0">
                <a:latin typeface="Times New Roman"/>
                <a:cs typeface="Times New Roman"/>
              </a:rPr>
              <a:t>supported 	</a:t>
            </a:r>
            <a:r>
              <a:rPr sz="3050" dirty="0">
                <a:latin typeface="Times New Roman"/>
                <a:cs typeface="Times New Roman"/>
              </a:rPr>
              <a:t>by</a:t>
            </a:r>
            <a:r>
              <a:rPr sz="3050" spc="19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most</a:t>
            </a:r>
            <a:r>
              <a:rPr sz="3050" spc="12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controllers</a:t>
            </a:r>
            <a:r>
              <a:rPr sz="3050" dirty="0">
                <a:latin typeface="Times New Roman"/>
                <a:cs typeface="Times New Roman"/>
              </a:rPr>
              <a:t>	that</a:t>
            </a:r>
            <a:r>
              <a:rPr sz="3050" spc="229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work</a:t>
            </a:r>
            <a:r>
              <a:rPr sz="3050" spc="2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with</a:t>
            </a:r>
            <a:r>
              <a:rPr sz="3050" spc="27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block 	</a:t>
            </a:r>
            <a:r>
              <a:rPr sz="3200" spc="-10" dirty="0">
                <a:latin typeface="Times New Roman"/>
                <a:cs typeface="Times New Roman"/>
              </a:rPr>
              <a:t>devices.</a:t>
            </a:r>
            <a:endParaRPr lang="en-IN" sz="3200" spc="-10" dirty="0">
              <a:latin typeface="Times New Roman"/>
              <a:cs typeface="Times New Roman"/>
            </a:endParaRPr>
          </a:p>
          <a:p>
            <a:pPr marL="358140" marR="5080" indent="-345440">
              <a:lnSpc>
                <a:spcPct val="103299"/>
              </a:lnSpc>
              <a:buChar char="•"/>
              <a:tabLst>
                <a:tab pos="360680" algn="l"/>
                <a:tab pos="3597275" algn="l"/>
                <a:tab pos="5612765" algn="l"/>
              </a:tabLst>
            </a:pPr>
            <a:r>
              <a:rPr sz="3200" dirty="0">
                <a:latin typeface="Times New Roman"/>
                <a:cs typeface="Times New Roman"/>
              </a:rPr>
              <a:t>How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does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DMA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Times New Roman"/>
                <a:cs typeface="Times New Roman"/>
              </a:rPr>
              <a:t>work</a:t>
            </a:r>
            <a:r>
              <a:rPr sz="3200" spc="155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Times New Roman"/>
                <a:cs typeface="Times New Roman"/>
              </a:rPr>
              <a:t>and</a:t>
            </a:r>
            <a:r>
              <a:rPr sz="3200" spc="170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Times New Roman"/>
                <a:cs typeface="Times New Roman"/>
              </a:rPr>
              <a:t>what</a:t>
            </a:r>
            <a:r>
              <a:rPr sz="3200" spc="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its </a:t>
            </a:r>
            <a:r>
              <a:rPr sz="3200" spc="95" dirty="0">
                <a:latin typeface="Times New Roman"/>
                <a:cs typeface="Times New Roman"/>
              </a:rPr>
              <a:t>main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advantage?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448" y="511250"/>
            <a:ext cx="8050551" cy="6963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076065" algn="l"/>
              </a:tabLst>
            </a:pPr>
            <a:r>
              <a:rPr sz="44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sz="4450" spc="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450" spc="3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5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 </a:t>
            </a:r>
            <a:r>
              <a:rPr sz="4450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sz="44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9320" y="1392485"/>
            <a:ext cx="7552690" cy="4609465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358775" marR="5080" indent="-346075">
              <a:lnSpc>
                <a:spcPts val="3829"/>
              </a:lnSpc>
              <a:spcBef>
                <a:spcPts val="209"/>
              </a:spcBef>
              <a:buChar char="•"/>
              <a:tabLst>
                <a:tab pos="361315" algn="l"/>
                <a:tab pos="4090670" algn="l"/>
              </a:tabLst>
            </a:pPr>
            <a:r>
              <a:rPr sz="3150" dirty="0">
                <a:latin typeface="Times New Roman"/>
                <a:cs typeface="Times New Roman"/>
              </a:rPr>
              <a:t>Device</a:t>
            </a:r>
            <a:r>
              <a:rPr sz="3150" spc="85" dirty="0">
                <a:latin typeface="Times New Roman"/>
                <a:cs typeface="Times New Roman"/>
              </a:rPr>
              <a:t> </a:t>
            </a:r>
            <a:r>
              <a:rPr sz="3150" spc="55" dirty="0">
                <a:latin typeface="Times New Roman"/>
                <a:cs typeface="Times New Roman"/>
              </a:rPr>
              <a:t>independence</a:t>
            </a:r>
            <a:r>
              <a:rPr sz="3150" dirty="0">
                <a:latin typeface="Times New Roman"/>
                <a:cs typeface="Times New Roman"/>
              </a:rPr>
              <a:t>	(interface</a:t>
            </a:r>
            <a:r>
              <a:rPr sz="3150" spc="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of</a:t>
            </a:r>
            <a:r>
              <a:rPr sz="3150" spc="9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-20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I/O 	</a:t>
            </a:r>
            <a:r>
              <a:rPr sz="3100" dirty="0">
                <a:latin typeface="Times New Roman"/>
                <a:cs typeface="Times New Roman"/>
              </a:rPr>
              <a:t>software</a:t>
            </a:r>
            <a:r>
              <a:rPr sz="3100" spc="26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should</a:t>
            </a:r>
            <a:r>
              <a:rPr sz="3100" spc="2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not</a:t>
            </a:r>
            <a:r>
              <a:rPr sz="3100" spc="5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depend</a:t>
            </a:r>
            <a:r>
              <a:rPr sz="3100" spc="2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on</a:t>
            </a:r>
            <a:r>
              <a:rPr sz="3100" spc="2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7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hardware 	</a:t>
            </a:r>
            <a:r>
              <a:rPr sz="3050" spc="-10" dirty="0">
                <a:latin typeface="Times New Roman"/>
                <a:cs typeface="Times New Roman"/>
              </a:rPr>
              <a:t>design)</a:t>
            </a:r>
            <a:endParaRPr sz="3050" dirty="0">
              <a:latin typeface="Times New Roman"/>
              <a:cs typeface="Times New Roman"/>
            </a:endParaRPr>
          </a:p>
          <a:p>
            <a:pPr marL="361315" marR="56515" indent="-348615">
              <a:lnSpc>
                <a:spcPct val="101400"/>
              </a:lnSpc>
              <a:spcBef>
                <a:spcPts val="675"/>
              </a:spcBef>
              <a:buChar char="•"/>
              <a:tabLst>
                <a:tab pos="361315" algn="l"/>
                <a:tab pos="363220" algn="l"/>
                <a:tab pos="1961514" algn="l"/>
              </a:tabLst>
            </a:pP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3150" spc="45" dirty="0">
                <a:latin typeface="Times New Roman"/>
                <a:cs typeface="Times New Roman"/>
              </a:rPr>
              <a:t>Uniform</a:t>
            </a:r>
            <a:r>
              <a:rPr sz="3150" dirty="0">
                <a:latin typeface="Times New Roman"/>
                <a:cs typeface="Times New Roman"/>
              </a:rPr>
              <a:t>	</a:t>
            </a:r>
            <a:r>
              <a:rPr sz="3150" spc="75" dirty="0">
                <a:latin typeface="Times New Roman"/>
                <a:cs typeface="Times New Roman"/>
              </a:rPr>
              <a:t>naming</a:t>
            </a:r>
            <a:r>
              <a:rPr sz="3150" spc="19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(device</a:t>
            </a:r>
            <a:r>
              <a:rPr sz="3150" spc="12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name</a:t>
            </a:r>
            <a:r>
              <a:rPr sz="3150" spc="7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should</a:t>
            </a:r>
            <a:r>
              <a:rPr sz="3150" spc="12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be</a:t>
            </a:r>
            <a:r>
              <a:rPr sz="3150" spc="45" dirty="0">
                <a:latin typeface="Times New Roman"/>
                <a:cs typeface="Times New Roman"/>
              </a:rPr>
              <a:t> </a:t>
            </a:r>
            <a:r>
              <a:rPr sz="3150" spc="-50" dirty="0">
                <a:latin typeface="Times New Roman"/>
                <a:cs typeface="Times New Roman"/>
              </a:rPr>
              <a:t>a </a:t>
            </a:r>
            <a:r>
              <a:rPr sz="3150" dirty="0">
                <a:latin typeface="Times New Roman"/>
                <a:cs typeface="Times New Roman"/>
              </a:rPr>
              <a:t>string</a:t>
            </a:r>
            <a:r>
              <a:rPr sz="3150" spc="8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of</a:t>
            </a:r>
            <a:r>
              <a:rPr sz="3150" spc="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characters</a:t>
            </a:r>
            <a:r>
              <a:rPr sz="3150" spc="1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not</a:t>
            </a:r>
            <a:r>
              <a:rPr sz="3150" spc="-6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dependent</a:t>
            </a:r>
            <a:r>
              <a:rPr sz="3150" spc="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on</a:t>
            </a:r>
            <a:r>
              <a:rPr sz="3150" spc="35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the </a:t>
            </a:r>
            <a:r>
              <a:rPr sz="3150" dirty="0">
                <a:latin typeface="Times New Roman"/>
                <a:cs typeface="Times New Roman"/>
              </a:rPr>
              <a:t>device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spc="80" dirty="0" err="1">
                <a:latin typeface="Times New Roman"/>
                <a:cs typeface="Times New Roman"/>
              </a:rPr>
              <a:t>itse</a:t>
            </a:r>
            <a:r>
              <a:rPr lang="en-IN" sz="3150" spc="80" dirty="0" err="1">
                <a:latin typeface="Times New Roman"/>
                <a:cs typeface="Times New Roman"/>
              </a:rPr>
              <a:t>lf</a:t>
            </a:r>
            <a:r>
              <a:rPr lang="en-IN" sz="3150" spc="80" dirty="0">
                <a:latin typeface="Times New Roman"/>
                <a:cs typeface="Times New Roman"/>
              </a:rPr>
              <a:t>)</a:t>
            </a:r>
            <a:endParaRPr sz="3150" dirty="0">
              <a:latin typeface="Times New Roman"/>
              <a:cs typeface="Times New Roman"/>
            </a:endParaRPr>
          </a:p>
          <a:p>
            <a:pPr marL="356870" marR="63500" indent="-344805">
              <a:lnSpc>
                <a:spcPct val="100899"/>
              </a:lnSpc>
              <a:spcBef>
                <a:spcPts val="690"/>
              </a:spcBef>
              <a:buChar char="•"/>
              <a:tabLst>
                <a:tab pos="360045" algn="l"/>
              </a:tabLst>
            </a:pPr>
            <a:r>
              <a:rPr sz="3250" spc="175" dirty="0">
                <a:latin typeface="Times New Roman"/>
                <a:cs typeface="Times New Roman"/>
              </a:rPr>
              <a:t>Error</a:t>
            </a:r>
            <a:r>
              <a:rPr sz="3250" spc="65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handling</a:t>
            </a:r>
            <a:r>
              <a:rPr sz="3250" spc="125" dirty="0">
                <a:latin typeface="Times New Roman"/>
                <a:cs typeface="Times New Roman"/>
              </a:rPr>
              <a:t> </a:t>
            </a:r>
            <a:r>
              <a:rPr sz="3250" spc="-10" dirty="0">
                <a:latin typeface="Times New Roman"/>
                <a:cs typeface="Times New Roman"/>
              </a:rPr>
              <a:t>(errors</a:t>
            </a:r>
            <a:r>
              <a:rPr sz="3250" spc="6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should</a:t>
            </a:r>
            <a:r>
              <a:rPr sz="3250" spc="105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be</a:t>
            </a:r>
            <a:r>
              <a:rPr sz="3250" spc="-100" dirty="0">
                <a:latin typeface="Times New Roman"/>
                <a:cs typeface="Times New Roman"/>
              </a:rPr>
              <a:t> </a:t>
            </a:r>
            <a:r>
              <a:rPr sz="3250" spc="-10" dirty="0">
                <a:latin typeface="Times New Roman"/>
                <a:cs typeface="Times New Roman"/>
              </a:rPr>
              <a:t>detected 	</a:t>
            </a:r>
            <a:r>
              <a:rPr sz="3150" dirty="0">
                <a:latin typeface="Times New Roman"/>
                <a:cs typeface="Times New Roman"/>
              </a:rPr>
              <a:t>and</a:t>
            </a:r>
            <a:r>
              <a:rPr sz="3150" spc="-7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corrected</a:t>
            </a:r>
            <a:r>
              <a:rPr sz="3150" spc="204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at</a:t>
            </a:r>
            <a:r>
              <a:rPr sz="3150" spc="-1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the</a:t>
            </a:r>
            <a:r>
              <a:rPr sz="3150" spc="1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lowest</a:t>
            </a:r>
            <a:r>
              <a:rPr sz="3150" spc="1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possible</a:t>
            </a:r>
            <a:r>
              <a:rPr sz="3150" spc="114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layer</a:t>
            </a:r>
            <a:r>
              <a:rPr sz="3150" spc="5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of 	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system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hierarchy).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80D73-431F-A21C-576F-058B8FF3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8</a:t>
            </a:fld>
            <a:endParaRPr lang="en-IN"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8981" y="1240680"/>
            <a:ext cx="7433309" cy="4695068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63220" marR="5080" indent="-349885">
              <a:lnSpc>
                <a:spcPct val="102899"/>
              </a:lnSpc>
              <a:spcBef>
                <a:spcPts val="15"/>
              </a:spcBef>
              <a:buChar char="•"/>
              <a:tabLst>
                <a:tab pos="363220" algn="l"/>
                <a:tab pos="3635375" algn="l"/>
              </a:tabLst>
            </a:pPr>
            <a:r>
              <a:rPr sz="3150" spc="70" dirty="0">
                <a:latin typeface="Times New Roman"/>
                <a:cs typeface="Times New Roman"/>
              </a:rPr>
              <a:t>Asynchronous</a:t>
            </a:r>
            <a:r>
              <a:rPr sz="3150" spc="270" dirty="0">
                <a:latin typeface="Times New Roman"/>
                <a:cs typeface="Times New Roman"/>
              </a:rPr>
              <a:t> </a:t>
            </a:r>
            <a:r>
              <a:rPr lang="en-IN" sz="3150" spc="70" dirty="0">
                <a:latin typeface="Times New Roman"/>
                <a:cs typeface="Times New Roman"/>
              </a:rPr>
              <a:t>I</a:t>
            </a:r>
            <a:r>
              <a:rPr sz="3150" spc="70" dirty="0">
                <a:latin typeface="Times New Roman"/>
                <a:cs typeface="Times New Roman"/>
              </a:rPr>
              <a:t>O</a:t>
            </a:r>
            <a:r>
              <a:rPr sz="3150" dirty="0">
                <a:latin typeface="Times New Roman"/>
                <a:cs typeface="Times New Roman"/>
              </a:rPr>
              <a:t>	(CPU</a:t>
            </a:r>
            <a:r>
              <a:rPr sz="3150" spc="10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should</a:t>
            </a:r>
            <a:r>
              <a:rPr sz="3150" spc="6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be</a:t>
            </a:r>
            <a:r>
              <a:rPr sz="3150" spc="-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able</a:t>
            </a:r>
            <a:r>
              <a:rPr sz="3150" spc="65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to </a:t>
            </a:r>
            <a:r>
              <a:rPr sz="3100" dirty="0">
                <a:latin typeface="Times New Roman"/>
                <a:cs typeface="Times New Roman"/>
              </a:rPr>
              <a:t>instruct</a:t>
            </a:r>
            <a:r>
              <a:rPr sz="3100" spc="2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the</a:t>
            </a:r>
            <a:r>
              <a:rPr sz="3100" spc="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controller</a:t>
            </a:r>
            <a:r>
              <a:rPr sz="3100" spc="254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9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perform</a:t>
            </a:r>
            <a:r>
              <a:rPr sz="3100" spc="30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specific </a:t>
            </a:r>
            <a:r>
              <a:rPr lang="en-IN" sz="3100" spc="-55" dirty="0">
                <a:latin typeface="Times New Roman"/>
                <a:cs typeface="Times New Roman"/>
              </a:rPr>
              <a:t>I</a:t>
            </a:r>
            <a:r>
              <a:rPr sz="3100" spc="-55" dirty="0">
                <a:latin typeface="Times New Roman"/>
                <a:cs typeface="Times New Roman"/>
              </a:rPr>
              <a:t>O</a:t>
            </a:r>
            <a:r>
              <a:rPr sz="3100" spc="3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operations</a:t>
            </a:r>
            <a:r>
              <a:rPr sz="3100" spc="17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and</a:t>
            </a:r>
            <a:r>
              <a:rPr sz="3100" spc="11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go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off</a:t>
            </a:r>
            <a:r>
              <a:rPr sz="3100" spc="2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to</a:t>
            </a:r>
            <a:r>
              <a:rPr sz="3100" spc="2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do</a:t>
            </a:r>
            <a:r>
              <a:rPr sz="3100" spc="3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something</a:t>
            </a:r>
            <a:endParaRPr sz="3100" dirty="0">
              <a:latin typeface="Times New Roman"/>
              <a:cs typeface="Times New Roman"/>
            </a:endParaRPr>
          </a:p>
          <a:p>
            <a:pPr marL="351155">
              <a:lnSpc>
                <a:spcPct val="100000"/>
              </a:lnSpc>
              <a:spcBef>
                <a:spcPts val="195"/>
              </a:spcBef>
            </a:pPr>
            <a:r>
              <a:rPr sz="3050" dirty="0">
                <a:latin typeface="Times New Roman"/>
                <a:cs typeface="Times New Roman"/>
              </a:rPr>
              <a:t>else</a:t>
            </a:r>
            <a:r>
              <a:rPr sz="3050" spc="2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until</a:t>
            </a:r>
            <a:r>
              <a:rPr sz="3050" spc="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an</a:t>
            </a:r>
            <a:r>
              <a:rPr sz="3050" spc="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interrupt</a:t>
            </a:r>
            <a:r>
              <a:rPr sz="3050" spc="24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arrives)</a:t>
            </a:r>
            <a:endParaRPr sz="3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9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348615" marR="27940" indent="-336550">
              <a:lnSpc>
                <a:spcPct val="100000"/>
              </a:lnSpc>
              <a:buChar char="•"/>
              <a:tabLst>
                <a:tab pos="360680" algn="l"/>
                <a:tab pos="5659120" algn="l"/>
              </a:tabLst>
            </a:pPr>
            <a:r>
              <a:rPr sz="3300" spc="65" dirty="0">
                <a:latin typeface="Times New Roman"/>
                <a:cs typeface="Times New Roman"/>
              </a:rPr>
              <a:t>Sharable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95" dirty="0">
                <a:latin typeface="Times New Roman"/>
                <a:cs typeface="Times New Roman"/>
              </a:rPr>
              <a:t>and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dedicated</a:t>
            </a:r>
            <a:r>
              <a:rPr sz="3300" spc="15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devices.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(The</a:t>
            </a:r>
            <a:r>
              <a:rPr sz="3300" spc="80" dirty="0">
                <a:latin typeface="Times New Roman"/>
                <a:cs typeface="Times New Roman"/>
              </a:rPr>
              <a:t> </a:t>
            </a:r>
            <a:r>
              <a:rPr lang="en-IN" sz="3300" spc="80" dirty="0">
                <a:latin typeface="Times New Roman"/>
                <a:cs typeface="Times New Roman"/>
              </a:rPr>
              <a:t>I</a:t>
            </a:r>
            <a:r>
              <a:rPr sz="3300" spc="-365" dirty="0">
                <a:latin typeface="Times New Roman"/>
                <a:cs typeface="Times New Roman"/>
              </a:rPr>
              <a:t>O 	</a:t>
            </a:r>
            <a:r>
              <a:rPr sz="3250" spc="-30" dirty="0">
                <a:latin typeface="Times New Roman"/>
                <a:cs typeface="Times New Roman"/>
              </a:rPr>
              <a:t>subsystem</a:t>
            </a:r>
            <a:r>
              <a:rPr sz="3250" spc="-85" dirty="0">
                <a:latin typeface="Times New Roman"/>
                <a:cs typeface="Times New Roman"/>
              </a:rPr>
              <a:t> </a:t>
            </a:r>
            <a:r>
              <a:rPr sz="3250" spc="-20" dirty="0">
                <a:latin typeface="Times New Roman"/>
                <a:cs typeface="Times New Roman"/>
              </a:rPr>
              <a:t>should</a:t>
            </a:r>
            <a:r>
              <a:rPr sz="3250" spc="-130" dirty="0">
                <a:latin typeface="Times New Roman"/>
                <a:cs typeface="Times New Roman"/>
              </a:rPr>
              <a:t> </a:t>
            </a:r>
            <a:r>
              <a:rPr sz="3250" spc="-10" dirty="0">
                <a:latin typeface="Times New Roman"/>
                <a:cs typeface="Times New Roman"/>
              </a:rPr>
              <a:t>support</a:t>
            </a:r>
            <a:r>
              <a:rPr sz="3250" spc="-11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both</a:t>
            </a:r>
            <a:r>
              <a:rPr sz="3250" spc="-150" dirty="0">
                <a:latin typeface="Times New Roman"/>
                <a:cs typeface="Times New Roman"/>
              </a:rPr>
              <a:t> </a:t>
            </a:r>
            <a:r>
              <a:rPr sz="3250" spc="-10" dirty="0">
                <a:latin typeface="Times New Roman"/>
                <a:cs typeface="Times New Roman"/>
              </a:rPr>
              <a:t>dedicated 	</a:t>
            </a:r>
            <a:r>
              <a:rPr sz="3100" dirty="0">
                <a:latin typeface="Times New Roman"/>
                <a:cs typeface="Times New Roman"/>
              </a:rPr>
              <a:t>devices</a:t>
            </a:r>
            <a:r>
              <a:rPr sz="3100" spc="2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such</a:t>
            </a:r>
            <a:r>
              <a:rPr sz="3100" spc="12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as</a:t>
            </a:r>
            <a:r>
              <a:rPr sz="3100" spc="75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a</a:t>
            </a:r>
            <a:r>
              <a:rPr sz="3100" spc="90" dirty="0">
                <a:latin typeface="Times New Roman"/>
                <a:cs typeface="Times New Roman"/>
              </a:rPr>
              <a:t> </a:t>
            </a:r>
            <a:r>
              <a:rPr sz="3100" dirty="0">
                <a:latin typeface="Times New Roman"/>
                <a:cs typeface="Times New Roman"/>
              </a:rPr>
              <a:t>keyboard</a:t>
            </a:r>
            <a:r>
              <a:rPr sz="3100" spc="350" dirty="0">
                <a:latin typeface="Times New Roman"/>
                <a:cs typeface="Times New Roman"/>
              </a:rPr>
              <a:t> </a:t>
            </a:r>
            <a:r>
              <a:rPr sz="3100" spc="-25" dirty="0">
                <a:latin typeface="Times New Roman"/>
                <a:cs typeface="Times New Roman"/>
              </a:rPr>
              <a:t>and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100" spc="-10" dirty="0">
                <a:latin typeface="Times New Roman"/>
                <a:cs typeface="Times New Roman"/>
              </a:rPr>
              <a:t>sharable 	</a:t>
            </a:r>
            <a:r>
              <a:rPr sz="3250" spc="-10" dirty="0">
                <a:latin typeface="Times New Roman"/>
                <a:cs typeface="Times New Roman"/>
              </a:rPr>
              <a:t>devices</a:t>
            </a:r>
            <a:r>
              <a:rPr sz="3250" spc="-95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such</a:t>
            </a:r>
            <a:r>
              <a:rPr sz="3250" spc="-130" dirty="0">
                <a:latin typeface="Times New Roman"/>
                <a:cs typeface="Times New Roman"/>
              </a:rPr>
              <a:t> </a:t>
            </a:r>
            <a:r>
              <a:rPr sz="3250" dirty="0">
                <a:latin typeface="Times New Roman"/>
                <a:cs typeface="Times New Roman"/>
              </a:rPr>
              <a:t>as</a:t>
            </a:r>
            <a:r>
              <a:rPr sz="3250" spc="-180" dirty="0">
                <a:latin typeface="Times New Roman"/>
                <a:cs typeface="Times New Roman"/>
              </a:rPr>
              <a:t> </a:t>
            </a:r>
            <a:r>
              <a:rPr sz="3250" spc="-10" dirty="0">
                <a:latin typeface="Times New Roman"/>
                <a:cs typeface="Times New Roman"/>
              </a:rPr>
              <a:t>disks.)</a:t>
            </a:r>
            <a:endParaRPr sz="325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9C2C-0767-86CA-268A-C00645A2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IN" spc="-25" smtClean="0"/>
              <a:t>9</a:t>
            </a:fld>
            <a:endParaRPr lang="en-IN" spc="-25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79</TotalTime>
  <Words>1124</Words>
  <Application>Microsoft Office PowerPoint</Application>
  <PresentationFormat>On-screen Show (4:3)</PresentationFormat>
  <Paragraphs>130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Cambria</vt:lpstr>
      <vt:lpstr>Corbel</vt:lpstr>
      <vt:lpstr>Times New Roman</vt:lpstr>
      <vt:lpstr>Wingdings</vt:lpstr>
      <vt:lpstr>Banded</vt:lpstr>
      <vt:lpstr>Programming input and output</vt:lpstr>
      <vt:lpstr>INPUT &amp; Output Subsystem</vt:lpstr>
      <vt:lpstr>Categories of devices</vt:lpstr>
      <vt:lpstr>Device Controllers</vt:lpstr>
      <vt:lpstr>iO Addresses</vt:lpstr>
      <vt:lpstr>Interrupt Request Lines (IRQs)</vt:lpstr>
      <vt:lpstr>DMA</vt:lpstr>
      <vt:lpstr>Principles of io Software</vt:lpstr>
      <vt:lpstr>PowerPoint Presentation</vt:lpstr>
      <vt:lpstr>Layers of the</vt:lpstr>
      <vt:lpstr>Interrupt Handlers</vt:lpstr>
      <vt:lpstr>Device Drivers</vt:lpstr>
      <vt:lpstr>Device-Independent Software</vt:lpstr>
      <vt:lpstr>User Space Software</vt:lpstr>
      <vt:lpstr>Echoing</vt:lpstr>
      <vt:lpstr>Output Software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Terminal Output</vt:lpstr>
      <vt:lpstr>How does the terminal output 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Ramya G</cp:lastModifiedBy>
  <cp:revision>17</cp:revision>
  <dcterms:created xsi:type="dcterms:W3CDTF">2024-08-07T04:17:21Z</dcterms:created>
  <dcterms:modified xsi:type="dcterms:W3CDTF">2024-08-07T05:36:54Z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2024-08-07T00:00:00Z</vt:filetime>
  </property>
  <property fmtid="{D5CDD505-2E9C-101B-9397-08002B2CF9AE}" pid="3" name="Producer">
    <vt:lpwstr>jsPDF 1.3.2 2016-09-30T20:33:17.116Z:jameshall</vt:lpwstr>
  </property>
  <property fmtid="{D5CDD505-2E9C-101B-9397-08002B2CF9AE}" pid="4" name="LastSaved">
    <vt:filetime>2024-08-07T00:00:00Z</vt:filetime>
  </property>
</Properties>
</file>