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D137"/>
    <a:srgbClr val="CF3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5E28-4611-6299-6098-37CAB8980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84CC9-615E-318C-155A-86D8F81C0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4410-AFDE-C066-0036-266C1B06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32D23-3419-CE74-4F59-1E5C1438A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0726-C6BD-6BD2-5ABE-93184A68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1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BCA5-A151-DA7E-97A6-735DA812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D1AAB7-DD23-1433-031E-803EF0E5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1018-3656-467A-5527-2B498D9B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57C7F-CE1E-6A3D-999F-E29B645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F2B0-8D60-2CCB-4F60-6FFCCEC7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445B6-1803-3C08-8C2D-0B4F97800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008BF-BC9A-94CA-883B-2FE93B9E1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F5D9A-1AE5-3AA0-8807-A1674504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F128-3BBA-53D6-0662-CA8ADCA9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0F8B-10BC-0FDC-A1EB-2565A60A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737E-F397-542E-E909-45394D22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C0CA-4A05-47F7-3647-2CF16825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0879-AD15-27EE-4AE1-E3D44DE88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CC83-6DD8-BEBD-9620-84989327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227C7-A788-1E94-0218-25401A77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158B-10E2-3475-0C67-BD6E844F2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535F3-732B-14B7-87C8-7BC7990AB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816FB-713E-CB83-B1E1-731AE84B8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5EE9-274B-E53C-1BCB-49CA563F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14B0-3C39-3CBB-F93D-8A7A6AC2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76A0-76AF-59E1-203C-3BCADF14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6E26D-3DB4-509A-B218-3E293FA2B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18DE1-135E-8E22-2E78-4ED9F1974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EBDE8-070B-0ACE-530A-3851ADA8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194CD-72B8-3A7D-0B33-97A4E18A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9BF19-D6B7-DABB-5459-B9718CE0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3D9B-EDCB-9900-1473-7399B79F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EAE9-0DB9-B19A-2D42-183E97A4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74616-2F22-3D17-2A51-6A616543E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0CA56-DC21-DFC5-32E1-FD1669246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44A16-28B8-1588-6156-8B2DCCA6A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77BA4-3AF8-F59C-CE1C-B0E883A9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B7A69-0CE7-67F6-8BFC-415F10E0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F2809-EB57-E836-D6A6-519FB194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9E40-333F-9329-947E-5F765F63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DEC9D-FF47-BDF3-3481-8E27F8DB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E56A1-EBA7-0B2D-711D-A3686484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FCBA3-53C9-8B7E-3206-5444C98D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5299B-1320-2263-4842-40ADFAD2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B91C0-B7FA-19D1-790E-A5440DD2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CB4FB-14C1-5362-95E2-3E631D143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0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49C9-8C96-5928-02C3-9F503DA6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CA38-CD2C-7D66-E208-3314618C8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02D5A-EC86-A9A3-1911-0ED1CA31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36F0E-04F4-B054-52CA-A36D8163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00DC3-56FA-8F5E-E4B9-4876D2DD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FDDDD-7136-A1B0-1883-468FC258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0469-FBD9-DD5D-54D7-1007EEC4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14727-99D1-6724-E6A7-89EC67F14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BC198-33E3-3B75-2FFE-E65C8A6FF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36BEE-014E-A70A-BC67-FDDDD746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FC6EF-E69A-D9A2-C329-42BC96AC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73136-5A0D-EBEA-E656-5E8CF1FA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6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7A11A-F1D3-4F22-75F4-78B11D43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CAAD1-A593-68F9-0C97-FC6C329F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B11C-CF21-E36D-6903-13F4013EB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7AD9-371B-4C50-BA42-E7B2AB9B24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627CB-8821-3F9B-4D60-5615D84E9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28D1-CE78-DB04-8158-76E80A366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03DE-F787-4198-9CBD-5A2470503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236B313-9425-0E5E-6000-EDB31BA00454}"/>
              </a:ext>
            </a:extLst>
          </p:cNvPr>
          <p:cNvSpPr txBox="1"/>
          <p:nvPr/>
        </p:nvSpPr>
        <p:spPr>
          <a:xfrm>
            <a:off x="387458" y="728420"/>
            <a:ext cx="6983078" cy="3600986"/>
          </a:xfrm>
          <a:prstGeom prst="rect">
            <a:avLst/>
          </a:prstGeom>
          <a:solidFill>
            <a:schemeClr val="accent1">
              <a:lumMod val="20000"/>
              <a:lumOff val="80000"/>
              <a:alpha val="16000"/>
            </a:schemeClr>
          </a:solidFill>
          <a:ln>
            <a:noFill/>
          </a:ln>
          <a:effectLst>
            <a:outerShdw blurRad="1270000" dist="2540000" sx="198000" sy="198000" algn="ctr" rotWithShape="0">
              <a:srgbClr val="000000">
                <a:alpha val="43137"/>
              </a:srgbClr>
            </a:outerShdw>
            <a:reflection blurRad="889000" stA="18000" endPos="66000" dir="5400000" sy="-100000" algn="bl" rotWithShape="0"/>
            <a:softEdge rad="355600"/>
          </a:effectLst>
          <a:scene3d>
            <a:camera prst="orthographicFront"/>
            <a:lightRig rig="threePt" dir="t"/>
          </a:scene3d>
          <a:sp3d prstMaterial="metal">
            <a:bevelT/>
            <a:bevelB prst="slope"/>
          </a:sp3d>
        </p:spPr>
        <p:txBody>
          <a:bodyPr wrap="square">
            <a:spAutoFit/>
            <a:flatTx/>
          </a:bodyPr>
          <a:lstStyle/>
          <a:p>
            <a:r>
              <a:rPr lang="en-US" sz="6000" dirty="0">
                <a:solidFill>
                  <a:schemeClr val="bg2">
                    <a:lumMod val="90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Algerian" panose="04020705040A02060702" pitchFamily="82" charset="0"/>
              </a:rPr>
              <a:t>IGA MUNYARWANDA </a:t>
            </a:r>
            <a:endParaRPr lang="en-US" dirty="0">
              <a:solidFill>
                <a:schemeClr val="bg2">
                  <a:lumMod val="90000"/>
                </a:schemeClr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 </a:t>
            </a:r>
            <a:r>
              <a:rPr lang="en-US" sz="3600" b="1" dirty="0">
                <a:solidFill>
                  <a:schemeClr val="bg2">
                    <a:lumMod val="90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Tuition Aid System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</a:br>
            <a:r>
              <a:rPr lang="en-US" dirty="0">
                <a:solidFill>
                  <a:schemeClr val="bg2">
                    <a:lumMod val="90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PL/SQL-Based Solution for Student Financial Assistance in Rwanda</a:t>
            </a:r>
            <a:br>
              <a:rPr lang="en-US" dirty="0">
                <a:solidFill>
                  <a:schemeClr val="bg2">
                    <a:lumMod val="90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</a:b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sx="1000" sy="1000" algn="ctr" rotWithShape="0">
                    <a:srgbClr val="000000"/>
                  </a:outerShdw>
                </a:effectLst>
              </a:rPr>
              <a:t>Presented by : Innocent KWIZERA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228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6400"/>
                    </a14:imgEffect>
                    <a14:imgEffect>
                      <a14:saturation sat="272000"/>
                    </a14:imgEffect>
                    <a14:imgEffect>
                      <a14:brightnessContrast bright="-49000" contrast="44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FB5DB7-63BC-753C-086C-8C239A155F37}"/>
              </a:ext>
            </a:extLst>
          </p:cNvPr>
          <p:cNvSpPr/>
          <p:nvPr/>
        </p:nvSpPr>
        <p:spPr>
          <a:xfrm>
            <a:off x="408257" y="271697"/>
            <a:ext cx="4493538" cy="1323439"/>
          </a:xfrm>
          <a:custGeom>
            <a:avLst/>
            <a:gdLst>
              <a:gd name="connsiteX0" fmla="*/ 0 w 4914900"/>
              <a:gd name="connsiteY0" fmla="*/ 228597 h 1409700"/>
              <a:gd name="connsiteX1" fmla="*/ 228597 w 4914900"/>
              <a:gd name="connsiteY1" fmla="*/ 0 h 1409700"/>
              <a:gd name="connsiteX2" fmla="*/ 4686303 w 4914900"/>
              <a:gd name="connsiteY2" fmla="*/ 0 h 1409700"/>
              <a:gd name="connsiteX3" fmla="*/ 4914900 w 4914900"/>
              <a:gd name="connsiteY3" fmla="*/ 228597 h 1409700"/>
              <a:gd name="connsiteX4" fmla="*/ 4914900 w 4914900"/>
              <a:gd name="connsiteY4" fmla="*/ 1181103 h 1409700"/>
              <a:gd name="connsiteX5" fmla="*/ 4686303 w 4914900"/>
              <a:gd name="connsiteY5" fmla="*/ 1409700 h 1409700"/>
              <a:gd name="connsiteX6" fmla="*/ 228597 w 4914900"/>
              <a:gd name="connsiteY6" fmla="*/ 1409700 h 1409700"/>
              <a:gd name="connsiteX7" fmla="*/ 0 w 4914900"/>
              <a:gd name="connsiteY7" fmla="*/ 1181103 h 1409700"/>
              <a:gd name="connsiteX8" fmla="*/ 0 w 4914900"/>
              <a:gd name="connsiteY8" fmla="*/ 228597 h 1409700"/>
              <a:gd name="connsiteX0" fmla="*/ 0 w 4943475"/>
              <a:gd name="connsiteY0" fmla="*/ 228597 h 1409700"/>
              <a:gd name="connsiteX1" fmla="*/ 228597 w 4943475"/>
              <a:gd name="connsiteY1" fmla="*/ 0 h 1409700"/>
              <a:gd name="connsiteX2" fmla="*/ 4686303 w 4943475"/>
              <a:gd name="connsiteY2" fmla="*/ 0 h 1409700"/>
              <a:gd name="connsiteX3" fmla="*/ 4914900 w 4943475"/>
              <a:gd name="connsiteY3" fmla="*/ 228597 h 1409700"/>
              <a:gd name="connsiteX4" fmla="*/ 4914900 w 4943475"/>
              <a:gd name="connsiteY4" fmla="*/ 1181103 h 1409700"/>
              <a:gd name="connsiteX5" fmla="*/ 4686303 w 4943475"/>
              <a:gd name="connsiteY5" fmla="*/ 1409700 h 1409700"/>
              <a:gd name="connsiteX6" fmla="*/ 228597 w 4943475"/>
              <a:gd name="connsiteY6" fmla="*/ 1409700 h 1409700"/>
              <a:gd name="connsiteX7" fmla="*/ 0 w 4943475"/>
              <a:gd name="connsiteY7" fmla="*/ 1181103 h 1409700"/>
              <a:gd name="connsiteX8" fmla="*/ 0 w 4943475"/>
              <a:gd name="connsiteY8" fmla="*/ 228597 h 1409700"/>
              <a:gd name="connsiteX0" fmla="*/ 0 w 4914900"/>
              <a:gd name="connsiteY0" fmla="*/ 228597 h 1409700"/>
              <a:gd name="connsiteX1" fmla="*/ 228597 w 4914900"/>
              <a:gd name="connsiteY1" fmla="*/ 0 h 1409700"/>
              <a:gd name="connsiteX2" fmla="*/ 4686303 w 4914900"/>
              <a:gd name="connsiteY2" fmla="*/ 0 h 1409700"/>
              <a:gd name="connsiteX3" fmla="*/ 4914900 w 4914900"/>
              <a:gd name="connsiteY3" fmla="*/ 228597 h 1409700"/>
              <a:gd name="connsiteX4" fmla="*/ 4914900 w 4914900"/>
              <a:gd name="connsiteY4" fmla="*/ 1181103 h 1409700"/>
              <a:gd name="connsiteX5" fmla="*/ 4686303 w 4914900"/>
              <a:gd name="connsiteY5" fmla="*/ 1409700 h 1409700"/>
              <a:gd name="connsiteX6" fmla="*/ 228597 w 4914900"/>
              <a:gd name="connsiteY6" fmla="*/ 1409700 h 1409700"/>
              <a:gd name="connsiteX7" fmla="*/ 0 w 4914900"/>
              <a:gd name="connsiteY7" fmla="*/ 1181103 h 1409700"/>
              <a:gd name="connsiteX8" fmla="*/ 0 w 4914900"/>
              <a:gd name="connsiteY8" fmla="*/ 228597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14900" h="1409700">
                <a:moveTo>
                  <a:pt x="0" y="228597"/>
                </a:moveTo>
                <a:cubicBezTo>
                  <a:pt x="0" y="102346"/>
                  <a:pt x="102346" y="0"/>
                  <a:pt x="228597" y="0"/>
                </a:cubicBezTo>
                <a:lnTo>
                  <a:pt x="4686303" y="0"/>
                </a:lnTo>
                <a:cubicBezTo>
                  <a:pt x="4812554" y="0"/>
                  <a:pt x="4914900" y="102346"/>
                  <a:pt x="4914900" y="228597"/>
                </a:cubicBezTo>
                <a:lnTo>
                  <a:pt x="4914900" y="1181103"/>
                </a:lnTo>
                <a:cubicBezTo>
                  <a:pt x="4914900" y="1307354"/>
                  <a:pt x="4812554" y="1409700"/>
                  <a:pt x="4686303" y="1409700"/>
                </a:cubicBezTo>
                <a:lnTo>
                  <a:pt x="228597" y="1409700"/>
                </a:lnTo>
                <a:cubicBezTo>
                  <a:pt x="102346" y="1409700"/>
                  <a:pt x="0" y="1307354"/>
                  <a:pt x="0" y="1181103"/>
                </a:cubicBezTo>
                <a:lnTo>
                  <a:pt x="0" y="228597"/>
                </a:lnTo>
                <a:close/>
              </a:path>
            </a:pathLst>
          </a:custGeom>
          <a:gradFill flip="none" rotWithShape="1">
            <a:gsLst>
              <a:gs pos="59000">
                <a:schemeClr val="accent5">
                  <a:lumMod val="89000"/>
                </a:schemeClr>
              </a:gs>
              <a:gs pos="31193">
                <a:schemeClr val="accent5">
                  <a:lumMod val="89000"/>
                </a:schemeClr>
              </a:gs>
              <a:gs pos="44037">
                <a:schemeClr val="accent5">
                  <a:lumMod val="89000"/>
                </a:schemeClr>
              </a:gs>
              <a:gs pos="55000">
                <a:schemeClr val="accent5">
                  <a:lumMod val="89000"/>
                </a:schemeClr>
              </a:gs>
              <a:gs pos="67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33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2540000" dir="354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82550" h="38100" prst="coolSlant"/>
            </a:sp3d>
          </a:bodyPr>
          <a:lstStyle/>
          <a:p>
            <a:r>
              <a:rPr lang="en-US" sz="4000" b="1" i="1" dirty="0">
                <a:solidFill>
                  <a:schemeClr val="tx1"/>
                </a:solidFill>
                <a:effectLst>
                  <a:glow rad="1905000">
                    <a:schemeClr val="accent1">
                      <a:alpha val="0"/>
                    </a:schemeClr>
                  </a:glow>
                  <a:outerShdw blurRad="1270000" dir="13200000" sx="87000" sy="87000" algn="ctr" rotWithShape="0">
                    <a:srgbClr val="000000">
                      <a:alpha val="43137"/>
                    </a:srgbClr>
                  </a:outerShdw>
                  <a:reflection stA="28000" endPos="64000" dist="1270000" dir="5400000" sy="-100000" algn="bl" rotWithShape="0"/>
                </a:effectLst>
              </a:rPr>
              <a:t>Problem Statement &amp; Objectives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F2F97-1AC7-4526-D2DE-655A03624AE4}"/>
              </a:ext>
            </a:extLst>
          </p:cNvPr>
          <p:cNvSpPr txBox="1"/>
          <p:nvPr/>
        </p:nvSpPr>
        <p:spPr>
          <a:xfrm>
            <a:off x="704850" y="1997839"/>
            <a:ext cx="84391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Many Rwandan students struggle to afford tuition, leading to dropouts and limited access to higher education.</a:t>
            </a:r>
            <a:br>
              <a:rPr lang="en-US" sz="2400" dirty="0"/>
            </a:br>
            <a:r>
              <a:rPr lang="en-US" sz="2400" b="1" dirty="0"/>
              <a:t>Solution:</a:t>
            </a:r>
            <a:r>
              <a:rPr lang="en-US" sz="2400" dirty="0"/>
              <a:t> Develop an automated system that evaluates students’ financial backgrounds and allocates tuition aid based on income levels.</a:t>
            </a:r>
            <a:br>
              <a:rPr lang="en-US" sz="2400" dirty="0"/>
            </a:br>
            <a:r>
              <a:rPr lang="en-US" sz="2400" b="1" dirty="0"/>
              <a:t>Objectives: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Automate tuition aid application and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 fair and transparent aid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 secure database management using Oracle PL/SQL.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Generate real-time reports on fund allocation.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7FA8B6-5953-FC72-7210-E9A8C599E389}"/>
              </a:ext>
            </a:extLst>
          </p:cNvPr>
          <p:cNvSpPr/>
          <p:nvPr/>
        </p:nvSpPr>
        <p:spPr>
          <a:xfrm>
            <a:off x="571500" y="1893808"/>
            <a:ext cx="8515350" cy="4041934"/>
          </a:xfrm>
          <a:prstGeom prst="roundRect">
            <a:avLst>
              <a:gd name="adj" fmla="val 11711"/>
            </a:avLst>
          </a:prstGeom>
          <a:gradFill flip="none" rotWithShape="1">
            <a:gsLst>
              <a:gs pos="55156">
                <a:srgbClr val="4472C4"/>
              </a:gs>
              <a:gs pos="74312">
                <a:schemeClr val="accent1">
                  <a:lumMod val="100000"/>
                </a:schemeClr>
              </a:gs>
              <a:gs pos="34000">
                <a:schemeClr val="accent1">
                  <a:lumMod val="100000"/>
                </a:schemeClr>
              </a:gs>
              <a:gs pos="36000">
                <a:schemeClr val="accent1">
                  <a:lumMod val="100000"/>
                </a:schemeClr>
              </a:gs>
              <a:gs pos="19000">
                <a:schemeClr val="accent1">
                  <a:lumMod val="10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  <a:gs pos="13761">
                <a:srgbClr val="B1C4E6"/>
              </a:gs>
              <a:gs pos="0">
                <a:schemeClr val="accent1">
                  <a:lumMod val="0"/>
                  <a:lumOff val="100000"/>
                </a:schemeClr>
              </a:gs>
              <a:gs pos="27000">
                <a:schemeClr val="accent1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70000" dist="838200" dir="2154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  <a:scene3d>
              <a:camera prst="orthographicFront"/>
              <a:lightRig rig="threePt" dir="t"/>
            </a:scene3d>
            <a:sp3d prstMaterial="dkEdge"/>
          </a:bodyPr>
          <a:lstStyle/>
          <a:p>
            <a:pPr>
              <a:buNone/>
            </a:pPr>
            <a:r>
              <a:rPr lang="en-US" sz="2400" dirty="0"/>
              <a:t>Many Rwandan students struggle to afford tuition, leading to dropouts and limited access to higher education.</a:t>
            </a:r>
            <a:br>
              <a:rPr lang="en-US" sz="2400" dirty="0"/>
            </a:br>
            <a:r>
              <a:rPr lang="en-US" sz="2400" b="1" u="sng" dirty="0">
                <a:solidFill>
                  <a:schemeClr val="tx1"/>
                </a:solidFill>
              </a:rPr>
              <a:t>Solution</a:t>
            </a:r>
            <a:r>
              <a:rPr lang="en-US" sz="2400" b="1" dirty="0"/>
              <a:t>:</a:t>
            </a:r>
            <a:r>
              <a:rPr lang="en-US" sz="2400" dirty="0"/>
              <a:t> Develop an automated system that evaluates students’ financial backgrounds and allocates tuition aid based on income levels.</a:t>
            </a:r>
            <a:br>
              <a:rPr lang="en-US" sz="2400" dirty="0"/>
            </a:br>
            <a:r>
              <a:rPr lang="en-US" sz="2400" b="1" u="sng" dirty="0">
                <a:solidFill>
                  <a:schemeClr val="tx1"/>
                </a:solidFill>
              </a:rPr>
              <a:t>Objectives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Automate tuition aid application and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 fair and transparent aid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 secure database management using Oracle PL/SQL.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Generate real-time reports on fund allocation.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05CCB4-0112-B923-2E7D-ACE7413040D5}"/>
              </a:ext>
            </a:extLst>
          </p:cNvPr>
          <p:cNvCxnSpPr/>
          <p:nvPr/>
        </p:nvCxnSpPr>
        <p:spPr>
          <a:xfrm>
            <a:off x="182880" y="1280160"/>
            <a:ext cx="0" cy="142083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0426FC-BCE0-0B0C-A149-7CC14C887933}"/>
              </a:ext>
            </a:extLst>
          </p:cNvPr>
          <p:cNvCxnSpPr/>
          <p:nvPr/>
        </p:nvCxnSpPr>
        <p:spPr>
          <a:xfrm>
            <a:off x="189914" y="2700997"/>
            <a:ext cx="3815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B3128A3-856F-BBDE-BF2E-4D5EAB76284D}"/>
              </a:ext>
            </a:extLst>
          </p:cNvPr>
          <p:cNvSpPr/>
          <p:nvPr/>
        </p:nvSpPr>
        <p:spPr>
          <a:xfrm rot="16200000">
            <a:off x="209662" y="1081541"/>
            <a:ext cx="167680" cy="22951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D70807-413D-1846-27D7-55C9952B15B9}"/>
              </a:ext>
            </a:extLst>
          </p:cNvPr>
          <p:cNvCxnSpPr>
            <a:stCxn id="11" idx="0"/>
          </p:cNvCxnSpPr>
          <p:nvPr/>
        </p:nvCxnSpPr>
        <p:spPr>
          <a:xfrm>
            <a:off x="178746" y="1196297"/>
            <a:ext cx="11168" cy="441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9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7922B131-B664-3154-7552-78C78EDAAE9E}"/>
              </a:ext>
            </a:extLst>
          </p:cNvPr>
          <p:cNvSpPr/>
          <p:nvPr/>
        </p:nvSpPr>
        <p:spPr>
          <a:xfrm>
            <a:off x="1597477" y="95250"/>
            <a:ext cx="4005943" cy="1466850"/>
          </a:xfrm>
          <a:prstGeom prst="wedgeEllipseCallout">
            <a:avLst>
              <a:gd name="adj1" fmla="val -3833"/>
              <a:gd name="adj2" fmla="val -34110"/>
            </a:avLst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</a:t>
            </a:r>
            <a:r>
              <a:rPr lang="en-US" sz="2300" b="1" u="sng" dirty="0"/>
              <a:t>ystem Components &amp; Expected Impact Key Database Entities</a:t>
            </a:r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73E1F674-8C90-3DC6-5239-5908296D8F37}"/>
              </a:ext>
            </a:extLst>
          </p:cNvPr>
          <p:cNvSpPr/>
          <p:nvPr/>
        </p:nvSpPr>
        <p:spPr>
          <a:xfrm>
            <a:off x="714375" y="2638425"/>
            <a:ext cx="5524500" cy="4133850"/>
          </a:xfrm>
          <a:prstGeom prst="roundRect">
            <a:avLst>
              <a:gd name="adj" fmla="val 2689"/>
            </a:avLst>
          </a:prstGeom>
          <a:effectLst>
            <a:outerShdw blurRad="101600" dist="787400" dir="19740000" sx="105000" sy="105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/>
              <a:t>Students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chemeClr val="bg1"/>
                </a:solidFill>
              </a:rPr>
              <a:t>(StudentID, Name, Family Income, Academic Performance)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bg1"/>
                </a:solidFill>
              </a:rPr>
              <a:t>Applications</a:t>
            </a:r>
            <a:r>
              <a:rPr lang="en-US" sz="2000" i="1" dirty="0">
                <a:solidFill>
                  <a:schemeClr val="bg1"/>
                </a:solidFill>
              </a:rPr>
              <a:t> (ApplicationID, Status, Submission Date, Approved Amount)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bg1"/>
                </a:solidFill>
              </a:rPr>
              <a:t>Funding Sources </a:t>
            </a:r>
            <a:r>
              <a:rPr lang="en-US" sz="2000" i="1" dirty="0">
                <a:solidFill>
                  <a:schemeClr val="bg1"/>
                </a:solidFill>
              </a:rPr>
              <a:t>(SourceID, Organization Name, Available Funds)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bg1"/>
                </a:solidFill>
              </a:rPr>
              <a:t>Disbursements</a:t>
            </a:r>
            <a:r>
              <a:rPr lang="en-US" sz="2000" i="1" dirty="0">
                <a:solidFill>
                  <a:schemeClr val="bg1"/>
                </a:solidFill>
              </a:rPr>
              <a:t> (DisbursementID, StudentID, Amount, Date, SourceID)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1" u="sng" dirty="0">
                <a:solidFill>
                  <a:schemeClr val="bg1"/>
                </a:solidFill>
              </a:rPr>
              <a:t>Administrators</a:t>
            </a:r>
            <a:r>
              <a:rPr lang="en-US" sz="2000" i="1" dirty="0">
                <a:solidFill>
                  <a:schemeClr val="bg1"/>
                </a:solidFill>
              </a:rPr>
              <a:t> (AdminID, Name, Role)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DC35718-F8F2-868B-26B9-761D11D37841}"/>
              </a:ext>
            </a:extLst>
          </p:cNvPr>
          <p:cNvSpPr/>
          <p:nvPr/>
        </p:nvSpPr>
        <p:spPr>
          <a:xfrm>
            <a:off x="3476624" y="1668236"/>
            <a:ext cx="247650" cy="457200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C3348D-A727-82E1-7EE2-D1AAE6691628}"/>
              </a:ext>
            </a:extLst>
          </p:cNvPr>
          <p:cNvSpPr/>
          <p:nvPr/>
        </p:nvSpPr>
        <p:spPr>
          <a:xfrm>
            <a:off x="9448800" y="95250"/>
            <a:ext cx="2581275" cy="1847850"/>
          </a:xfrm>
          <a:prstGeom prst="roundRect">
            <a:avLst>
              <a:gd name="adj" fmla="val 32131"/>
            </a:avLst>
          </a:prstGeom>
          <a:gradFill flip="none" rotWithShape="1">
            <a:gsLst>
              <a:gs pos="17000">
                <a:schemeClr val="accent1">
                  <a:lumMod val="0"/>
                  <a:lumOff val="100000"/>
                </a:schemeClr>
              </a:gs>
              <a:gs pos="11000">
                <a:schemeClr val="accent1">
                  <a:lumMod val="0"/>
                  <a:lumOff val="100000"/>
                </a:schemeClr>
              </a:gs>
              <a:gs pos="68000">
                <a:schemeClr val="accent1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u="sng" dirty="0"/>
              <a:t>Expected Impact</a:t>
            </a:r>
            <a:r>
              <a:rPr lang="en-US" sz="1800" b="1" i="1" u="sng" dirty="0"/>
              <a:t>:</a:t>
            </a:r>
          </a:p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220FE6-E34D-3459-A065-AE00123FCBA8}"/>
              </a:ext>
            </a:extLst>
          </p:cNvPr>
          <p:cNvSpPr/>
          <p:nvPr/>
        </p:nvSpPr>
        <p:spPr>
          <a:xfrm>
            <a:off x="7658100" y="2171700"/>
            <a:ext cx="4229100" cy="93345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Increased access to education for low-income students.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B738D5-CE1B-2B88-903C-30A788CF4F2E}"/>
              </a:ext>
            </a:extLst>
          </p:cNvPr>
          <p:cNvSpPr/>
          <p:nvPr/>
        </p:nvSpPr>
        <p:spPr>
          <a:xfrm>
            <a:off x="7658100" y="3562350"/>
            <a:ext cx="4229100" cy="933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Efficient and transparent fund management.</a:t>
            </a:r>
          </a:p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652872-D88B-64AA-EF94-449805A1D89C}"/>
              </a:ext>
            </a:extLst>
          </p:cNvPr>
          <p:cNvSpPr/>
          <p:nvPr/>
        </p:nvSpPr>
        <p:spPr>
          <a:xfrm>
            <a:off x="7658100" y="5200650"/>
            <a:ext cx="4229100" cy="876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Scalable for multiple universities across Rwanda.</a:t>
            </a:r>
          </a:p>
          <a:p>
            <a:pPr algn="ctr"/>
            <a:r>
              <a:rPr lang="en-US" dirty="0"/>
              <a:t>         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6D3D82-7C40-C9E6-9A6E-0A2399ED58AA}"/>
              </a:ext>
            </a:extLst>
          </p:cNvPr>
          <p:cNvCxnSpPr/>
          <p:nvPr/>
        </p:nvCxnSpPr>
        <p:spPr>
          <a:xfrm>
            <a:off x="12030075" y="1590675"/>
            <a:ext cx="0" cy="404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859461-086F-3883-9E7C-37031A9BABF9}"/>
              </a:ext>
            </a:extLst>
          </p:cNvPr>
          <p:cNvCxnSpPr>
            <a:endCxn id="6" idx="3"/>
          </p:cNvCxnSpPr>
          <p:nvPr/>
        </p:nvCxnSpPr>
        <p:spPr>
          <a:xfrm flipH="1">
            <a:off x="11887200" y="2638425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6E6D5E-9B11-31B2-7BFA-D60CAB5B2B19}"/>
              </a:ext>
            </a:extLst>
          </p:cNvPr>
          <p:cNvCxnSpPr>
            <a:endCxn id="7" idx="3"/>
          </p:cNvCxnSpPr>
          <p:nvPr/>
        </p:nvCxnSpPr>
        <p:spPr>
          <a:xfrm flipH="1">
            <a:off x="11887200" y="4029075"/>
            <a:ext cx="1428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63B50B-1D2E-574A-0730-F53768B3A450}"/>
              </a:ext>
            </a:extLst>
          </p:cNvPr>
          <p:cNvCxnSpPr>
            <a:endCxn id="8" idx="3"/>
          </p:cNvCxnSpPr>
          <p:nvPr/>
        </p:nvCxnSpPr>
        <p:spPr>
          <a:xfrm flipH="1">
            <a:off x="11887200" y="5638800"/>
            <a:ext cx="1428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3809CD-4554-643C-DBE6-023DFBCED307}"/>
              </a:ext>
            </a:extLst>
          </p:cNvPr>
          <p:cNvCxnSpPr/>
          <p:nvPr/>
        </p:nvCxnSpPr>
        <p:spPr>
          <a:xfrm flipV="1">
            <a:off x="12030075" y="1466850"/>
            <a:ext cx="0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59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265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KWIZERA Innocent</dc:creator>
  <cp:lastModifiedBy>KWIZERA Innocent</cp:lastModifiedBy>
  <cp:revision>2</cp:revision>
  <dcterms:created xsi:type="dcterms:W3CDTF">2025-03-27T18:36:48Z</dcterms:created>
  <dcterms:modified xsi:type="dcterms:W3CDTF">2025-03-27T21:48:20Z</dcterms:modified>
</cp:coreProperties>
</file>