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6" r:id="rId5"/>
    <p:sldId id="27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6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4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4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CD66-31C0-4DF5-B781-772380526EF9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E811-341B-402D-9BC9-945E9F02AD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Создаем БД</a:t>
            </a:r>
          </a:p>
          <a:p>
            <a:pPr marL="228600" indent="-228600">
              <a:buNone/>
            </a:pPr>
            <a:r>
              <a:rPr lang="en-US" sz="1200" dirty="0" smtClean="0"/>
              <a:t>CREATE DATABASE `students`</a:t>
            </a:r>
          </a:p>
          <a:p>
            <a:pPr marL="228600" indent="-228600">
              <a:buNone/>
            </a:pPr>
            <a:r>
              <a:rPr lang="en-US" sz="1200" dirty="0" smtClean="0"/>
              <a:t>    CHARACTER SET 'utf8'</a:t>
            </a:r>
          </a:p>
          <a:p>
            <a:pPr marL="228600" indent="-228600">
              <a:buNone/>
            </a:pPr>
            <a:r>
              <a:rPr lang="en-US" sz="1200" dirty="0" smtClean="0"/>
              <a:t>    COLLATE 'utf8_general_ci';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</a:t>
            </a:r>
            <a:r>
              <a:rPr lang="ru-RU" sz="1200" dirty="0" smtClean="0"/>
              <a:t> Студент</a:t>
            </a:r>
          </a:p>
          <a:p>
            <a:pPr marL="228600" indent="-228600">
              <a:buNone/>
            </a:pPr>
            <a:r>
              <a:rPr lang="en-US" sz="1200" dirty="0" smtClean="0"/>
              <a:t>CREATE TABLE `student` (</a:t>
            </a:r>
          </a:p>
          <a:p>
            <a:pPr marL="228600" indent="-228600">
              <a:buNone/>
            </a:pPr>
            <a:r>
              <a:rPr lang="en-US" sz="1200" dirty="0" smtClean="0"/>
              <a:t>  `id` </a:t>
            </a:r>
            <a:r>
              <a:rPr lang="en-US" sz="1200" dirty="0" err="1" smtClean="0"/>
              <a:t>int</a:t>
            </a:r>
            <a:r>
              <a:rPr lang="en-US" sz="1200" dirty="0" smtClean="0"/>
              <a:t>(11) unsigned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` </a:t>
            </a:r>
            <a:r>
              <a:rPr lang="en-US" sz="1200" dirty="0" err="1" smtClean="0"/>
              <a:t>varchar</a:t>
            </a:r>
            <a:r>
              <a:rPr lang="en-US" sz="1200" dirty="0" smtClean="0"/>
              <a:t>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last_name</a:t>
            </a:r>
            <a:r>
              <a:rPr lang="en-US" sz="1200" dirty="0" smtClean="0"/>
              <a:t>` </a:t>
            </a:r>
            <a:r>
              <a:rPr lang="en-US" sz="1200" dirty="0" err="1" smtClean="0"/>
              <a:t>varchar</a:t>
            </a:r>
            <a:r>
              <a:rPr lang="en-US" sz="1200" dirty="0" smtClean="0"/>
              <a:t>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birth_date</a:t>
            </a:r>
            <a:r>
              <a:rPr lang="en-US" sz="1200" dirty="0" smtClean="0"/>
              <a:t>` date NOT NULL,</a:t>
            </a:r>
          </a:p>
          <a:p>
            <a:pPr marL="228600" indent="-228600">
              <a:buNone/>
            </a:pPr>
            <a:r>
              <a:rPr lang="en-US" sz="1200" dirty="0" smtClean="0"/>
              <a:t>  `sex` bit(1)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hostel_live</a:t>
            </a:r>
            <a:r>
              <a:rPr lang="en-US" sz="1200" dirty="0" smtClean="0"/>
              <a:t>` bit(1) DEFAULT NULL,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(`id`),</a:t>
            </a:r>
          </a:p>
          <a:p>
            <a:pPr marL="228600" indent="-228600">
              <a:buNone/>
            </a:pPr>
            <a:r>
              <a:rPr lang="en-US" sz="1200" dirty="0" smtClean="0"/>
              <a:t>  UNIQUE KEY `id`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 DEFAULT CHARSET=utf8;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Предмет</a:t>
            </a:r>
          </a:p>
          <a:p>
            <a:pPr marL="228600" indent="-228600">
              <a:buNone/>
            </a:pPr>
            <a:r>
              <a:rPr lang="en-US" sz="1200" dirty="0" smtClean="0"/>
              <a:t>CREATE TABLE `</a:t>
            </a:r>
            <a:r>
              <a:rPr lang="en-US" sz="1200" dirty="0" err="1" smtClean="0"/>
              <a:t>training_course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INTEGER(11) UNSIGNED NOT NULL AUTO_INCREMENT UNIQUE,</a:t>
            </a:r>
          </a:p>
          <a:p>
            <a:pPr marL="228600" indent="-228600">
              <a:buNone/>
            </a:pPr>
            <a:r>
              <a:rPr lang="en-US" sz="1200" dirty="0" smtClean="0"/>
              <a:t>  `name` VARCHAR(50) NOT NULL,</a:t>
            </a:r>
          </a:p>
          <a:p>
            <a:pPr marL="228600" indent="-228600">
              <a:buNone/>
            </a:pPr>
            <a:r>
              <a:rPr lang="en-US" sz="1200" dirty="0" smtClean="0"/>
              <a:t>PRIMARY KEY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Преподаватель</a:t>
            </a:r>
          </a:p>
          <a:p>
            <a:pPr marL="228600" indent="-228600">
              <a:buNone/>
            </a:pPr>
            <a:r>
              <a:rPr lang="en-US" sz="1200" dirty="0" smtClean="0"/>
              <a:t>CREATE TABLE `</a:t>
            </a:r>
            <a:r>
              <a:rPr lang="en-US" sz="1200" dirty="0" err="1" smtClean="0"/>
              <a:t>techer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INTEGER(11) UNSIGNED NOT NULL AUTO_INCREMENT UNIQUE,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` VARCHAR(20) NOT NULL,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last_name</a:t>
            </a:r>
            <a:r>
              <a:rPr lang="en-US" sz="1200" dirty="0" smtClean="0"/>
              <a:t>` VARCHAR(20) NOT NULL UNIQUE,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</a:t>
            </a:r>
          </a:p>
          <a:p>
            <a:pPr marL="228600" indent="-228600">
              <a:buNone/>
            </a:pPr>
            <a:r>
              <a:rPr lang="en-US" sz="1200" dirty="0" smtClean="0"/>
              <a:t>) ENGINE=</a:t>
            </a:r>
            <a:r>
              <a:rPr lang="en-US" sz="1200" dirty="0" err="1" smtClean="0"/>
              <a:t>InnoDB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// </a:t>
            </a:r>
            <a:r>
              <a:rPr lang="ru-RU" sz="1200" dirty="0" smtClean="0"/>
              <a:t>Исправляем ошибки в таблице </a:t>
            </a:r>
            <a:r>
              <a:rPr lang="en-US" sz="1200" dirty="0" smtClean="0"/>
              <a:t>student</a:t>
            </a:r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CHANGE COLUMN `id` `id` INT(11) UNSIGNED NOT NULL AUTO_INCREMENT  ;</a:t>
            </a: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  AFTER `name` 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CASCADE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79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 UNSIGNED NOT NULL AUTO_INCREMENT ,</a:t>
            </a:r>
          </a:p>
          <a:p>
            <a:pPr marL="228600" indent="-228600">
              <a:buNone/>
            </a:pPr>
            <a:r>
              <a:rPr lang="en-US" sz="1200" dirty="0" smtClean="0"/>
              <a:t>  `date` TIMESTAMP NOT NULL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 ,</a:t>
            </a:r>
          </a:p>
          <a:p>
            <a:pPr marL="228600" indent="-228600">
              <a:buNone/>
            </a:pPr>
            <a:r>
              <a:rPr lang="en-US" sz="1200" dirty="0" smtClean="0"/>
              <a:t>  UNIQUE INDEX `</a:t>
            </a:r>
            <a:r>
              <a:rPr lang="en-US" sz="1200" dirty="0" err="1" smtClean="0"/>
              <a:t>id_UNIQUE</a:t>
            </a:r>
            <a:r>
              <a:rPr lang="en-US" sz="1200" dirty="0" smtClean="0"/>
              <a:t>` (`id` ASC) );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INT(11) UNSIGNED NOT NULL,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exam_training_course_fk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ON UPDATE RESTRICT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exam_training_course_fk_idx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students`.`exam_result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`id` INT(11) UNSIGNED NOT NULL AUTO_INCREMENT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`result` TINYINT NOT NULL ,</a:t>
            </a:r>
          </a:p>
          <a:p>
            <a:pPr marL="228600" indent="-228600">
              <a:buNone/>
            </a:pPr>
            <a:r>
              <a:rPr lang="en-US" sz="1200" dirty="0" smtClean="0"/>
              <a:t>  `note` VARCHAR(50) NULL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(`id`)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exam_result_teacher_fk_idx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exam_result_student_fk_idx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exam_result_teacher_fk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teacher_id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students`.`techer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exam_result_student_fk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  ON UPDATE NO ACTION);</a:t>
            </a:r>
            <a:endParaRPr lang="ru-RU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797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buNone/>
            </a:pPr>
            <a:r>
              <a:rPr lang="en-US" sz="1200" dirty="0" smtClean="0"/>
              <a:t>CREATE  TABLE `</a:t>
            </a:r>
            <a:r>
              <a:rPr lang="en-US" sz="1200" dirty="0" err="1" smtClean="0"/>
              <a:t>students`.`student_result</a:t>
            </a:r>
            <a:r>
              <a:rPr lang="en-US" sz="1200" dirty="0" smtClean="0"/>
              <a:t>` (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INT(11) UNSIGNED NOT NULL ,</a:t>
            </a:r>
          </a:p>
          <a:p>
            <a:pPr marL="228600" indent="-228600">
              <a:buNone/>
            </a:pPr>
            <a:r>
              <a:rPr lang="en-US" sz="1200" dirty="0" smtClean="0"/>
              <a:t>  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INT(11) UNSIGNED,</a:t>
            </a:r>
          </a:p>
          <a:p>
            <a:pPr marL="228600" indent="-228600">
              <a:buNone/>
            </a:pPr>
            <a:r>
              <a:rPr lang="en-US" sz="1200" dirty="0" smtClean="0"/>
              <a:t>  `result` TINYINT NOT NULL ,</a:t>
            </a:r>
          </a:p>
          <a:p>
            <a:pPr marL="228600" indent="-228600">
              <a:buNone/>
            </a:pPr>
            <a:r>
              <a:rPr lang="en-US" sz="1200" dirty="0" smtClean="0"/>
              <a:t>  `date` DATE NOT NULL ,</a:t>
            </a:r>
          </a:p>
          <a:p>
            <a:pPr marL="228600" indent="-228600">
              <a:buNone/>
            </a:pPr>
            <a:r>
              <a:rPr lang="en-US" sz="1200" dirty="0" smtClean="0"/>
              <a:t>  `note` VARCHAR(50) NULL ,</a:t>
            </a:r>
          </a:p>
          <a:p>
            <a:pPr marL="228600" indent="-228600">
              <a:buNone/>
            </a:pPr>
            <a:r>
              <a:rPr lang="en-US" sz="1200" dirty="0" smtClean="0"/>
              <a:t>UNIQUE INDEX `</a:t>
            </a:r>
            <a:r>
              <a:rPr lang="en-US" sz="1200" dirty="0" err="1" smtClean="0"/>
              <a:t>student_result_unique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PRIMARY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`, 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`) ,</a:t>
            </a: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student_result__idx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INDEX `</a:t>
            </a:r>
            <a:r>
              <a:rPr lang="en-US" sz="1200" dirty="0" err="1" smtClean="0"/>
              <a:t>student_result_student_id_idx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ASC) 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student_result_training_course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training_course_id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students`.`training_course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RESTRICT,</a:t>
            </a:r>
          </a:p>
          <a:p>
            <a:pPr marL="228600" indent="-228600">
              <a:buNone/>
            </a:pPr>
            <a:r>
              <a:rPr lang="en-US" sz="1200" dirty="0" smtClean="0"/>
              <a:t>  CONSTRAINT `</a:t>
            </a:r>
            <a:r>
              <a:rPr lang="en-US" sz="1200" dirty="0" err="1" smtClean="0"/>
              <a:t>student_result_student_id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  FOREIGN KEY (`</a:t>
            </a:r>
            <a:r>
              <a:rPr lang="en-US" sz="1200" dirty="0" err="1" smtClean="0"/>
              <a:t>student_id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  REFERENCES `</a:t>
            </a:r>
            <a:r>
              <a:rPr lang="en-US" sz="1200" dirty="0" err="1" smtClean="0"/>
              <a:t>students`.`student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  ON DELETE RESTRICT</a:t>
            </a:r>
          </a:p>
          <a:p>
            <a:pPr marL="228600" indent="-228600">
              <a:buNone/>
            </a:pPr>
            <a:r>
              <a:rPr lang="en-US" sz="1200" dirty="0" smtClean="0"/>
              <a:t>    ON UPDATE RESTRICT);</a:t>
            </a:r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students`.`exam_result</a:t>
            </a:r>
            <a:r>
              <a:rPr lang="en-US" sz="1200" dirty="0" smtClean="0"/>
              <a:t>` ADD COLUMN 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INT(11) UNSIGNED NOT NULL  AFTER `note` ,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exam_result_exam_fk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ON UPDATE NO ACTION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exam_result_exam_fk_idx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ASC) ;</a:t>
            </a:r>
            <a:endParaRPr lang="ru-RU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r>
              <a:rPr lang="en-US" sz="1200" dirty="0" smtClean="0"/>
              <a:t>ALTER TABLE `</a:t>
            </a:r>
            <a:r>
              <a:rPr lang="en-US" sz="1200" dirty="0" err="1" smtClean="0"/>
              <a:t>students`.`student_result</a:t>
            </a:r>
            <a:r>
              <a:rPr lang="en-US" sz="1200" dirty="0" smtClean="0"/>
              <a:t>` </a:t>
            </a:r>
          </a:p>
          <a:p>
            <a:pPr marL="228600" indent="-228600">
              <a:buNone/>
            </a:pPr>
            <a:r>
              <a:rPr lang="en-US" sz="1200" dirty="0" smtClean="0"/>
              <a:t>  ADD CONSTRAINT `</a:t>
            </a:r>
            <a:r>
              <a:rPr lang="en-US" sz="1200" dirty="0" err="1" smtClean="0"/>
              <a:t>student_result_exam_fk</a:t>
            </a:r>
            <a:r>
              <a:rPr lang="en-US" sz="1200" dirty="0" smtClean="0"/>
              <a:t>`</a:t>
            </a:r>
          </a:p>
          <a:p>
            <a:pPr marL="228600" indent="-228600">
              <a:buNone/>
            </a:pPr>
            <a:r>
              <a:rPr lang="en-US" sz="1200" dirty="0" smtClean="0"/>
              <a:t>  FOREIGN KEY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)</a:t>
            </a:r>
          </a:p>
          <a:p>
            <a:pPr marL="228600" indent="-228600">
              <a:buNone/>
            </a:pPr>
            <a:r>
              <a:rPr lang="en-US" sz="1200" dirty="0" smtClean="0"/>
              <a:t>  REFERENCES `</a:t>
            </a:r>
            <a:r>
              <a:rPr lang="en-US" sz="1200" dirty="0" err="1" smtClean="0"/>
              <a:t>students`.`exam</a:t>
            </a:r>
            <a:r>
              <a:rPr lang="en-US" sz="1200" dirty="0" smtClean="0"/>
              <a:t>` (`id` )</a:t>
            </a:r>
          </a:p>
          <a:p>
            <a:pPr marL="228600" indent="-228600">
              <a:buNone/>
            </a:pPr>
            <a:r>
              <a:rPr lang="en-US" sz="1200" dirty="0" smtClean="0"/>
              <a:t>  ON DELETE NO ACTION</a:t>
            </a:r>
          </a:p>
          <a:p>
            <a:pPr marL="228600" indent="-228600">
              <a:buNone/>
            </a:pPr>
            <a:r>
              <a:rPr lang="en-US" sz="1200" dirty="0" smtClean="0"/>
              <a:t>  ON UPDATE NO ACTION</a:t>
            </a:r>
          </a:p>
          <a:p>
            <a:pPr marL="228600" indent="-228600">
              <a:buNone/>
            </a:pPr>
            <a:r>
              <a:rPr lang="en-US" sz="1200" dirty="0" smtClean="0"/>
              <a:t>, ADD INDEX `</a:t>
            </a:r>
            <a:r>
              <a:rPr lang="en-US" sz="1200" dirty="0" err="1" smtClean="0"/>
              <a:t>student_result_exam_fk_idx</a:t>
            </a:r>
            <a:r>
              <a:rPr lang="en-US" sz="1200" dirty="0" smtClean="0"/>
              <a:t>` (`</a:t>
            </a:r>
            <a:r>
              <a:rPr lang="en-US" sz="1200" dirty="0" err="1" smtClean="0"/>
              <a:t>exam_id</a:t>
            </a:r>
            <a:r>
              <a:rPr lang="en-US" sz="1200" dirty="0" smtClean="0"/>
              <a:t>` ASC) ;</a:t>
            </a:r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797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</a:t>
            </a:r>
            <a:r>
              <a:rPr lang="en-US" sz="1400" b="1" dirty="0" smtClean="0"/>
              <a:t>. </a:t>
            </a:r>
            <a:r>
              <a:rPr lang="ru-RU" sz="1400" b="1" dirty="0" smtClean="0"/>
              <a:t>Структура БД</a:t>
            </a:r>
            <a:endParaRPr lang="ru-RU" sz="1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620688"/>
            <a:ext cx="8734425" cy="576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97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Практические задания.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Выбрать имена и фамилии студентов, успешно сдавших экзамен, упорядоченных по результату экзамена (отличники первые в результате)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Посчитать количество студентов, успешно сдавших экзамен на 4 и 5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Посчитать количество студентов, сдавших экзамен </a:t>
            </a:r>
            <a:r>
              <a:rPr lang="en-US" sz="1200" dirty="0" smtClean="0"/>
              <a:t>“</a:t>
            </a:r>
            <a:r>
              <a:rPr lang="ru-RU" sz="1200" dirty="0" smtClean="0"/>
              <a:t>автоматом</a:t>
            </a:r>
            <a:r>
              <a:rPr lang="en-US" sz="1200" dirty="0" smtClean="0"/>
              <a:t>” (</a:t>
            </a:r>
            <a:r>
              <a:rPr lang="ru-RU" sz="1200" dirty="0" smtClean="0"/>
              <a:t>нет записи в таблице </a:t>
            </a:r>
            <a:r>
              <a:rPr lang="en-US" sz="1200" dirty="0" err="1" smtClean="0"/>
              <a:t>exam_result</a:t>
            </a:r>
            <a:r>
              <a:rPr lang="ru-RU" sz="1200" dirty="0" smtClean="0"/>
              <a:t> но есть положительный результат в таблице </a:t>
            </a:r>
            <a:r>
              <a:rPr lang="en-US" sz="1200" dirty="0" err="1" smtClean="0"/>
              <a:t>student_result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Посчитать средний балл студентов по предмету с наименованием </a:t>
            </a:r>
            <a:r>
              <a:rPr lang="en-US" sz="1200" dirty="0" smtClean="0"/>
              <a:t>“</a:t>
            </a:r>
            <a:r>
              <a:rPr lang="ru-RU" sz="1200" dirty="0" smtClean="0"/>
              <a:t>Системы управления базами данных</a:t>
            </a:r>
            <a:r>
              <a:rPr lang="en-US" sz="1200" dirty="0" smtClean="0"/>
              <a:t>”</a:t>
            </a:r>
            <a:endParaRPr lang="ru-RU" sz="1200" dirty="0" smtClean="0"/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имена и фамилии студентов, не сдававших экхзамен по предмету </a:t>
            </a:r>
            <a:r>
              <a:rPr lang="en-US" sz="1200" dirty="0" smtClean="0"/>
              <a:t>“</a:t>
            </a:r>
            <a:r>
              <a:rPr lang="ru-RU" sz="1200" dirty="0" smtClean="0"/>
              <a:t>Теория графов</a:t>
            </a:r>
            <a:r>
              <a:rPr lang="en-US" sz="1200" dirty="0" smtClean="0"/>
              <a:t>”</a:t>
            </a:r>
            <a:r>
              <a:rPr lang="ru-RU" sz="1200" dirty="0" smtClean="0"/>
              <a:t> (2 вида запроса)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идентификатор преподавателей, читающих лекции по больше чем по 2 предметам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Выбрать идентификатор и фамилии студентов, пересдававших хотя бы 1 предмет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имена и фамилии 5 студентов с максимальными оценками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фамилию преподавателя, у которого наилучшие результаты по его предметам</a:t>
            </a:r>
          </a:p>
          <a:p>
            <a:pPr marL="228600" indent="-228600">
              <a:buFont typeface="Arial" pitchFamily="34" charset="0"/>
              <a:buAutoNum type="arabicPeriod"/>
            </a:pPr>
            <a:r>
              <a:rPr lang="ru-RU" sz="1200" dirty="0" smtClean="0"/>
              <a:t>Вывести успеваемость студентов по годам по предмету </a:t>
            </a:r>
            <a:r>
              <a:rPr lang="en-US" sz="1200" dirty="0" smtClean="0"/>
              <a:t>“</a:t>
            </a:r>
            <a:r>
              <a:rPr lang="ru-RU" sz="1200" dirty="0" smtClean="0"/>
              <a:t>Математическая статистика</a:t>
            </a:r>
            <a:r>
              <a:rPr lang="en-US" sz="1200" dirty="0" smtClean="0"/>
              <a:t>”</a:t>
            </a:r>
            <a:endParaRPr lang="ru-RU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None/>
            </a:pPr>
            <a:endParaRPr lang="en-US" sz="1200" dirty="0" smtClean="0"/>
          </a:p>
          <a:p>
            <a:pPr marL="228600" indent="-22860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7977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1049</Words>
  <Application>Microsoft Office PowerPoint</Application>
  <PresentationFormat>On-screen Show (4:3)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Практические задания</vt:lpstr>
      <vt:lpstr>Практические задания. Структура БД</vt:lpstr>
      <vt:lpstr>Практические задания. Структура БД</vt:lpstr>
      <vt:lpstr>Практические задания. Структура БД</vt:lpstr>
      <vt:lpstr>Практические задания.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Gena</dc:creator>
  <cp:lastModifiedBy>Veranika Kulakovich</cp:lastModifiedBy>
  <cp:revision>99</cp:revision>
  <dcterms:created xsi:type="dcterms:W3CDTF">2015-02-08T12:30:01Z</dcterms:created>
  <dcterms:modified xsi:type="dcterms:W3CDTF">2019-12-06T07:17:44Z</dcterms:modified>
</cp:coreProperties>
</file>