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9" r:id="rId3"/>
    <p:sldId id="257" r:id="rId4"/>
    <p:sldId id="272" r:id="rId5"/>
    <p:sldId id="262" r:id="rId6"/>
    <p:sldId id="264" r:id="rId7"/>
    <p:sldId id="265" r:id="rId8"/>
    <p:sldId id="270" r:id="rId9"/>
    <p:sldId id="266" r:id="rId10"/>
    <p:sldId id="271"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sh.veni@outlook.com" initials="n" lastIdx="1" clrIdx="0">
    <p:extLst>
      <p:ext uri="{19B8F6BF-5375-455C-9EA6-DF929625EA0E}">
        <p15:presenceInfo xmlns:p15="http://schemas.microsoft.com/office/powerpoint/2012/main" userId="65d796559cf704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2" autoAdjust="0"/>
    <p:restoredTop sz="94660"/>
  </p:normalViewPr>
  <p:slideViewPr>
    <p:cSldViewPr>
      <p:cViewPr varScale="1">
        <p:scale>
          <a:sx n="91" d="100"/>
          <a:sy n="91" d="100"/>
        </p:scale>
        <p:origin x="1008"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11/27/2022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C90AE9-E16E-4488-B5B8-80AEB3C3ADC7}" type="datetime1">
              <a:rPr lang="en-US" smtClean="0"/>
              <a:pPr/>
              <a:t>11/27/2022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0A0E6-22E4-4891-9201-E7D4BFC5C3C7}" type="datetime1">
              <a:rPr lang="en-US" smtClean="0"/>
              <a:pPr/>
              <a:t>11/27/2022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BAAD43-C4E7-4813-8748-9A8B47F29214}" type="datetime1">
              <a:rPr lang="en-US" smtClean="0"/>
              <a:pPr/>
              <a:t>11/27/2022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4DFF53-C44F-492A-84D4-BF1605FFEEDD}" type="datetime1">
              <a:rPr lang="en-US" smtClean="0"/>
              <a:pPr/>
              <a:t>11/27/2022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FEBD4-9694-42DC-874E-0792B178EE61}" type="datetime1">
              <a:rPr lang="en-US" smtClean="0"/>
              <a:pPr/>
              <a:t>11/27/2022</a:t>
            </a:fld>
            <a:endParaRPr lang="en-US"/>
          </a:p>
        </p:txBody>
      </p:sp>
      <p:sp>
        <p:nvSpPr>
          <p:cNvPr id="5" name="Footer Placeholder 4"/>
          <p:cNvSpPr>
            <a:spLocks noGrp="1"/>
          </p:cNvSpPr>
          <p:nvPr>
            <p:ph type="ftr" sz="quarter" idx="11"/>
          </p:nvPr>
        </p:nvSpPr>
        <p:spPr/>
        <p:txBody>
          <a:bodyPr/>
          <a:lstStyle/>
          <a:p>
            <a:r>
              <a:rPr lang="en-US"/>
              <a:t>Mini Project -20ISE59</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42ED5-F3BD-4F75-848A-759484554FAF}" type="datetime1">
              <a:rPr lang="en-US" smtClean="0"/>
              <a:pPr/>
              <a:t>11/27/2022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A7373-D757-4C35-9FE9-E37221EC568B}" type="datetime1">
              <a:rPr lang="en-US" smtClean="0"/>
              <a:pPr/>
              <a:t>11/27/2022</a:t>
            </a:fld>
            <a:endParaRPr lang="en-US"/>
          </a:p>
        </p:txBody>
      </p:sp>
      <p:sp>
        <p:nvSpPr>
          <p:cNvPr id="8" name="Footer Placeholder 7"/>
          <p:cNvSpPr>
            <a:spLocks noGrp="1"/>
          </p:cNvSpPr>
          <p:nvPr>
            <p:ph type="ftr" sz="quarter" idx="11"/>
          </p:nvPr>
        </p:nvSpPr>
        <p:spPr/>
        <p:txBody>
          <a:bodyPr/>
          <a:lstStyle/>
          <a:p>
            <a:r>
              <a:rPr lang="en-US"/>
              <a:t>Mini Project -20ISE59</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7AD0E2-488C-4FF5-9519-55D153719AAA}" type="datetime1">
              <a:rPr lang="en-US" smtClean="0"/>
              <a:pPr/>
              <a:t>11/27/2022</a:t>
            </a:fld>
            <a:endParaRPr lang="en-US"/>
          </a:p>
        </p:txBody>
      </p:sp>
      <p:sp>
        <p:nvSpPr>
          <p:cNvPr id="4" name="Footer Placeholder 3"/>
          <p:cNvSpPr>
            <a:spLocks noGrp="1"/>
          </p:cNvSpPr>
          <p:nvPr>
            <p:ph type="ftr" sz="quarter" idx="11"/>
          </p:nvPr>
        </p:nvSpPr>
        <p:spPr/>
        <p:txBody>
          <a:bodyPr/>
          <a:lstStyle/>
          <a:p>
            <a:r>
              <a:rPr lang="en-US"/>
              <a:t>Mini Project -20ISE59</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EF04F-410C-4D4C-817D-EC260ED0E96B}" type="datetime1">
              <a:rPr lang="en-US" smtClean="0"/>
              <a:pPr/>
              <a:t>11/27/2022</a:t>
            </a:fld>
            <a:endParaRPr lang="en-US"/>
          </a:p>
        </p:txBody>
      </p:sp>
      <p:sp>
        <p:nvSpPr>
          <p:cNvPr id="3" name="Footer Placeholder 2"/>
          <p:cNvSpPr>
            <a:spLocks noGrp="1"/>
          </p:cNvSpPr>
          <p:nvPr>
            <p:ph type="ftr" sz="quarter" idx="11"/>
          </p:nvPr>
        </p:nvSpPr>
        <p:spPr/>
        <p:txBody>
          <a:bodyPr/>
          <a:lstStyle/>
          <a:p>
            <a:r>
              <a:rPr lang="en-US"/>
              <a:t>Mini Project -20ISE59</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716CD-30A5-4FC0-8F21-28F09157EA19}" type="datetime1">
              <a:rPr lang="en-US" smtClean="0"/>
              <a:pPr/>
              <a:t>11/27/2022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FB88E-4616-444F-94E0-E010B922492C}" type="datetime1">
              <a:rPr lang="en-US" smtClean="0"/>
              <a:pPr/>
              <a:t>11/27/2022</a:t>
            </a:fld>
            <a:endParaRPr lang="en-US"/>
          </a:p>
        </p:txBody>
      </p:sp>
      <p:sp>
        <p:nvSpPr>
          <p:cNvPr id="6" name="Footer Placeholder 5"/>
          <p:cNvSpPr>
            <a:spLocks noGrp="1"/>
          </p:cNvSpPr>
          <p:nvPr>
            <p:ph type="ftr" sz="quarter" idx="11"/>
          </p:nvPr>
        </p:nvSpPr>
        <p:spPr/>
        <p:txBody>
          <a:bodyPr/>
          <a:lstStyle/>
          <a:p>
            <a:r>
              <a:rPr lang="en-US"/>
              <a:t>Mini Project -20ISE59</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7AD732-C3FA-432F-98E4-8E643D68BCB4}" type="datetime1">
              <a:rPr lang="en-US" smtClean="0"/>
              <a:pPr/>
              <a:t>11/27/2022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-20ISE59</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uides.lib.berkeley.edu/c.php?g=496970&amp;p=3401867" TargetMode="External"/><Relationship Id="rId2" Type="http://schemas.openxmlformats.org/officeDocument/2006/relationships/hyperlink" Target="https://egi.ge/en/archives/5187" TargetMode="External"/><Relationship Id="rId1" Type="http://schemas.openxmlformats.org/officeDocument/2006/relationships/slideLayout" Target="../slideLayouts/slideLayout2.xml"/><Relationship Id="rId4" Type="http://schemas.openxmlformats.org/officeDocument/2006/relationships/hyperlink" Target="https://web.archive.org/web/20210826060336/https:/guides.lib.berkeley.edu/NG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609600"/>
          </a:xfrm>
        </p:spPr>
        <p:txBody>
          <a:bodyPr>
            <a:noAutofit/>
          </a:bodyPr>
          <a:lstStyle/>
          <a:p>
            <a:r>
              <a:rPr lang="en-US" sz="2800" b="1" dirty="0">
                <a:solidFill>
                  <a:srgbClr val="0000CC"/>
                </a:solidFill>
              </a:rPr>
              <a:t>DEPARTMENT OF INFORMATION SCIENCE &amp; ENGINEERING</a:t>
            </a:r>
          </a:p>
        </p:txBody>
      </p:sp>
      <p:sp>
        <p:nvSpPr>
          <p:cNvPr id="3" name="Subtitle 2"/>
          <p:cNvSpPr>
            <a:spLocks noGrp="1"/>
          </p:cNvSpPr>
          <p:nvPr>
            <p:ph type="subTitle" idx="1"/>
          </p:nvPr>
        </p:nvSpPr>
        <p:spPr>
          <a:xfrm>
            <a:off x="1524000" y="2819400"/>
            <a:ext cx="6400800" cy="1752600"/>
          </a:xfrm>
        </p:spPr>
        <p:txBody>
          <a:bodyPr>
            <a:normAutofit/>
          </a:bodyPr>
          <a:lstStyle/>
          <a:p>
            <a:r>
              <a:rPr lang="en-US" sz="2800" dirty="0">
                <a:solidFill>
                  <a:schemeClr val="accent2">
                    <a:lumMod val="50000"/>
                  </a:schemeClr>
                </a:solidFill>
              </a:rPr>
              <a:t>“NGO Website”</a:t>
            </a:r>
          </a:p>
          <a:p>
            <a:r>
              <a:rPr lang="en-US" sz="2400" dirty="0">
                <a:solidFill>
                  <a:schemeClr val="accent2">
                    <a:lumMod val="50000"/>
                  </a:schemeClr>
                </a:solidFill>
              </a:rPr>
              <a:t>COURSE NAME : MINI PROJECT</a:t>
            </a:r>
          </a:p>
          <a:p>
            <a:r>
              <a:rPr lang="en-US" sz="2400" dirty="0">
                <a:solidFill>
                  <a:schemeClr val="accent2">
                    <a:lumMod val="50000"/>
                  </a:schemeClr>
                </a:solidFill>
              </a:rPr>
              <a:t>COURSE CODE: 20ISE59A</a:t>
            </a:r>
          </a:p>
        </p:txBody>
      </p:sp>
      <p:sp>
        <p:nvSpPr>
          <p:cNvPr id="4" name="Subtitle 2"/>
          <p:cNvSpPr txBox="1">
            <a:spLocks/>
          </p:cNvSpPr>
          <p:nvPr/>
        </p:nvSpPr>
        <p:spPr>
          <a:xfrm>
            <a:off x="457200" y="4495800"/>
            <a:ext cx="3886200" cy="1828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Presentation by,</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1NH20IS101 Nitish Veni</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1NH20IS083 Manoj H</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sp>
        <p:nvSpPr>
          <p:cNvPr id="5" name="Subtitle 2"/>
          <p:cNvSpPr txBox="1">
            <a:spLocks/>
          </p:cNvSpPr>
          <p:nvPr/>
        </p:nvSpPr>
        <p:spPr>
          <a:xfrm>
            <a:off x="4953000" y="4495800"/>
            <a:ext cx="3886200" cy="2209800"/>
          </a:xfrm>
          <a:prstGeom prst="rect">
            <a:avLst/>
          </a:prstGeom>
        </p:spPr>
        <p:txBody>
          <a:bodyPr vert="horz" lIns="91440" tIns="45720" rIns="91440" bIns="45720"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effectLst/>
                <a:uLnTx/>
                <a:uFillTx/>
                <a:latin typeface="+mn-lt"/>
                <a:ea typeface="+mn-ea"/>
                <a:cs typeface="+mn-cs"/>
              </a:rPr>
              <a:t>Under the Guidance of ,</a:t>
            </a: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accent2">
                    <a:lumMod val="50000"/>
                  </a:schemeClr>
                </a:solidFill>
                <a:effectLst/>
                <a:uLnTx/>
                <a:uFillTx/>
                <a:latin typeface="+mn-lt"/>
                <a:ea typeface="+mn-ea"/>
                <a:cs typeface="+mn-cs"/>
              </a:rPr>
              <a:t>Guide Name: </a:t>
            </a:r>
            <a:r>
              <a:rPr lang="en-US" sz="2400" dirty="0">
                <a:solidFill>
                  <a:schemeClr val="accent2">
                    <a:lumMod val="50000"/>
                  </a:schemeClr>
                </a:solidFill>
              </a:rPr>
              <a:t>Mrs. Priya N</a:t>
            </a:r>
            <a:endParaRPr kumimoji="0" lang="en-US" sz="2400" b="0" i="0" u="none" strike="noStrike" kern="1200" cap="none" spc="0" normalizeH="0" baseline="0" noProof="0" dirty="0">
              <a:ln>
                <a:noFill/>
              </a:ln>
              <a:solidFill>
                <a:schemeClr val="accent2">
                  <a:lumMod val="50000"/>
                </a:schemeClr>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lang="en-US" sz="2600" dirty="0">
                <a:solidFill>
                  <a:schemeClr val="accent2">
                    <a:lumMod val="50000"/>
                  </a:schemeClr>
                </a:solidFill>
              </a:rPr>
              <a:t>Designation: Assistant 			Professor</a:t>
            </a:r>
            <a:endParaRPr kumimoji="0" lang="en-US" sz="2600" b="0" i="0" u="none" strike="noStrike" kern="1200" cap="none" spc="0" normalizeH="0" baseline="0" noProof="0" dirty="0">
              <a:ln>
                <a:noFill/>
              </a:ln>
              <a:solidFill>
                <a:schemeClr val="accent2">
                  <a:lumMod val="50000"/>
                </a:schemeClr>
              </a:solidFill>
              <a:effectLst/>
              <a:uLnTx/>
              <a:uFillTx/>
              <a:latin typeface="+mn-lt"/>
              <a:ea typeface="+mn-ea"/>
              <a:cs typeface="+mn-cs"/>
            </a:endParaRPr>
          </a:p>
        </p:txBody>
      </p:sp>
      <p:pic>
        <p:nvPicPr>
          <p:cNvPr id="1026" name="Picture 2"/>
          <p:cNvPicPr>
            <a:picLocks noChangeAspect="1" noChangeArrowheads="1"/>
          </p:cNvPicPr>
          <p:nvPr/>
        </p:nvPicPr>
        <p:blipFill>
          <a:blip r:embed="rId2"/>
          <a:srcRect/>
          <a:stretch>
            <a:fillRect/>
          </a:stretch>
        </p:blipFill>
        <p:spPr bwMode="auto">
          <a:xfrm>
            <a:off x="1905000" y="533400"/>
            <a:ext cx="5334000" cy="104775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References</a:t>
            </a:r>
          </a:p>
        </p:txBody>
      </p:sp>
      <p:sp>
        <p:nvSpPr>
          <p:cNvPr id="3" name="Content Placeholder 2"/>
          <p:cNvSpPr>
            <a:spLocks noGrp="1"/>
          </p:cNvSpPr>
          <p:nvPr>
            <p:ph idx="1"/>
          </p:nvPr>
        </p:nvSpPr>
        <p:spPr/>
        <p:txBody>
          <a:bodyPr>
            <a:normAutofit lnSpcReduction="10000"/>
          </a:bodyPr>
          <a:lstStyle/>
          <a:p>
            <a:pPr marL="0" indent="0" algn="just">
              <a:buNone/>
            </a:pPr>
            <a:r>
              <a:rPr lang="en-US" dirty="0"/>
              <a:t>[1] </a:t>
            </a:r>
            <a:r>
              <a:rPr lang="en-US" sz="2400" dirty="0">
                <a:solidFill>
                  <a:srgbClr val="202122"/>
                </a:solidFill>
                <a:effectLst/>
                <a:latin typeface="Times New Roman" panose="02020603050405020304" pitchFamily="18" charset="0"/>
                <a:cs typeface="Times New Roman" panose="02020603050405020304" pitchFamily="18" charset="0"/>
              </a:rPr>
              <a:t>Rapporteur 1, E. G. I. (29 October 2019). </a:t>
            </a:r>
            <a:r>
              <a:rPr lang="en-US" sz="2400" u="none" strike="noStrike" dirty="0">
                <a:solidFill>
                  <a:srgbClr val="3366BB"/>
                </a:solidFill>
                <a:effectLst/>
                <a:latin typeface="Times New Roman" panose="02020603050405020304" pitchFamily="18" charset="0"/>
                <a:cs typeface="Times New Roman" panose="02020603050405020304" pitchFamily="18" charset="0"/>
                <a:hlinkClick r:id="rId2"/>
              </a:rPr>
              <a:t>"Europe in a suitcase: Oliver </a:t>
            </a:r>
            <a:r>
              <a:rPr lang="en-US" sz="2400" u="none" strike="noStrike" dirty="0" err="1">
                <a:solidFill>
                  <a:srgbClr val="3366BB"/>
                </a:solidFill>
                <a:effectLst/>
                <a:latin typeface="Times New Roman" panose="02020603050405020304" pitchFamily="18" charset="0"/>
                <a:cs typeface="Times New Roman" panose="02020603050405020304" pitchFamily="18" charset="0"/>
                <a:hlinkClick r:id="rId2"/>
              </a:rPr>
              <a:t>Wardrop</a:t>
            </a:r>
            <a:r>
              <a:rPr lang="en-US" sz="2400" u="none" strike="noStrike" dirty="0">
                <a:solidFill>
                  <a:srgbClr val="3366BB"/>
                </a:solidFill>
                <a:effectLst/>
                <a:latin typeface="Times New Roman" panose="02020603050405020304" pitchFamily="18" charset="0"/>
                <a:cs typeface="Times New Roman" panose="02020603050405020304" pitchFamily="18" charset="0"/>
                <a:hlinkClick r:id="rId2"/>
              </a:rPr>
              <a:t> Discussions"</a:t>
            </a:r>
            <a:r>
              <a:rPr lang="en-US" sz="2400" dirty="0">
                <a:solidFill>
                  <a:srgbClr val="202122"/>
                </a:solidFill>
                <a:effectLst/>
                <a:latin typeface="Times New Roman" panose="02020603050405020304" pitchFamily="18" charset="0"/>
                <a:cs typeface="Times New Roman" panose="02020603050405020304" pitchFamily="18" charset="0"/>
              </a:rPr>
              <a:t>. Europe-Georgia Institute. Retrieved 31 March 2021.</a:t>
            </a:r>
          </a:p>
          <a:p>
            <a:pPr marL="0" indent="0" algn="l">
              <a:buNone/>
            </a:pPr>
            <a:r>
              <a:rPr lang="en-US" dirty="0">
                <a:solidFill>
                  <a:srgbClr val="202122"/>
                </a:solidFill>
                <a:effectLst/>
                <a:latin typeface="Times New Roman" panose="02020603050405020304" pitchFamily="18" charset="0"/>
                <a:cs typeface="Times New Roman" panose="02020603050405020304" pitchFamily="18" charset="0"/>
              </a:rPr>
              <a:t>[2] </a:t>
            </a:r>
            <a:r>
              <a:rPr lang="en-US" sz="2600" dirty="0">
                <a:solidFill>
                  <a:srgbClr val="202122"/>
                </a:solidFill>
                <a:effectLst/>
                <a:latin typeface="Times New Roman" panose="02020603050405020304" pitchFamily="18" charset="0"/>
                <a:cs typeface="Times New Roman" panose="02020603050405020304" pitchFamily="18" charset="0"/>
              </a:rPr>
              <a:t>Church, Jim (26 August 2021). </a:t>
            </a:r>
            <a:r>
              <a:rPr lang="en-US" sz="2600" u="none" strike="noStrike" dirty="0">
                <a:solidFill>
                  <a:srgbClr val="3366BB"/>
                </a:solidFill>
                <a:effectLst/>
                <a:latin typeface="Times New Roman" panose="02020603050405020304" pitchFamily="18" charset="0"/>
                <a:cs typeface="Times New Roman" panose="02020603050405020304" pitchFamily="18" charset="0"/>
                <a:hlinkClick r:id="rId3"/>
              </a:rPr>
              <a:t>"Library Guides: Non Governmental Organizations (NGOs): Introduction"</a:t>
            </a:r>
            <a:r>
              <a:rPr lang="en-US" sz="2600" dirty="0">
                <a:solidFill>
                  <a:srgbClr val="202122"/>
                </a:solidFill>
                <a:effectLst/>
                <a:latin typeface="Times New Roman" panose="02020603050405020304" pitchFamily="18" charset="0"/>
                <a:cs typeface="Times New Roman" panose="02020603050405020304" pitchFamily="18" charset="0"/>
              </a:rPr>
              <a:t>. guides.lib.berkeley.edu. </a:t>
            </a:r>
            <a:r>
              <a:rPr lang="en-US" sz="2600" u="none" strike="noStrike" dirty="0">
                <a:solidFill>
                  <a:srgbClr val="3366BB"/>
                </a:solidFill>
                <a:effectLst/>
                <a:latin typeface="Times New Roman" panose="02020603050405020304" pitchFamily="18" charset="0"/>
                <a:cs typeface="Times New Roman" panose="02020603050405020304" pitchFamily="18" charset="0"/>
                <a:hlinkClick r:id="rId4"/>
              </a:rPr>
              <a:t>Archived</a:t>
            </a:r>
            <a:r>
              <a:rPr lang="en-US" sz="2600" dirty="0">
                <a:solidFill>
                  <a:srgbClr val="202122"/>
                </a:solidFill>
                <a:effectLst/>
                <a:latin typeface="Times New Roman" panose="02020603050405020304" pitchFamily="18" charset="0"/>
                <a:cs typeface="Times New Roman" panose="02020603050405020304" pitchFamily="18" charset="0"/>
              </a:rPr>
              <a:t> from the original on 26 August 2021. Retrieved 26 August 2021.</a:t>
            </a:r>
          </a:p>
          <a:p>
            <a:pPr marL="0" indent="0" algn="l">
              <a:buNone/>
            </a:pPr>
            <a:endParaRPr lang="en-US" b="0" i="0" dirty="0">
              <a:solidFill>
                <a:srgbClr val="202122"/>
              </a:solidFill>
              <a:effectLst/>
              <a:latin typeface="Arial" panose="020B0604020202020204" pitchFamily="34" charset="0"/>
            </a:endParaRPr>
          </a:p>
          <a:p>
            <a:pPr marL="0" indent="0">
              <a:buNone/>
            </a:pPr>
            <a:br>
              <a:rPr lang="en-US" dirty="0"/>
            </a:br>
            <a:endParaRPr lang="en-US"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11</a:t>
            </a:fld>
            <a:endParaRPr lang="en-US"/>
          </a:p>
        </p:txBody>
      </p:sp>
      <p:sp>
        <p:nvSpPr>
          <p:cNvPr id="7" name="Rectangle 6"/>
          <p:cNvSpPr/>
          <p:nvPr/>
        </p:nvSpPr>
        <p:spPr>
          <a:xfrm>
            <a:off x="2971800"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buFont typeface="Wingdings" pitchFamily="2" charset="2"/>
              <a:buChar char="Ø"/>
            </a:pPr>
            <a:r>
              <a:rPr lang="en-US" dirty="0"/>
              <a:t>Introduction</a:t>
            </a:r>
          </a:p>
          <a:p>
            <a:pPr>
              <a:buFont typeface="Wingdings" pitchFamily="2" charset="2"/>
              <a:buChar char="Ø"/>
            </a:pPr>
            <a:r>
              <a:rPr lang="en-US" dirty="0"/>
              <a:t>Existing system</a:t>
            </a:r>
          </a:p>
          <a:p>
            <a:pPr>
              <a:buFont typeface="Wingdings" pitchFamily="2" charset="2"/>
              <a:buChar char="Ø"/>
            </a:pPr>
            <a:r>
              <a:rPr lang="en-US" dirty="0"/>
              <a:t>Problem Definition</a:t>
            </a:r>
          </a:p>
          <a:p>
            <a:pPr>
              <a:buFont typeface="Wingdings" pitchFamily="2" charset="2"/>
              <a:buChar char="Ø"/>
            </a:pPr>
            <a:r>
              <a:rPr lang="en-US" dirty="0"/>
              <a:t>Objectives</a:t>
            </a:r>
          </a:p>
          <a:p>
            <a:pPr>
              <a:buFont typeface="Wingdings" pitchFamily="2" charset="2"/>
              <a:buChar char="Ø"/>
            </a:pPr>
            <a:r>
              <a:rPr lang="en-US" dirty="0"/>
              <a:t>Design modules</a:t>
            </a:r>
          </a:p>
          <a:p>
            <a:pPr>
              <a:buFont typeface="Wingdings" pitchFamily="2" charset="2"/>
              <a:buChar char="Ø"/>
            </a:pPr>
            <a:r>
              <a:rPr lang="en-US" dirty="0"/>
              <a:t>Algorithm / Flow chart</a:t>
            </a:r>
          </a:p>
          <a:p>
            <a:pPr>
              <a:buFont typeface="Wingdings" pitchFamily="2" charset="2"/>
              <a:buChar char="Ø"/>
            </a:pPr>
            <a:r>
              <a:rPr lang="en-US" dirty="0"/>
              <a:t>Conclusion</a:t>
            </a:r>
          </a:p>
          <a:p>
            <a:pPr>
              <a:buFont typeface="Wingdings" pitchFamily="2" charset="2"/>
              <a:buChar char="Ø"/>
            </a:pPr>
            <a:r>
              <a:rPr lang="en-US" dirty="0"/>
              <a:t>References</a:t>
            </a:r>
          </a:p>
          <a:p>
            <a:pPr>
              <a:buFont typeface="Wingdings" pitchFamily="2" charset="2"/>
              <a:buChar char="Ø"/>
            </a:pPr>
            <a:endParaRPr lang="en-US" dirty="0"/>
          </a:p>
          <a:p>
            <a:pPr>
              <a:buFont typeface="Wingdings" pitchFamily="2" charset="2"/>
              <a:buChar char="Ø"/>
            </a:pPr>
            <a:endParaRPr lang="en-US"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457200" y="228600"/>
            <a:ext cx="8229600" cy="563562"/>
          </a:xfrm>
        </p:spPr>
        <p:txBody>
          <a:bodyPr>
            <a:normAutofit fontScale="90000"/>
          </a:bodyPr>
          <a:lstStyle/>
          <a:p>
            <a:r>
              <a:rPr lang="en-US" dirty="0">
                <a:solidFill>
                  <a:srgbClr val="FF0000"/>
                </a:solidFill>
              </a:rPr>
              <a:t>Agenda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 </a:t>
            </a:r>
          </a:p>
        </p:txBody>
      </p:sp>
      <p:sp>
        <p:nvSpPr>
          <p:cNvPr id="3" name="Content Placeholder 2"/>
          <p:cNvSpPr>
            <a:spLocks noGrp="1"/>
          </p:cNvSpPr>
          <p:nvPr>
            <p:ph idx="1"/>
          </p:nvPr>
        </p:nvSpPr>
        <p:spPr/>
        <p:txBody>
          <a:bodyPr>
            <a:noAutofit/>
          </a:bodyPr>
          <a:lstStyle/>
          <a:p>
            <a:pPr marL="0" indent="0" algn="just">
              <a:buNone/>
            </a:pPr>
            <a:r>
              <a:rPr lang="en-US" sz="2400" dirty="0"/>
              <a:t>	Poverty, hunger and health care are the main problem of our country. There are many NGO’s or Organizations that are working to minimize poverty and hunger in society. NGO (Nongovernmental organization) is a term that has become widely accepted for referring to a legally constituted, non-business organization created by natural or legal persons with no participation or representation of any government. These organizations take donations for this purpose and arrange fund raising events/ processes so that everyone can donate. This project will build an efficient management system for such organizations to manage their resources and donations.</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FF0000"/>
                </a:solidFill>
              </a:rPr>
              <a:t> Existing systems</a:t>
            </a:r>
          </a:p>
        </p:txBody>
      </p:sp>
      <p:sp>
        <p:nvSpPr>
          <p:cNvPr id="3" name="Content Placeholder 2"/>
          <p:cNvSpPr>
            <a:spLocks noGrp="1"/>
          </p:cNvSpPr>
          <p:nvPr>
            <p:ph idx="1"/>
          </p:nvPr>
        </p:nvSpPr>
        <p:spPr/>
        <p:txBody>
          <a:bodyPr>
            <a:noAutofit/>
          </a:bodyPr>
          <a:lstStyle/>
          <a:p>
            <a:pPr algn="just"/>
            <a:r>
              <a:rPr lang="en-US" sz="2800" dirty="0"/>
              <a:t>The existing system is a website.</a:t>
            </a:r>
          </a:p>
          <a:p>
            <a:pPr algn="just"/>
            <a:r>
              <a:rPr lang="en-US" sz="2800" dirty="0"/>
              <a:t>It consists of all the information regarding the domain they are willing to work for.</a:t>
            </a:r>
          </a:p>
          <a:p>
            <a:pPr algn="just"/>
            <a:r>
              <a:rPr lang="en-US" sz="2800" dirty="0"/>
              <a:t>The website contains all the details about the work which they conduct and worship where it takes place.</a:t>
            </a:r>
          </a:p>
          <a:p>
            <a:pPr marL="0" indent="0" algn="just">
              <a:buNone/>
            </a:pPr>
            <a:endParaRPr lang="en-US" sz="28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Problem Definition</a:t>
            </a:r>
          </a:p>
        </p:txBody>
      </p:sp>
      <p:sp>
        <p:nvSpPr>
          <p:cNvPr id="3" name="Content Placeholder 2"/>
          <p:cNvSpPr>
            <a:spLocks noGrp="1"/>
          </p:cNvSpPr>
          <p:nvPr>
            <p:ph idx="1"/>
          </p:nvPr>
        </p:nvSpPr>
        <p:spPr/>
        <p:txBody>
          <a:bodyPr>
            <a:normAutofit/>
          </a:bodyPr>
          <a:lstStyle/>
          <a:p>
            <a:pPr algn="just"/>
            <a:r>
              <a:rPr lang="en-US" dirty="0"/>
              <a:t>To be able to implement stress free money transactions.</a:t>
            </a:r>
          </a:p>
          <a:p>
            <a:pPr algn="just"/>
            <a:r>
              <a:rPr lang="en-US" dirty="0"/>
              <a:t>To be able to reach majority of population all across the world</a:t>
            </a:r>
          </a:p>
          <a:p>
            <a:pPr algn="just"/>
            <a:r>
              <a:rPr lang="en-US" dirty="0"/>
              <a:t>To be able to get receipts to their mobile phones.</a:t>
            </a:r>
          </a:p>
          <a:p>
            <a:endParaRPr lang="en-US"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Objectives</a:t>
            </a:r>
          </a:p>
        </p:txBody>
      </p:sp>
      <p:sp>
        <p:nvSpPr>
          <p:cNvPr id="3" name="Content Placeholder 2"/>
          <p:cNvSpPr>
            <a:spLocks noGrp="1"/>
          </p:cNvSpPr>
          <p:nvPr>
            <p:ph idx="1"/>
          </p:nvPr>
        </p:nvSpPr>
        <p:spPr/>
        <p:txBody>
          <a:bodyPr>
            <a:normAutofit/>
          </a:bodyPr>
          <a:lstStyle/>
          <a:p>
            <a:pPr algn="just"/>
            <a:r>
              <a:rPr lang="en-US" sz="2400" b="0" i="0" dirty="0">
                <a:solidFill>
                  <a:srgbClr val="000000"/>
                </a:solidFill>
                <a:effectLst/>
                <a:latin typeface="Verdana" panose="020B0604030504040204" pitchFamily="34" charset="0"/>
              </a:rPr>
              <a:t>To fight against exploitation, injustice and corruption if found against any individual, class, community in the society.</a:t>
            </a:r>
          </a:p>
          <a:p>
            <a:pPr algn="just"/>
            <a:r>
              <a:rPr lang="en-US" sz="2400" dirty="0">
                <a:solidFill>
                  <a:srgbClr val="000000"/>
                </a:solidFill>
                <a:latin typeface="Verdana" panose="020B0604030504040204" pitchFamily="34" charset="0"/>
              </a:rPr>
              <a:t>T</a:t>
            </a:r>
            <a:r>
              <a:rPr lang="en-US" sz="2400" b="0" i="0" dirty="0">
                <a:solidFill>
                  <a:srgbClr val="000000"/>
                </a:solidFill>
                <a:effectLst/>
                <a:latin typeface="Verdana" panose="020B0604030504040204" pitchFamily="34" charset="0"/>
              </a:rPr>
              <a:t>o provide help under health &amp; nutrition services for women   and children.</a:t>
            </a:r>
          </a:p>
          <a:p>
            <a:pPr algn="just"/>
            <a:r>
              <a:rPr lang="en-US" sz="2400" dirty="0">
                <a:solidFill>
                  <a:srgbClr val="000000"/>
                </a:solidFill>
                <a:latin typeface="Verdana" panose="020B0604030504040204" pitchFamily="34" charset="0"/>
              </a:rPr>
              <a:t>To provide a forum for the exchange of ideas on the social, cultural and educational conditions of society to collaborate with other NGO’s working towards similar goals.</a:t>
            </a:r>
            <a:endParaRPr lang="en-US" sz="2400" b="0" i="0" dirty="0">
              <a:solidFill>
                <a:srgbClr val="000000"/>
              </a:solidFill>
              <a:effectLst/>
              <a:latin typeface="Verdana" panose="020B0604030504040204" pitchFamily="34" charset="0"/>
            </a:endParaRPr>
          </a:p>
          <a:p>
            <a:pPr algn="just"/>
            <a:endParaRPr lang="en-US" sz="2400" dirty="0"/>
          </a:p>
          <a:p>
            <a:endParaRPr lang="en-US"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Design Modules</a:t>
            </a:r>
          </a:p>
        </p:txBody>
      </p:sp>
      <p:sp>
        <p:nvSpPr>
          <p:cNvPr id="3" name="Content Placeholder 2"/>
          <p:cNvSpPr>
            <a:spLocks noGrp="1"/>
          </p:cNvSpPr>
          <p:nvPr>
            <p:ph idx="1"/>
          </p:nvPr>
        </p:nvSpPr>
        <p:spPr/>
        <p:txBody>
          <a:bodyPr/>
          <a:lstStyle/>
          <a:p>
            <a:pPr marL="0" indent="0">
              <a:buNone/>
            </a:pPr>
            <a:r>
              <a:rPr lang="en-US" dirty="0"/>
              <a:t>Web Standards Used</a:t>
            </a:r>
          </a:p>
          <a:p>
            <a:r>
              <a:rPr lang="en-US" dirty="0"/>
              <a:t>Hypertext Markup Language Syntax Tags.</a:t>
            </a:r>
          </a:p>
          <a:p>
            <a:r>
              <a:rPr lang="en-US" dirty="0"/>
              <a:t>Cascading Style Sheets.</a:t>
            </a:r>
          </a:p>
          <a:p>
            <a:r>
              <a:rPr lang="en-US" dirty="0"/>
              <a:t>Java Script.</a:t>
            </a:r>
          </a:p>
          <a:p>
            <a:pPr marL="0" indent="0">
              <a:buNone/>
            </a:pPr>
            <a:endParaRPr lang="en-US" dirty="0"/>
          </a:p>
          <a:p>
            <a:endParaRPr lang="en-US" dirty="0"/>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 y="0"/>
            <a:ext cx="8229600" cy="1143000"/>
          </a:xfrm>
        </p:spPr>
        <p:txBody>
          <a:bodyPr/>
          <a:lstStyle/>
          <a:p>
            <a:r>
              <a:rPr lang="en-US" dirty="0">
                <a:solidFill>
                  <a:srgbClr val="FF0000"/>
                </a:solidFill>
              </a:rPr>
              <a:t>Flowchart</a:t>
            </a:r>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8</a:t>
            </a:fld>
            <a:endParaRPr lang="en-US"/>
          </a:p>
        </p:txBody>
      </p:sp>
      <p:pic>
        <p:nvPicPr>
          <p:cNvPr id="8" name="Content Placeholder 7">
            <a:extLst>
              <a:ext uri="{FF2B5EF4-FFF2-40B4-BE49-F238E27FC236}">
                <a16:creationId xmlns:a16="http://schemas.microsoft.com/office/drawing/2014/main" id="{865B0E4F-A813-84D1-4816-A142E8A8D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219200"/>
            <a:ext cx="5181600" cy="48006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Conclusion</a:t>
            </a:r>
          </a:p>
        </p:txBody>
      </p:sp>
      <p:sp>
        <p:nvSpPr>
          <p:cNvPr id="3" name="Content Placeholder 2"/>
          <p:cNvSpPr>
            <a:spLocks noGrp="1"/>
          </p:cNvSpPr>
          <p:nvPr>
            <p:ph idx="1"/>
          </p:nvPr>
        </p:nvSpPr>
        <p:spPr/>
        <p:txBody>
          <a:bodyPr>
            <a:normAutofit/>
          </a:bodyPr>
          <a:lstStyle/>
          <a:p>
            <a:pPr algn="just"/>
            <a:r>
              <a:rPr lang="en-US" dirty="0"/>
              <a:t>Work done by NGO goes a long way for a nation building.</a:t>
            </a:r>
          </a:p>
          <a:p>
            <a:pPr algn="just"/>
            <a:r>
              <a:rPr lang="en-US" dirty="0"/>
              <a:t>In countries where the NGO/Government collaboration is strong, the impact of the activities is greater and more sustainable.</a:t>
            </a:r>
          </a:p>
          <a:p>
            <a:pPr algn="just"/>
            <a:r>
              <a:rPr lang="en-US" dirty="0"/>
              <a:t>NGO’s need to be transparent in their work and ensure that the fund raised, benefit those for whom they are intended. </a:t>
            </a:r>
          </a:p>
        </p:txBody>
      </p:sp>
      <p:sp>
        <p:nvSpPr>
          <p:cNvPr id="5" name="Footer Placeholder 4"/>
          <p:cNvSpPr>
            <a:spLocks noGrp="1"/>
          </p:cNvSpPr>
          <p:nvPr>
            <p:ph type="ftr" sz="quarter" idx="11"/>
          </p:nvPr>
        </p:nvSpPr>
        <p:spPr/>
        <p:txBody>
          <a:bodyPr/>
          <a:lstStyle/>
          <a:p>
            <a:r>
              <a:rPr lang="en-US" dirty="0"/>
              <a:t>Mini Project -</a:t>
            </a:r>
            <a:r>
              <a:rPr lang="en-US" sz="1200" dirty="0">
                <a:solidFill>
                  <a:schemeClr val="accent2">
                    <a:lumMod val="50000"/>
                  </a:schemeClr>
                </a:solidFill>
              </a:rPr>
              <a:t> 20ISE49A</a:t>
            </a:r>
            <a:endParaRPr lang="en-US" dirty="0"/>
          </a:p>
        </p:txBody>
      </p:sp>
      <p:sp>
        <p:nvSpPr>
          <p:cNvPr id="6" name="Slide Number Placeholder 5"/>
          <p:cNvSpPr>
            <a:spLocks noGrp="1"/>
          </p:cNvSpPr>
          <p:nvPr>
            <p:ph type="sldNum" sz="quarter" idx="12"/>
          </p:nvPr>
        </p:nvSpPr>
        <p:spPr/>
        <p:txBody>
          <a:bodyPr/>
          <a:lstStyle/>
          <a:p>
            <a:fld id="{3C0F9C3E-79AB-4D1D-AF94-F9B1D785080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2017</TotalTime>
  <Words>526</Words>
  <Application>Microsoft Office PowerPoint</Application>
  <PresentationFormat>On-screen Show (4:3)</PresentationFormat>
  <Paragraphs>89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Verdana</vt:lpstr>
      <vt:lpstr>Wingdings</vt:lpstr>
      <vt:lpstr>Office Theme</vt:lpstr>
      <vt:lpstr>DEPARTMENT OF INFORMATION SCIENCE &amp; ENGINEERING</vt:lpstr>
      <vt:lpstr>Agenda</vt:lpstr>
      <vt:lpstr>Introduction </vt:lpstr>
      <vt:lpstr> Existing systems</vt:lpstr>
      <vt:lpstr>Problem Definition</vt:lpstr>
      <vt:lpstr>Objectives</vt:lpstr>
      <vt:lpstr>Design Modules</vt:lpstr>
      <vt:lpstr>Flowchart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nitish.veni@outlook.com</cp:lastModifiedBy>
  <cp:revision>34</cp:revision>
  <dcterms:created xsi:type="dcterms:W3CDTF">2019-03-07T05:34:07Z</dcterms:created>
  <dcterms:modified xsi:type="dcterms:W3CDTF">2022-11-28T09:42:38Z</dcterms:modified>
</cp:coreProperties>
</file>