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084863"/>
    <a:srgbClr val="01749F"/>
    <a:srgbClr val="0096CF"/>
    <a:srgbClr val="00A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0"/>
  </p:normalViewPr>
  <p:slideViewPr>
    <p:cSldViewPr snapToGrid="0">
      <p:cViewPr>
        <p:scale>
          <a:sx n="115" d="100"/>
          <a:sy n="115" d="100"/>
        </p:scale>
        <p:origin x="4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CE34-0AC2-7110-15BF-38F2B9DA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05BD-2FC9-49F3-8447-5F7120B6E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AD36-C374-C52F-2109-0542AE6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F934-2C1F-4F5C-CB0B-31E0301E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9513-6EB4-AC39-0272-A6F7BB64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98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1B2-598C-DF65-5E38-DB9C4580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62CF9-3E12-6426-2C38-04F45C36F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4CE9-1D01-C9CC-9A65-61EF57AC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618D-8B4C-7648-E773-181CE514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0D93-5EF6-D5D5-30F9-EE5B14D4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2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E454D-8244-0499-5C3D-3DC786E31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CD779-046D-DDEB-E399-B12917C2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6B0F-38B0-649E-D9FB-F291A39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AA70-7B86-5D27-7609-41D20D69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FACA-FE95-5738-A82F-28DE4FFC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318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9BFB-97FD-CDB4-EA8E-21F0CF52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4D60-933A-4B7B-9B65-9CBFE1B7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D05B-0CDD-6066-40CD-206E4B9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5F5B-43D5-BA46-512E-DF0B8455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E170-C608-791C-70BD-7791E986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3086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5F28-1DDF-8DAB-8E7D-1079537D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23BF-DE39-6A72-3A9B-C49CA04E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E15F-901B-A322-05BE-EDA6D58E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5095-6F6F-40A9-8277-C9309B0C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8A84-19B2-E5F5-173C-029CD02C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472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0E94-3394-458A-52F4-17E0FF7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5F6C-CFFD-E524-AC42-FE358E042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A1C69-E17C-5A7E-D51B-FB78B8A6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8D8A2-D958-4991-F5E9-5F60A958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EB6C-8D34-404E-7120-E7B8785D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15BC-2578-EAC2-DAF7-D814ECC3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909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1958-BDD7-5464-C714-0B94265E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94811-22CE-3CD2-D9CF-6CFC7D65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F9FBA-13CF-F744-63B9-B3E67BBF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D39AF-E3B0-55DC-DD5A-BB52A2297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5C8B8-FBA1-76E3-C2E1-F94E89680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C6AF1-535B-B70E-D750-AA63647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1A806-7DF8-69BF-45AB-AF44C81C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D064D-0460-9CC0-BB07-74DF7CB8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91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AF06-F7C4-20CE-659A-6D3310BA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175C4-E7CD-65D0-60D1-6D97B59D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BDA2B-64AD-49B6-E447-C9406FE1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A90F9-5923-9A06-E801-96ED134A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DC3DE-2CBF-C245-17B0-B9C53D44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86A35-3328-947A-52E0-C654AB3B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20D3-9C65-8BB0-3BA9-E081903F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85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5EC-376A-0AD6-C948-82F24248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67E6-D18A-C3C1-B10F-F7E396FB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C728A-7FB1-25CA-8385-742DDC88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A116-3152-5083-3D10-54A6B85C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4791-C033-193A-54BE-D8C1B976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FCCC-B84C-CCE4-7CD3-1DE0228D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90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0E63-78D7-4708-AEC6-BCC20198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4F040-519E-CF37-4051-F80068CD5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4800-B0B1-0232-8B1D-D31B4CF1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20198-C84D-5C32-41EB-BDF6CC92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68AE8-7BFD-5E4D-CA00-DFEB7DF3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08F3-2080-5638-5AD1-465A8112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950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30764-3D78-AD3E-4AA1-BDE5A41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C5901-4AA1-B7EF-7534-12DC2905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37AE-F32D-3EA6-D9CA-F4C8672D3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4D24-9730-884A-AE70-FF722022CCD1}" type="datetimeFigureOut">
              <a:rPr lang="en-PT" smtClean="0"/>
              <a:t>10/03/2023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11F7-E1A8-6334-99CF-05FBC0D14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EF8B-546D-A554-9F88-E73103A3D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CBEA-94C4-244E-A009-5CFC9D87F9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08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FF46-0E4A-D954-2C5C-6827567F1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9E3B0-2ECB-59B5-F802-89BA76402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774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FBE27DC2-4259-EE52-4E58-706A18DE7C55}"/>
              </a:ext>
            </a:extLst>
          </p:cNvPr>
          <p:cNvSpPr/>
          <p:nvPr/>
        </p:nvSpPr>
        <p:spPr>
          <a:xfrm>
            <a:off x="7668245" y="3593086"/>
            <a:ext cx="71323" cy="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CCAD4F-25B6-3F1E-E11E-723747034E9D}"/>
              </a:ext>
            </a:extLst>
          </p:cNvPr>
          <p:cNvSpPr/>
          <p:nvPr/>
        </p:nvSpPr>
        <p:spPr>
          <a:xfrm>
            <a:off x="7344925" y="3513673"/>
            <a:ext cx="71322" cy="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F3EEDC-C4E5-4C4B-3860-56A7F9ED02B3}"/>
              </a:ext>
            </a:extLst>
          </p:cNvPr>
          <p:cNvSpPr>
            <a:spLocks/>
          </p:cNvSpPr>
          <p:nvPr/>
        </p:nvSpPr>
        <p:spPr>
          <a:xfrm>
            <a:off x="7291001" y="3444878"/>
            <a:ext cx="3600000" cy="5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A55589-06DA-0446-BF4B-6C14D6AE3AA2}"/>
              </a:ext>
            </a:extLst>
          </p:cNvPr>
          <p:cNvSpPr/>
          <p:nvPr/>
        </p:nvSpPr>
        <p:spPr>
          <a:xfrm>
            <a:off x="3558720" y="3426749"/>
            <a:ext cx="1440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CB895-319B-E463-C235-DAFB3193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Experimental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865ED-B723-7FA1-949A-17CE1F7EBAAA}"/>
              </a:ext>
            </a:extLst>
          </p:cNvPr>
          <p:cNvSpPr txBox="1"/>
          <p:nvPr/>
        </p:nvSpPr>
        <p:spPr>
          <a:xfrm>
            <a:off x="838200" y="1567110"/>
            <a:ext cx="416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/>
              <a:t>Simultaneous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882F1-317F-0AE4-F8FA-95AF91429030}"/>
              </a:ext>
            </a:extLst>
          </p:cNvPr>
          <p:cNvSpPr txBox="1"/>
          <p:nvPr/>
        </p:nvSpPr>
        <p:spPr>
          <a:xfrm>
            <a:off x="7210928" y="1567110"/>
            <a:ext cx="416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/>
              <a:t>Sequential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F3524-D1C3-39B3-BA79-6896CEE851D3}"/>
              </a:ext>
            </a:extLst>
          </p:cNvPr>
          <p:cNvSpPr txBox="1"/>
          <p:nvPr/>
        </p:nvSpPr>
        <p:spPr>
          <a:xfrm>
            <a:off x="1301385" y="3145326"/>
            <a:ext cx="10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18h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718526-2BA2-5EAA-3C40-FFE16331E38C}"/>
              </a:ext>
            </a:extLst>
          </p:cNvPr>
          <p:cNvSpPr/>
          <p:nvPr/>
        </p:nvSpPr>
        <p:spPr>
          <a:xfrm>
            <a:off x="2118720" y="3426749"/>
            <a:ext cx="1440000" cy="28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D1DE2-64A7-6139-F50F-70EB3C76A363}"/>
              </a:ext>
            </a:extLst>
          </p:cNvPr>
          <p:cNvSpPr txBox="1"/>
          <p:nvPr/>
        </p:nvSpPr>
        <p:spPr>
          <a:xfrm>
            <a:off x="2588940" y="3124090"/>
            <a:ext cx="10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24h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63377-B7A9-C378-AEED-B5B58C84D409}"/>
              </a:ext>
            </a:extLst>
          </p:cNvPr>
          <p:cNvSpPr txBox="1"/>
          <p:nvPr/>
        </p:nvSpPr>
        <p:spPr>
          <a:xfrm>
            <a:off x="2111945" y="2405603"/>
            <a:ext cx="156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1st </a:t>
            </a:r>
          </a:p>
          <a:p>
            <a:r>
              <a:rPr lang="en-PT" dirty="0"/>
              <a:t>eggcount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52FD42-1BEF-DE60-09BF-0EE613755227}"/>
              </a:ext>
            </a:extLst>
          </p:cNvPr>
          <p:cNvSpPr txBox="1"/>
          <p:nvPr/>
        </p:nvSpPr>
        <p:spPr>
          <a:xfrm>
            <a:off x="3558720" y="2396932"/>
            <a:ext cx="156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2nd </a:t>
            </a:r>
          </a:p>
          <a:p>
            <a:r>
              <a:rPr lang="en-PT" dirty="0"/>
              <a:t>eggcount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7AF5FF-B775-9B4C-80D2-E7F2C662A5E4}"/>
              </a:ext>
            </a:extLst>
          </p:cNvPr>
          <p:cNvSpPr/>
          <p:nvPr/>
        </p:nvSpPr>
        <p:spPr>
          <a:xfrm>
            <a:off x="827620" y="4412308"/>
            <a:ext cx="2168648" cy="1888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9A069-B210-4023-D6F8-3EAFEEB7C590}"/>
              </a:ext>
            </a:extLst>
          </p:cNvPr>
          <p:cNvSpPr txBox="1"/>
          <p:nvPr/>
        </p:nvSpPr>
        <p:spPr>
          <a:xfrm>
            <a:off x="976008" y="4491803"/>
            <a:ext cx="187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Access to Mating: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Flies are in the experimental wells</a:t>
            </a:r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2DE4EA-D61E-DDE5-E839-692B1BA143DE}"/>
              </a:ext>
            </a:extLst>
          </p:cNvPr>
          <p:cNvSpPr/>
          <p:nvPr/>
        </p:nvSpPr>
        <p:spPr>
          <a:xfrm>
            <a:off x="3165267" y="4400530"/>
            <a:ext cx="2168648" cy="1900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1EA1D-89B9-1AF6-2B63-05DC061A14D0}"/>
              </a:ext>
            </a:extLst>
          </p:cNvPr>
          <p:cNvSpPr txBox="1"/>
          <p:nvPr/>
        </p:nvSpPr>
        <p:spPr>
          <a:xfrm>
            <a:off x="3313655" y="4480025"/>
            <a:ext cx="187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 access to mating:</a:t>
            </a:r>
          </a:p>
          <a:p>
            <a:pPr algn="ctr"/>
            <a:r>
              <a:rPr lang="en-GB" dirty="0"/>
              <a:t>♀are separated from each other</a:t>
            </a:r>
            <a:endParaRPr lang="en-PT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1C4430-6C16-0432-C550-E5015E97F478}"/>
              </a:ext>
            </a:extLst>
          </p:cNvPr>
          <p:cNvSpPr txBox="1"/>
          <p:nvPr/>
        </p:nvSpPr>
        <p:spPr>
          <a:xfrm>
            <a:off x="6832480" y="3086057"/>
            <a:ext cx="10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40min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2D45F9-F2CF-1020-D88E-019A47277AE0}"/>
              </a:ext>
            </a:extLst>
          </p:cNvPr>
          <p:cNvCxnSpPr>
            <a:cxnSpLocks/>
          </p:cNvCxnSpPr>
          <p:nvPr/>
        </p:nvCxnSpPr>
        <p:spPr>
          <a:xfrm>
            <a:off x="7092925" y="3386593"/>
            <a:ext cx="2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7E9DB2-E5BF-EC32-C0B4-3813C68831DD}"/>
              </a:ext>
            </a:extLst>
          </p:cNvPr>
          <p:cNvSpPr/>
          <p:nvPr/>
        </p:nvSpPr>
        <p:spPr>
          <a:xfrm>
            <a:off x="1038720" y="3426749"/>
            <a:ext cx="1080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B36C48-F08C-BA85-900F-2D3718BED4B4}"/>
              </a:ext>
            </a:extLst>
          </p:cNvPr>
          <p:cNvCxnSpPr>
            <a:cxnSpLocks/>
          </p:cNvCxnSpPr>
          <p:nvPr/>
        </p:nvCxnSpPr>
        <p:spPr>
          <a:xfrm flipV="1">
            <a:off x="2118720" y="2557670"/>
            <a:ext cx="0" cy="972479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F44157-5225-9761-881D-7406EC8F6AB5}"/>
              </a:ext>
            </a:extLst>
          </p:cNvPr>
          <p:cNvCxnSpPr>
            <a:cxnSpLocks/>
          </p:cNvCxnSpPr>
          <p:nvPr/>
        </p:nvCxnSpPr>
        <p:spPr>
          <a:xfrm flipH="1" flipV="1">
            <a:off x="3558720" y="2557670"/>
            <a:ext cx="4588" cy="972479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667B17C-EEAC-9DE2-15C7-B9C464F42113}"/>
              </a:ext>
            </a:extLst>
          </p:cNvPr>
          <p:cNvSpPr>
            <a:spLocks/>
          </p:cNvSpPr>
          <p:nvPr/>
        </p:nvSpPr>
        <p:spPr>
          <a:xfrm>
            <a:off x="8155001" y="3667762"/>
            <a:ext cx="2736000" cy="5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E23493-AF87-CD06-8D73-871B8BCA56C7}"/>
              </a:ext>
            </a:extLst>
          </p:cNvPr>
          <p:cNvSpPr/>
          <p:nvPr/>
        </p:nvSpPr>
        <p:spPr>
          <a:xfrm>
            <a:off x="7092925" y="3438781"/>
            <a:ext cx="252000" cy="28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BE1581-69EB-11D8-BCEC-70222F40E5DD}"/>
              </a:ext>
            </a:extLst>
          </p:cNvPr>
          <p:cNvSpPr>
            <a:spLocks/>
          </p:cNvSpPr>
          <p:nvPr/>
        </p:nvSpPr>
        <p:spPr>
          <a:xfrm>
            <a:off x="7651001" y="3518982"/>
            <a:ext cx="3240000" cy="5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2FED-92F4-0995-165B-663C785C7817}"/>
              </a:ext>
            </a:extLst>
          </p:cNvPr>
          <p:cNvSpPr/>
          <p:nvPr/>
        </p:nvSpPr>
        <p:spPr>
          <a:xfrm>
            <a:off x="7416246" y="3438781"/>
            <a:ext cx="252000" cy="288000"/>
          </a:xfrm>
          <a:prstGeom prst="rect">
            <a:avLst/>
          </a:prstGeom>
          <a:solidFill>
            <a:srgbClr val="00A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348F66-F502-6BDB-F98D-ADA9426B55F7}"/>
              </a:ext>
            </a:extLst>
          </p:cNvPr>
          <p:cNvSpPr>
            <a:spLocks/>
          </p:cNvSpPr>
          <p:nvPr/>
        </p:nvSpPr>
        <p:spPr>
          <a:xfrm>
            <a:off x="7939001" y="3593086"/>
            <a:ext cx="2952000" cy="545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E9F26-4A48-7814-8EE2-4757F27E9C66}"/>
              </a:ext>
            </a:extLst>
          </p:cNvPr>
          <p:cNvSpPr/>
          <p:nvPr/>
        </p:nvSpPr>
        <p:spPr>
          <a:xfrm>
            <a:off x="7739567" y="3438781"/>
            <a:ext cx="252000" cy="288000"/>
          </a:xfrm>
          <a:prstGeom prst="rect">
            <a:avLst/>
          </a:prstGeom>
          <a:solidFill>
            <a:srgbClr val="009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E71FE4-A3CE-3F61-8464-19B4CE0EEB75}"/>
              </a:ext>
            </a:extLst>
          </p:cNvPr>
          <p:cNvSpPr/>
          <p:nvPr/>
        </p:nvSpPr>
        <p:spPr>
          <a:xfrm>
            <a:off x="8062888" y="3438781"/>
            <a:ext cx="252000" cy="288000"/>
          </a:xfrm>
          <a:prstGeom prst="rect">
            <a:avLst/>
          </a:prstGeom>
          <a:solidFill>
            <a:srgbClr val="017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8F9E12-BC5D-1E2D-C1B8-90B67F811F28}"/>
              </a:ext>
            </a:extLst>
          </p:cNvPr>
          <p:cNvSpPr/>
          <p:nvPr/>
        </p:nvSpPr>
        <p:spPr>
          <a:xfrm>
            <a:off x="8386208" y="3438781"/>
            <a:ext cx="252000" cy="288000"/>
          </a:xfrm>
          <a:prstGeom prst="rect">
            <a:avLst/>
          </a:prstGeom>
          <a:solidFill>
            <a:srgbClr val="084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933D4E-8A0F-5FBC-D54C-98417A13E3DF}"/>
              </a:ext>
            </a:extLst>
          </p:cNvPr>
          <p:cNvCxnSpPr/>
          <p:nvPr/>
        </p:nvCxnSpPr>
        <p:spPr>
          <a:xfrm>
            <a:off x="6077604" y="1771650"/>
            <a:ext cx="0" cy="47710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3219FC1-9EAC-8BDC-127E-C9632274A2D9}"/>
              </a:ext>
            </a:extLst>
          </p:cNvPr>
          <p:cNvSpPr txBox="1"/>
          <p:nvPr/>
        </p:nvSpPr>
        <p:spPr>
          <a:xfrm>
            <a:off x="8915629" y="3095884"/>
            <a:ext cx="10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14h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71D4F86-D17B-2244-2DF8-F489440B9581}"/>
              </a:ext>
            </a:extLst>
          </p:cNvPr>
          <p:cNvCxnSpPr>
            <a:cxnSpLocks/>
          </p:cNvCxnSpPr>
          <p:nvPr/>
        </p:nvCxnSpPr>
        <p:spPr>
          <a:xfrm flipH="1">
            <a:off x="8638208" y="3366571"/>
            <a:ext cx="1" cy="4128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FC4715-F569-FF34-42FA-53A8C8E29174}"/>
              </a:ext>
            </a:extLst>
          </p:cNvPr>
          <p:cNvSpPr txBox="1"/>
          <p:nvPr/>
        </p:nvSpPr>
        <p:spPr>
          <a:xfrm>
            <a:off x="9646621" y="2283984"/>
            <a:ext cx="156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1st </a:t>
            </a:r>
          </a:p>
          <a:p>
            <a:r>
              <a:rPr lang="en-PT" dirty="0"/>
              <a:t>eggcount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156674-BA7E-575F-DF5E-356C6EA321BF}"/>
              </a:ext>
            </a:extLst>
          </p:cNvPr>
          <p:cNvCxnSpPr>
            <a:cxnSpLocks/>
          </p:cNvCxnSpPr>
          <p:nvPr/>
        </p:nvCxnSpPr>
        <p:spPr>
          <a:xfrm flipV="1">
            <a:off x="9653396" y="2436051"/>
            <a:ext cx="0" cy="1062827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1AF442-5A27-BC9F-3616-F451424C1188}"/>
              </a:ext>
            </a:extLst>
          </p:cNvPr>
          <p:cNvSpPr txBox="1"/>
          <p:nvPr/>
        </p:nvSpPr>
        <p:spPr>
          <a:xfrm>
            <a:off x="10891001" y="2306902"/>
            <a:ext cx="156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2nd</a:t>
            </a:r>
          </a:p>
          <a:p>
            <a:r>
              <a:rPr lang="en-PT" dirty="0"/>
              <a:t>eggcount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28F992-3F3D-E1BF-58B8-2AF5FBD87025}"/>
              </a:ext>
            </a:extLst>
          </p:cNvPr>
          <p:cNvCxnSpPr>
            <a:cxnSpLocks/>
          </p:cNvCxnSpPr>
          <p:nvPr/>
        </p:nvCxnSpPr>
        <p:spPr>
          <a:xfrm flipV="1">
            <a:off x="10897776" y="2500534"/>
            <a:ext cx="0" cy="972479"/>
          </a:xfrm>
          <a:prstGeom prst="line">
            <a:avLst/>
          </a:prstGeom>
          <a:ln w="285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96844DC-79DF-3D2D-B6E1-0755DDCAA8CD}"/>
              </a:ext>
            </a:extLst>
          </p:cNvPr>
          <p:cNvSpPr/>
          <p:nvPr/>
        </p:nvSpPr>
        <p:spPr>
          <a:xfrm>
            <a:off x="6944578" y="4407277"/>
            <a:ext cx="2168648" cy="18888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61EC5C-DCBE-8FEB-DEEC-19BFE3D7BB52}"/>
              </a:ext>
            </a:extLst>
          </p:cNvPr>
          <p:cNvSpPr txBox="1"/>
          <p:nvPr/>
        </p:nvSpPr>
        <p:spPr>
          <a:xfrm>
            <a:off x="7092966" y="4486772"/>
            <a:ext cx="187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Access to Mating: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Flies are given 40 minutes to mate </a:t>
            </a:r>
            <a:endParaRPr lang="en-PT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BC3ECC-3028-01F4-6187-4300960F2D67}"/>
              </a:ext>
            </a:extLst>
          </p:cNvPr>
          <p:cNvSpPr/>
          <p:nvPr/>
        </p:nvSpPr>
        <p:spPr>
          <a:xfrm>
            <a:off x="9232468" y="4395499"/>
            <a:ext cx="2168648" cy="1900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DF5B25-012B-4958-29EE-4EF373245C76}"/>
              </a:ext>
            </a:extLst>
          </p:cNvPr>
          <p:cNvSpPr txBox="1"/>
          <p:nvPr/>
        </p:nvSpPr>
        <p:spPr>
          <a:xfrm>
            <a:off x="9380856" y="4474994"/>
            <a:ext cx="1871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 access to mating:</a:t>
            </a:r>
          </a:p>
          <a:p>
            <a:pPr algn="ctr"/>
            <a:r>
              <a:rPr lang="en-GB" dirty="0"/>
              <a:t>♀are placed back in their starting well</a:t>
            </a:r>
            <a:endParaRPr lang="en-PT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6FB76E-F4D4-131E-6F4C-EE4A38B44EB6}"/>
              </a:ext>
            </a:extLst>
          </p:cNvPr>
          <p:cNvCxnSpPr>
            <a:cxnSpLocks/>
          </p:cNvCxnSpPr>
          <p:nvPr/>
        </p:nvCxnSpPr>
        <p:spPr>
          <a:xfrm flipV="1">
            <a:off x="7381358" y="3567673"/>
            <a:ext cx="0" cy="533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496A803-EC79-3B30-3F1A-34E9EEB27D0E}"/>
              </a:ext>
            </a:extLst>
          </p:cNvPr>
          <p:cNvSpPr txBox="1"/>
          <p:nvPr/>
        </p:nvSpPr>
        <p:spPr>
          <a:xfrm>
            <a:off x="7329943" y="3894864"/>
            <a:ext cx="156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dirty="0"/>
              <a:t>anesthetized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7169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Experimental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Colnaghi</dc:creator>
  <cp:lastModifiedBy>Marco Colnaghi</cp:lastModifiedBy>
  <cp:revision>1</cp:revision>
  <dcterms:created xsi:type="dcterms:W3CDTF">2023-03-10T09:50:55Z</dcterms:created>
  <dcterms:modified xsi:type="dcterms:W3CDTF">2023-03-10T14:45:39Z</dcterms:modified>
</cp:coreProperties>
</file>