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1" r:id="rId3"/>
    <p:sldId id="257" r:id="rId4"/>
    <p:sldId id="258" r:id="rId5"/>
    <p:sldId id="280" r:id="rId6"/>
    <p:sldId id="259" r:id="rId7"/>
    <p:sldId id="272" r:id="rId8"/>
    <p:sldId id="276" r:id="rId9"/>
    <p:sldId id="263" r:id="rId10"/>
    <p:sldId id="278" r:id="rId11"/>
    <p:sldId id="262" r:id="rId12"/>
    <p:sldId id="275" r:id="rId13"/>
    <p:sldId id="277" r:id="rId14"/>
    <p:sldId id="271" r:id="rId15"/>
    <p:sldId id="260" r:id="rId16"/>
    <p:sldId id="279" r:id="rId1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0861AD-E899-4CF0-8AD0-68ED5F616178}">
          <p14:sldIdLst>
            <p14:sldId id="256"/>
            <p14:sldId id="281"/>
            <p14:sldId id="257"/>
            <p14:sldId id="258"/>
            <p14:sldId id="280"/>
            <p14:sldId id="259"/>
            <p14:sldId id="272"/>
            <p14:sldId id="276"/>
            <p14:sldId id="263"/>
            <p14:sldId id="278"/>
            <p14:sldId id="262"/>
            <p14:sldId id="275"/>
            <p14:sldId id="277"/>
            <p14:sldId id="271"/>
            <p14:sldId id="26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1CEA77-B5A8-4199-8701-9F37C684C911}" v="565" dt="2024-02-27T04:58:29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91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8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99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1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7568" y="-12526"/>
            <a:ext cx="14628766" cy="8254652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6319599" y="2759512"/>
            <a:ext cx="7477601" cy="16663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561"/>
              </a:lnSpc>
              <a:buNone/>
            </a:pPr>
            <a:endParaRPr lang="en-US" sz="5200">
              <a:solidFill>
                <a:srgbClr val="C6BFEE"/>
              </a:solidFill>
              <a:latin typeface="Prompt"/>
              <a:cs typeface="Prompt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00329" y="351022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E77169-8B2F-6416-8D5B-F9D61DB86922}"/>
              </a:ext>
            </a:extLst>
          </p:cNvPr>
          <p:cNvSpPr>
            <a:spLocks noGrp="1"/>
          </p:cNvSpPr>
          <p:nvPr/>
        </p:nvSpPr>
        <p:spPr>
          <a:xfrm>
            <a:off x="6586" y="92487"/>
            <a:ext cx="14404366" cy="16214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u="sng" dirty="0">
                <a:solidFill>
                  <a:schemeClr val="bg1">
                    <a:lumMod val="95000"/>
                  </a:schemeClr>
                </a:solidFill>
                <a:latin typeface="Times New Roman"/>
                <a:ea typeface="+mj-lt"/>
                <a:cs typeface="+mj-lt"/>
              </a:rPr>
              <a:t>CLASSIFICATION OF HEPATITIS DISEASE USING </a:t>
            </a:r>
            <a:br>
              <a:rPr lang="en-US" sz="4400" b="1" u="sng" dirty="0">
                <a:latin typeface="Times New Roman"/>
                <a:ea typeface="+mj-lt"/>
                <a:cs typeface="+mj-lt"/>
              </a:rPr>
            </a:br>
            <a:r>
              <a:rPr lang="en-US" sz="4400" b="1" u="sng" dirty="0">
                <a:solidFill>
                  <a:schemeClr val="bg1">
                    <a:lumMod val="95000"/>
                  </a:schemeClr>
                </a:solidFill>
                <a:latin typeface="Times New Roman"/>
                <a:ea typeface="+mj-lt"/>
                <a:cs typeface="+mj-lt"/>
              </a:rPr>
              <a:t>EXPLAINABLE ARTIFICIAL INTELLIGENCE</a:t>
            </a:r>
            <a:endParaRPr lang="en-US" sz="4400" b="1" u="sng" dirty="0">
              <a:solidFill>
                <a:schemeClr val="bg1">
                  <a:lumMod val="95000"/>
                </a:schemeClr>
              </a:solidFill>
              <a:latin typeface="Times New Roman"/>
              <a:cs typeface="Calibri Light"/>
            </a:endParaRPr>
          </a:p>
        </p:txBody>
      </p:sp>
      <p:sp>
        <p:nvSpPr>
          <p:cNvPr id="8" name="Google Shape;95;p13">
            <a:extLst>
              <a:ext uri="{FF2B5EF4-FFF2-40B4-BE49-F238E27FC236}">
                <a16:creationId xmlns:a16="http://schemas.microsoft.com/office/drawing/2014/main" id="{EE65B41C-7468-830A-0A7D-5A7AECAA2F75}"/>
              </a:ext>
            </a:extLst>
          </p:cNvPr>
          <p:cNvSpPr/>
          <p:nvPr/>
        </p:nvSpPr>
        <p:spPr>
          <a:xfrm>
            <a:off x="7366750" y="2844623"/>
            <a:ext cx="3042991" cy="533390"/>
          </a:xfrm>
          <a:custGeom>
            <a:avLst/>
            <a:gdLst/>
            <a:ahLst/>
            <a:cxnLst/>
            <a:rect l="l" t="t" r="r" b="b"/>
            <a:pathLst>
              <a:path w="3844925" h="439420" extrusionOk="0">
                <a:moveTo>
                  <a:pt x="0" y="439204"/>
                </a:moveTo>
                <a:lnTo>
                  <a:pt x="3844798" y="439204"/>
                </a:lnTo>
                <a:lnTo>
                  <a:pt x="3844798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   </a:t>
            </a:r>
            <a:r>
              <a:rPr lang="en-US" sz="36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Presented by</a:t>
            </a:r>
          </a:p>
        </p:txBody>
      </p:sp>
      <p:sp>
        <p:nvSpPr>
          <p:cNvPr id="9" name="Google Shape;99;p13">
            <a:extLst>
              <a:ext uri="{FF2B5EF4-FFF2-40B4-BE49-F238E27FC236}">
                <a16:creationId xmlns:a16="http://schemas.microsoft.com/office/drawing/2014/main" id="{AFB0442E-6CAA-F162-D712-2146D5940A61}"/>
              </a:ext>
            </a:extLst>
          </p:cNvPr>
          <p:cNvSpPr/>
          <p:nvPr/>
        </p:nvSpPr>
        <p:spPr>
          <a:xfrm>
            <a:off x="7018987" y="2851303"/>
            <a:ext cx="577567" cy="533391"/>
          </a:xfrm>
          <a:custGeom>
            <a:avLst/>
            <a:gdLst/>
            <a:ahLst/>
            <a:cxnLst/>
            <a:rect l="l" t="t" r="r" b="b"/>
            <a:pathLst>
              <a:path w="439420" h="439420" extrusionOk="0">
                <a:moveTo>
                  <a:pt x="219595" y="0"/>
                </a:moveTo>
                <a:lnTo>
                  <a:pt x="175337" y="4461"/>
                </a:lnTo>
                <a:lnTo>
                  <a:pt x="134116" y="17257"/>
                </a:lnTo>
                <a:lnTo>
                  <a:pt x="96815" y="37505"/>
                </a:lnTo>
                <a:lnTo>
                  <a:pt x="64315" y="64320"/>
                </a:lnTo>
                <a:lnTo>
                  <a:pt x="37502" y="96820"/>
                </a:lnTo>
                <a:lnTo>
                  <a:pt x="17256" y="134122"/>
                </a:lnTo>
                <a:lnTo>
                  <a:pt x="4461" y="175341"/>
                </a:lnTo>
                <a:lnTo>
                  <a:pt x="0" y="219595"/>
                </a:lnTo>
                <a:lnTo>
                  <a:pt x="4461" y="263854"/>
                </a:lnTo>
                <a:lnTo>
                  <a:pt x="17256" y="305076"/>
                </a:lnTo>
                <a:lnTo>
                  <a:pt x="37502" y="342380"/>
                </a:lnTo>
                <a:lnTo>
                  <a:pt x="64315" y="374881"/>
                </a:lnTo>
                <a:lnTo>
                  <a:pt x="96815" y="401698"/>
                </a:lnTo>
                <a:lnTo>
                  <a:pt x="134116" y="421945"/>
                </a:lnTo>
                <a:lnTo>
                  <a:pt x="175337" y="434742"/>
                </a:lnTo>
                <a:lnTo>
                  <a:pt x="219595" y="439204"/>
                </a:lnTo>
                <a:lnTo>
                  <a:pt x="263854" y="434742"/>
                </a:lnTo>
                <a:lnTo>
                  <a:pt x="305076" y="421945"/>
                </a:lnTo>
                <a:lnTo>
                  <a:pt x="342380" y="401698"/>
                </a:lnTo>
                <a:lnTo>
                  <a:pt x="374881" y="374881"/>
                </a:lnTo>
                <a:lnTo>
                  <a:pt x="401698" y="342380"/>
                </a:lnTo>
                <a:lnTo>
                  <a:pt x="421945" y="305076"/>
                </a:lnTo>
                <a:lnTo>
                  <a:pt x="434742" y="263854"/>
                </a:lnTo>
                <a:lnTo>
                  <a:pt x="439204" y="219595"/>
                </a:lnTo>
                <a:lnTo>
                  <a:pt x="434742" y="175341"/>
                </a:lnTo>
                <a:lnTo>
                  <a:pt x="421945" y="134122"/>
                </a:lnTo>
                <a:lnTo>
                  <a:pt x="401698" y="96820"/>
                </a:lnTo>
                <a:lnTo>
                  <a:pt x="374881" y="64320"/>
                </a:lnTo>
                <a:lnTo>
                  <a:pt x="342380" y="37505"/>
                </a:lnTo>
                <a:lnTo>
                  <a:pt x="305076" y="17257"/>
                </a:lnTo>
                <a:lnTo>
                  <a:pt x="263854" y="4461"/>
                </a:lnTo>
                <a:lnTo>
                  <a:pt x="21959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0;p13">
            <a:extLst>
              <a:ext uri="{FF2B5EF4-FFF2-40B4-BE49-F238E27FC236}">
                <a16:creationId xmlns:a16="http://schemas.microsoft.com/office/drawing/2014/main" id="{2B60800A-76A3-0133-B947-001361C0FC65}"/>
              </a:ext>
            </a:extLst>
          </p:cNvPr>
          <p:cNvSpPr txBox="1"/>
          <p:nvPr/>
        </p:nvSpPr>
        <p:spPr>
          <a:xfrm>
            <a:off x="7077905" y="3594377"/>
            <a:ext cx="3627912" cy="381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ROSHAN KUMAR</a:t>
            </a:r>
          </a:p>
          <a:p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(12021002026027)</a:t>
            </a:r>
            <a:endParaRPr lang="en-US" sz="2800" dirty="0">
              <a:solidFill>
                <a:schemeClr val="bg1"/>
              </a:solidFill>
              <a:cs typeface="Calibri"/>
            </a:endParaRPr>
          </a:p>
          <a:p>
            <a:endParaRPr lang="en-US"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sz="2800" dirty="0">
                <a:solidFill>
                  <a:schemeClr val="bg1"/>
                </a:solidFill>
                <a:latin typeface="Calibri"/>
                <a:cs typeface="Calibri Light"/>
              </a:rPr>
              <a:t> ESHA MISHRA</a:t>
            </a:r>
            <a:endParaRPr lang="en-US"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(12021002001046)</a:t>
            </a:r>
            <a:endParaRPr lang="en-US" sz="2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bg1"/>
              </a:solidFill>
              <a:cs typeface="Calibri"/>
            </a:endParaRPr>
          </a:p>
          <a:p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SNEHASISH BHAKAT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(12021002001136)</a:t>
            </a:r>
            <a:endParaRPr lang="en-US" sz="2800" dirty="0">
              <a:solidFill>
                <a:schemeClr val="bg1"/>
              </a:solidFill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8;p13">
            <a:extLst>
              <a:ext uri="{FF2B5EF4-FFF2-40B4-BE49-F238E27FC236}">
                <a16:creationId xmlns:a16="http://schemas.microsoft.com/office/drawing/2014/main" id="{3D63EEE7-2F85-8FFA-9F49-E895BF98CF6A}"/>
              </a:ext>
            </a:extLst>
          </p:cNvPr>
          <p:cNvSpPr/>
          <p:nvPr/>
        </p:nvSpPr>
        <p:spPr>
          <a:xfrm>
            <a:off x="11264700" y="4019329"/>
            <a:ext cx="3218681" cy="571451"/>
          </a:xfrm>
          <a:custGeom>
            <a:avLst/>
            <a:gdLst/>
            <a:ahLst/>
            <a:cxnLst/>
            <a:rect l="l" t="t" r="r" b="b"/>
            <a:pathLst>
              <a:path w="3844925" h="439420" extrusionOk="0">
                <a:moveTo>
                  <a:pt x="0" y="439204"/>
                </a:moveTo>
                <a:lnTo>
                  <a:pt x="3844798" y="439204"/>
                </a:lnTo>
                <a:lnTo>
                  <a:pt x="3844798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Guided by</a:t>
            </a:r>
            <a:endParaRPr lang="en-US" sz="24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Google Shape;99;p13">
            <a:extLst>
              <a:ext uri="{FF2B5EF4-FFF2-40B4-BE49-F238E27FC236}">
                <a16:creationId xmlns:a16="http://schemas.microsoft.com/office/drawing/2014/main" id="{AFB0442E-6CAA-F162-D712-2146D5940A61}"/>
              </a:ext>
            </a:extLst>
          </p:cNvPr>
          <p:cNvSpPr/>
          <p:nvPr/>
        </p:nvSpPr>
        <p:spPr>
          <a:xfrm>
            <a:off x="11000088" y="4006283"/>
            <a:ext cx="587889" cy="566576"/>
          </a:xfrm>
          <a:custGeom>
            <a:avLst/>
            <a:gdLst/>
            <a:ahLst/>
            <a:cxnLst/>
            <a:rect l="l" t="t" r="r" b="b"/>
            <a:pathLst>
              <a:path w="439420" h="439420" extrusionOk="0">
                <a:moveTo>
                  <a:pt x="219595" y="0"/>
                </a:moveTo>
                <a:lnTo>
                  <a:pt x="175337" y="4461"/>
                </a:lnTo>
                <a:lnTo>
                  <a:pt x="134116" y="17257"/>
                </a:lnTo>
                <a:lnTo>
                  <a:pt x="96815" y="37505"/>
                </a:lnTo>
                <a:lnTo>
                  <a:pt x="64315" y="64320"/>
                </a:lnTo>
                <a:lnTo>
                  <a:pt x="37502" y="96820"/>
                </a:lnTo>
                <a:lnTo>
                  <a:pt x="17256" y="134122"/>
                </a:lnTo>
                <a:lnTo>
                  <a:pt x="4461" y="175341"/>
                </a:lnTo>
                <a:lnTo>
                  <a:pt x="0" y="219595"/>
                </a:lnTo>
                <a:lnTo>
                  <a:pt x="4461" y="263854"/>
                </a:lnTo>
                <a:lnTo>
                  <a:pt x="17256" y="305076"/>
                </a:lnTo>
                <a:lnTo>
                  <a:pt x="37502" y="342380"/>
                </a:lnTo>
                <a:lnTo>
                  <a:pt x="64315" y="374881"/>
                </a:lnTo>
                <a:lnTo>
                  <a:pt x="96815" y="401698"/>
                </a:lnTo>
                <a:lnTo>
                  <a:pt x="134116" y="421945"/>
                </a:lnTo>
                <a:lnTo>
                  <a:pt x="175337" y="434742"/>
                </a:lnTo>
                <a:lnTo>
                  <a:pt x="219595" y="439204"/>
                </a:lnTo>
                <a:lnTo>
                  <a:pt x="263854" y="434742"/>
                </a:lnTo>
                <a:lnTo>
                  <a:pt x="305076" y="421945"/>
                </a:lnTo>
                <a:lnTo>
                  <a:pt x="342380" y="401698"/>
                </a:lnTo>
                <a:lnTo>
                  <a:pt x="374881" y="374881"/>
                </a:lnTo>
                <a:lnTo>
                  <a:pt x="401698" y="342380"/>
                </a:lnTo>
                <a:lnTo>
                  <a:pt x="421945" y="305076"/>
                </a:lnTo>
                <a:lnTo>
                  <a:pt x="434742" y="263854"/>
                </a:lnTo>
                <a:lnTo>
                  <a:pt x="439204" y="219595"/>
                </a:lnTo>
                <a:lnTo>
                  <a:pt x="434742" y="175341"/>
                </a:lnTo>
                <a:lnTo>
                  <a:pt x="421945" y="134122"/>
                </a:lnTo>
                <a:lnTo>
                  <a:pt x="401698" y="96820"/>
                </a:lnTo>
                <a:lnTo>
                  <a:pt x="374881" y="64320"/>
                </a:lnTo>
                <a:lnTo>
                  <a:pt x="342380" y="37505"/>
                </a:lnTo>
                <a:lnTo>
                  <a:pt x="305076" y="17257"/>
                </a:lnTo>
                <a:lnTo>
                  <a:pt x="263854" y="4461"/>
                </a:lnTo>
                <a:lnTo>
                  <a:pt x="21959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558BF328-2959-6E28-12D6-D6BB6BFA51F3}"/>
              </a:ext>
            </a:extLst>
          </p:cNvPr>
          <p:cNvSpPr txBox="1"/>
          <p:nvPr/>
        </p:nvSpPr>
        <p:spPr>
          <a:xfrm>
            <a:off x="11347938" y="4717086"/>
            <a:ext cx="3060311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chemeClr val="bg1">
                    <a:lumMod val="95000"/>
                  </a:schemeClr>
                </a:solidFill>
                <a:cs typeface="Calibri Light"/>
              </a:rPr>
              <a:t>Prof. (Dr) TAPAS SI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A70DA7-DEB2-5F24-1E2A-5987E08C7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" y="2253490"/>
            <a:ext cx="6554442" cy="59871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192E-8CBF-1ADF-EE51-6C92B302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A78FF-AC88-BF80-10B0-DD7BBFC4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E740E420-505D-C401-57A7-EB2022B79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Shape 0">
            <a:extLst>
              <a:ext uri="{FF2B5EF4-FFF2-40B4-BE49-F238E27FC236}">
                <a16:creationId xmlns:a16="http://schemas.microsoft.com/office/drawing/2014/main" id="{5387C68C-40FF-17AD-B0A1-08076F1DE86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F384D-3769-E4C9-212D-A060868DC9B9}"/>
              </a:ext>
            </a:extLst>
          </p:cNvPr>
          <p:cNvSpPr txBox="1"/>
          <p:nvPr/>
        </p:nvSpPr>
        <p:spPr>
          <a:xfrm>
            <a:off x="1735014" y="738554"/>
            <a:ext cx="11465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with highest feature importance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82314-3A3E-B0AE-0F95-976A770B3E45}"/>
              </a:ext>
            </a:extLst>
          </p:cNvPr>
          <p:cNvSpPr txBox="1"/>
          <p:nvPr/>
        </p:nvSpPr>
        <p:spPr>
          <a:xfrm>
            <a:off x="2051539" y="3547957"/>
            <a:ext cx="114651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</a:rPr>
              <a:t>Spider Nevi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</a:rPr>
              <a:t>Esophageal Varices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</a:rPr>
              <a:t>Ascites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</a:rPr>
              <a:t>Firm Liver</a:t>
            </a:r>
          </a:p>
        </p:txBody>
      </p:sp>
    </p:spTree>
    <p:extLst>
      <p:ext uri="{BB962C8B-B14F-4D97-AF65-F5344CB8AC3E}">
        <p14:creationId xmlns:p14="http://schemas.microsoft.com/office/powerpoint/2010/main" val="54790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5" name="Shape 1"/>
          <p:cNvSpPr/>
          <p:nvPr/>
        </p:nvSpPr>
        <p:spPr>
          <a:xfrm>
            <a:off x="0" y="-21640"/>
            <a:ext cx="14630400" cy="8229600"/>
          </a:xfrm>
          <a:prstGeom prst="rect">
            <a:avLst/>
          </a:prstGeom>
          <a:solidFill>
            <a:srgbClr val="0B0C23">
              <a:alpha val="80000"/>
            </a:srgbClr>
          </a:solidFill>
          <a:ln/>
        </p:spPr>
        <p:txBody>
          <a:bodyPr/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A24401E-96D7-59AE-525A-3AE4E46B1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882091"/>
              </p:ext>
            </p:extLst>
          </p:nvPr>
        </p:nvGraphicFramePr>
        <p:xfrm>
          <a:off x="328612" y="1137285"/>
          <a:ext cx="13492896" cy="71022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4698">
                  <a:extLst>
                    <a:ext uri="{9D8B030D-6E8A-4147-A177-3AD203B41FA5}">
                      <a16:colId xmlns:a16="http://schemas.microsoft.com/office/drawing/2014/main" val="717207914"/>
                    </a:ext>
                  </a:extLst>
                </a:gridCol>
                <a:gridCol w="3192733">
                  <a:extLst>
                    <a:ext uri="{9D8B030D-6E8A-4147-A177-3AD203B41FA5}">
                      <a16:colId xmlns:a16="http://schemas.microsoft.com/office/drawing/2014/main" val="3623131327"/>
                    </a:ext>
                  </a:extLst>
                </a:gridCol>
                <a:gridCol w="2926671">
                  <a:extLst>
                    <a:ext uri="{9D8B030D-6E8A-4147-A177-3AD203B41FA5}">
                      <a16:colId xmlns:a16="http://schemas.microsoft.com/office/drawing/2014/main" val="3616257839"/>
                    </a:ext>
                  </a:extLst>
                </a:gridCol>
                <a:gridCol w="6508794">
                  <a:extLst>
                    <a:ext uri="{9D8B030D-6E8A-4147-A177-3AD203B41FA5}">
                      <a16:colId xmlns:a16="http://schemas.microsoft.com/office/drawing/2014/main" val="3894287240"/>
                    </a:ext>
                  </a:extLst>
                </a:gridCol>
              </a:tblGrid>
              <a:tr h="867847">
                <a:tc>
                  <a:txBody>
                    <a:bodyPr/>
                    <a:lstStyle/>
                    <a:p>
                      <a:pPr marL="0" indent="0" algn="ctr" fontAlgn="base">
                        <a:buNone/>
                      </a:pPr>
                      <a:r>
                        <a:rPr lang="en-US" sz="2000" b="1" i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Sr. No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i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/>
                        </a:rPr>
                        <a:t>Author &amp; Year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i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/>
                        </a:rPr>
                        <a:t>Models/Algorithm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/>
                        </a:rPr>
                        <a:t>Findings/Remark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502902"/>
                  </a:ext>
                </a:extLst>
              </a:tr>
              <a:tr h="991825">
                <a:tc>
                  <a:txBody>
                    <a:bodyPr/>
                    <a:lstStyle/>
                    <a:p>
                      <a:pPr marL="0" indent="0" algn="ctr" fontAlgn="base">
                        <a:buNone/>
                      </a:pPr>
                      <a:r>
                        <a:rPr lang="en-US" sz="2000" b="1" i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1.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/>
                        </a:rPr>
                        <a:t>Anto</a:t>
                      </a:r>
                      <a:r>
                        <a:rPr lang="en-IN" sz="20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/>
                        </a:rPr>
                        <a:t> and </a:t>
                      </a:r>
                      <a:r>
                        <a:rPr lang="en-IN" sz="2000" b="1" i="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/>
                        </a:rPr>
                        <a:t>Chandramathi</a:t>
                      </a:r>
                      <a:r>
                        <a:rPr lang="en-IN" sz="20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/>
                        </a:rPr>
                        <a:t> [1]</a:t>
                      </a:r>
                      <a:r>
                        <a:rPr lang="en-IN" sz="2000" b="1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/>
                        </a:rPr>
                        <a:t>Hybrid GA-SA and SVM for hepatitis prediction.</a:t>
                      </a:r>
                      <a:endParaRPr lang="en-IN" sz="2000" b="1" i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/>
                        </a:rPr>
                        <a:t>Achieved 87% accuracy on UCI hepatitis dataset.</a:t>
                      </a:r>
                      <a:endParaRPr lang="en-US" sz="2000" b="1" i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939120"/>
                  </a:ext>
                </a:extLst>
              </a:tr>
              <a:tr h="1260445">
                <a:tc>
                  <a:txBody>
                    <a:bodyPr/>
                    <a:lstStyle/>
                    <a:p>
                      <a:pPr marL="0" indent="0" algn="ctr" fontAlgn="base">
                        <a:buNone/>
                      </a:pPr>
                      <a:r>
                        <a:rPr lang="en-US" sz="2000" b="1" i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2.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/>
                        </a:rPr>
                        <a:t>Bhargav et al. [2]</a:t>
                      </a:r>
                      <a:endParaRPr lang="en-IN" sz="2000" b="1" i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/>
                        </a:rPr>
                        <a:t>Applied LR, DT, SVM, NB for hepatitis classification using UCI dataset. </a:t>
                      </a:r>
                      <a:br>
                        <a:rPr lang="en-US" sz="2000" b="1" i="0" dirty="0">
                          <a:solidFill>
                            <a:srgbClr val="F2F2F2"/>
                          </a:solidFill>
                          <a:effectLst/>
                          <a:latin typeface="Times New Roman"/>
                        </a:rPr>
                      </a:br>
                      <a:endParaRPr lang="en-US" sz="2000" b="1" i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/>
                        </a:rPr>
                        <a:t>LR provided highest accuracy: 87.17%.</a:t>
                      </a:r>
                      <a:endParaRPr lang="en-US" sz="2000" b="1" i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609043"/>
                  </a:ext>
                </a:extLst>
              </a:tr>
              <a:tr h="991825">
                <a:tc>
                  <a:txBody>
                    <a:bodyPr/>
                    <a:lstStyle/>
                    <a:p>
                      <a:pPr marL="0" indent="0" algn="ctr" fontAlgn="base">
                        <a:buNone/>
                      </a:pPr>
                      <a:r>
                        <a:rPr lang="en-US" sz="2000" b="1" i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3.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/>
                        </a:rPr>
                        <a:t>Nivaan and Emanuel [3]</a:t>
                      </a:r>
                      <a:endParaRPr lang="en-IN" sz="2000" b="1" i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/>
                        </a:rPr>
                        <a:t>Proposed LR model for hepatitis prediction on UCI dataset</a:t>
                      </a:r>
                      <a:endParaRPr lang="en-IN" sz="2000" b="1" i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/>
                        </a:rPr>
                        <a:t>Obtained 83.33% accuracy</a:t>
                      </a:r>
                      <a:endParaRPr lang="en-US" sz="2000" b="1" i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033033"/>
                  </a:ext>
                </a:extLst>
              </a:tr>
              <a:tr h="1053813">
                <a:tc>
                  <a:txBody>
                    <a:bodyPr/>
                    <a:lstStyle/>
                    <a:p>
                      <a:pPr marL="0" indent="0" algn="ctr" fontAlgn="base">
                        <a:buNone/>
                      </a:pPr>
                      <a:r>
                        <a:rPr lang="en-US" sz="2000" b="1" i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4.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/>
                        </a:rPr>
                        <a:t>Alfyani and Muljono [4]</a:t>
                      </a:r>
                      <a:endParaRPr lang="en-IN" sz="2000" b="1" i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/>
                        </a:rPr>
                        <a:t>Compared NB and KNN classifiers for hepatitis classification on UCI dataset.</a:t>
                      </a:r>
                      <a:endParaRPr lang="en-US" sz="2000" b="1" i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/>
                        </a:rPr>
                        <a:t>NB outperformed KNN with 74.19% accuracy</a:t>
                      </a:r>
                      <a:endParaRPr lang="en-US" sz="2000" b="1" i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633021"/>
                  </a:ext>
                </a:extLst>
              </a:tr>
              <a:tr h="764531">
                <a:tc>
                  <a:txBody>
                    <a:bodyPr/>
                    <a:lstStyle/>
                    <a:p>
                      <a:pPr marL="0" indent="0" algn="ctr" fontAlgn="base">
                        <a:buNone/>
                      </a:pPr>
                      <a:r>
                        <a:rPr lang="en-US" sz="2000" b="1" i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5.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/>
                        </a:rPr>
                        <a:t>Hassan and Shah [5]</a:t>
                      </a:r>
                      <a:endParaRPr lang="en-IN" sz="2000" b="1" i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/>
                        </a:rPr>
                        <a:t>Compared LR, DT, NB, KNN, SVM, RF for hepatitis classification on UCI dataset.</a:t>
                      </a:r>
                      <a:endParaRPr lang="en-US" sz="2000" b="1" i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Times New Roman"/>
                        </a:rPr>
                        <a:t>Random Forest achieved highest accuracy: 85%.</a:t>
                      </a:r>
                      <a:endParaRPr lang="en-US" sz="2000" b="1" i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570826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09C00A66-DD75-71F8-B3B5-305D5B5FF117}"/>
              </a:ext>
            </a:extLst>
          </p:cNvPr>
          <p:cNvSpPr>
            <a:spLocks noGrp="1"/>
          </p:cNvSpPr>
          <p:nvPr/>
        </p:nvSpPr>
        <p:spPr>
          <a:xfrm>
            <a:off x="2677054" y="224261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u="sng">
                <a:solidFill>
                  <a:schemeClr val="bg1"/>
                </a:solidFill>
                <a:latin typeface="Times New Roman"/>
                <a:cs typeface="Times New Roman"/>
              </a:rPr>
              <a:t>LITERATURE REVIEW</a:t>
            </a:r>
            <a:br>
              <a:rPr lang="en-US" sz="4400" b="1" u="sng">
                <a:latin typeface="Times New Roman"/>
              </a:rPr>
            </a:br>
            <a:endParaRPr lang="en-US" sz="4400" b="1" u="sng">
              <a:solidFill>
                <a:schemeClr val="bg1"/>
              </a:solidFill>
              <a:latin typeface="Times New Roman"/>
              <a:cs typeface="Calibri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7169-8B2F-6416-8D5B-F9D61DB8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6645" y="126887"/>
            <a:ext cx="16248084" cy="1584960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000000"/>
                </a:solidFill>
                <a:ea typeface="+mj-lt"/>
                <a:cs typeface="+mj-lt"/>
              </a:rPr>
              <a:t>CLASSIFICATION OF HEPATITIS DISEASE USING </a:t>
            </a:r>
            <a:br>
              <a:rPr lang="en-US" b="1">
                <a:solidFill>
                  <a:srgbClr val="000000"/>
                </a:solidFill>
                <a:ea typeface="+mj-lt"/>
                <a:cs typeface="+mj-lt"/>
              </a:rPr>
            </a:br>
            <a:r>
              <a:rPr lang="en-US" b="1">
                <a:solidFill>
                  <a:srgbClr val="000000"/>
                </a:solidFill>
                <a:ea typeface="+mj-lt"/>
                <a:cs typeface="+mj-lt"/>
              </a:rPr>
              <a:t>EXPLAINABLE ARTIFICIAL INTELLIGENCE</a:t>
            </a:r>
            <a:endParaRPr lang="en-US" b="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908A56-B243-8F11-D130-781B82438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055" y="2317475"/>
            <a:ext cx="4005126" cy="2670084"/>
          </a:xfrm>
        </p:spPr>
      </p:pic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EE65B41C-7468-830A-0A7D-5A7AECAA2F75}"/>
              </a:ext>
            </a:extLst>
          </p:cNvPr>
          <p:cNvSpPr/>
          <p:nvPr/>
        </p:nvSpPr>
        <p:spPr>
          <a:xfrm>
            <a:off x="677052" y="2060954"/>
            <a:ext cx="3540271" cy="512848"/>
          </a:xfrm>
          <a:custGeom>
            <a:avLst/>
            <a:gdLst/>
            <a:ahLst/>
            <a:cxnLst/>
            <a:rect l="l" t="t" r="r" b="b"/>
            <a:pathLst>
              <a:path w="3844925" h="439420" extrusionOk="0">
                <a:moveTo>
                  <a:pt x="0" y="439204"/>
                </a:moveTo>
                <a:lnTo>
                  <a:pt x="3844798" y="439204"/>
                </a:lnTo>
                <a:lnTo>
                  <a:pt x="3844798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6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Presented by</a:t>
            </a:r>
          </a:p>
        </p:txBody>
      </p:sp>
      <p:sp>
        <p:nvSpPr>
          <p:cNvPr id="5" name="Google Shape;100;p13">
            <a:extLst>
              <a:ext uri="{FF2B5EF4-FFF2-40B4-BE49-F238E27FC236}">
                <a16:creationId xmlns:a16="http://schemas.microsoft.com/office/drawing/2014/main" id="{2B60800A-76A3-0133-B947-001361C0FC65}"/>
              </a:ext>
            </a:extLst>
          </p:cNvPr>
          <p:cNvSpPr txBox="1"/>
          <p:nvPr/>
        </p:nvSpPr>
        <p:spPr>
          <a:xfrm>
            <a:off x="576166" y="2846945"/>
            <a:ext cx="4353494" cy="3397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ROSHAN KUMAR</a:t>
            </a:r>
          </a:p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 (12021002026027)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 Light"/>
              </a:rPr>
              <a:t>ESHA MISHRA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(12021002001046)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SNEHASISH BHAKAT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(12021002001136)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8;p13">
            <a:extLst>
              <a:ext uri="{FF2B5EF4-FFF2-40B4-BE49-F238E27FC236}">
                <a16:creationId xmlns:a16="http://schemas.microsoft.com/office/drawing/2014/main" id="{3D63EEE7-2F85-8FFA-9F49-E895BF98CF6A}"/>
              </a:ext>
            </a:extLst>
          </p:cNvPr>
          <p:cNvSpPr/>
          <p:nvPr/>
        </p:nvSpPr>
        <p:spPr>
          <a:xfrm>
            <a:off x="9976616" y="2406419"/>
            <a:ext cx="4037345" cy="494910"/>
          </a:xfrm>
          <a:custGeom>
            <a:avLst/>
            <a:gdLst/>
            <a:ahLst/>
            <a:cxnLst/>
            <a:rect l="l" t="t" r="r" b="b"/>
            <a:pathLst>
              <a:path w="3844925" h="439420" extrusionOk="0">
                <a:moveTo>
                  <a:pt x="0" y="439204"/>
                </a:moveTo>
                <a:lnTo>
                  <a:pt x="3844798" y="439204"/>
                </a:lnTo>
                <a:lnTo>
                  <a:pt x="3844798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8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Guided by</a:t>
            </a:r>
            <a:endParaRPr lang="en-US" sz="288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Google Shape;99;p13">
            <a:extLst>
              <a:ext uri="{FF2B5EF4-FFF2-40B4-BE49-F238E27FC236}">
                <a16:creationId xmlns:a16="http://schemas.microsoft.com/office/drawing/2014/main" id="{AFB0442E-6CAA-F162-D712-2146D5940A61}"/>
              </a:ext>
            </a:extLst>
          </p:cNvPr>
          <p:cNvSpPr/>
          <p:nvPr/>
        </p:nvSpPr>
        <p:spPr>
          <a:xfrm>
            <a:off x="9724158" y="2396373"/>
            <a:ext cx="514636" cy="504964"/>
          </a:xfrm>
          <a:custGeom>
            <a:avLst/>
            <a:gdLst/>
            <a:ahLst/>
            <a:cxnLst/>
            <a:rect l="l" t="t" r="r" b="b"/>
            <a:pathLst>
              <a:path w="439420" h="439420" extrusionOk="0">
                <a:moveTo>
                  <a:pt x="219595" y="0"/>
                </a:moveTo>
                <a:lnTo>
                  <a:pt x="175337" y="4461"/>
                </a:lnTo>
                <a:lnTo>
                  <a:pt x="134116" y="17257"/>
                </a:lnTo>
                <a:lnTo>
                  <a:pt x="96815" y="37505"/>
                </a:lnTo>
                <a:lnTo>
                  <a:pt x="64315" y="64320"/>
                </a:lnTo>
                <a:lnTo>
                  <a:pt x="37502" y="96820"/>
                </a:lnTo>
                <a:lnTo>
                  <a:pt x="17256" y="134122"/>
                </a:lnTo>
                <a:lnTo>
                  <a:pt x="4461" y="175341"/>
                </a:lnTo>
                <a:lnTo>
                  <a:pt x="0" y="219595"/>
                </a:lnTo>
                <a:lnTo>
                  <a:pt x="4461" y="263854"/>
                </a:lnTo>
                <a:lnTo>
                  <a:pt x="17256" y="305076"/>
                </a:lnTo>
                <a:lnTo>
                  <a:pt x="37502" y="342380"/>
                </a:lnTo>
                <a:lnTo>
                  <a:pt x="64315" y="374881"/>
                </a:lnTo>
                <a:lnTo>
                  <a:pt x="96815" y="401698"/>
                </a:lnTo>
                <a:lnTo>
                  <a:pt x="134116" y="421945"/>
                </a:lnTo>
                <a:lnTo>
                  <a:pt x="175337" y="434742"/>
                </a:lnTo>
                <a:lnTo>
                  <a:pt x="219595" y="439204"/>
                </a:lnTo>
                <a:lnTo>
                  <a:pt x="263854" y="434742"/>
                </a:lnTo>
                <a:lnTo>
                  <a:pt x="305076" y="421945"/>
                </a:lnTo>
                <a:lnTo>
                  <a:pt x="342380" y="401698"/>
                </a:lnTo>
                <a:lnTo>
                  <a:pt x="374881" y="374881"/>
                </a:lnTo>
                <a:lnTo>
                  <a:pt x="401698" y="342380"/>
                </a:lnTo>
                <a:lnTo>
                  <a:pt x="421945" y="305076"/>
                </a:lnTo>
                <a:lnTo>
                  <a:pt x="434742" y="263854"/>
                </a:lnTo>
                <a:lnTo>
                  <a:pt x="439204" y="219595"/>
                </a:lnTo>
                <a:lnTo>
                  <a:pt x="434742" y="175341"/>
                </a:lnTo>
                <a:lnTo>
                  <a:pt x="421945" y="134122"/>
                </a:lnTo>
                <a:lnTo>
                  <a:pt x="401698" y="96820"/>
                </a:lnTo>
                <a:lnTo>
                  <a:pt x="374881" y="64320"/>
                </a:lnTo>
                <a:lnTo>
                  <a:pt x="342380" y="37505"/>
                </a:lnTo>
                <a:lnTo>
                  <a:pt x="305076" y="17257"/>
                </a:lnTo>
                <a:lnTo>
                  <a:pt x="263854" y="4461"/>
                </a:lnTo>
                <a:lnTo>
                  <a:pt x="21959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00BBE94A-BD7A-6F84-E30D-6B6493B9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7" name="Shape 0">
            <a:extLst>
              <a:ext uri="{FF2B5EF4-FFF2-40B4-BE49-F238E27FC236}">
                <a16:creationId xmlns:a16="http://schemas.microsoft.com/office/drawing/2014/main" id="{A65E685D-4BF4-673E-3287-1AFA5F85E55B}"/>
              </a:ext>
            </a:extLst>
          </p:cNvPr>
          <p:cNvSpPr/>
          <p:nvPr/>
        </p:nvSpPr>
        <p:spPr>
          <a:xfrm>
            <a:off x="0" y="469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4BB5E-135D-EA6B-E4BF-7399520F9792}"/>
              </a:ext>
            </a:extLst>
          </p:cNvPr>
          <p:cNvSpPr txBox="1"/>
          <p:nvPr/>
        </p:nvSpPr>
        <p:spPr>
          <a:xfrm>
            <a:off x="5367939" y="642200"/>
            <a:ext cx="86579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u="sng">
                <a:solidFill>
                  <a:schemeClr val="bg1"/>
                </a:solidFill>
                <a:latin typeface="Times New Roman"/>
                <a:cs typeface="Calibri"/>
              </a:rPr>
              <a:t>CONCLUSION</a:t>
            </a:r>
          </a:p>
        </p:txBody>
      </p:sp>
      <p:sp>
        <p:nvSpPr>
          <p:cNvPr id="15" name="Google Shape;250;p21">
            <a:extLst>
              <a:ext uri="{FF2B5EF4-FFF2-40B4-BE49-F238E27FC236}">
                <a16:creationId xmlns:a16="http://schemas.microsoft.com/office/drawing/2014/main" id="{C196D03A-9DA0-6EBA-B49A-474E876F7DBA}"/>
              </a:ext>
            </a:extLst>
          </p:cNvPr>
          <p:cNvSpPr txBox="1"/>
          <p:nvPr/>
        </p:nvSpPr>
        <p:spPr>
          <a:xfrm>
            <a:off x="1576926" y="2060954"/>
            <a:ext cx="11476548" cy="5447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Utilized SHAP and LIME for better understanding of ML model predictions, especially in Hepatitis prediction.</a:t>
            </a:r>
          </a:p>
          <a:p>
            <a:pPr marL="457200" indent="-457200" algn="just">
              <a:buFont typeface="Arial"/>
              <a:buChar char="•"/>
            </a:pP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SHAP's Force Plot highlighted key factors like Spider Nevi and Ascites, predicting Hepatitis with 0.85 probability.</a:t>
            </a:r>
          </a:p>
          <a:p>
            <a:pPr marL="457200" indent="-457200" algn="just">
              <a:buFont typeface="Arial"/>
              <a:buChar char="•"/>
            </a:pPr>
            <a:endParaRPr lang="en-US" sz="2400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LIME explained feature impacts, aiding decision insights.</a:t>
            </a:r>
          </a:p>
          <a:p>
            <a:pPr marL="457200" indent="-457200" algn="just">
              <a:buFont typeface="Arial"/>
              <a:buChar char="•"/>
            </a:pPr>
            <a:endParaRPr lang="en-US" sz="2400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Integration of SHAP and LIME improved interpretability, trust, and applicability in medical diagnosis, particularly for Hepatitis.</a:t>
            </a:r>
          </a:p>
          <a:p>
            <a:pPr marL="457200" indent="-457200" algn="just">
              <a:buFont typeface="Arial"/>
              <a:buChar char="•"/>
            </a:pPr>
            <a:endParaRPr lang="en-US" sz="2400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Overall, SHAP and LIME integration enhanced interpretability and trustworthiness, crucial for real-world medical diagnosis like Hepatitis prediction.</a:t>
            </a:r>
            <a:endParaRPr lang="en-US" sz="2400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marL="571500" indent="-571500" algn="just">
              <a:buFont typeface="Arial"/>
              <a:buChar char="•"/>
            </a:pPr>
            <a:endParaRPr lang="en-US" sz="3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667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5024676" y="621983"/>
            <a:ext cx="9021842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u="sng">
                <a:solidFill>
                  <a:schemeClr val="bg1"/>
                </a:solidFill>
                <a:latin typeface="Times New Roman"/>
                <a:cs typeface="Prompt"/>
              </a:rPr>
              <a:t>FUTURE SCOPE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710E0B-CBB4-F36E-EDBC-C39B81B78558}"/>
              </a:ext>
            </a:extLst>
          </p:cNvPr>
          <p:cNvSpPr>
            <a:spLocks noGrp="1"/>
          </p:cNvSpPr>
          <p:nvPr/>
        </p:nvSpPr>
        <p:spPr>
          <a:xfrm>
            <a:off x="1591734" y="2173115"/>
            <a:ext cx="10616293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Explore other Explainable AI techniques for better model interpretability.</a:t>
            </a:r>
            <a:endParaRPr lang="en-US" sz="32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Investigate ensemble methods to enhance accuracy.</a:t>
            </a:r>
          </a:p>
          <a:p>
            <a:pPr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Apply the approach to other medical datasets for broader use.</a:t>
            </a:r>
          </a:p>
          <a:p>
            <a:pPr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Collaborate with medical experts to validate predictions and improve clinical relevance.</a:t>
            </a:r>
          </a:p>
        </p:txBody>
      </p:sp>
    </p:spTree>
    <p:extLst>
      <p:ext uri="{BB962C8B-B14F-4D97-AF65-F5344CB8AC3E}">
        <p14:creationId xmlns:p14="http://schemas.microsoft.com/office/powerpoint/2010/main" val="253311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7169-8B2F-6416-8D5B-F9D61DB8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6645" y="126887"/>
            <a:ext cx="16248084" cy="1584960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000000"/>
                </a:solidFill>
                <a:ea typeface="+mj-lt"/>
                <a:cs typeface="+mj-lt"/>
              </a:rPr>
              <a:t>CLASSIFICATION OF HEPATITIS DISEASE USING </a:t>
            </a:r>
            <a:br>
              <a:rPr lang="en-US" b="1">
                <a:solidFill>
                  <a:srgbClr val="000000"/>
                </a:solidFill>
                <a:ea typeface="+mj-lt"/>
                <a:cs typeface="+mj-lt"/>
              </a:rPr>
            </a:br>
            <a:r>
              <a:rPr lang="en-US" b="1">
                <a:solidFill>
                  <a:srgbClr val="000000"/>
                </a:solidFill>
                <a:ea typeface="+mj-lt"/>
                <a:cs typeface="+mj-lt"/>
              </a:rPr>
              <a:t>EXPLAINABLE ARTIFICIAL INTELLIGENCE</a:t>
            </a:r>
            <a:endParaRPr lang="en-US" b="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908A56-B243-8F11-D130-781B82438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055" y="2317475"/>
            <a:ext cx="4005126" cy="2670084"/>
          </a:xfrm>
        </p:spPr>
      </p:pic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EE65B41C-7468-830A-0A7D-5A7AECAA2F75}"/>
              </a:ext>
            </a:extLst>
          </p:cNvPr>
          <p:cNvSpPr/>
          <p:nvPr/>
        </p:nvSpPr>
        <p:spPr>
          <a:xfrm>
            <a:off x="677052" y="2060954"/>
            <a:ext cx="3540271" cy="512848"/>
          </a:xfrm>
          <a:custGeom>
            <a:avLst/>
            <a:gdLst/>
            <a:ahLst/>
            <a:cxnLst/>
            <a:rect l="l" t="t" r="r" b="b"/>
            <a:pathLst>
              <a:path w="3844925" h="439420" extrusionOk="0">
                <a:moveTo>
                  <a:pt x="0" y="439204"/>
                </a:moveTo>
                <a:lnTo>
                  <a:pt x="3844798" y="439204"/>
                </a:lnTo>
                <a:lnTo>
                  <a:pt x="3844798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6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Presented by</a:t>
            </a:r>
          </a:p>
        </p:txBody>
      </p:sp>
      <p:sp>
        <p:nvSpPr>
          <p:cNvPr id="5" name="Google Shape;100;p13">
            <a:extLst>
              <a:ext uri="{FF2B5EF4-FFF2-40B4-BE49-F238E27FC236}">
                <a16:creationId xmlns:a16="http://schemas.microsoft.com/office/drawing/2014/main" id="{2B60800A-76A3-0133-B947-001361C0FC65}"/>
              </a:ext>
            </a:extLst>
          </p:cNvPr>
          <p:cNvSpPr txBox="1"/>
          <p:nvPr/>
        </p:nvSpPr>
        <p:spPr>
          <a:xfrm>
            <a:off x="576166" y="2846945"/>
            <a:ext cx="4353494" cy="3397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ROSHAN KUMAR</a:t>
            </a:r>
          </a:p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 (12021002026027)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 Light"/>
              </a:rPr>
              <a:t>ESHA MISHRA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(12021002001046)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SNEHASISH BHAKAT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(12021002001136)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8;p13">
            <a:extLst>
              <a:ext uri="{FF2B5EF4-FFF2-40B4-BE49-F238E27FC236}">
                <a16:creationId xmlns:a16="http://schemas.microsoft.com/office/drawing/2014/main" id="{3D63EEE7-2F85-8FFA-9F49-E895BF98CF6A}"/>
              </a:ext>
            </a:extLst>
          </p:cNvPr>
          <p:cNvSpPr/>
          <p:nvPr/>
        </p:nvSpPr>
        <p:spPr>
          <a:xfrm>
            <a:off x="9976616" y="2406419"/>
            <a:ext cx="4037345" cy="494910"/>
          </a:xfrm>
          <a:custGeom>
            <a:avLst/>
            <a:gdLst/>
            <a:ahLst/>
            <a:cxnLst/>
            <a:rect l="l" t="t" r="r" b="b"/>
            <a:pathLst>
              <a:path w="3844925" h="439420" extrusionOk="0">
                <a:moveTo>
                  <a:pt x="0" y="439204"/>
                </a:moveTo>
                <a:lnTo>
                  <a:pt x="3844798" y="439204"/>
                </a:lnTo>
                <a:lnTo>
                  <a:pt x="3844798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8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Guided by</a:t>
            </a:r>
            <a:endParaRPr lang="en-US" sz="288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Google Shape;99;p13">
            <a:extLst>
              <a:ext uri="{FF2B5EF4-FFF2-40B4-BE49-F238E27FC236}">
                <a16:creationId xmlns:a16="http://schemas.microsoft.com/office/drawing/2014/main" id="{AFB0442E-6CAA-F162-D712-2146D5940A61}"/>
              </a:ext>
            </a:extLst>
          </p:cNvPr>
          <p:cNvSpPr/>
          <p:nvPr/>
        </p:nvSpPr>
        <p:spPr>
          <a:xfrm>
            <a:off x="9724158" y="2396373"/>
            <a:ext cx="514636" cy="504964"/>
          </a:xfrm>
          <a:custGeom>
            <a:avLst/>
            <a:gdLst/>
            <a:ahLst/>
            <a:cxnLst/>
            <a:rect l="l" t="t" r="r" b="b"/>
            <a:pathLst>
              <a:path w="439420" h="439420" extrusionOk="0">
                <a:moveTo>
                  <a:pt x="219595" y="0"/>
                </a:moveTo>
                <a:lnTo>
                  <a:pt x="175337" y="4461"/>
                </a:lnTo>
                <a:lnTo>
                  <a:pt x="134116" y="17257"/>
                </a:lnTo>
                <a:lnTo>
                  <a:pt x="96815" y="37505"/>
                </a:lnTo>
                <a:lnTo>
                  <a:pt x="64315" y="64320"/>
                </a:lnTo>
                <a:lnTo>
                  <a:pt x="37502" y="96820"/>
                </a:lnTo>
                <a:lnTo>
                  <a:pt x="17256" y="134122"/>
                </a:lnTo>
                <a:lnTo>
                  <a:pt x="4461" y="175341"/>
                </a:lnTo>
                <a:lnTo>
                  <a:pt x="0" y="219595"/>
                </a:lnTo>
                <a:lnTo>
                  <a:pt x="4461" y="263854"/>
                </a:lnTo>
                <a:lnTo>
                  <a:pt x="17256" y="305076"/>
                </a:lnTo>
                <a:lnTo>
                  <a:pt x="37502" y="342380"/>
                </a:lnTo>
                <a:lnTo>
                  <a:pt x="64315" y="374881"/>
                </a:lnTo>
                <a:lnTo>
                  <a:pt x="96815" y="401698"/>
                </a:lnTo>
                <a:lnTo>
                  <a:pt x="134116" y="421945"/>
                </a:lnTo>
                <a:lnTo>
                  <a:pt x="175337" y="434742"/>
                </a:lnTo>
                <a:lnTo>
                  <a:pt x="219595" y="439204"/>
                </a:lnTo>
                <a:lnTo>
                  <a:pt x="263854" y="434742"/>
                </a:lnTo>
                <a:lnTo>
                  <a:pt x="305076" y="421945"/>
                </a:lnTo>
                <a:lnTo>
                  <a:pt x="342380" y="401698"/>
                </a:lnTo>
                <a:lnTo>
                  <a:pt x="374881" y="374881"/>
                </a:lnTo>
                <a:lnTo>
                  <a:pt x="401698" y="342380"/>
                </a:lnTo>
                <a:lnTo>
                  <a:pt x="421945" y="305076"/>
                </a:lnTo>
                <a:lnTo>
                  <a:pt x="434742" y="263854"/>
                </a:lnTo>
                <a:lnTo>
                  <a:pt x="439204" y="219595"/>
                </a:lnTo>
                <a:lnTo>
                  <a:pt x="434742" y="175341"/>
                </a:lnTo>
                <a:lnTo>
                  <a:pt x="421945" y="134122"/>
                </a:lnTo>
                <a:lnTo>
                  <a:pt x="401698" y="96820"/>
                </a:lnTo>
                <a:lnTo>
                  <a:pt x="374881" y="64320"/>
                </a:lnTo>
                <a:lnTo>
                  <a:pt x="342380" y="37505"/>
                </a:lnTo>
                <a:lnTo>
                  <a:pt x="305076" y="17257"/>
                </a:lnTo>
                <a:lnTo>
                  <a:pt x="263854" y="4461"/>
                </a:lnTo>
                <a:lnTo>
                  <a:pt x="21959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00BBE94A-BD7A-6F84-E30D-6B6493B9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7" name="Shape 0">
            <a:extLst>
              <a:ext uri="{FF2B5EF4-FFF2-40B4-BE49-F238E27FC236}">
                <a16:creationId xmlns:a16="http://schemas.microsoft.com/office/drawing/2014/main" id="{A65E685D-4BF4-673E-3287-1AFA5F85E55B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C7CB87-BC2E-9872-1900-0A8F36A5D765}"/>
              </a:ext>
            </a:extLst>
          </p:cNvPr>
          <p:cNvSpPr txBox="1"/>
          <p:nvPr/>
        </p:nvSpPr>
        <p:spPr>
          <a:xfrm>
            <a:off x="1653057" y="534646"/>
            <a:ext cx="1132428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8"/>
            <a:r>
              <a:rPr lang="en-US" sz="4400" b="1" u="sng">
                <a:solidFill>
                  <a:schemeClr val="bg1"/>
                </a:solidFill>
                <a:latin typeface="Times New Roman"/>
                <a:cs typeface="Calibri"/>
              </a:rPr>
              <a:t>REFERENCES</a:t>
            </a:r>
            <a:endParaRPr lang="en-US" u="sng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5214D56A-41D4-F1DD-8A54-05E42B8CFC07}"/>
              </a:ext>
            </a:extLst>
          </p:cNvPr>
          <p:cNvSpPr txBox="1"/>
          <p:nvPr/>
        </p:nvSpPr>
        <p:spPr>
          <a:xfrm>
            <a:off x="1389256" y="1714896"/>
            <a:ext cx="12470033" cy="729430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,Sans-Serif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[1] K. 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Polat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and S. 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G¨unes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¸, “Prediction of hepatitis disease based on principal component analysis and artificial immune recognition system,” Applied Mathematics and Computation, vol. 189, no. 2, pp. 1282–1291, 2007.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[2] E. 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Dogantekin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, A. 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Dogantekin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, and D. 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Avci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, “Automatic hepatitis diagnosis system based on linear discriminant analysis and adaptive network based on fuzzy inference system,” Expert Systems with Applications, vol. 36, no. 8, pp. 11282–11286, 2009. </a:t>
            </a:r>
          </a:p>
          <a:p>
            <a:pPr marL="285750" indent="-285750" algn="just">
              <a:buFont typeface="Arial,Sans-Serif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[3] An Integrated Model to Evaluate the Transparency in Predicting Chronic Kidney Disease using a Trio-embedded Explainable Model- Read the Research paper and got the idea about how to do. </a:t>
            </a:r>
          </a:p>
          <a:p>
            <a:pPr marL="285750" indent="-285750" algn="just">
              <a:buFont typeface="Arial,Sans-Serif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[4] Interpretable AI-BUILDING EXPLAINABLE MACHINE LEARNING SYSTEMS By AJAY THAMPI ©2022 by Manning Publications Co. All rights reserved. </a:t>
            </a:r>
          </a:p>
          <a:p>
            <a:pPr marL="285750" indent="-285750" algn="just">
              <a:buFont typeface="Arial,Sans-Serif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[5] Classification assessment methods- Alaa 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Tharwat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Faculty of Computer Science and Engineering, Frankfurt University of Applied Sciences, Frankfurt, Germany. </a:t>
            </a:r>
          </a:p>
          <a:p>
            <a:pPr marL="285750" indent="-285750" algn="just">
              <a:buFont typeface="Arial,Sans-Serif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[6] Explainable AI for Practitioners by Michael Munn and David Pitman Copyright © 2023 Michael Munn, David Pitman, and O’Reilly Media, Inc. All rights reserved. Printed in the United States of America. Published by O’Reilly Media, Inc., 1005 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Gravenstein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Highway North, Sebastopol, CA 95472. </a:t>
            </a:r>
          </a:p>
          <a:p>
            <a:pPr marL="285750" indent="-285750" algn="just">
              <a:buFont typeface="Arial,Sans-Serif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[7] Explainable AI Recipes: Implement Solutions to Model Explainability and Interpretability with Python ISBN-13 (</a:t>
            </a:r>
            <a:r>
              <a:rPr lang="en-US" sz="20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pbk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): 978-1-4842-9028-6 ISBN-13 (electronic): 978-1-4842-9029-3 https://doi.org/10.1007/978-1-4842-9029-3 Copyright © 2023 by Pradeepta Mishra</a:t>
            </a:r>
            <a:endParaRPr lang="en-US" sz="2000" dirty="0">
              <a:solidFill>
                <a:schemeClr val="bg1"/>
              </a:solidFill>
              <a:latin typeface="Times New Roman"/>
              <a:cs typeface="Calibri"/>
            </a:endParaRP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285750" indent="-285750" algn="just">
              <a:buFont typeface="Arial,Sans-Serif"/>
              <a:buChar char="•"/>
            </a:pPr>
            <a:endParaRPr lang="en-US" dirty="0"/>
          </a:p>
          <a:p>
            <a:pPr marL="285750" indent="-285750" algn="just">
              <a:buFont typeface="Arial,Sans-Serif"/>
              <a:buChar char="•"/>
            </a:pPr>
            <a:endParaRPr lang="en-US" dirty="0"/>
          </a:p>
          <a:p>
            <a:pPr marL="285750" indent="-285750" algn="just">
              <a:buFont typeface="Arial,Sans-Serif"/>
              <a:buChar char="•"/>
            </a:pPr>
            <a:endParaRPr lang="en-US" dirty="0"/>
          </a:p>
          <a:p>
            <a:pPr marL="285750" indent="-285750" algn="just">
              <a:buFont typeface="Arial,Sans-Serif"/>
              <a:buChar char="•"/>
            </a:pPr>
            <a:endParaRPr lang="en-US" dirty="0"/>
          </a:p>
          <a:p>
            <a:pPr marL="285750" indent="-285750" algn="just">
              <a:buFont typeface="Arial,Sans-Serif"/>
              <a:buChar char="•"/>
            </a:pPr>
            <a:endParaRPr lang="en-US" dirty="0"/>
          </a:p>
          <a:p>
            <a:pPr marL="285750" indent="-285750" algn="just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22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7" name="Google Shape;304;p24">
            <a:extLst>
              <a:ext uri="{FF2B5EF4-FFF2-40B4-BE49-F238E27FC236}">
                <a16:creationId xmlns:a16="http://schemas.microsoft.com/office/drawing/2014/main" id="{4649C8E6-9E4A-A3D9-51C9-58CA8B7DA535}"/>
              </a:ext>
            </a:extLst>
          </p:cNvPr>
          <p:cNvSpPr txBox="1"/>
          <p:nvPr/>
        </p:nvSpPr>
        <p:spPr>
          <a:xfrm>
            <a:off x="1770867" y="2705228"/>
            <a:ext cx="11088665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We extend 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/>
                <a:ea typeface="+mn-lt"/>
                <a:cs typeface="+mn-lt"/>
              </a:rPr>
              <a:t>our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sincere 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/>
                <a:ea typeface="+mn-lt"/>
                <a:cs typeface="+mn-lt"/>
              </a:rPr>
              <a:t>gratitude to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the University 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/>
                <a:ea typeface="+mn-lt"/>
                <a:cs typeface="+mn-lt"/>
              </a:rPr>
              <a:t>of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Engineering 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/>
                <a:ea typeface="+mn-lt"/>
                <a:cs typeface="+mn-lt"/>
              </a:rPr>
              <a:t>and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Management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/>
                <a:ea typeface="+mn-lt"/>
                <a:cs typeface="+mn-lt"/>
              </a:rPr>
              <a:t>,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Jaipur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/>
                <a:ea typeface="+mn-lt"/>
                <a:cs typeface="+mn-lt"/>
              </a:rPr>
              <a:t>,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for their unwavering support 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/>
                <a:ea typeface="+mn-lt"/>
                <a:cs typeface="+mn-lt"/>
              </a:rPr>
              <a:t>and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resources that were instrumental 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/>
                <a:ea typeface="+mn-lt"/>
                <a:cs typeface="+mn-lt"/>
              </a:rPr>
              <a:t>in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the successful completion of 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/>
                <a:ea typeface="+mn-lt"/>
                <a:cs typeface="+mn-lt"/>
              </a:rPr>
              <a:t>this project.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Special thanks to Professor Tapas Si for 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/>
                <a:ea typeface="+mn-lt"/>
                <a:cs typeface="+mn-lt"/>
              </a:rPr>
              <a:t>his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invaluable mentorship, expert guidance, and continuous encouragement, which significantly enriched our project's quality 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/>
                <a:ea typeface="+mn-lt"/>
                <a:cs typeface="+mn-lt"/>
              </a:rPr>
              <a:t>and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depth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/>
                <a:ea typeface="+mn-lt"/>
                <a:cs typeface="+mn-lt"/>
              </a:rPr>
              <a:t>.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Additionally, we appreciate 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/>
                <a:ea typeface="+mn-lt"/>
                <a:cs typeface="+mn-lt"/>
              </a:rPr>
              <a:t>the contributions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from our team members 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/>
                <a:ea typeface="+mn-lt"/>
                <a:cs typeface="+mn-lt"/>
              </a:rPr>
              <a:t>for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their assistance throughout this endeavor. Lastly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/>
                <a:ea typeface="+mn-lt"/>
                <a:cs typeface="+mn-lt"/>
              </a:rPr>
              <a:t>,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our heartfelt thanks 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/>
                <a:ea typeface="+mn-lt"/>
                <a:cs typeface="+mn-lt"/>
              </a:rPr>
              <a:t>to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our colleagues  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/>
                <a:ea typeface="+mn-lt"/>
                <a:cs typeface="+mn-lt"/>
              </a:rPr>
              <a:t>for their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support 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/>
                <a:ea typeface="+mn-lt"/>
                <a:cs typeface="+mn-lt"/>
              </a:rPr>
              <a:t>and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Times New Roman"/>
                <a:ea typeface="+mn-lt"/>
                <a:cs typeface="+mn-lt"/>
              </a:rPr>
              <a:t>understanding</a:t>
            </a:r>
            <a:r>
              <a:rPr lang="en-US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Times New Roman"/>
                <a:ea typeface="+mn-lt"/>
                <a:cs typeface="+mn-lt"/>
              </a:rPr>
              <a:t>.</a:t>
            </a:r>
            <a:br>
              <a:rPr lang="en-US" sz="2800" dirty="0">
                <a:latin typeface="Times New Roman"/>
                <a:ea typeface="+mn-lt"/>
                <a:cs typeface="+mn-lt"/>
              </a:rPr>
            </a:br>
            <a:endParaRPr lang="en-US" sz="2800" b="0" i="0" dirty="0">
              <a:solidFill>
                <a:schemeClr val="bg1">
                  <a:lumMod val="85000"/>
                </a:schemeClr>
              </a:solidFill>
              <a:effectLst/>
              <a:latin typeface="Times New Roman"/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72EDC-A456-0412-6949-9FF27AEBCA68}"/>
              </a:ext>
            </a:extLst>
          </p:cNvPr>
          <p:cNvSpPr txBox="1"/>
          <p:nvPr/>
        </p:nvSpPr>
        <p:spPr>
          <a:xfrm>
            <a:off x="4110747" y="1062368"/>
            <a:ext cx="663194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u="sng">
                <a:solidFill>
                  <a:schemeClr val="bg1"/>
                </a:solidFill>
                <a:latin typeface="Times New Roman"/>
                <a:cs typeface="Calibri"/>
              </a:rPr>
              <a:t>ACKNOWLEDGMENT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3E45-E7F2-1E53-CC57-F7C336BD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B1DF-B950-CFCF-6203-CE7FD1ECB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FD0EFAEE-148A-199F-6E8B-92FC6BC0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C309357E-CF73-C45C-2E21-5202FBC4BB3F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8A0AA-B8F1-F2BA-122D-7CDA49615DC1}"/>
              </a:ext>
            </a:extLst>
          </p:cNvPr>
          <p:cNvSpPr txBox="1"/>
          <p:nvPr/>
        </p:nvSpPr>
        <p:spPr>
          <a:xfrm>
            <a:off x="1940169" y="3235570"/>
            <a:ext cx="10750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052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634" y="0"/>
            <a:ext cx="14628766" cy="8254652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6319599" y="2759512"/>
            <a:ext cx="7477601" cy="166639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561"/>
              </a:lnSpc>
              <a:buNone/>
            </a:pPr>
            <a:endParaRPr lang="en-US" sz="5200">
              <a:solidFill>
                <a:srgbClr val="C6BFEE"/>
              </a:solidFill>
              <a:latin typeface="Prompt"/>
              <a:cs typeface="Prompt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00329" y="351022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E93A3-0401-DE8B-7BC9-F53D45AC616F}"/>
              </a:ext>
            </a:extLst>
          </p:cNvPr>
          <p:cNvSpPr txBox="1"/>
          <p:nvPr/>
        </p:nvSpPr>
        <p:spPr>
          <a:xfrm>
            <a:off x="2426677" y="2759512"/>
            <a:ext cx="10726615" cy="440120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a Machine Learning model to classify the presence of a hepatitis disease.</a:t>
            </a:r>
          </a:p>
          <a:p>
            <a:pPr algn="just">
              <a:buAutoNum type="arabicPeriod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 identify key clinical parameters responsible for the disease.</a:t>
            </a:r>
          </a:p>
          <a:p>
            <a:pPr algn="just">
              <a:buAutoNum type="arabicPeriod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To implement Explainable AI techniques to explain and interpret the prediction.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  To generate valuable insights through visualizations and thorough analysis.</a:t>
            </a:r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id="{3011346F-8694-1EB3-8B4C-3168F74ECB00}"/>
              </a:ext>
            </a:extLst>
          </p:cNvPr>
          <p:cNvSpPr txBox="1"/>
          <p:nvPr/>
        </p:nvSpPr>
        <p:spPr>
          <a:xfrm>
            <a:off x="3200580" y="855817"/>
            <a:ext cx="8229240" cy="739273"/>
          </a:xfrm>
          <a:prstGeom prst="rect">
            <a:avLst/>
          </a:prstGeom>
        </p:spPr>
        <p:txBody>
          <a:bodyPr lIns="0" rIns="0" bIns="0" anchor="b"/>
          <a:lstStyle/>
          <a:p>
            <a:pPr algn="ctr">
              <a:lnSpc>
                <a:spcPct val="100000"/>
              </a:lnSpc>
            </a:pPr>
            <a:r>
              <a:rPr lang="en-US" sz="4000" b="1" u="sng" dirty="0">
                <a:solidFill>
                  <a:schemeClr val="bg1"/>
                </a:solidFill>
                <a:latin typeface="Times New Roman"/>
              </a:rPr>
              <a:t>OBJECTIVES</a:t>
            </a:r>
            <a:endParaRPr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67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332024" y="888087"/>
            <a:ext cx="12002929" cy="138874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5468"/>
              </a:lnSpc>
            </a:pPr>
            <a:r>
              <a:rPr lang="en-US" sz="4400" b="1" u="sng" dirty="0">
                <a:solidFill>
                  <a:srgbClr val="ECECEC"/>
                </a:solidFill>
                <a:latin typeface="Times New Roman"/>
                <a:cs typeface="Times New Roman"/>
              </a:rPr>
              <a:t>INTRODUCTION TO HEPATITIS DISEASE</a:t>
            </a:r>
            <a:endParaRPr lang="en-US" sz="4350" u="sng" dirty="0">
              <a:latin typeface="Times New Roman"/>
              <a:cs typeface="Times New Roman"/>
            </a:endParaRPr>
          </a:p>
        </p:txBody>
      </p:sp>
      <p:sp>
        <p:nvSpPr>
          <p:cNvPr id="7" name="Text 3"/>
          <p:cNvSpPr/>
          <p:nvPr/>
        </p:nvSpPr>
        <p:spPr>
          <a:xfrm>
            <a:off x="2207941" y="2276832"/>
            <a:ext cx="7933970" cy="542962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342900" indent="-342900" algn="just">
              <a:lnSpc>
                <a:spcPts val="2799"/>
              </a:lnSpc>
              <a:buFont typeface="Arial" panose="05000000000000000000" pitchFamily="2" charset="2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Mukta"/>
                <a:cs typeface="Mukta" pitchFamily="34" charset="-120"/>
              </a:rPr>
              <a:t>Hepatitis is an inflammation of the liver that can cause serious health problems. It is usually caused by a viral infection, but there are other possible causes, such as alcohol, toxins, or autoimmune disorders.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pPr marL="342900" indent="-342900" algn="just">
              <a:lnSpc>
                <a:spcPts val="2799"/>
              </a:lnSpc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Times New Roman"/>
              <a:ea typeface="Mukta" pitchFamily="34" charset="-122"/>
              <a:cs typeface="Mukta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5000000000000000000" pitchFamily="2" charset="2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Mukta"/>
                <a:cs typeface="Mukta" pitchFamily="34" charset="-120"/>
              </a:rPr>
              <a:t>According to the World Health Organization, about 354 million people worldwide live with hepatitis B or C, and many of them are unaware of their infection.</a:t>
            </a:r>
          </a:p>
          <a:p>
            <a:pPr marL="342900" indent="-342900" algn="just">
              <a:lnSpc>
                <a:spcPts val="2799"/>
              </a:lnSpc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Times New Roman"/>
              <a:ea typeface="Mukta" pitchFamily="34" charset="-122"/>
              <a:cs typeface="Mukta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5000000000000000000" pitchFamily="2" charset="2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Mukta"/>
                <a:cs typeface="Mukta" pitchFamily="34" charset="-120"/>
              </a:rPr>
              <a:t>There are five main types of viral hepatitis: A, B, C, D, and E. Each type has different modes of transmission, symptoms, treatments, and prevention methods. </a:t>
            </a:r>
            <a:endParaRPr lang="en-US" sz="2000" dirty="0">
              <a:solidFill>
                <a:schemeClr val="bg1"/>
              </a:solidFill>
              <a:latin typeface="Times New Roman"/>
              <a:ea typeface="Mukta" pitchFamily="34" charset="-122"/>
              <a:cs typeface="Mukta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Times New Roman"/>
              <a:ea typeface="Mukta" pitchFamily="34" charset="-122"/>
              <a:cs typeface="Mukta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5000000000000000000" pitchFamily="2" charset="2"/>
              <a:buChar char="•"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Mukta"/>
                <a:cs typeface="Mukta" pitchFamily="34" charset="-120"/>
              </a:rPr>
              <a:t>Hepatitis B and C are the most common causes of chronic liver disease, cirrhosis, and liver cancer.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6E40D0-8831-AECF-2212-470606C34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844" y="2984583"/>
            <a:ext cx="3639678" cy="22604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9210" y="751285"/>
            <a:ext cx="14585795" cy="138874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>
              <a:lnSpc>
                <a:spcPts val="5468"/>
              </a:lnSpc>
            </a:pPr>
            <a:r>
              <a:rPr lang="en-US" sz="4400" b="1" u="sng">
                <a:solidFill>
                  <a:schemeClr val="bg1"/>
                </a:solidFill>
                <a:latin typeface="Times New Roman"/>
                <a:ea typeface="Prompt" pitchFamily="34" charset="-122"/>
                <a:cs typeface="Prompt"/>
              </a:rPr>
              <a:t>EXPLAINABLE ARTIFICIAL INTELLIGENCE (XAI)</a:t>
            </a:r>
            <a:endParaRPr lang="en-US" sz="4400" b="1" u="sng">
              <a:solidFill>
                <a:schemeClr val="bg1"/>
              </a:solidFill>
              <a:latin typeface="Times New Roman"/>
              <a:cs typeface="Prompt"/>
            </a:endParaRPr>
          </a:p>
        </p:txBody>
      </p:sp>
      <p:sp>
        <p:nvSpPr>
          <p:cNvPr id="6" name="Text 2"/>
          <p:cNvSpPr/>
          <p:nvPr/>
        </p:nvSpPr>
        <p:spPr>
          <a:xfrm>
            <a:off x="728669" y="21295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lnSpc>
                <a:spcPts val="2734"/>
              </a:lnSpc>
            </a:pPr>
            <a:endParaRPr lang="en-US" sz="218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4F2A7B-F484-0397-659A-A736B2DD6BA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8220166" y="1834897"/>
            <a:ext cx="6056538" cy="575291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 prst="relaxedInset"/>
          </a:sp3d>
        </p:spPr>
      </p:pic>
      <p:sp>
        <p:nvSpPr>
          <p:cNvPr id="11" name="Text 1"/>
          <p:cNvSpPr/>
          <p:nvPr/>
        </p:nvSpPr>
        <p:spPr>
          <a:xfrm>
            <a:off x="313539" y="2431741"/>
            <a:ext cx="9306401" cy="138874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457200" indent="-457200">
              <a:lnSpc>
                <a:spcPts val="5468"/>
              </a:lnSpc>
              <a:buFont typeface="Arial" panose="05000000000000000000" pitchFamily="2" charset="2"/>
              <a:buChar char="•"/>
            </a:pPr>
            <a:r>
              <a:rPr lang="en-US" sz="3200">
                <a:solidFill>
                  <a:schemeClr val="bg1"/>
                </a:solidFill>
                <a:latin typeface="Times New Roman"/>
                <a:ea typeface="Prompt" pitchFamily="34" charset="-122"/>
                <a:cs typeface="Prompt"/>
              </a:rPr>
              <a:t>Benefits of Using XAI for Hepatitis </a:t>
            </a:r>
          </a:p>
          <a:p>
            <a:pPr>
              <a:lnSpc>
                <a:spcPts val="5468"/>
              </a:lnSpc>
            </a:pPr>
            <a:r>
              <a:rPr lang="en-US" sz="3200">
                <a:solidFill>
                  <a:schemeClr val="bg1"/>
                </a:solidFill>
                <a:latin typeface="Times New Roman"/>
                <a:ea typeface="Prompt" pitchFamily="34" charset="-122"/>
                <a:cs typeface="Prompt"/>
              </a:rPr>
              <a:t>     Classification</a:t>
            </a:r>
            <a:endParaRPr lang="en-US" sz="3200">
              <a:solidFill>
                <a:schemeClr val="bg1"/>
              </a:solidFill>
              <a:latin typeface="Times New Roman"/>
              <a:cs typeface="Prompt"/>
            </a:endParaRPr>
          </a:p>
        </p:txBody>
      </p:sp>
      <p:sp>
        <p:nvSpPr>
          <p:cNvPr id="12" name="Shape 2"/>
          <p:cNvSpPr/>
          <p:nvPr/>
        </p:nvSpPr>
        <p:spPr>
          <a:xfrm>
            <a:off x="478697" y="43639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pPr algn="ctr">
              <a:lnSpc>
                <a:spcPts val="3281"/>
              </a:lnSpc>
            </a:pPr>
            <a:r>
              <a:rPr lang="en-US" sz="2800">
                <a:solidFill>
                  <a:srgbClr val="DAD8E9"/>
                </a:solidFill>
                <a:latin typeface="Prompt" pitchFamily="34" charset="0"/>
                <a:cs typeface="Prompt" pitchFamily="34" charset="-120"/>
              </a:rPr>
              <a:t>1</a:t>
            </a:r>
            <a:endParaRPr lang="en-US" sz="2800"/>
          </a:p>
        </p:txBody>
      </p:sp>
      <p:sp>
        <p:nvSpPr>
          <p:cNvPr id="13" name="Text 4"/>
          <p:cNvSpPr/>
          <p:nvPr/>
        </p:nvSpPr>
        <p:spPr>
          <a:xfrm>
            <a:off x="1021219" y="4440354"/>
            <a:ext cx="2777490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50">
                <a:solidFill>
                  <a:schemeClr val="bg1"/>
                </a:solidFill>
                <a:latin typeface="Times New Roman"/>
                <a:ea typeface="Prompt" pitchFamily="34" charset="-122"/>
                <a:cs typeface="Prompt"/>
              </a:rPr>
              <a:t>Identify Key Factors</a:t>
            </a:r>
            <a:endParaRPr lang="en-US" sz="2150">
              <a:solidFill>
                <a:schemeClr val="bg1"/>
              </a:solidFill>
              <a:latin typeface="Times New Roman"/>
              <a:cs typeface="Prompt"/>
            </a:endParaRPr>
          </a:p>
        </p:txBody>
      </p:sp>
      <p:sp>
        <p:nvSpPr>
          <p:cNvPr id="14" name="Text 5"/>
          <p:cNvSpPr/>
          <p:nvPr/>
        </p:nvSpPr>
        <p:spPr>
          <a:xfrm>
            <a:off x="878821" y="4947452"/>
            <a:ext cx="3820001" cy="106620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ea typeface="Mukta"/>
                <a:cs typeface="Times New Roman" panose="02020603050405020304" pitchFamily="18" charset="0"/>
              </a:rPr>
              <a:t>XAI uncovers the key features influencing hepatitis classification, aiding in insightful decision-making.</a:t>
            </a:r>
          </a:p>
        </p:txBody>
      </p:sp>
      <p:sp>
        <p:nvSpPr>
          <p:cNvPr id="16" name="Text 8"/>
          <p:cNvSpPr/>
          <p:nvPr/>
        </p:nvSpPr>
        <p:spPr>
          <a:xfrm>
            <a:off x="4966740" y="4363975"/>
            <a:ext cx="2777490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50">
                <a:solidFill>
                  <a:schemeClr val="bg1"/>
                </a:solidFill>
                <a:latin typeface="Times New Roman"/>
                <a:ea typeface="Prompt" pitchFamily="34" charset="-122"/>
                <a:cs typeface="Prompt"/>
              </a:rPr>
              <a:t>Fosters Trust</a:t>
            </a:r>
            <a:endParaRPr lang="en-US" sz="2150">
              <a:solidFill>
                <a:schemeClr val="bg1"/>
              </a:solidFill>
              <a:latin typeface="Times New Roman"/>
              <a:cs typeface="Prompt"/>
            </a:endParaRPr>
          </a:p>
        </p:txBody>
      </p:sp>
      <p:sp>
        <p:nvSpPr>
          <p:cNvPr id="18" name="Shape 6"/>
          <p:cNvSpPr/>
          <p:nvPr/>
        </p:nvSpPr>
        <p:spPr>
          <a:xfrm>
            <a:off x="4388318" y="43639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5" name="Text 7"/>
          <p:cNvSpPr/>
          <p:nvPr/>
        </p:nvSpPr>
        <p:spPr>
          <a:xfrm>
            <a:off x="4509606" y="4405705"/>
            <a:ext cx="33584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624"/>
          </a:p>
        </p:txBody>
      </p:sp>
      <p:sp>
        <p:nvSpPr>
          <p:cNvPr id="17" name="Text 9"/>
          <p:cNvSpPr/>
          <p:nvPr/>
        </p:nvSpPr>
        <p:spPr>
          <a:xfrm>
            <a:off x="5006896" y="4875851"/>
            <a:ext cx="2943924" cy="193754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ea typeface="Mukta" pitchFamily="34" charset="-122"/>
                <a:cs typeface="Times New Roman" panose="02020603050405020304" pitchFamily="18" charset="0"/>
              </a:rPr>
              <a:t>Building trust by explaining decisions and improving the model transparency in the medical domain.</a:t>
            </a:r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DF3B-FA69-AB6E-1152-03135933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8017-F50B-6E49-B065-B9DB1C66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2F051BB5-E880-E035-FC8E-E0F4C99EA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7" name="Shape 0">
            <a:extLst>
              <a:ext uri="{FF2B5EF4-FFF2-40B4-BE49-F238E27FC236}">
                <a16:creationId xmlns:a16="http://schemas.microsoft.com/office/drawing/2014/main" id="{9BCC2E64-0BE5-8478-5BE3-195B729429B0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8" name="Picture 7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BF764C9F-EA85-4766-38D0-E39521B24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617" y="2818473"/>
            <a:ext cx="8665165" cy="34898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165A9E-D067-441C-71C6-A4566E5A8A91}"/>
              </a:ext>
            </a:extLst>
          </p:cNvPr>
          <p:cNvSpPr txBox="1"/>
          <p:nvPr/>
        </p:nvSpPr>
        <p:spPr>
          <a:xfrm>
            <a:off x="5120054" y="1002952"/>
            <a:ext cx="82706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  <a:latin typeface="Times New Roman"/>
                <a:cs typeface="Times New Roman"/>
              </a:rPr>
              <a:t>Proposed Model</a:t>
            </a:r>
          </a:p>
        </p:txBody>
      </p:sp>
    </p:spTree>
    <p:extLst>
      <p:ext uri="{BB962C8B-B14F-4D97-AF65-F5344CB8AC3E}">
        <p14:creationId xmlns:p14="http://schemas.microsoft.com/office/powerpoint/2010/main" val="267859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2EAFD06-4D62-83BB-2F6A-98E9A4F82F7A}"/>
              </a:ext>
            </a:extLst>
          </p:cNvPr>
          <p:cNvSpPr>
            <a:spLocks noGrp="1"/>
          </p:cNvSpPr>
          <p:nvPr/>
        </p:nvSpPr>
        <p:spPr>
          <a:xfrm>
            <a:off x="3995844" y="7336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u="sng" dirty="0">
                <a:solidFill>
                  <a:schemeClr val="bg1"/>
                </a:solidFill>
                <a:latin typeface="Times New Roman"/>
                <a:cs typeface="Times New Roman"/>
              </a:rPr>
              <a:t>EXPERIMENTAL SETUP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EF5FBB-0D9B-9AC2-0A9F-C1D90F02FC49}"/>
              </a:ext>
            </a:extLst>
          </p:cNvPr>
          <p:cNvSpPr>
            <a:spLocks noGrp="1"/>
          </p:cNvSpPr>
          <p:nvPr/>
        </p:nvSpPr>
        <p:spPr>
          <a:xfrm>
            <a:off x="677334" y="2160589"/>
            <a:ext cx="719458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bg1"/>
              </a:buClr>
              <a:buFont typeface="Arial" charset="2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Machine learning model implemented in Python.</a:t>
            </a:r>
            <a:endParaRPr lang="en-US" sz="3200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algn="just">
              <a:buClr>
                <a:schemeClr val="bg1"/>
              </a:buClr>
              <a:buFont typeface="Arial" charset="2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Libraries used: NumPy, matplotlib, pandas, scikit-learn.</a:t>
            </a:r>
            <a:endParaRPr lang="en-US" sz="3200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algn="just">
              <a:buClr>
                <a:schemeClr val="bg1"/>
              </a:buClr>
              <a:buFont typeface="Arial" charset="2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SHAP values computed using SHAP library.</a:t>
            </a:r>
            <a:endParaRPr lang="en-US" sz="3200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  <a:p>
            <a:pPr algn="just">
              <a:buClr>
                <a:schemeClr val="bg1"/>
              </a:buClr>
              <a:buFont typeface="Arial" charset="2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Local instance-specific explanations generated using LIME library.</a:t>
            </a:r>
            <a:endParaRPr lang="en-US" sz="3200" dirty="0">
              <a:solidFill>
                <a:schemeClr val="bg1"/>
              </a:solidFill>
              <a:latin typeface="Times New Roman"/>
              <a:cs typeface="Calibri" panose="020F050202020403020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25DFC0-F22F-58F9-1EA2-7573B58A7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721" y="3537039"/>
            <a:ext cx="6570344" cy="46952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35FA-C905-CBFC-C2CD-6F449E9F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5053357C-D970-D511-58D2-ED083DA8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2DF01CFD-3820-828A-AEF1-EDB178711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0" cy="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25B5519-BF99-D885-67C2-BAF606430EF6}"/>
              </a:ext>
            </a:extLst>
          </p:cNvPr>
          <p:cNvSpPr>
            <a:spLocks noGrp="1"/>
          </p:cNvSpPr>
          <p:nvPr/>
        </p:nvSpPr>
        <p:spPr>
          <a:xfrm>
            <a:off x="4348186" y="3048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u="sng">
                <a:solidFill>
                  <a:schemeClr val="bg1"/>
                </a:solidFill>
                <a:latin typeface="Times New Roman"/>
                <a:cs typeface="Calibri Light"/>
              </a:rPr>
              <a:t>RESULT AND DISCUSSIONS</a:t>
            </a:r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2B83B8DD-3DC9-A2AB-60C9-12129DF60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23" y="2008948"/>
            <a:ext cx="14066355" cy="47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4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7169-8B2F-6416-8D5B-F9D61DB8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6645" y="126887"/>
            <a:ext cx="16248084" cy="1584960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000000"/>
                </a:solidFill>
                <a:ea typeface="+mj-lt"/>
                <a:cs typeface="+mj-lt"/>
              </a:rPr>
              <a:t>CLASSIFICATION OF HEPATITIS DISEASE USING </a:t>
            </a:r>
            <a:br>
              <a:rPr lang="en-US" b="1">
                <a:solidFill>
                  <a:srgbClr val="000000"/>
                </a:solidFill>
                <a:ea typeface="+mj-lt"/>
                <a:cs typeface="+mj-lt"/>
              </a:rPr>
            </a:br>
            <a:r>
              <a:rPr lang="en-US" b="1">
                <a:solidFill>
                  <a:srgbClr val="000000"/>
                </a:solidFill>
                <a:ea typeface="+mj-lt"/>
                <a:cs typeface="+mj-lt"/>
              </a:rPr>
              <a:t>EXPLAINABLE ARTIFICIAL INTELLIGENCE</a:t>
            </a:r>
            <a:endParaRPr lang="en-US" b="1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908A56-B243-8F11-D130-781B82438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3055" y="2317475"/>
            <a:ext cx="4005126" cy="2670084"/>
          </a:xfrm>
        </p:spPr>
      </p:pic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EE65B41C-7468-830A-0A7D-5A7AECAA2F75}"/>
              </a:ext>
            </a:extLst>
          </p:cNvPr>
          <p:cNvSpPr/>
          <p:nvPr/>
        </p:nvSpPr>
        <p:spPr>
          <a:xfrm>
            <a:off x="677052" y="2060954"/>
            <a:ext cx="3540271" cy="512848"/>
          </a:xfrm>
          <a:custGeom>
            <a:avLst/>
            <a:gdLst/>
            <a:ahLst/>
            <a:cxnLst/>
            <a:rect l="l" t="t" r="r" b="b"/>
            <a:pathLst>
              <a:path w="3844925" h="439420" extrusionOk="0">
                <a:moveTo>
                  <a:pt x="0" y="439204"/>
                </a:moveTo>
                <a:lnTo>
                  <a:pt x="3844798" y="439204"/>
                </a:lnTo>
                <a:lnTo>
                  <a:pt x="3844798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6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Presented by</a:t>
            </a:r>
          </a:p>
        </p:txBody>
      </p:sp>
      <p:sp>
        <p:nvSpPr>
          <p:cNvPr id="5" name="Google Shape;100;p13">
            <a:extLst>
              <a:ext uri="{FF2B5EF4-FFF2-40B4-BE49-F238E27FC236}">
                <a16:creationId xmlns:a16="http://schemas.microsoft.com/office/drawing/2014/main" id="{2B60800A-76A3-0133-B947-001361C0FC65}"/>
              </a:ext>
            </a:extLst>
          </p:cNvPr>
          <p:cNvSpPr txBox="1"/>
          <p:nvPr/>
        </p:nvSpPr>
        <p:spPr>
          <a:xfrm>
            <a:off x="576166" y="2846945"/>
            <a:ext cx="4353494" cy="3397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54840" rIns="109710" bIns="54840" anchor="t" anchorCtr="0">
            <a:sp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ROSHAN KUMAR</a:t>
            </a:r>
          </a:p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 (12021002026027)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 Light"/>
              </a:rPr>
              <a:t>ESHA MISHRA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(12021002001046)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</a:rPr>
              <a:t>SNEHASISH BHAKAT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(12021002001136)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8;p13">
            <a:extLst>
              <a:ext uri="{FF2B5EF4-FFF2-40B4-BE49-F238E27FC236}">
                <a16:creationId xmlns:a16="http://schemas.microsoft.com/office/drawing/2014/main" id="{3D63EEE7-2F85-8FFA-9F49-E895BF98CF6A}"/>
              </a:ext>
            </a:extLst>
          </p:cNvPr>
          <p:cNvSpPr/>
          <p:nvPr/>
        </p:nvSpPr>
        <p:spPr>
          <a:xfrm>
            <a:off x="9976616" y="2406419"/>
            <a:ext cx="4037345" cy="494910"/>
          </a:xfrm>
          <a:custGeom>
            <a:avLst/>
            <a:gdLst/>
            <a:ahLst/>
            <a:cxnLst/>
            <a:rect l="l" t="t" r="r" b="b"/>
            <a:pathLst>
              <a:path w="3844925" h="439420" extrusionOk="0">
                <a:moveTo>
                  <a:pt x="0" y="439204"/>
                </a:moveTo>
                <a:lnTo>
                  <a:pt x="3844798" y="439204"/>
                </a:lnTo>
                <a:lnTo>
                  <a:pt x="3844798" y="0"/>
                </a:lnTo>
                <a:lnTo>
                  <a:pt x="0" y="0"/>
                </a:lnTo>
                <a:lnTo>
                  <a:pt x="0" y="43920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8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Guided by</a:t>
            </a:r>
            <a:endParaRPr lang="en-US" sz="288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Google Shape;99;p13">
            <a:extLst>
              <a:ext uri="{FF2B5EF4-FFF2-40B4-BE49-F238E27FC236}">
                <a16:creationId xmlns:a16="http://schemas.microsoft.com/office/drawing/2014/main" id="{AFB0442E-6CAA-F162-D712-2146D5940A61}"/>
              </a:ext>
            </a:extLst>
          </p:cNvPr>
          <p:cNvSpPr/>
          <p:nvPr/>
        </p:nvSpPr>
        <p:spPr>
          <a:xfrm>
            <a:off x="9724158" y="2396373"/>
            <a:ext cx="514636" cy="504964"/>
          </a:xfrm>
          <a:custGeom>
            <a:avLst/>
            <a:gdLst/>
            <a:ahLst/>
            <a:cxnLst/>
            <a:rect l="l" t="t" r="r" b="b"/>
            <a:pathLst>
              <a:path w="439420" h="439420" extrusionOk="0">
                <a:moveTo>
                  <a:pt x="219595" y="0"/>
                </a:moveTo>
                <a:lnTo>
                  <a:pt x="175337" y="4461"/>
                </a:lnTo>
                <a:lnTo>
                  <a:pt x="134116" y="17257"/>
                </a:lnTo>
                <a:lnTo>
                  <a:pt x="96815" y="37505"/>
                </a:lnTo>
                <a:lnTo>
                  <a:pt x="64315" y="64320"/>
                </a:lnTo>
                <a:lnTo>
                  <a:pt x="37502" y="96820"/>
                </a:lnTo>
                <a:lnTo>
                  <a:pt x="17256" y="134122"/>
                </a:lnTo>
                <a:lnTo>
                  <a:pt x="4461" y="175341"/>
                </a:lnTo>
                <a:lnTo>
                  <a:pt x="0" y="219595"/>
                </a:lnTo>
                <a:lnTo>
                  <a:pt x="4461" y="263854"/>
                </a:lnTo>
                <a:lnTo>
                  <a:pt x="17256" y="305076"/>
                </a:lnTo>
                <a:lnTo>
                  <a:pt x="37502" y="342380"/>
                </a:lnTo>
                <a:lnTo>
                  <a:pt x="64315" y="374881"/>
                </a:lnTo>
                <a:lnTo>
                  <a:pt x="96815" y="401698"/>
                </a:lnTo>
                <a:lnTo>
                  <a:pt x="134116" y="421945"/>
                </a:lnTo>
                <a:lnTo>
                  <a:pt x="175337" y="434742"/>
                </a:lnTo>
                <a:lnTo>
                  <a:pt x="219595" y="439204"/>
                </a:lnTo>
                <a:lnTo>
                  <a:pt x="263854" y="434742"/>
                </a:lnTo>
                <a:lnTo>
                  <a:pt x="305076" y="421945"/>
                </a:lnTo>
                <a:lnTo>
                  <a:pt x="342380" y="401698"/>
                </a:lnTo>
                <a:lnTo>
                  <a:pt x="374881" y="374881"/>
                </a:lnTo>
                <a:lnTo>
                  <a:pt x="401698" y="342380"/>
                </a:lnTo>
                <a:lnTo>
                  <a:pt x="421945" y="305076"/>
                </a:lnTo>
                <a:lnTo>
                  <a:pt x="434742" y="263854"/>
                </a:lnTo>
                <a:lnTo>
                  <a:pt x="439204" y="219595"/>
                </a:lnTo>
                <a:lnTo>
                  <a:pt x="434742" y="175341"/>
                </a:lnTo>
                <a:lnTo>
                  <a:pt x="421945" y="134122"/>
                </a:lnTo>
                <a:lnTo>
                  <a:pt x="401698" y="96820"/>
                </a:lnTo>
                <a:lnTo>
                  <a:pt x="374881" y="64320"/>
                </a:lnTo>
                <a:lnTo>
                  <a:pt x="342380" y="37505"/>
                </a:lnTo>
                <a:lnTo>
                  <a:pt x="305076" y="17257"/>
                </a:lnTo>
                <a:lnTo>
                  <a:pt x="263854" y="4461"/>
                </a:lnTo>
                <a:lnTo>
                  <a:pt x="219595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459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9456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9184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4048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89120" algn="l" defTabSz="1097280" rtl="0" eaLnBrk="1" latinLnBrk="0" hangingPunct="1"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00BBE94A-BD7A-6F84-E30D-6B6493B9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7" name="Shape 0">
            <a:extLst>
              <a:ext uri="{FF2B5EF4-FFF2-40B4-BE49-F238E27FC236}">
                <a16:creationId xmlns:a16="http://schemas.microsoft.com/office/drawing/2014/main" id="{A65E685D-4BF4-673E-3287-1AFA5F85E55B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41932-77CF-8E3B-B451-FED6754556F2}"/>
              </a:ext>
            </a:extLst>
          </p:cNvPr>
          <p:cNvSpPr txBox="1"/>
          <p:nvPr/>
        </p:nvSpPr>
        <p:spPr>
          <a:xfrm>
            <a:off x="5454307" y="740577"/>
            <a:ext cx="333800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u="sng">
                <a:solidFill>
                  <a:schemeClr val="bg1"/>
                </a:solidFill>
                <a:latin typeface="Times New Roman"/>
                <a:cs typeface="Calibri"/>
              </a:rPr>
              <a:t>ANALYSIS</a:t>
            </a:r>
          </a:p>
        </p:txBody>
      </p:sp>
      <p:pic>
        <p:nvPicPr>
          <p:cNvPr id="11" name="Picture 10" descr="A red line with numbers and a white background&#10;&#10;Description automatically generated">
            <a:extLst>
              <a:ext uri="{FF2B5EF4-FFF2-40B4-BE49-F238E27FC236}">
                <a16:creationId xmlns:a16="http://schemas.microsoft.com/office/drawing/2014/main" id="{5685D391-84A8-7FA7-28BB-F8B0FD5DB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79" y="3053286"/>
            <a:ext cx="13128158" cy="200038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DCBBFA0-F379-F651-20C3-C1BA5F9090DF}"/>
              </a:ext>
            </a:extLst>
          </p:cNvPr>
          <p:cNvSpPr>
            <a:spLocks noGrp="1"/>
          </p:cNvSpPr>
          <p:nvPr/>
        </p:nvSpPr>
        <p:spPr>
          <a:xfrm>
            <a:off x="2057400" y="56305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>
                <a:solidFill>
                  <a:schemeClr val="bg1"/>
                </a:solidFill>
                <a:latin typeface="Times New Roman"/>
                <a:cs typeface="Calibri Light"/>
              </a:rPr>
              <a:t>FORCE PLOT – EXPLANATION USING SHAP</a:t>
            </a:r>
            <a:endParaRPr lang="en-US" sz="32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463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58288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CD63F8B-931E-D0C8-4216-D1155880C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49" y="1224153"/>
            <a:ext cx="13081127" cy="409679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FAFC96C-5BDD-4F87-8A46-A61E2E7DDE9C}"/>
              </a:ext>
            </a:extLst>
          </p:cNvPr>
          <p:cNvSpPr>
            <a:spLocks noGrp="1"/>
          </p:cNvSpPr>
          <p:nvPr/>
        </p:nvSpPr>
        <p:spPr>
          <a:xfrm>
            <a:off x="2057400" y="55740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>
              <a:solidFill>
                <a:schemeClr val="bg1"/>
              </a:solidFill>
              <a:latin typeface="Times New Roman"/>
              <a:cs typeface="Calibri Light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Times New Roman"/>
                <a:cs typeface="Calibri Light"/>
              </a:rPr>
              <a:t>EXPLANATION USING LIME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Microsoft Office PowerPoint</Application>
  <PresentationFormat>Custom</PresentationFormat>
  <Paragraphs>152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Arial,Sans-Serif</vt:lpstr>
      <vt:lpstr>Calibri</vt:lpstr>
      <vt:lpstr>Calibri Light</vt:lpstr>
      <vt:lpstr>Prompt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OF HEPATITIS DISEASE USING  EXPLAINABLE ARTIFICIAL INTELLIGENCE</vt:lpstr>
      <vt:lpstr>PowerPoint Presentation</vt:lpstr>
      <vt:lpstr> </vt:lpstr>
      <vt:lpstr>PowerPoint Presentation</vt:lpstr>
      <vt:lpstr>CLASSIFICATION OF HEPATITIS DISEASE USING  EXPLAINABLE ARTIFICIAL INTELLIGENCE</vt:lpstr>
      <vt:lpstr>PowerPoint Presentation</vt:lpstr>
      <vt:lpstr>CLASSIFICATION OF HEPATITIS DISEASE USING  EXPLAINABLE ARTIFICIAL INTELLIGENCE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roshan kumar</cp:lastModifiedBy>
  <cp:revision>2</cp:revision>
  <dcterms:created xsi:type="dcterms:W3CDTF">2024-02-23T18:18:53Z</dcterms:created>
  <dcterms:modified xsi:type="dcterms:W3CDTF">2024-04-12T17:34:12Z</dcterms:modified>
</cp:coreProperties>
</file>