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0" r:id="rId4"/>
    <p:sldId id="263" r:id="rId5"/>
    <p:sldId id="267" r:id="rId6"/>
    <p:sldId id="269" r:id="rId7"/>
    <p:sldId id="293" r:id="rId8"/>
    <p:sldId id="294" r:id="rId9"/>
    <p:sldId id="295" r:id="rId10"/>
    <p:sldId id="296" r:id="rId11"/>
    <p:sldId id="297" r:id="rId12"/>
    <p:sldId id="290" r:id="rId13"/>
    <p:sldId id="292" r:id="rId14"/>
    <p:sldId id="282" r:id="rId15"/>
    <p:sldId id="283" r:id="rId16"/>
    <p:sldId id="284" r:id="rId17"/>
    <p:sldId id="298" r:id="rId18"/>
    <p:sldId id="286" r:id="rId19"/>
    <p:sldId id="299" r:id="rId20"/>
    <p:sldId id="300" r:id="rId21"/>
    <p:sldId id="301" r:id="rId22"/>
    <p:sldId id="291" r:id="rId23"/>
    <p:sldId id="303" r:id="rId24"/>
    <p:sldId id="304" r:id="rId25"/>
    <p:sldId id="268" r:id="rId26"/>
    <p:sldId id="266" r:id="rId27"/>
    <p:sldId id="262" r:id="rId28"/>
  </p:sldIdLst>
  <p:sldSz cx="12192000" cy="6858000"/>
  <p:notesSz cx="6858000" cy="9144000"/>
  <p:embeddedFontLst>
    <p:embeddedFont>
      <p:font typeface="DX영화자막 M" panose="02020600000000000000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C7"/>
    <a:srgbClr val="9B9B9B"/>
    <a:srgbClr val="E4C7F0"/>
    <a:srgbClr val="C8A1E9"/>
    <a:srgbClr val="EAC8EE"/>
    <a:srgbClr val="DEC6F2"/>
    <a:srgbClr val="E3C7F0"/>
    <a:srgbClr val="E1C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D8BFE-65D0-4977-B694-28E75F4DE13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26678-438C-4C48-A128-4BA8C0FD9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3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D647-0C00-4BCC-B055-51A1608F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3673" y="2621902"/>
            <a:ext cx="6752253" cy="138258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30339E-C8AC-42AB-99CC-D6F8A8744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641" y="4087230"/>
            <a:ext cx="6845559" cy="4661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CF9CA-0F3C-4F9C-9D25-C7849303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1620-B3CF-4504-8692-92838E65613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719A-FD83-4491-BD63-7E7CACB7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61ACA-162C-4EE0-8236-3ADAE6C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E5A4-BB8E-44BC-BDEC-84DB7EBA1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9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11AA9-F2BA-4D01-974B-62090500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4" y="52548"/>
            <a:ext cx="10750420" cy="71132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E6614-7335-4895-A6E9-3071402B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41BD3-B200-4F64-AC34-EB54915F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1620-B3CF-4504-8692-92838E65613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48ED0-70B2-432D-B453-303992BE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68F6E-A9F5-4EDA-A754-C482CBA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E5A4-BB8E-44BC-BDEC-84DB7EBA1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CE4C9-CC66-43A4-B022-FB90D9B5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97" y="282155"/>
            <a:ext cx="10515600" cy="557600"/>
          </a:xfrm>
        </p:spPr>
        <p:txBody>
          <a:bodyPr anchor="b">
            <a:normAutofit/>
          </a:bodyPr>
          <a:lstStyle>
            <a:lvl1pPr>
              <a:defRPr sz="3200">
                <a:latin typeface="DX영화자막 M" panose="02020600000000000000" pitchFamily="18" charset="-127"/>
                <a:ea typeface="DX영화자막 M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1EB45-0602-442B-B70A-3B6D2F26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963"/>
            <a:ext cx="10515600" cy="48206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D655B-A6CA-4557-AB3C-06B5A4B5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1620-B3CF-4504-8692-92838E65613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99AAF-5723-4FBB-AD4C-43B6314C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337FF-4C80-4A4D-BD1A-3BBC50F0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E5A4-BB8E-44BC-BDEC-84DB7EBA1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5955A-2EF9-4737-B133-1004DF76D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7A434-3C7B-4792-8E52-8B8A2483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7D5D5-70A9-48C6-BBBE-AD24229D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1620-B3CF-4504-8692-92838E65613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5ACF8-6686-4E33-A046-93EBDBA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9B519-A3B4-428B-B6F1-E1535FA1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E5A4-BB8E-44BC-BDEC-84DB7EBA1E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B31D9A08-FA07-432C-96B5-D6EF3C72CC61}"/>
              </a:ext>
            </a:extLst>
          </p:cNvPr>
          <p:cNvSpPr/>
          <p:nvPr userDrawn="1"/>
        </p:nvSpPr>
        <p:spPr>
          <a:xfrm>
            <a:off x="-640245" y="-188434"/>
            <a:ext cx="5498462" cy="7223716"/>
          </a:xfrm>
          <a:custGeom>
            <a:avLst/>
            <a:gdLst>
              <a:gd name="connsiteX0" fmla="*/ 0 w 2491273"/>
              <a:gd name="connsiteY0" fmla="*/ 0 h 7212564"/>
              <a:gd name="connsiteX1" fmla="*/ 2491273 w 2491273"/>
              <a:gd name="connsiteY1" fmla="*/ 0 h 7212564"/>
              <a:gd name="connsiteX2" fmla="*/ 2491273 w 2491273"/>
              <a:gd name="connsiteY2" fmla="*/ 7212564 h 7212564"/>
              <a:gd name="connsiteX3" fmla="*/ 0 w 2491273"/>
              <a:gd name="connsiteY3" fmla="*/ 7212564 h 7212564"/>
              <a:gd name="connsiteX4" fmla="*/ 0 w 2491273"/>
              <a:gd name="connsiteY4" fmla="*/ 0 h 7212564"/>
              <a:gd name="connsiteX0" fmla="*/ 0 w 3554963"/>
              <a:gd name="connsiteY0" fmla="*/ 0 h 7212564"/>
              <a:gd name="connsiteX1" fmla="*/ 3554963 w 3554963"/>
              <a:gd name="connsiteY1" fmla="*/ 0 h 7212564"/>
              <a:gd name="connsiteX2" fmla="*/ 2491273 w 3554963"/>
              <a:gd name="connsiteY2" fmla="*/ 7212564 h 7212564"/>
              <a:gd name="connsiteX3" fmla="*/ 0 w 3554963"/>
              <a:gd name="connsiteY3" fmla="*/ 7212564 h 7212564"/>
              <a:gd name="connsiteX4" fmla="*/ 0 w 3554963"/>
              <a:gd name="connsiteY4" fmla="*/ 0 h 7212564"/>
              <a:gd name="connsiteX0" fmla="*/ 0 w 4338735"/>
              <a:gd name="connsiteY0" fmla="*/ 0 h 7212564"/>
              <a:gd name="connsiteX1" fmla="*/ 4338735 w 4338735"/>
              <a:gd name="connsiteY1" fmla="*/ 18662 h 7212564"/>
              <a:gd name="connsiteX2" fmla="*/ 2491273 w 4338735"/>
              <a:gd name="connsiteY2" fmla="*/ 7212564 h 7212564"/>
              <a:gd name="connsiteX3" fmla="*/ 0 w 4338735"/>
              <a:gd name="connsiteY3" fmla="*/ 7212564 h 7212564"/>
              <a:gd name="connsiteX4" fmla="*/ 0 w 4338735"/>
              <a:gd name="connsiteY4" fmla="*/ 0 h 7212564"/>
              <a:gd name="connsiteX0" fmla="*/ 0 w 5498462"/>
              <a:gd name="connsiteY0" fmla="*/ 0 h 7223716"/>
              <a:gd name="connsiteX1" fmla="*/ 5498462 w 5498462"/>
              <a:gd name="connsiteY1" fmla="*/ 29814 h 7223716"/>
              <a:gd name="connsiteX2" fmla="*/ 3651000 w 5498462"/>
              <a:gd name="connsiteY2" fmla="*/ 7223716 h 7223716"/>
              <a:gd name="connsiteX3" fmla="*/ 1159727 w 5498462"/>
              <a:gd name="connsiteY3" fmla="*/ 7223716 h 7223716"/>
              <a:gd name="connsiteX4" fmla="*/ 0 w 5498462"/>
              <a:gd name="connsiteY4" fmla="*/ 0 h 7223716"/>
              <a:gd name="connsiteX0" fmla="*/ 0 w 5498462"/>
              <a:gd name="connsiteY0" fmla="*/ 0 h 7223716"/>
              <a:gd name="connsiteX1" fmla="*/ 5498462 w 5498462"/>
              <a:gd name="connsiteY1" fmla="*/ 29814 h 7223716"/>
              <a:gd name="connsiteX2" fmla="*/ 3651000 w 5498462"/>
              <a:gd name="connsiteY2" fmla="*/ 7223716 h 7223716"/>
              <a:gd name="connsiteX3" fmla="*/ 22303 w 5498462"/>
              <a:gd name="connsiteY3" fmla="*/ 7223716 h 7223716"/>
              <a:gd name="connsiteX4" fmla="*/ 0 w 5498462"/>
              <a:gd name="connsiteY4" fmla="*/ 0 h 722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8462" h="7223716">
                <a:moveTo>
                  <a:pt x="0" y="0"/>
                </a:moveTo>
                <a:lnTo>
                  <a:pt x="5498462" y="29814"/>
                </a:lnTo>
                <a:lnTo>
                  <a:pt x="3651000" y="7223716"/>
                </a:lnTo>
                <a:lnTo>
                  <a:pt x="22303" y="7223716"/>
                </a:lnTo>
                <a:cubicBezTo>
                  <a:pt x="14869" y="4815811"/>
                  <a:pt x="7434" y="240790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A059ED-CCE0-47DF-B0C6-B10C011C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2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1E2E55-38C2-45DF-BEE7-457C8155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1620-B3CF-4504-8692-92838E65613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0BD5E9-6A91-448D-ACBA-8ECB6614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1203D-3F74-4990-8B4E-727DDB5D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E5A4-BB8E-44BC-BDEC-84DB7EBA1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C9C57E-5A68-498A-BC83-23FF822A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1CDA5-A72E-4646-B5A4-AC718B768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F2BC4-D90C-4459-97A5-4F0D8AA5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1620-B3CF-4504-8692-92838E65613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660BB-011A-4C6D-A727-86D40218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BB8D8-C835-4D64-BF2A-2E576B806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E5A4-BB8E-44BC-BDEC-84DB7EBA1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7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5B62F-F4F8-4A75-B377-CE651E3C1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872" y="2479334"/>
            <a:ext cx="6752253" cy="785424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영화 리뷰 평점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9F3932-FA65-4D28-AACC-2CAC58A84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734" y="3063136"/>
            <a:ext cx="6845559" cy="221811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CF725-C347-4681-970D-9CFC8532605C}"/>
              </a:ext>
            </a:extLst>
          </p:cNvPr>
          <p:cNvSpPr txBox="1"/>
          <p:nvPr/>
        </p:nvSpPr>
        <p:spPr>
          <a:xfrm>
            <a:off x="4943280" y="3803918"/>
            <a:ext cx="2305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조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2016010729 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전 웅 진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2016010736 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최 우 철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2019010729 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박 지 원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2019010740 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 수 빈</a:t>
            </a:r>
          </a:p>
        </p:txBody>
      </p:sp>
    </p:spTree>
    <p:extLst>
      <p:ext uri="{BB962C8B-B14F-4D97-AF65-F5344CB8AC3E}">
        <p14:creationId xmlns:p14="http://schemas.microsoft.com/office/powerpoint/2010/main" val="368257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45" y="1022596"/>
            <a:ext cx="10515600" cy="519518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정보 확인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리뷰 내용 중 가장 긴 문장의 길이를 확인</a:t>
            </a:r>
            <a:endParaRPr lang="en-US" altLang="ko-KR" sz="19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43633552">
            <a:extLst>
              <a:ext uri="{FF2B5EF4-FFF2-40B4-BE49-F238E27FC236}">
                <a16:creationId xmlns:a16="http://schemas.microsoft.com/office/drawing/2014/main" id="{B3F0D0A1-58F4-45EB-A566-8D1D7432A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"/>
          <a:stretch>
            <a:fillRect/>
          </a:stretch>
        </p:blipFill>
        <p:spPr bwMode="auto">
          <a:xfrm>
            <a:off x="147734" y="2412376"/>
            <a:ext cx="9461383" cy="335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1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12" y="1072687"/>
            <a:ext cx="10515600" cy="519518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패딩 작업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서로 다른 길이의 샘플들의 길이를 동일하게 맞춰주는 작업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55C96D4-CC92-47B2-9A97-25800823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43634832">
            <a:extLst>
              <a:ext uri="{FF2B5EF4-FFF2-40B4-BE49-F238E27FC236}">
                <a16:creationId xmlns:a16="http://schemas.microsoft.com/office/drawing/2014/main" id="{7B662CCB-A98F-469C-9A3A-DA79F61B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" b="35"/>
          <a:stretch>
            <a:fillRect/>
          </a:stretch>
        </p:blipFill>
        <p:spPr bwMode="auto">
          <a:xfrm>
            <a:off x="266267" y="2170081"/>
            <a:ext cx="8287351" cy="39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9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R  N  </a:t>
            </a:r>
            <a:r>
              <a:rPr lang="en-US" altLang="ko-KR" dirty="0" err="1"/>
              <a:t>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068404"/>
            <a:ext cx="10515600" cy="519518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N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N</a:t>
            </a:r>
          </a:p>
          <a:p>
            <a:pPr marL="0" indent="0">
              <a:buNone/>
            </a:pP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새로운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입력이 들어올 때마다 네트워크는 자신의 기억을 조금씩 수정하는 방식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데이터가 커지면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학습 능력저하의 단점이 존재</a:t>
            </a: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55C96D4-CC92-47B2-9A97-25800823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A2E590A7-6143-413B-AC2C-E2E13391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80" y="3240683"/>
            <a:ext cx="3119120" cy="273477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FED6E399-B1AC-404A-ACDE-A7B1B1C8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" b="134"/>
          <a:stretch>
            <a:fillRect/>
          </a:stretch>
        </p:blipFill>
        <p:spPr>
          <a:xfrm>
            <a:off x="5295146" y="3240683"/>
            <a:ext cx="4611656" cy="273477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539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  S  T  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055298"/>
            <a:ext cx="10515600" cy="519518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L S T M </a:t>
            </a:r>
          </a:p>
          <a:p>
            <a:pPr>
              <a:buFontTx/>
              <a:buChar char="-"/>
            </a:pP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LSTM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은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RNN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의 단점을 보완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RNN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의 특별한 한 종류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긴 의존 기간을 필요로 하는 학습을 수행할 능력을 가지고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있음</a:t>
            </a:r>
            <a:endParaRPr lang="en-US" altLang="ko-KR" sz="1900" kern="0" dirty="0">
              <a:solidFill>
                <a:srgbClr val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55C96D4-CC92-47B2-9A97-25800823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6B566D-CB32-4DEA-9DCC-A66C14EFF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7" y="2468317"/>
            <a:ext cx="9819019" cy="37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2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164657"/>
            <a:ext cx="10515600" cy="5195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각 파라미터 설명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Epoch :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전체 데이터를 학습 시킬 횟수를 정하는 파라미터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Dense :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입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출력을 모두 연결해주며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입력과 출력을 각각 연결해주는 가중치를 포함하는 층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Optimizer : Loss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function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기반으로 네트워크가 어떻게 업데이트 될지 정해주는 파라미터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Loss function :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훈련하는 동안 최소화될 값으로 주어진 문제에 대한 성공지표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종류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binary cross-entropy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이진 분류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),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categorical cross-entropy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다중 분류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등</a:t>
            </a:r>
            <a:endParaRPr lang="en-US" altLang="ko-KR" sz="1900" kern="0" dirty="0">
              <a:solidFill>
                <a:srgbClr val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ko-KR" altLang="en-US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Activation function :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입력 신호의 총합을 출력신호로 변환하는 함수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비선형성을 표현 할 수 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있도록 하는 함수</a:t>
            </a: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8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981777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파라미터 설정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vocab_size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: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정수 인코딩이 된 단어의 수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sequence data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다루므로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Sequential()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를 기본 틀로 사용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embedding layer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추가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통해 언어를 수치 데이터로 벡터화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LSTM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계층 추가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, 120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은 튜닝 과정에 가장 최적화된 수치</a:t>
            </a:r>
          </a:p>
          <a:p>
            <a:pPr>
              <a:buFontTx/>
              <a:buChar char="-"/>
            </a:pP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fully-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contected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layer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추가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활성함수는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를 사용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∵ 다중분류는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사용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9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학습률이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크게 떨어지는 것을 방지하기 위해 최적화 방식은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rmsprop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손실함수는 다중분류 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이므로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categorical_cross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-entropy,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검증은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accuracy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로 측정</a:t>
            </a:r>
          </a:p>
          <a:p>
            <a:pPr>
              <a:buFontTx/>
              <a:buChar char="-"/>
            </a:pPr>
            <a:endParaRPr lang="en-US" altLang="ko-KR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7923880">
            <a:extLst>
              <a:ext uri="{FF2B5EF4-FFF2-40B4-BE49-F238E27FC236}">
                <a16:creationId xmlns:a16="http://schemas.microsoft.com/office/drawing/2014/main" id="{9782BC87-1512-47AD-BCEF-5508595A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4" y="4263992"/>
            <a:ext cx="9468190" cy="16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0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981777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적용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기본 모델 적용시 정확도가 약 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0.84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 나온다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AED494E-9A8B-463F-8A3A-EF130142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143631552">
            <a:extLst>
              <a:ext uri="{FF2B5EF4-FFF2-40B4-BE49-F238E27FC236}">
                <a16:creationId xmlns:a16="http://schemas.microsoft.com/office/drawing/2014/main" id="{01F1C363-1AB0-453E-A487-38844CE0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3" y="2131995"/>
            <a:ext cx="6800996" cy="404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8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020278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최적화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(Optimizer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수정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Optimizer =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adam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수정 후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정확도가 약 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0.88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 나왔다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en-US" altLang="ko-KR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17923320">
            <a:extLst>
              <a:ext uri="{FF2B5EF4-FFF2-40B4-BE49-F238E27FC236}">
                <a16:creationId xmlns:a16="http://schemas.microsoft.com/office/drawing/2014/main" id="{60BEA50F-10AC-46E2-8720-4A5A6869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9" y="2041040"/>
            <a:ext cx="6670308" cy="432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51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981777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최적화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(epoch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수정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epoch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를 늘렸으나 약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0.88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이 나왔음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효율적 학습을 위해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epoch = 20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설정한다</a:t>
            </a:r>
            <a:endParaRPr lang="ko-KR" altLang="en-US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F06C98-7C3E-4D61-9194-DD23248C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17923720">
            <a:extLst>
              <a:ext uri="{FF2B5EF4-FFF2-40B4-BE49-F238E27FC236}">
                <a16:creationId xmlns:a16="http://schemas.microsoft.com/office/drawing/2014/main" id="{A7E017FD-6C6A-4EDD-8505-687F75E8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163229"/>
            <a:ext cx="5861784" cy="40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078030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최적화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(Dense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수정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Dense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층을 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 늘렸으나 오히려 정확도가 떨어지는 모습을 보여준다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F06C98-7C3E-4D61-9194-DD23248C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A4460A-E630-480E-A677-A74F4CDB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43632672">
            <a:extLst>
              <a:ext uri="{FF2B5EF4-FFF2-40B4-BE49-F238E27FC236}">
                <a16:creationId xmlns:a16="http://schemas.microsoft.com/office/drawing/2014/main" id="{DE795055-00E2-46E0-9D1C-092AC9A2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7" y="2114858"/>
            <a:ext cx="6044665" cy="415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3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9E5E60A-8E27-4157-86E7-8BA08891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971" y="1251162"/>
            <a:ext cx="1882698" cy="61618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EAC8E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INDEX</a:t>
            </a:r>
            <a:endParaRPr lang="ko-KR" altLang="en-US" sz="3200" dirty="0">
              <a:solidFill>
                <a:srgbClr val="EAC8E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597BFE-02C9-451E-916C-D869DF1298F5}"/>
              </a:ext>
            </a:extLst>
          </p:cNvPr>
          <p:cNvSpPr/>
          <p:nvPr/>
        </p:nvSpPr>
        <p:spPr>
          <a:xfrm>
            <a:off x="3872571" y="2284297"/>
            <a:ext cx="506451" cy="129826"/>
          </a:xfrm>
          <a:prstGeom prst="rect">
            <a:avLst/>
          </a:prstGeom>
          <a:solidFill>
            <a:srgbClr val="E4C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61F6F5-645D-4018-B588-2F975A07BCF8}"/>
              </a:ext>
            </a:extLst>
          </p:cNvPr>
          <p:cNvSpPr/>
          <p:nvPr/>
        </p:nvSpPr>
        <p:spPr>
          <a:xfrm>
            <a:off x="3659303" y="3041650"/>
            <a:ext cx="506451" cy="129826"/>
          </a:xfrm>
          <a:prstGeom prst="rect">
            <a:avLst/>
          </a:prstGeom>
          <a:solidFill>
            <a:srgbClr val="E3C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1D30AD-26C0-49DC-836A-84C314471CB0}"/>
              </a:ext>
            </a:extLst>
          </p:cNvPr>
          <p:cNvSpPr/>
          <p:nvPr/>
        </p:nvSpPr>
        <p:spPr>
          <a:xfrm>
            <a:off x="3428225" y="3797766"/>
            <a:ext cx="646771" cy="129826"/>
          </a:xfrm>
          <a:prstGeom prst="rect">
            <a:avLst/>
          </a:prstGeom>
          <a:solidFill>
            <a:srgbClr val="E1C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7EAA05-5A78-4AA9-85B2-B191A0D3F469}"/>
              </a:ext>
            </a:extLst>
          </p:cNvPr>
          <p:cNvSpPr/>
          <p:nvPr/>
        </p:nvSpPr>
        <p:spPr>
          <a:xfrm>
            <a:off x="3221308" y="4567201"/>
            <a:ext cx="646771" cy="129826"/>
          </a:xfrm>
          <a:prstGeom prst="rect">
            <a:avLst/>
          </a:prstGeom>
          <a:solidFill>
            <a:srgbClr val="DEC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1AAEE-61B6-4124-9806-B19A5698E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5905" y="2171642"/>
            <a:ext cx="5181600" cy="527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Ⅰ. </a:t>
            </a:r>
            <a:r>
              <a:rPr lang="ko-KR" altLang="en-US" sz="24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서론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1F91558-1A8A-4F24-8F04-AD02395E5D9F}"/>
              </a:ext>
            </a:extLst>
          </p:cNvPr>
          <p:cNvSpPr txBox="1">
            <a:spLocks/>
          </p:cNvSpPr>
          <p:nvPr/>
        </p:nvSpPr>
        <p:spPr>
          <a:xfrm>
            <a:off x="4165754" y="2918503"/>
            <a:ext cx="5181600" cy="52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Ⅱ. </a:t>
            </a:r>
            <a:r>
              <a:rPr lang="ko-KR" altLang="en-US" sz="2400" dirty="0" err="1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크롤링</a:t>
            </a:r>
            <a:endParaRPr lang="ko-KR" altLang="en-US" sz="24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79D1997-25D6-4D0F-BBB3-5A9B0F2DF379}"/>
              </a:ext>
            </a:extLst>
          </p:cNvPr>
          <p:cNvSpPr txBox="1">
            <a:spLocks/>
          </p:cNvSpPr>
          <p:nvPr/>
        </p:nvSpPr>
        <p:spPr>
          <a:xfrm>
            <a:off x="3978404" y="3686525"/>
            <a:ext cx="5181600" cy="52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Ⅲ. </a:t>
            </a:r>
            <a:r>
              <a:rPr lang="ko-KR" altLang="en-US" sz="24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전처리</a:t>
            </a:r>
            <a:endParaRPr lang="ko-KR" altLang="en-US" sz="24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A8B876E-2929-4875-85BE-BBED7A1954E6}"/>
              </a:ext>
            </a:extLst>
          </p:cNvPr>
          <p:cNvSpPr txBox="1">
            <a:spLocks/>
          </p:cNvSpPr>
          <p:nvPr/>
        </p:nvSpPr>
        <p:spPr>
          <a:xfrm>
            <a:off x="3850243" y="4454547"/>
            <a:ext cx="5181600" cy="52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Ⅳ. </a:t>
            </a:r>
            <a:r>
              <a:rPr lang="ko-KR" altLang="en-US" sz="24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29586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001027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최적화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활성함수 수정</a:t>
            </a:r>
            <a:r>
              <a:rPr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활성 함수를 </a:t>
            </a:r>
            <a:r>
              <a:rPr lang="en-US" altLang="ko-KR" sz="1900" kern="0" dirty="0" err="1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relu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바꾸니 정확도가 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 나왔다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 </a:t>
            </a:r>
          </a:p>
          <a:p>
            <a:pPr>
              <a:buFontTx/>
              <a:buChar char="-"/>
            </a:pP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relu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는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양수인 값에 대해 선형성을 띄고 있기 때문에 발산</a:t>
            </a: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F06C98-7C3E-4D61-9194-DD23248C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A4460A-E630-480E-A677-A74F4CDB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5A477C9-EAF2-494E-B7E5-73BF7C34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17925000">
            <a:extLst>
              <a:ext uri="{FF2B5EF4-FFF2-40B4-BE49-F238E27FC236}">
                <a16:creationId xmlns:a16="http://schemas.microsoft.com/office/drawing/2014/main" id="{A9E6DEB2-545A-48C9-80D8-1C304EFF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81" y="2259676"/>
            <a:ext cx="6015790" cy="406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5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087655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최적화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앞서 살펴본 것들을 토대로 가장 정확도가 높게 나오도록 설정하니 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0.91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 나왔다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F06C98-7C3E-4D61-9194-DD23248C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A4460A-E630-480E-A677-A74F4CDB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5A477C9-EAF2-494E-B7E5-73BF7C34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64F994-745E-4DFE-9553-1C0D290F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66" y="3072665"/>
            <a:ext cx="10028368" cy="18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36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001027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적용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실제 데이터에 적용해보니 대부분은 잘 예측 하였으나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틀린 예측 값들도 있다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F06C98-7C3E-4D61-9194-DD23248C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A4460A-E630-480E-A677-A74F4CDB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5A477C9-EAF2-494E-B7E5-73BF7C34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020604-9BF8-4C69-9840-B5EAE7B1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17923000">
            <a:extLst>
              <a:ext uri="{FF2B5EF4-FFF2-40B4-BE49-F238E27FC236}">
                <a16:creationId xmlns:a16="http://schemas.microsoft.com/office/drawing/2014/main" id="{85AEB512-781A-45D2-8C57-EF0D57CE4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4" y="2310064"/>
            <a:ext cx="9298164" cy="351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52419A-A6D8-4C92-8A43-EE87AC52B572}"/>
              </a:ext>
            </a:extLst>
          </p:cNvPr>
          <p:cNvSpPr/>
          <p:nvPr/>
        </p:nvSpPr>
        <p:spPr>
          <a:xfrm>
            <a:off x="5736656" y="4302492"/>
            <a:ext cx="644893" cy="1155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86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078030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적용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우리가 직접 만들어 본 댓글로 적용 시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잘 예측한 모습이다</a:t>
            </a:r>
            <a:r>
              <a:rPr lang="en-US" altLang="ko-KR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ko-KR" altLang="en-US" sz="20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F06C98-7C3E-4D61-9194-DD23248C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A4460A-E630-480E-A677-A74F4CDB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5A477C9-EAF2-494E-B7E5-73BF7C34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020604-9BF8-4C69-9840-B5EAE7B1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5EBB1E-2394-4508-9E30-70ED7B96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17924280">
            <a:extLst>
              <a:ext uri="{FF2B5EF4-FFF2-40B4-BE49-F238E27FC236}">
                <a16:creationId xmlns:a16="http://schemas.microsoft.com/office/drawing/2014/main" id="{4B55A53E-739B-40FC-A149-776754CF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4" y="3099335"/>
            <a:ext cx="10013244" cy="18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1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039528"/>
            <a:ext cx="10515600" cy="519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워드 클라우드 생성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워드 </a:t>
            </a:r>
            <a:r>
              <a:rPr lang="ko-KR" altLang="en-US" sz="1900" kern="0" dirty="0" err="1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클라우드란</a:t>
            </a:r>
            <a:r>
              <a:rPr lang="ko-KR" altLang="en-US" sz="19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빅데이터 시각화 기술 중 하나로 수집된 단어들을 기반으로 단어마다 가중치를 부여하고 중요도를 표현하는데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중요도 높은 단어는 중요도 낮은 단어보다 굵고 중심부에 표현함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19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2E703-3CD9-4817-9510-DA48940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EEF68-8F4B-4F67-A9C9-075F5813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31604-1AC0-4402-86F6-4687304E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F06C98-7C3E-4D61-9194-DD23248C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A4460A-E630-480E-A677-A74F4CDB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5A477C9-EAF2-494E-B7E5-73BF7C34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020604-9BF8-4C69-9840-B5EAE7B1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5EBB1E-2394-4508-9E30-70ED7B96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B8C7788-9399-4E03-81B0-830EF631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17926600">
            <a:extLst>
              <a:ext uri="{FF2B5EF4-FFF2-40B4-BE49-F238E27FC236}">
                <a16:creationId xmlns:a16="http://schemas.microsoft.com/office/drawing/2014/main" id="{F71CD21E-D29C-4140-927B-B8C145093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r="9169" b="1201"/>
          <a:stretch>
            <a:fillRect/>
          </a:stretch>
        </p:blipFill>
        <p:spPr bwMode="auto">
          <a:xfrm>
            <a:off x="3753134" y="2287615"/>
            <a:ext cx="4435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621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D866B-FF91-46D5-83C2-479F2807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결론</a:t>
            </a:r>
            <a:r>
              <a:rPr lang="en-US" altLang="ko-KR" dirty="0"/>
              <a:t>-</a:t>
            </a:r>
            <a:r>
              <a:rPr lang="ko-KR" altLang="en-US" dirty="0"/>
              <a:t>활용방안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17" y="916280"/>
            <a:ext cx="10833100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365654016" descr="EMB000019c032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r="9169" b="1201"/>
          <a:stretch>
            <a:fillRect/>
          </a:stretch>
        </p:blipFill>
        <p:spPr bwMode="auto">
          <a:xfrm>
            <a:off x="6554558" y="1613122"/>
            <a:ext cx="4435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한쪽 모서리가 둥근 사각형 4"/>
          <p:cNvSpPr/>
          <p:nvPr/>
        </p:nvSpPr>
        <p:spPr>
          <a:xfrm>
            <a:off x="1833880" y="1285240"/>
            <a:ext cx="4099560" cy="36068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883660" y="1235556"/>
            <a:ext cx="0" cy="502920"/>
          </a:xfrm>
          <a:prstGeom prst="line">
            <a:avLst/>
          </a:prstGeom>
          <a:ln w="12700"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3080" y="13655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긍정댓글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04159" y="13655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부정댓글</a:t>
            </a:r>
            <a:endParaRPr lang="ko-KR" altLang="en-US" sz="800" b="1" dirty="0"/>
          </a:p>
        </p:txBody>
      </p:sp>
      <p:sp>
        <p:nvSpPr>
          <p:cNvPr id="12" name="포인트가 5개인 별 11"/>
          <p:cNvSpPr/>
          <p:nvPr/>
        </p:nvSpPr>
        <p:spPr>
          <a:xfrm>
            <a:off x="2314787" y="1442720"/>
            <a:ext cx="60960" cy="6096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포인트가 5개인 별 15"/>
          <p:cNvSpPr/>
          <p:nvPr/>
        </p:nvSpPr>
        <p:spPr>
          <a:xfrm>
            <a:off x="2428241" y="1443249"/>
            <a:ext cx="60960" cy="6096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포인트가 5개인 별 16"/>
          <p:cNvSpPr/>
          <p:nvPr/>
        </p:nvSpPr>
        <p:spPr>
          <a:xfrm>
            <a:off x="2536296" y="1443778"/>
            <a:ext cx="60960" cy="6096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포인트가 5개인 별 17"/>
          <p:cNvSpPr/>
          <p:nvPr/>
        </p:nvSpPr>
        <p:spPr>
          <a:xfrm>
            <a:off x="2644458" y="1444422"/>
            <a:ext cx="60960" cy="6096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포인트가 5개인 별 18"/>
          <p:cNvSpPr/>
          <p:nvPr/>
        </p:nvSpPr>
        <p:spPr>
          <a:xfrm>
            <a:off x="2760024" y="1444422"/>
            <a:ext cx="60960" cy="60960"/>
          </a:xfrm>
          <a:prstGeom prst="star5">
            <a:avLst/>
          </a:prstGeom>
          <a:solidFill>
            <a:srgbClr val="C7C7C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5개인 별 19"/>
          <p:cNvSpPr/>
          <p:nvPr/>
        </p:nvSpPr>
        <p:spPr>
          <a:xfrm>
            <a:off x="4452621" y="1444422"/>
            <a:ext cx="60960" cy="6096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포인트가 5개인 별 20"/>
          <p:cNvSpPr/>
          <p:nvPr/>
        </p:nvSpPr>
        <p:spPr>
          <a:xfrm>
            <a:off x="4566075" y="1444951"/>
            <a:ext cx="60960" cy="6096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4674130" y="1445480"/>
            <a:ext cx="60960" cy="60960"/>
          </a:xfrm>
          <a:prstGeom prst="star5">
            <a:avLst/>
          </a:prstGeom>
          <a:solidFill>
            <a:srgbClr val="C7C7C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포인트가 5개인 별 22"/>
          <p:cNvSpPr/>
          <p:nvPr/>
        </p:nvSpPr>
        <p:spPr>
          <a:xfrm>
            <a:off x="4782292" y="1446124"/>
            <a:ext cx="60960" cy="60960"/>
          </a:xfrm>
          <a:prstGeom prst="star5">
            <a:avLst/>
          </a:prstGeom>
          <a:solidFill>
            <a:srgbClr val="C7C7C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4897858" y="1446124"/>
            <a:ext cx="60960" cy="60960"/>
          </a:xfrm>
          <a:prstGeom prst="star5">
            <a:avLst/>
          </a:prstGeom>
          <a:solidFill>
            <a:srgbClr val="C7C7C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20984" y="1357784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8.78</a:t>
            </a:r>
            <a:endParaRPr lang="ko-KR" altLang="en-US" sz="9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18084" y="1367367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4.17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47823" y="128524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 err="1"/>
              <a:t>댓글에서</a:t>
            </a:r>
            <a:r>
              <a:rPr lang="ko-KR" altLang="en-US" dirty="0"/>
              <a:t> 많이 나온 </a:t>
            </a:r>
            <a:r>
              <a:rPr lang="en-US" altLang="ko-KR" dirty="0"/>
              <a:t>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088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D866B-FF91-46D5-83C2-479F2807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아쉬운 점 및 보완점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E2A313-A2FE-490C-9E87-6F876A484FCD}"/>
              </a:ext>
            </a:extLst>
          </p:cNvPr>
          <p:cNvSpPr/>
          <p:nvPr/>
        </p:nvSpPr>
        <p:spPr>
          <a:xfrm>
            <a:off x="6556638" y="1947637"/>
            <a:ext cx="4664418" cy="2946880"/>
          </a:xfrm>
          <a:prstGeom prst="rect">
            <a:avLst/>
          </a:prstGeom>
          <a:noFill/>
          <a:ln>
            <a:solidFill>
              <a:srgbClr val="E3C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AD624B-0475-409D-94A9-4E455BBE590C}"/>
              </a:ext>
            </a:extLst>
          </p:cNvPr>
          <p:cNvSpPr/>
          <p:nvPr/>
        </p:nvSpPr>
        <p:spPr>
          <a:xfrm>
            <a:off x="6556638" y="1947637"/>
            <a:ext cx="4664418" cy="551265"/>
          </a:xfrm>
          <a:prstGeom prst="rect">
            <a:avLst/>
          </a:prstGeom>
          <a:solidFill>
            <a:srgbClr val="DEC6F2"/>
          </a:solidFill>
          <a:ln>
            <a:solidFill>
              <a:srgbClr val="E3C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ABDF2A5-FF2D-4893-ABA3-6A03C6B424E6}"/>
              </a:ext>
            </a:extLst>
          </p:cNvPr>
          <p:cNvGrpSpPr/>
          <p:nvPr/>
        </p:nvGrpSpPr>
        <p:grpSpPr>
          <a:xfrm>
            <a:off x="8331737" y="1797792"/>
            <a:ext cx="1114218" cy="929032"/>
            <a:chOff x="1929158" y="1717288"/>
            <a:chExt cx="777818" cy="69137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5083819-027A-489D-919F-BD3B25FE0FA0}"/>
                </a:ext>
              </a:extLst>
            </p:cNvPr>
            <p:cNvSpPr/>
            <p:nvPr/>
          </p:nvSpPr>
          <p:spPr>
            <a:xfrm>
              <a:off x="1972379" y="1717288"/>
              <a:ext cx="691376" cy="691376"/>
            </a:xfrm>
            <a:prstGeom prst="ellipse">
              <a:avLst/>
            </a:prstGeom>
            <a:solidFill>
              <a:srgbClr val="DEC6F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056C752-DFBB-49E5-A0C1-2D41E708FCAE}"/>
                </a:ext>
              </a:extLst>
            </p:cNvPr>
            <p:cNvSpPr txBox="1">
              <a:spLocks/>
            </p:cNvSpPr>
            <p:nvPr/>
          </p:nvSpPr>
          <p:spPr>
            <a:xfrm>
              <a:off x="1929158" y="1909209"/>
              <a:ext cx="777818" cy="4102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  <a:cs typeface="+mj-cs"/>
                </a:defRPr>
              </a:lvl1pPr>
            </a:lstStyle>
            <a:p>
              <a:pPr algn="ctr"/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개선점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8B32F5-EF45-412D-A7E1-A490E29C3083}"/>
              </a:ext>
            </a:extLst>
          </p:cNvPr>
          <p:cNvSpPr/>
          <p:nvPr/>
        </p:nvSpPr>
        <p:spPr>
          <a:xfrm>
            <a:off x="926801" y="1950033"/>
            <a:ext cx="4683336" cy="2958832"/>
          </a:xfrm>
          <a:prstGeom prst="rect">
            <a:avLst/>
          </a:prstGeom>
          <a:noFill/>
          <a:ln>
            <a:solidFill>
              <a:srgbClr val="E3C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4DFD12-F7EA-4997-BA6E-AAE90F8C6EBA}"/>
              </a:ext>
            </a:extLst>
          </p:cNvPr>
          <p:cNvSpPr/>
          <p:nvPr/>
        </p:nvSpPr>
        <p:spPr>
          <a:xfrm>
            <a:off x="926801" y="1950032"/>
            <a:ext cx="4683336" cy="553501"/>
          </a:xfrm>
          <a:prstGeom prst="rect">
            <a:avLst/>
          </a:prstGeom>
          <a:solidFill>
            <a:srgbClr val="C8A1E9"/>
          </a:solidFill>
          <a:ln>
            <a:solidFill>
              <a:srgbClr val="E3C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3B7EFE-2445-407C-B48C-11127BE15C51}"/>
              </a:ext>
            </a:extLst>
          </p:cNvPr>
          <p:cNvGrpSpPr/>
          <p:nvPr/>
        </p:nvGrpSpPr>
        <p:grpSpPr>
          <a:xfrm>
            <a:off x="2709100" y="1799579"/>
            <a:ext cx="1118737" cy="932800"/>
            <a:chOff x="1929158" y="1717288"/>
            <a:chExt cx="777818" cy="69137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1836B51-7E50-4244-8AB7-D3CB0757E3DF}"/>
                </a:ext>
              </a:extLst>
            </p:cNvPr>
            <p:cNvSpPr/>
            <p:nvPr/>
          </p:nvSpPr>
          <p:spPr>
            <a:xfrm>
              <a:off x="1972379" y="1717288"/>
              <a:ext cx="691376" cy="691376"/>
            </a:xfrm>
            <a:prstGeom prst="ellipse">
              <a:avLst/>
            </a:prstGeom>
            <a:solidFill>
              <a:srgbClr val="C8A1E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4517D2AF-AD8C-4E59-92B6-B45D7035F158}"/>
                </a:ext>
              </a:extLst>
            </p:cNvPr>
            <p:cNvSpPr txBox="1">
              <a:spLocks/>
            </p:cNvSpPr>
            <p:nvPr/>
          </p:nvSpPr>
          <p:spPr>
            <a:xfrm>
              <a:off x="1929158" y="1909209"/>
              <a:ext cx="777818" cy="4102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  <a:cs typeface="+mj-cs"/>
                </a:defRPr>
              </a:lvl1pPr>
            </a:lstStyle>
            <a:p>
              <a:pPr algn="ctr"/>
              <a:r>
                <a:rPr lang="ko-KR" altLang="en-US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아쉬운점</a:t>
              </a:r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F09030-2450-46C2-83FC-B8808DAEFCF2}"/>
              </a:ext>
            </a:extLst>
          </p:cNvPr>
          <p:cNvCxnSpPr/>
          <p:nvPr/>
        </p:nvCxnSpPr>
        <p:spPr>
          <a:xfrm>
            <a:off x="6096000" y="807516"/>
            <a:ext cx="0" cy="5733243"/>
          </a:xfrm>
          <a:prstGeom prst="line">
            <a:avLst/>
          </a:prstGeom>
          <a:ln>
            <a:solidFill>
              <a:srgbClr val="C8A1E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0944" y="3338754"/>
            <a:ext cx="47697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데이터의 한계 </a:t>
            </a:r>
            <a:endParaRPr lang="en-US" altLang="ko-KR" sz="19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en-US" altLang="ko-KR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영화 데이터와 댓글 데이터의 학습결과는 </a:t>
            </a:r>
            <a:endParaRPr lang="en-US" altLang="ko-KR" sz="19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조금 다를 것이다</a:t>
            </a:r>
            <a:r>
              <a:rPr lang="en-US" altLang="ko-KR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553" y="3338754"/>
            <a:ext cx="39004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다양한 </a:t>
            </a:r>
            <a:r>
              <a:rPr lang="ko-KR" altLang="en-US" sz="19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댓글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데이터에 대해</a:t>
            </a:r>
            <a:r>
              <a:rPr lang="en-US" altLang="ko-KR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학습을</a:t>
            </a:r>
            <a:endParaRPr lang="en-US" altLang="ko-KR" sz="19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en-US" altLang="ko-KR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진행해야 할 것 같다</a:t>
            </a:r>
            <a:r>
              <a:rPr lang="en-US" altLang="ko-KR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035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72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D866B-FF91-46D5-83C2-479F2807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o-KR" altLang="en-US" dirty="0"/>
              <a:t> 서론 </a:t>
            </a:r>
            <a:r>
              <a:rPr lang="en-US" altLang="ko-KR" dirty="0"/>
              <a:t>– </a:t>
            </a:r>
            <a:r>
              <a:rPr lang="ko-KR" altLang="en-US" dirty="0"/>
              <a:t>주제를 택한 이유와 필요성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4" y="913421"/>
            <a:ext cx="5918980" cy="335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94" y="2854316"/>
            <a:ext cx="6081959" cy="379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61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D866B-FF91-46D5-83C2-479F2807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서론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745" y="1331812"/>
            <a:ext cx="1067458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크롤링을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통해 영화리뷰 데이터와 별 점 데이터 수집하기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fontAlgn="base"/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fontAlgn="base"/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자연어처리를 통해 리뷰데이터를 모델링에 적합한 형태로 변환시켜준다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자연어 처리에 적합한 모델인 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RNN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의 일종인 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LSTM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모델에 데이터를 학습 시킨다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 fontAlgn="base">
              <a:buFontTx/>
              <a:buChar char="-"/>
            </a:pPr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작성된 리뷰로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별점을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예측한다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 fontAlgn="base">
              <a:buFontTx/>
              <a:buChar char="-"/>
            </a:pPr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fontAlgn="base"/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홈페이지에 있는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댓글을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보기 좋게 워드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클라우드를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통해 시각화한다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78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997808"/>
            <a:ext cx="5843955" cy="104200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웹 상에 있는 데이터를 긁어오는 과정 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-&gt; </a:t>
            </a: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파이썬</a:t>
            </a:r>
            <a:endParaRPr lang="en-US" altLang="ko-KR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웹 드라이버를 크롬 드라이버로 지정 </a:t>
            </a:r>
            <a:endParaRPr lang="en-US" altLang="ko-KR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ko-KR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50401-1DEC-4D01-AC8A-9ACBF7CE8936}"/>
              </a:ext>
            </a:extLst>
          </p:cNvPr>
          <p:cNvSpPr txBox="1"/>
          <p:nvPr/>
        </p:nvSpPr>
        <p:spPr>
          <a:xfrm>
            <a:off x="504093" y="2228671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&lt;HTML&gt;</a:t>
            </a: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웹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페이지를 만드는데 사용하는 언어 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F12 -&gt; 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크롤링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할 부분의 코드 확인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C58F5932-13B8-461F-A291-9255091B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70" t="20275" r="6721" b="23894"/>
          <a:stretch>
            <a:fillRect/>
          </a:stretch>
        </p:blipFill>
        <p:spPr>
          <a:xfrm>
            <a:off x="5019413" y="3499233"/>
            <a:ext cx="6751878" cy="28631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226E598-BE7B-49FF-8703-0736E192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3" y="3499232"/>
            <a:ext cx="4344126" cy="29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6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69F488C-DCF9-4D87-BABD-ABE97B77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" b="13"/>
          <a:stretch>
            <a:fillRect/>
          </a:stretch>
        </p:blipFill>
        <p:spPr>
          <a:xfrm>
            <a:off x="7200521" y="3533874"/>
            <a:ext cx="3675679" cy="27704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ACBFDE-A541-42F4-B1E8-FCA383712E35}"/>
              </a:ext>
            </a:extLst>
          </p:cNvPr>
          <p:cNvSpPr txBox="1"/>
          <p:nvPr/>
        </p:nvSpPr>
        <p:spPr>
          <a:xfrm>
            <a:off x="7200755" y="83491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크롤링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할 부분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8B9CA-E63D-4C70-8A86-8C370639B7F1}"/>
              </a:ext>
            </a:extLst>
          </p:cNvPr>
          <p:cNvSpPr txBox="1"/>
          <p:nvPr/>
        </p:nvSpPr>
        <p:spPr>
          <a:xfrm>
            <a:off x="7122368" y="3107660"/>
            <a:ext cx="379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저장된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csv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확인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–&gt;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DataFrame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형식</a:t>
            </a:r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2ACD3732-1B27-4335-BDC9-D4C5F42B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"/>
          <a:stretch>
            <a:fillRect/>
          </a:stretch>
        </p:blipFill>
        <p:spPr>
          <a:xfrm>
            <a:off x="7188591" y="1209083"/>
            <a:ext cx="4754880" cy="17830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E9411C-CABB-45CE-A856-8CB2FE4E0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1" y="2405808"/>
            <a:ext cx="3225779" cy="29249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43492B-6022-4E18-BCAC-E68F28BCD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207" y="2405808"/>
            <a:ext cx="3142044" cy="2770469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241A460-5D66-4511-8771-6DD1D4E68005}"/>
              </a:ext>
            </a:extLst>
          </p:cNvPr>
          <p:cNvSpPr/>
          <p:nvPr/>
        </p:nvSpPr>
        <p:spPr>
          <a:xfrm>
            <a:off x="248529" y="2353438"/>
            <a:ext cx="579824" cy="2198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933C3E3-BCE5-4EA5-A855-89FEF904BFE0}"/>
              </a:ext>
            </a:extLst>
          </p:cNvPr>
          <p:cNvSpPr/>
          <p:nvPr/>
        </p:nvSpPr>
        <p:spPr>
          <a:xfrm>
            <a:off x="951914" y="2886838"/>
            <a:ext cx="439148" cy="2666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163F327-DFFB-406C-AABF-357F8D8EA78D}"/>
              </a:ext>
            </a:extLst>
          </p:cNvPr>
          <p:cNvSpPr/>
          <p:nvPr/>
        </p:nvSpPr>
        <p:spPr>
          <a:xfrm>
            <a:off x="4664620" y="4909607"/>
            <a:ext cx="439148" cy="2666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EE608-9656-4843-B1AC-AA11D892E03E}"/>
              </a:ext>
            </a:extLst>
          </p:cNvPr>
          <p:cNvSpPr txBox="1"/>
          <p:nvPr/>
        </p:nvSpPr>
        <p:spPr>
          <a:xfrm>
            <a:off x="369276" y="1331667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네이버 영화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-&gt; 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명량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페이지 넘기는 코드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E8E8C9C-E09E-4471-8A91-DD8BDBDC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4" y="52548"/>
            <a:ext cx="10750420" cy="711329"/>
          </a:xfrm>
        </p:spPr>
        <p:txBody>
          <a:bodyPr/>
          <a:lstStyle/>
          <a:p>
            <a:r>
              <a:rPr lang="ko-KR" altLang="en-US" dirty="0" err="1"/>
              <a:t>크롤링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2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4" y="1010000"/>
            <a:ext cx="10515600" cy="519518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원본 데이터 모습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리뷰내용을 보면 </a:t>
            </a:r>
            <a:r>
              <a:rPr lang="en-US" altLang="ko-KR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\n 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이나 </a:t>
            </a:r>
            <a:r>
              <a:rPr lang="en-US" altLang="ko-KR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\t 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등 모델링에 불필요한 요소들이 포함</a:t>
            </a:r>
            <a:endParaRPr lang="en-US" altLang="ko-KR" sz="19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7924760">
            <a:extLst>
              <a:ext uri="{FF2B5EF4-FFF2-40B4-BE49-F238E27FC236}">
                <a16:creationId xmlns:a16="http://schemas.microsoft.com/office/drawing/2014/main" id="{E88D9ED9-5889-4D7D-B534-21A39CDA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" b="47"/>
          <a:stretch>
            <a:fillRect/>
          </a:stretch>
        </p:blipFill>
        <p:spPr bwMode="auto">
          <a:xfrm>
            <a:off x="446890" y="2176438"/>
            <a:ext cx="9684859" cy="38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2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4" y="998217"/>
            <a:ext cx="10515600" cy="519518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수정한 데이터 모습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반복문을 사용하여 리뷰내용에 있던 </a:t>
            </a:r>
            <a:r>
              <a:rPr lang="en-US" altLang="ko-KR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\n, \t</a:t>
            </a:r>
            <a:r>
              <a:rPr lang="ko-KR" altLang="en-US" sz="19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제거</a:t>
            </a:r>
            <a:endParaRPr lang="en-US" altLang="ko-KR" sz="19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43633872">
            <a:extLst>
              <a:ext uri="{FF2B5EF4-FFF2-40B4-BE49-F238E27FC236}">
                <a16:creationId xmlns:a16="http://schemas.microsoft.com/office/drawing/2014/main" id="{B292FFD4-9FAD-4D3C-A200-4D1EA091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"/>
          <a:stretch>
            <a:fillRect/>
          </a:stretch>
        </p:blipFill>
        <p:spPr bwMode="auto">
          <a:xfrm>
            <a:off x="382554" y="1995639"/>
            <a:ext cx="9307630" cy="151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CEAA2B5D-E0EF-4182-8F0E-04BBC30FE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08" y="3097674"/>
            <a:ext cx="13319452" cy="63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17924440">
            <a:extLst>
              <a:ext uri="{FF2B5EF4-FFF2-40B4-BE49-F238E27FC236}">
                <a16:creationId xmlns:a16="http://schemas.microsoft.com/office/drawing/2014/main" id="{0F44FE89-15A4-4A9F-A724-2AA03A787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5" y="3874056"/>
            <a:ext cx="9307630" cy="22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69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1D25-3794-40C4-87AF-4BEF4BB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82F4A-A67F-487C-9C8B-5443BC8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4" y="896260"/>
            <a:ext cx="10515600" cy="534354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 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토큰화</a:t>
            </a:r>
            <a:endParaRPr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토큰 단위로 나누는 작업</a:t>
            </a:r>
            <a:endParaRPr lang="en-US" altLang="ko-KR" sz="18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●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정수 인코딩</a:t>
            </a:r>
            <a:endParaRPr lang="en-US" altLang="ko-KR" sz="1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컴퓨터는 텍스트 보다는 숫자를 더 잘 처리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5000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개의단어를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1~5000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사이의 정수로 매핑 시켜주는 과정</a:t>
            </a:r>
          </a:p>
          <a:p>
            <a:pPr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기계가 텍스트를 숫자로 처리할 수 있도록 하는 과정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sz="18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B647B4-C9D9-4A74-B9ED-44BC022E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302509-8313-4137-869F-A639F9E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43634512">
            <a:extLst>
              <a:ext uri="{FF2B5EF4-FFF2-40B4-BE49-F238E27FC236}">
                <a16:creationId xmlns:a16="http://schemas.microsoft.com/office/drawing/2014/main" id="{58C7E192-2AFB-4691-A6E9-8FDDCC6A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"/>
          <a:stretch>
            <a:fillRect/>
          </a:stretch>
        </p:blipFill>
        <p:spPr bwMode="auto">
          <a:xfrm>
            <a:off x="632227" y="3837953"/>
            <a:ext cx="4890717" cy="27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7924120">
            <a:extLst>
              <a:ext uri="{FF2B5EF4-FFF2-40B4-BE49-F238E27FC236}">
                <a16:creationId xmlns:a16="http://schemas.microsoft.com/office/drawing/2014/main" id="{39F3D32F-31CB-4F73-A5B2-566D8CE8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"/>
          <a:stretch>
            <a:fillRect/>
          </a:stretch>
        </p:blipFill>
        <p:spPr bwMode="auto">
          <a:xfrm>
            <a:off x="6096000" y="3837953"/>
            <a:ext cx="5278326" cy="27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710</Words>
  <Application>Microsoft Office PowerPoint</Application>
  <PresentationFormat>와이드스크린</PresentationFormat>
  <Paragraphs>155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DX영화자막 M</vt:lpstr>
      <vt:lpstr>Arial</vt:lpstr>
      <vt:lpstr>맑은 고딕</vt:lpstr>
      <vt:lpstr>Office 테마</vt:lpstr>
      <vt:lpstr>영화 리뷰 평점 예측</vt:lpstr>
      <vt:lpstr>INDEX</vt:lpstr>
      <vt:lpstr> 서론 – 주제를 택한 이유와 필요성</vt:lpstr>
      <vt:lpstr> 서론</vt:lpstr>
      <vt:lpstr>크롤링</vt:lpstr>
      <vt:lpstr>크롤링</vt:lpstr>
      <vt:lpstr>데이터 전처리</vt:lpstr>
      <vt:lpstr>데이터 전처리</vt:lpstr>
      <vt:lpstr>데이터 전처리</vt:lpstr>
      <vt:lpstr>데이터 전처리</vt:lpstr>
      <vt:lpstr>데이터 전처리</vt:lpstr>
      <vt:lpstr>  R  N  N</vt:lpstr>
      <vt:lpstr> L  S  T  M </vt:lpstr>
      <vt:lpstr>모델링</vt:lpstr>
      <vt:lpstr>모델링</vt:lpstr>
      <vt:lpstr>모델링</vt:lpstr>
      <vt:lpstr>모델링</vt:lpstr>
      <vt:lpstr>모델링</vt:lpstr>
      <vt:lpstr>모델링</vt:lpstr>
      <vt:lpstr>모델링</vt:lpstr>
      <vt:lpstr>모델링</vt:lpstr>
      <vt:lpstr>모델링</vt:lpstr>
      <vt:lpstr>모델링</vt:lpstr>
      <vt:lpstr>모델링</vt:lpstr>
      <vt:lpstr> 결론-활용방안</vt:lpstr>
      <vt:lpstr>아쉬운 점 및 보완점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PPT는 잘이와 함께</dc:title>
  <dc:creator>잘</dc:creator>
  <cp:lastModifiedBy>jeon ungjin</cp:lastModifiedBy>
  <cp:revision>37</cp:revision>
  <dcterms:created xsi:type="dcterms:W3CDTF">2019-06-15T07:56:24Z</dcterms:created>
  <dcterms:modified xsi:type="dcterms:W3CDTF">2021-06-16T03:48:44Z</dcterms:modified>
</cp:coreProperties>
</file>