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C17418-B19A-446F-A7BB-F59318271973}">
  <a:tblStyle styleId="{2BC17418-B19A-446F-A7BB-F593182719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C5CFE3F-42BF-4A0C-9488-FFE14D9D75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dad37fd35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dad37fd35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012ab3a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012ab3a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012ab3a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012ab3a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12ab3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012ab3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012ab3a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012ab3a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12ab3a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012ab3a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much of a difference between the different attribute selection algorithms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012ab3a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012ab3a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012ab3aa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012ab3a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012ab3a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012ab3a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features of a rare class are distinct, Naive Bayes easily assigns them a unique probability profile, making it easier to identify instances of that class. However, in the abundant class, these features become more generic, increasing the likelihood of misclassification.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dad37fd35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dad37fd35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dad37f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dad37f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012ab3aa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012ab3aa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dad37fd35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dad37fd35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012ab3aaa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012ab3aaa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12ab3a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12ab3a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ad37fd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dad37f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ad37fd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dad37fd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dad37fd35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dad37fd35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ad37fd35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dad37fd35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daecf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ddaecf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daecf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ddaecf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26.png"/><Relationship Id="rId10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17.png"/><Relationship Id="rId10" Type="http://schemas.openxmlformats.org/officeDocument/2006/relationships/image" Target="../media/image22.png"/><Relationship Id="rId12" Type="http://schemas.openxmlformats.org/officeDocument/2006/relationships/image" Target="../media/image13.png"/><Relationship Id="rId9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1" Type="http://schemas.openxmlformats.org/officeDocument/2006/relationships/image" Target="../media/image15.png"/><Relationship Id="rId10" Type="http://schemas.openxmlformats.org/officeDocument/2006/relationships/image" Target="../media/image19.png"/><Relationship Id="rId12" Type="http://schemas.openxmlformats.org/officeDocument/2006/relationships/image" Target="../media/image23.png"/><Relationship Id="rId9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87375" y="1932000"/>
            <a:ext cx="3143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Restaurant Health Inspection Grades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Ipek Sayar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DBA (Chain Name) : Chain health standards vary.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Building: Shared sanitation standards/issues.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Street: Upscale = stricter standards, high-traffic = more wear and tear.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Cuisine: Specialized handling affects violations.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Action Taken: Reflects cleanliness management.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Violation Code: Indicates specific health risks.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Violation Description: Detailed violation reason..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Critical Flag: Severe violations lead to lower grades.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Longitude &amp; Latitude: Location affects inspection outcomes.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Community Board: Varies in regulatory strictness.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Council District: Influences regulations and resources.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InfoGainAttributeEval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518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how much knowing an attribute reduces uncertainty about the target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Attributes with an information gain above 0.5 were selected.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00" y="3059250"/>
            <a:ext cx="41719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00" y="4011750"/>
            <a:ext cx="4570799" cy="782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3"/>
          <p:cNvGraphicFramePr/>
          <p:nvPr/>
        </p:nvGraphicFramePr>
        <p:xfrm>
          <a:off x="5949700" y="3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{8C5CFE3F-42BF-4A0C-9488-FFE14D9D7540}</a:tableStyleId>
              </a:tblPr>
              <a:tblGrid>
                <a:gridCol w="742950"/>
                <a:gridCol w="1504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1.2051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1.2051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1.1905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Census Tract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3"/>
          <p:cNvSpPr txBox="1"/>
          <p:nvPr/>
        </p:nvSpPr>
        <p:spPr>
          <a:xfrm>
            <a:off x="5585125" y="3753700"/>
            <a:ext cx="30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Location + Date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Attributes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GainRatioAttributeEval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46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InfoGain but adjusts scores to prevent attributes with many possible values from being favored (Normalization).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Attributes with a gain ratio above 0.25 were selected.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088200" y="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{8C5CFE3F-42BF-4A0C-9488-FFE14D9D7540}</a:tableStyleId>
              </a:tblPr>
              <a:tblGrid>
                <a:gridCol w="666750"/>
                <a:gridCol w="1524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0.28012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0.11639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0.11555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0.11441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0.11273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0.10062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0.08119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0.07668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0.06548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Census Tract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0.0447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0.03475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0.03022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0.02594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FLAG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3251200"/>
            <a:ext cx="4260301" cy="69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4">
            <a:alphaModFix/>
          </a:blip>
          <a:srcRect b="20248" l="0" r="0" t="0"/>
          <a:stretch/>
        </p:blipFill>
        <p:spPr>
          <a:xfrm>
            <a:off x="387900" y="4025175"/>
            <a:ext cx="2626275" cy="7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4178875" y="4052450"/>
            <a:ext cx="189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Location + Date + Violation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ClassifierAttributeEval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45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Assesses attribute importance based on how well they improve a specific classifier's predictions.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</a:t>
            </a:r>
            <a:r>
              <a:rPr lang="en"/>
              <a:t> </a:t>
            </a:r>
            <a:r>
              <a:rPr lang="en"/>
              <a:t>classifier</a:t>
            </a:r>
            <a:r>
              <a:rPr lang="en"/>
              <a:t> was used: zeroR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best 17 attributes were selected.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4984150" y="1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{8C5CFE3F-42BF-4A0C-9488-FFE14D9D7540}</a:tableStyleId>
              </a:tblPr>
              <a:tblGrid>
                <a:gridCol w="2241825"/>
              </a:tblGrid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25"/>
          <p:cNvGraphicFramePr/>
          <p:nvPr/>
        </p:nvGraphicFramePr>
        <p:xfrm>
          <a:off x="6423325" y="24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{8C5CFE3F-42BF-4A0C-9488-FFE14D9D7540}</a:tableStyleId>
              </a:tblPr>
              <a:tblGrid>
                <a:gridCol w="2241825"/>
              </a:tblGrid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FLAG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Census Tract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Council District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25"/>
          <p:cNvSpPr txBox="1"/>
          <p:nvPr/>
        </p:nvSpPr>
        <p:spPr>
          <a:xfrm>
            <a:off x="4416125" y="3420350"/>
            <a:ext cx="189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Location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w/o long &amp; lat + Date + Violation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Evaluates the relationship between each attribute and the target class using correlation coefficients.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Attributes with a correlation of 0.25 or higher were selected.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6179125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{8C5CFE3F-42BF-4A0C-9488-FFE14D9D7540}</a:tableStyleId>
              </a:tblPr>
              <a:tblGrid>
                <a:gridCol w="2038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FLAG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Council District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 Board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6"/>
          <p:cNvSpPr txBox="1"/>
          <p:nvPr/>
        </p:nvSpPr>
        <p:spPr>
          <a:xfrm>
            <a:off x="5555200" y="4079875"/>
            <a:ext cx="328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Location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w/o long &amp; lat + Violation +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75" y="3155938"/>
            <a:ext cx="47244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OneR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46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algorithm that creates classification rules based on a single attribute, selecting the one with the lowest error rate for surprisingly accurate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3" y="3067575"/>
            <a:ext cx="2970557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852050" y="4104400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Intuition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75" y="245075"/>
            <a:ext cx="2857500" cy="86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5740988" y="1064963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InfoGain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2874" l="0" r="67628" t="75013"/>
          <a:stretch/>
        </p:blipFill>
        <p:spPr>
          <a:xfrm>
            <a:off x="6131700" y="3172951"/>
            <a:ext cx="2836475" cy="1151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6969300" y="4275900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322" y="1666025"/>
            <a:ext cx="2836478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6622475" y="260587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4550" y="3468875"/>
            <a:ext cx="2686747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3960950" y="432612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GainRatio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351075" y="2584750"/>
            <a:ext cx="23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682163" y="2629825"/>
            <a:ext cx="20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lot of False  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Tree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152475"/>
            <a:ext cx="439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Builds multiple decision trees using random subsets of attributes, reducing overfitting and improving generalization to new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3" y="3067575"/>
            <a:ext cx="2970557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852050" y="4104400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Intuition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75" y="245075"/>
            <a:ext cx="2857500" cy="86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5740988" y="1064963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InfoGain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6969300" y="4275900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4322" y="1666025"/>
            <a:ext cx="2836478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6622475" y="260587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4550" y="3468875"/>
            <a:ext cx="2686747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3960950" y="432612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GainRatio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3067575"/>
            <a:ext cx="2970550" cy="99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9775" y="245075"/>
            <a:ext cx="2836475" cy="87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94550" y="3430775"/>
            <a:ext cx="2686750" cy="92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10">
            <a:alphaModFix/>
          </a:blip>
          <a:srcRect b="0" l="0" r="67772" t="78447"/>
          <a:stretch/>
        </p:blipFill>
        <p:spPr>
          <a:xfrm>
            <a:off x="6119999" y="3240225"/>
            <a:ext cx="2857500" cy="10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34325" y="1656700"/>
            <a:ext cx="2836475" cy="103363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3682163" y="2629825"/>
            <a:ext cx="20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lot of False  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43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representation that combines attribute values with class labels, simplifying classification by focusing on the most relevant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3" y="3067575"/>
            <a:ext cx="2970557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852050" y="4104400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Intuition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75" y="245075"/>
            <a:ext cx="2857500" cy="86920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5740988" y="1064963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InfoGain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5">
            <a:alphaModFix/>
          </a:blip>
          <a:srcRect b="2874" l="0" r="67628" t="75013"/>
          <a:stretch/>
        </p:blipFill>
        <p:spPr>
          <a:xfrm>
            <a:off x="6131700" y="3172951"/>
            <a:ext cx="2836475" cy="115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6969300" y="4275900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322" y="1666025"/>
            <a:ext cx="2836478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6622475" y="260587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4550" y="3468875"/>
            <a:ext cx="2686747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3960950" y="432612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GainRatio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" y="3067575"/>
            <a:ext cx="2970550" cy="935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9775" y="245075"/>
            <a:ext cx="2836475" cy="898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18350" y="3526025"/>
            <a:ext cx="2758587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11">
            <a:alphaModFix/>
          </a:blip>
          <a:srcRect b="2864" l="0" r="67948" t="78945"/>
          <a:stretch/>
        </p:blipFill>
        <p:spPr>
          <a:xfrm>
            <a:off x="6148525" y="3186525"/>
            <a:ext cx="2836475" cy="103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12">
            <a:alphaModFix/>
          </a:blip>
          <a:srcRect b="0" l="3465" r="0" t="0"/>
          <a:stretch/>
        </p:blipFill>
        <p:spPr>
          <a:xfrm>
            <a:off x="5957050" y="1661475"/>
            <a:ext cx="2758575" cy="9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3682163" y="2629825"/>
            <a:ext cx="20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lot of False  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NaiveBayes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classifier based on Bayes’ Theorem. Assumes that each attribute is independent of the others.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3" y="3067575"/>
            <a:ext cx="2970557" cy="99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/>
        </p:nvSpPr>
        <p:spPr>
          <a:xfrm>
            <a:off x="852050" y="4104400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Intuition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775" y="245075"/>
            <a:ext cx="2857500" cy="86920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5740988" y="1064963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InfoGain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5">
            <a:alphaModFix/>
          </a:blip>
          <a:srcRect b="2874" l="0" r="67628" t="75013"/>
          <a:stretch/>
        </p:blipFill>
        <p:spPr>
          <a:xfrm>
            <a:off x="6131700" y="3172951"/>
            <a:ext cx="2836475" cy="115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6969300" y="4275900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6622475" y="260587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4550" y="3468875"/>
            <a:ext cx="2686747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3960950" y="4326125"/>
            <a:ext cx="21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GainRatio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00" y="3067575"/>
            <a:ext cx="2857500" cy="99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9775" y="108412"/>
            <a:ext cx="2836475" cy="93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94550" y="3468875"/>
            <a:ext cx="2582883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 rotWithShape="1">
          <a:blip r:embed="rId10">
            <a:alphaModFix/>
          </a:blip>
          <a:srcRect b="2059" l="0" r="67468" t="77240"/>
          <a:stretch/>
        </p:blipFill>
        <p:spPr>
          <a:xfrm>
            <a:off x="6125225" y="3215350"/>
            <a:ext cx="2857500" cy="104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34325" y="1628125"/>
            <a:ext cx="2686750" cy="104295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3274174" y="2629825"/>
            <a:ext cx="28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 of As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classified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wrong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1700" y="2258750"/>
            <a:ext cx="2081650" cy="7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000075"/>
            <a:ext cx="8520600" cy="3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OneR: 82% - 84.5%, highest at 84.47% (GainRatio).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Tree &amp; Decision Table: Low 80% range.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NaiveBayes: Low 70s Range, lowest at 67.47% (InfoGain).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Precision and 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OneR: Precision 0.875, Recall 0.845.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Tree: Slightly lower than OneR in metrics.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NaiveBayes: </a:t>
            </a:r>
            <a:r>
              <a:rPr lang="en"/>
              <a:t>Underperforms</a:t>
            </a:r>
            <a:r>
              <a:rPr lang="en"/>
              <a:t> in Recall, misses more positive instances. (0.675 under InfoGain)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NaiveBayes: Low FP rate (0.089 under GainRatio).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OneR: Slightly higher FP rate (0.123) but still effective.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ROC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NaiveBayes: Highest ROC Area (0.964 under GainRatio), excels at distinguishing classes.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Everything else as mid range ROC Area, showing decent class </a:t>
            </a:r>
            <a:r>
              <a:rPr lang="en"/>
              <a:t>separation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76275"/>
            <a:ext cx="87285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Food safety is an essential public health concern that affects everyone</a:t>
            </a:r>
            <a:endParaRPr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Consumers looking to make healthier dining choices by identifying safer restaurants.</a:t>
            </a:r>
            <a:endParaRPr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Restaurant owners who strive to meet health standards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Results take 1-2 weeks to come out + not frequently performed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Classify restaurant GRADE </a:t>
            </a:r>
            <a:endParaRPr sz="1900"/>
          </a:p>
          <a:p>
            <a:pPr indent="-3492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Grade that the restaurant got on their health inspection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52475"/>
            <a:ext cx="8520600" cy="3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overall b</a:t>
            </a:r>
            <a:r>
              <a:rPr lang="en"/>
              <a:t>est </a:t>
            </a:r>
            <a:r>
              <a:rPr lang="en"/>
              <a:t>performing: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GainRatio 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Intuition 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InfoGain 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GainRatio RandomTree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Classifier 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Correlation OneR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Intuition RandomTable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InfoGain RandomTree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GainRatio DecisionTable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Intuition DecisionTable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4805800" y="1232150"/>
            <a:ext cx="3714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Want to minimize False Positives so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rating is decided based on greater Precision.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It's better for a healthy restaurant to be misclassified as unhealthy than for an unhealthy restaurant to be misclassified as healthy.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025" y="3837725"/>
            <a:ext cx="33337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Classification Model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GainRatio OneR provides the best combination of critical metrics for predicting health inspection grades.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Leads in accuracy at 84.47%.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Achieves a the highest precision of 0.875 and recall of 0.845, balancing correctness and comprehensiveness.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Maintains a false positive rate of 0.123, minimizing misclassifications.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Its overall metrics make it a reliable choice.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still noticed that there were quite a lot of False As which tells me that the classifier is still being </a:t>
            </a:r>
            <a:r>
              <a:rPr lang="en"/>
              <a:t>affected</a:t>
            </a:r>
            <a:r>
              <a:rPr lang="en"/>
              <a:t> by the </a:t>
            </a:r>
            <a:r>
              <a:rPr lang="en"/>
              <a:t>abundance</a:t>
            </a:r>
            <a:r>
              <a:rPr lang="en"/>
              <a:t> of the A class value.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want to perhaps use more of Weka’s SMOTE filter to further better the class proportions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Experiment</a:t>
            </a:r>
            <a:r>
              <a:rPr lang="en"/>
              <a:t> with oversampling to get a dataset with better class </a:t>
            </a:r>
            <a:r>
              <a:rPr lang="en"/>
              <a:t>proportions</a:t>
            </a:r>
            <a:r>
              <a:rPr lang="en"/>
              <a:t> from the original population without creating synthetic values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95800" y="1510150"/>
            <a:ext cx="2389800" cy="279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377100" y="1510150"/>
            <a:ext cx="2389800" cy="279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158400" y="1510150"/>
            <a:ext cx="2389800" cy="279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220113" y="1925969"/>
            <a:ext cx="1141157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274E13"/>
                </a:solidFill>
                <a:latin typeface="Arial"/>
              </a:rPr>
              <a:t>A</a:t>
            </a:r>
          </a:p>
        </p:txBody>
      </p:sp>
      <p:sp>
        <p:nvSpPr>
          <p:cNvPr id="76" name="Google Shape;76;p15"/>
          <p:cNvSpPr/>
          <p:nvPr/>
        </p:nvSpPr>
        <p:spPr>
          <a:xfrm>
            <a:off x="4170263" y="1925969"/>
            <a:ext cx="921442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4"/>
                </a:solidFill>
                <a:latin typeface="Arial"/>
              </a:rPr>
              <a:t>B</a:t>
            </a:r>
          </a:p>
        </p:txBody>
      </p:sp>
      <p:sp>
        <p:nvSpPr>
          <p:cNvPr id="77" name="Google Shape;77;p15"/>
          <p:cNvSpPr/>
          <p:nvPr/>
        </p:nvSpPr>
        <p:spPr>
          <a:xfrm>
            <a:off x="6782713" y="1905531"/>
            <a:ext cx="1078138" cy="12603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990000"/>
                </a:solidFill>
                <a:latin typeface="Arial"/>
              </a:rPr>
              <a:t>C</a:t>
            </a:r>
          </a:p>
        </p:txBody>
      </p:sp>
      <p:sp>
        <p:nvSpPr>
          <p:cNvPr id="78" name="Google Shape;78;p15"/>
          <p:cNvSpPr txBox="1"/>
          <p:nvPr/>
        </p:nvSpPr>
        <p:spPr>
          <a:xfrm>
            <a:off x="595800" y="3362325"/>
            <a:ext cx="23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 the highest health + safety standards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377100" y="3438525"/>
            <a:ext cx="23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Some violations, no immediate health risks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158400" y="3410625"/>
            <a:ext cx="23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Multiple serious violations, near closure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468050" y="4429125"/>
            <a:ext cx="6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68%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30650" y="4429125"/>
            <a:ext cx="6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249350" y="4429125"/>
            <a:ext cx="6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Dataset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29525" y="1251125"/>
            <a:ext cx="39918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NYC  Food Establishment Health Inspections 2012-2023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Instances: </a:t>
            </a:r>
            <a:r>
              <a:rPr lang="en" sz="2200"/>
              <a:t>103,426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Attributes: 26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90" name="Google Shape;90;p16"/>
          <p:cNvGraphicFramePr/>
          <p:nvPr/>
        </p:nvGraphicFramePr>
        <p:xfrm>
          <a:off x="4364175" y="2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{2BC17418-B19A-446F-A7BB-F59318271973}</a:tableStyleId>
              </a:tblPr>
              <a:tblGrid>
                <a:gridCol w="1995925"/>
                <a:gridCol w="1995925"/>
              </a:tblGrid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CAMIS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 Board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Council District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Census Tract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FLAG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40% missing.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"Score" column (no missing values) to calculate grades per NYC Health guidelines: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0-13 → 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14-27 → 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28+ →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Filled missing grades using Excel IF-THEN statements.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Removed "Score" column.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20% of "Grade Date" values were missing; replaced with placeholder (1/1/2024).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Irrelevant Columns: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Removed </a:t>
            </a:r>
            <a:r>
              <a:rPr lang="en"/>
              <a:t>CAMI (restaurant ID) and Phone Number as they are unique to each establishment.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Weka Compatibility: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Removed punctuation using Excel’s Find and Replace.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Used StringToNominal filter in Weka.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Most ML models require nominal or numeric data to function properly.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Sampling for Efficiency: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Used Python for stratified sampling to reduce dataset to 1500 instances.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Maintaining class proportions for accurate representation.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after Preprocessing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91875" y="1251125"/>
            <a:ext cx="25665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Instances: 1,500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Attributes: 23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Class Proportions: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A: 68 %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B: 15 %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C: 17%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4440375" y="91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{2BC17418-B19A-446F-A7BB-F59318271973}</a:tableStyleId>
              </a:tblPr>
              <a:tblGrid>
                <a:gridCol w="1995925"/>
                <a:gridCol w="1995925"/>
              </a:tblGrid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 Board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Council District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Census Tract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FLAG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2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dataset has too many "A" grades, causing classifiers to mostly predict "A" and perform really poorly on minority grades ("B" and "C").</a:t>
            </a:r>
            <a:endParaRPr/>
          </a:p>
          <a:p>
            <a:pPr indent="-30416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Bad accuracy (60%) , precision (0.4&lt;), and recall </a:t>
            </a:r>
            <a:r>
              <a:rPr lang="en"/>
              <a:t>(0.5&lt;)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Weka's SMOTE filter generates synthetic instances of minority classes, helping balance the class while still being representative of the population.</a:t>
            </a:r>
            <a:endParaRPr/>
          </a:p>
          <a:p>
            <a:pPr indent="-30416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Don't</a:t>
            </a:r>
            <a:r>
              <a:rPr lang="en"/>
              <a:t> overuse so </a:t>
            </a:r>
            <a:r>
              <a:rPr lang="en"/>
              <a:t>models</a:t>
            </a:r>
            <a:r>
              <a:rPr lang="en"/>
              <a:t> </a:t>
            </a:r>
            <a:r>
              <a:rPr lang="en"/>
              <a:t>don't</a:t>
            </a:r>
            <a:r>
              <a:rPr lang="en"/>
              <a:t> overly depend on </a:t>
            </a:r>
            <a:r>
              <a:rPr lang="en"/>
              <a:t>synthetic</a:t>
            </a:r>
            <a:r>
              <a:rPr lang="en"/>
              <a:t> instances instead of the </a:t>
            </a:r>
            <a:r>
              <a:rPr lang="en"/>
              <a:t>actual</a:t>
            </a:r>
            <a:r>
              <a:rPr lang="en"/>
              <a:t> ones.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</a:t>
            </a:r>
            <a:r>
              <a:rPr lang="en"/>
              <a:t>duces bias toward the majority class, allowing for better performance and more accurate predictions across all grades.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after Preprocessing 2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91875" y="1251125"/>
            <a:ext cx="2566500" cy="31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Instances:  2118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Attributes:  23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Class Proportions: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A: 48 %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B: 25 %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C: 27%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4440375" y="91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{2BC17418-B19A-446F-A7BB-F59318271973}</a:tableStyleId>
              </a:tblPr>
              <a:tblGrid>
                <a:gridCol w="1995925"/>
                <a:gridCol w="1995925"/>
              </a:tblGrid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DBA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GRADE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RECORD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CUISINE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 Board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INSPECTION DATE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Council District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Census Tract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CODE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VIOLATION DESCRIPTION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BBL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CRITICAL FLAG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