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516" r:id="rId3"/>
    <p:sldId id="525" r:id="rId4"/>
    <p:sldId id="484" r:id="rId5"/>
    <p:sldId id="518" r:id="rId6"/>
    <p:sldId id="519" r:id="rId7"/>
    <p:sldId id="521" r:id="rId8"/>
    <p:sldId id="522" r:id="rId9"/>
    <p:sldId id="523" r:id="rId10"/>
    <p:sldId id="524" r:id="rId11"/>
    <p:sldId id="520" r:id="rId12"/>
    <p:sldId id="52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3"/>
    <p:restoredTop sz="94670"/>
  </p:normalViewPr>
  <p:slideViewPr>
    <p:cSldViewPr snapToGrid="0" snapToObjects="1">
      <p:cViewPr varScale="1">
        <p:scale>
          <a:sx n="121" d="100"/>
          <a:sy n="121" d="100"/>
        </p:scale>
        <p:origin x="4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25969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3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9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38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95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1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28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1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87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87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1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imagesearch.com/2018/09/24/opencv-face-recogni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C516BC1-5F96-8D46-B010-5E128B3E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016020"/>
            <a:ext cx="55626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">
            <a:extLst>
              <a:ext uri="{FF2B5EF4-FFF2-40B4-BE49-F238E27FC236}">
                <a16:creationId xmlns:a16="http://schemas.microsoft.com/office/drawing/2014/main" id="{562FAEF3-33AD-F840-9F7F-A5E52FA0E812}"/>
              </a:ext>
            </a:extLst>
          </p:cNvPr>
          <p:cNvSpPr txBox="1">
            <a:spLocks/>
          </p:cNvSpPr>
          <p:nvPr/>
        </p:nvSpPr>
        <p:spPr>
          <a:xfrm>
            <a:off x="457200" y="891251"/>
            <a:ext cx="8229600" cy="5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None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Face detection to identify if intrusion happened.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Once Face is detected, then Face is recognized using machine learning models and then classified to see if it matches SIMILAR Faces on pre-trained models. If a match is found, it does NOT Alert.</a:t>
            </a:r>
          </a:p>
          <a:p>
            <a:pPr>
              <a:buNone/>
            </a:pPr>
            <a:r>
              <a:rPr lang="en-US" sz="2800" dirty="0"/>
              <a:t>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If match is NOT found, raises intrusion alert.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590675"/>
            <a:ext cx="8229600" cy="567665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" sz="3600" b="1" dirty="0"/>
              <a:t>Future Plans:</a:t>
            </a:r>
          </a:p>
          <a:p>
            <a:pPr>
              <a:buNone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Extend this idea to mobile devices and can be added as an accessibility feature on mobile phones.</a:t>
            </a:r>
          </a:p>
          <a:p>
            <a:pPr marL="514350" indent="-514350">
              <a:buAutoNum type="arabicPeriod"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If a user’s location is detected in public zone or user is continuously moving (e.g. in bus), alert him if he would like to be monitored. </a:t>
            </a:r>
          </a:p>
          <a:p>
            <a:pPr marL="514350" indent="-514350">
              <a:buAutoNum type="arabicPeriod"/>
            </a:pPr>
            <a:endParaRPr lang="en" sz="2800" dirty="0"/>
          </a:p>
          <a:p>
            <a:pPr marL="514350" indent="-514350">
              <a:buAutoNum type="arabicPeriod"/>
            </a:pPr>
            <a:r>
              <a:rPr lang="en" sz="2800" dirty="0"/>
              <a:t>When user is entering password / sensitive field, this can be used to alert the user.</a:t>
            </a:r>
          </a:p>
        </p:txBody>
      </p:sp>
    </p:spTree>
    <p:extLst>
      <p:ext uri="{BB962C8B-B14F-4D97-AF65-F5344CB8AC3E}">
        <p14:creationId xmlns:p14="http://schemas.microsoft.com/office/powerpoint/2010/main" val="152626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10C94-345A-254B-8E22-19B69B0DA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0" y="955410"/>
            <a:ext cx="7968997" cy="5179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82220-8212-854B-B21D-855E4F5D77F6}"/>
              </a:ext>
            </a:extLst>
          </p:cNvPr>
          <p:cNvSpPr txBox="1"/>
          <p:nvPr/>
        </p:nvSpPr>
        <p:spPr>
          <a:xfrm>
            <a:off x="2260518" y="204916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Model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65048-EA6E-4744-AC27-2C3BD66F8275}"/>
              </a:ext>
            </a:extLst>
          </p:cNvPr>
          <p:cNvSpPr txBox="1"/>
          <p:nvPr/>
        </p:nvSpPr>
        <p:spPr>
          <a:xfrm>
            <a:off x="1585654" y="6345307"/>
            <a:ext cx="571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4"/>
              </a:rPr>
              <a:t>https://www.pyimagesearch.com/2018/09/24/opencv-face-recognition/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5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2019300" y="556387"/>
            <a:ext cx="5105400" cy="11145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600" dirty="0"/>
              <a:t>Privacy Eye</a:t>
            </a:r>
            <a:endParaRPr lang="en" dirty="0"/>
          </a:p>
        </p:txBody>
      </p:sp>
      <p:sp>
        <p:nvSpPr>
          <p:cNvPr id="4" name="Shape 27">
            <a:extLst>
              <a:ext uri="{FF2B5EF4-FFF2-40B4-BE49-F238E27FC236}">
                <a16:creationId xmlns:a16="http://schemas.microsoft.com/office/drawing/2014/main" id="{C35952B8-2E41-9E46-82B2-6AEBA6B3643F}"/>
              </a:ext>
            </a:extLst>
          </p:cNvPr>
          <p:cNvSpPr txBox="1">
            <a:spLocks/>
          </p:cNvSpPr>
          <p:nvPr/>
        </p:nvSpPr>
        <p:spPr>
          <a:xfrm>
            <a:off x="1271751" y="2017986"/>
            <a:ext cx="6684579" cy="12402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Privacy Intrusion Detection</a:t>
            </a:r>
          </a:p>
        </p:txBody>
      </p:sp>
      <p:sp>
        <p:nvSpPr>
          <p:cNvPr id="7" name="Shape 27">
            <a:extLst>
              <a:ext uri="{FF2B5EF4-FFF2-40B4-BE49-F238E27FC236}">
                <a16:creationId xmlns:a16="http://schemas.microsoft.com/office/drawing/2014/main" id="{CB6480CE-5E62-6543-9774-8CFE5F6D1E68}"/>
              </a:ext>
            </a:extLst>
          </p:cNvPr>
          <p:cNvSpPr txBox="1">
            <a:spLocks/>
          </p:cNvSpPr>
          <p:nvPr/>
        </p:nvSpPr>
        <p:spPr>
          <a:xfrm>
            <a:off x="1923392" y="3920359"/>
            <a:ext cx="5071243" cy="719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Theme: Social Skills</a:t>
            </a:r>
            <a:endParaRPr lang="en" sz="3600" dirty="0"/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83FB0F43-0C66-634F-9A5A-AD41F3B7EA92}"/>
              </a:ext>
            </a:extLst>
          </p:cNvPr>
          <p:cNvSpPr txBox="1">
            <a:spLocks/>
          </p:cNvSpPr>
          <p:nvPr/>
        </p:nvSpPr>
        <p:spPr>
          <a:xfrm>
            <a:off x="1056288" y="5386553"/>
            <a:ext cx="6805449" cy="719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Team #6 – Rita, </a:t>
            </a:r>
            <a:r>
              <a:rPr lang="en-US" sz="2000" dirty="0" err="1"/>
              <a:t>Sajal</a:t>
            </a:r>
            <a:r>
              <a:rPr lang="en-US" sz="2000" dirty="0"/>
              <a:t>, Sandeep, Nitish, Venkat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63769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650781" y="735724"/>
            <a:ext cx="5842437" cy="8597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/>
              <a:t>Team 6 Composition</a:t>
            </a:r>
            <a:endParaRPr lang="e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3970A9-2376-CC4B-B04F-EA092254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59859"/>
              </p:ext>
            </p:extLst>
          </p:nvPr>
        </p:nvGraphicFramePr>
        <p:xfrm>
          <a:off x="767254" y="1994661"/>
          <a:ext cx="7609491" cy="41276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675">
                  <a:extLst>
                    <a:ext uri="{9D8B030D-6E8A-4147-A177-3AD203B41FA5}">
                      <a16:colId xmlns:a16="http://schemas.microsoft.com/office/drawing/2014/main" val="1494075287"/>
                    </a:ext>
                  </a:extLst>
                </a:gridCol>
                <a:gridCol w="2520026">
                  <a:extLst>
                    <a:ext uri="{9D8B030D-6E8A-4147-A177-3AD203B41FA5}">
                      <a16:colId xmlns:a16="http://schemas.microsoft.com/office/drawing/2014/main" val="3594221390"/>
                    </a:ext>
                  </a:extLst>
                </a:gridCol>
                <a:gridCol w="2371790">
                  <a:extLst>
                    <a:ext uri="{9D8B030D-6E8A-4147-A177-3AD203B41FA5}">
                      <a16:colId xmlns:a16="http://schemas.microsoft.com/office/drawing/2014/main" val="2157779109"/>
                    </a:ext>
                  </a:extLst>
                </a:gridCol>
              </a:tblGrid>
              <a:tr h="493649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Profession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27517"/>
                  </a:ext>
                </a:extLst>
              </a:tr>
              <a:tr h="642130">
                <a:tc>
                  <a:txBody>
                    <a:bodyPr/>
                    <a:lstStyle/>
                    <a:p>
                      <a:r>
                        <a:rPr lang="en-US" sz="1800" dirty="0"/>
                        <a:t>Rita Anjana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Working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Without disability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7644"/>
                  </a:ext>
                </a:extLst>
              </a:tr>
              <a:tr h="6421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Sajal</a:t>
                      </a:r>
                      <a:r>
                        <a:rPr lang="en-US" sz="1800" dirty="0"/>
                        <a:t> Arora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Working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 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891767"/>
                  </a:ext>
                </a:extLst>
              </a:tr>
              <a:tr h="1002273">
                <a:tc>
                  <a:txBody>
                    <a:bodyPr/>
                    <a:lstStyle/>
                    <a:p>
                      <a:r>
                        <a:rPr lang="en-US" sz="1800" dirty="0"/>
                        <a:t>Sandeep </a:t>
                      </a:r>
                      <a:r>
                        <a:rPr lang="en-US" sz="1800" dirty="0" err="1"/>
                        <a:t>Kanabar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Working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Hearing impaired. Relies entirely on lip-reading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63219"/>
                  </a:ext>
                </a:extLst>
              </a:tr>
              <a:tr h="705303">
                <a:tc>
                  <a:txBody>
                    <a:bodyPr/>
                    <a:lstStyle/>
                    <a:p>
                      <a:r>
                        <a:rPr lang="en-US" sz="1800" dirty="0"/>
                        <a:t>Nitish </a:t>
                      </a:r>
                      <a:r>
                        <a:rPr lang="en-US" sz="1800" dirty="0" err="1"/>
                        <a:t>Tuteja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Fresher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Low Vision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20269"/>
                  </a:ext>
                </a:extLst>
              </a:tr>
              <a:tr h="642130">
                <a:tc>
                  <a:txBody>
                    <a:bodyPr/>
                    <a:lstStyle/>
                    <a:p>
                      <a:r>
                        <a:rPr lang="en-US" sz="1800" dirty="0"/>
                        <a:t>Venkat </a:t>
                      </a:r>
                      <a:r>
                        <a:rPr lang="en-US" sz="1800" dirty="0" err="1"/>
                        <a:t>Suprabath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Bitra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Without Disability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6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9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115207" y="3410607"/>
            <a:ext cx="4913586" cy="884997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925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/>
              <a:t>WHAT, WHY and HOW?</a:t>
            </a:r>
          </a:p>
        </p:txBody>
      </p:sp>
      <p:sp>
        <p:nvSpPr>
          <p:cNvPr id="3" name="Shape 46">
            <a:extLst>
              <a:ext uri="{FF2B5EF4-FFF2-40B4-BE49-F238E27FC236}">
                <a16:creationId xmlns:a16="http://schemas.microsoft.com/office/drawing/2014/main" id="{EEB89E60-309E-8749-B38D-1D9D48E458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902" y="1799790"/>
            <a:ext cx="7015655" cy="69196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Privacy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263974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20260" y="628493"/>
            <a:ext cx="7888014" cy="546750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92500" lnSpcReduction="10000"/>
          </a:bodyPr>
          <a:lstStyle/>
          <a:p>
            <a:pPr lvl="0" rtl="0">
              <a:spcBef>
                <a:spcPts val="0"/>
              </a:spcBef>
              <a:buNone/>
            </a:pPr>
            <a:endParaRPr lang="en-US" sz="2800" dirty="0"/>
          </a:p>
          <a:p>
            <a:pPr lvl="0" rtl="0">
              <a:spcBef>
                <a:spcPts val="0"/>
              </a:spcBef>
              <a:buNone/>
            </a:pPr>
            <a:r>
              <a:rPr lang="en-US" sz="4300" dirty="0"/>
              <a:t>What is </a:t>
            </a:r>
            <a:r>
              <a:rPr lang="en-US" sz="4300" b="1" dirty="0"/>
              <a:t>PRIVACY EYE</a:t>
            </a:r>
            <a:r>
              <a:rPr lang="en-US" sz="4300" dirty="0"/>
              <a:t>?</a:t>
            </a:r>
          </a:p>
          <a:p>
            <a:pPr lvl="0" rtl="0">
              <a:spcBef>
                <a:spcPts val="0"/>
              </a:spcBef>
              <a:buNone/>
            </a:pPr>
            <a:endParaRPr lang="en-US" sz="2800" dirty="0"/>
          </a:p>
          <a:p>
            <a:pPr lvl="1">
              <a:buNone/>
            </a:pPr>
            <a:endParaRPr lang="en-US" sz="2200" dirty="0"/>
          </a:p>
          <a:p>
            <a:pPr marL="571500" lvl="1" indent="-571500">
              <a:buFont typeface="Wingdings" pitchFamily="2" charset="2"/>
              <a:buChar char="Ø"/>
            </a:pPr>
            <a:r>
              <a:rPr lang="en-US" sz="4000" dirty="0"/>
              <a:t>Empowers people with or without disabilities by giving them more control over their privacy.</a:t>
            </a:r>
          </a:p>
          <a:p>
            <a:pPr lvl="1">
              <a:buNone/>
            </a:pPr>
            <a:endParaRPr lang="en-US" sz="4000" dirty="0"/>
          </a:p>
          <a:p>
            <a:pPr marL="571500" lvl="1" indent="-571500">
              <a:buFont typeface="Wingdings" pitchFamily="2" charset="2"/>
              <a:buChar char="Ø"/>
            </a:pPr>
            <a:r>
              <a:rPr lang="en-US" sz="4000" dirty="0"/>
              <a:t>It gives people an EYE over their privacy and hence the name PRIVACY EYE.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663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38351" y="1164520"/>
            <a:ext cx="7667297" cy="464770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S" sz="4400" dirty="0"/>
              <a:t>Why the need for privacy?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With social connection being the order of the day, it makes more sense to ensure that people’s privacy is not intruded upon.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402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4372" y="250117"/>
            <a:ext cx="6314090" cy="83244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4400" dirty="0"/>
              <a:t>The need for privacy</a:t>
            </a:r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562FAEF3-33AD-F840-9F7F-A5E52FA0E812}"/>
              </a:ext>
            </a:extLst>
          </p:cNvPr>
          <p:cNvSpPr txBox="1">
            <a:spLocks/>
          </p:cNvSpPr>
          <p:nvPr/>
        </p:nvSpPr>
        <p:spPr>
          <a:xfrm>
            <a:off x="457200" y="1324302"/>
            <a:ext cx="8229600" cy="5055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If a person with low vision is accessing sensitive information/website and someone shoulder surfs him, it becomes a privacy concern.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If a person who’s totally deaf and his world is silent – is accessing private information and someone comes and stands behind him discreetly.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Bottomline – warn a user if his privacy is being intruded upon.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Arial"/>
              <a:buNone/>
            </a:pP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00714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99240" y="554920"/>
            <a:ext cx="8192811" cy="83244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400" dirty="0"/>
              <a:t>How are we detecting intrusion?</a:t>
            </a:r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562FAEF3-33AD-F840-9F7F-A5E52FA0E812}"/>
              </a:ext>
            </a:extLst>
          </p:cNvPr>
          <p:cNvSpPr txBox="1">
            <a:spLocks/>
          </p:cNvSpPr>
          <p:nvPr/>
        </p:nvSpPr>
        <p:spPr>
          <a:xfrm>
            <a:off x="462451" y="1942285"/>
            <a:ext cx="8229600" cy="4101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Using OpenCV: </a:t>
            </a:r>
            <a:r>
              <a:rPr lang="en-IN" sz="3200" dirty="0">
                <a:hlinkClick r:id="rId3"/>
              </a:rPr>
              <a:t>https://github.com/opencv/opencv</a:t>
            </a:r>
            <a:r>
              <a:rPr lang="en-IN" sz="3200" dirty="0"/>
              <a:t>          for Face Detection and then Face Recognition to classify if face is intrusion or not. </a:t>
            </a:r>
          </a:p>
        </p:txBody>
      </p:sp>
    </p:spTree>
    <p:extLst>
      <p:ext uri="{BB962C8B-B14F-4D97-AF65-F5344CB8AC3E}">
        <p14:creationId xmlns:p14="http://schemas.microsoft.com/office/powerpoint/2010/main" val="26697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>
            <a:extLst>
              <a:ext uri="{FF2B5EF4-FFF2-40B4-BE49-F238E27FC236}">
                <a16:creationId xmlns:a16="http://schemas.microsoft.com/office/drawing/2014/main" id="{A2FE4AFB-711B-AB45-939D-BBFA38C0B60B}"/>
              </a:ext>
            </a:extLst>
          </p:cNvPr>
          <p:cNvSpPr/>
          <p:nvPr/>
        </p:nvSpPr>
        <p:spPr>
          <a:xfrm>
            <a:off x="2912679" y="1429407"/>
            <a:ext cx="2973114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Face Detected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22131" y="123997"/>
            <a:ext cx="6314090" cy="832446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en-US" sz="4000" dirty="0"/>
              <a:t>How are we detecting intrusion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A011DD74-9C24-5A4D-9534-A1A20F7B4D99}"/>
              </a:ext>
            </a:extLst>
          </p:cNvPr>
          <p:cNvSpPr/>
          <p:nvPr/>
        </p:nvSpPr>
        <p:spPr>
          <a:xfrm>
            <a:off x="2267441" y="2863069"/>
            <a:ext cx="4246179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Face Classification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8AC3EDBD-2177-6A41-985F-6099035DD174}"/>
              </a:ext>
            </a:extLst>
          </p:cNvPr>
          <p:cNvSpPr/>
          <p:nvPr/>
        </p:nvSpPr>
        <p:spPr>
          <a:xfrm>
            <a:off x="2740899" y="4088365"/>
            <a:ext cx="3351487" cy="6126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Matches Similar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313AE6-231A-EC4D-98BE-E68EFA22FFCB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4390531" y="2042055"/>
            <a:ext cx="8705" cy="8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E9CF2-67AD-094B-8E75-E7AACB8D00DA}"/>
              </a:ext>
            </a:extLst>
          </p:cNvPr>
          <p:cNvSpPr txBox="1"/>
          <p:nvPr/>
        </p:nvSpPr>
        <p:spPr>
          <a:xfrm>
            <a:off x="4381828" y="2295647"/>
            <a:ext cx="71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FDF65-9B98-7D4A-8A56-8732FF5F6B7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99236" y="3429000"/>
            <a:ext cx="17407" cy="6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A70E9-3346-204F-9911-1E4050175EFA}"/>
              </a:ext>
            </a:extLst>
          </p:cNvPr>
          <p:cNvCxnSpPr>
            <a:cxnSpLocks/>
          </p:cNvCxnSpPr>
          <p:nvPr/>
        </p:nvCxnSpPr>
        <p:spPr>
          <a:xfrm>
            <a:off x="4381828" y="4721875"/>
            <a:ext cx="17407" cy="65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EEB062-6FF0-5346-A9A4-AACEB0FCBE89}"/>
              </a:ext>
            </a:extLst>
          </p:cNvPr>
          <p:cNvSpPr txBox="1"/>
          <p:nvPr/>
        </p:nvSpPr>
        <p:spPr>
          <a:xfrm>
            <a:off x="4456386" y="56335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 </a:t>
            </a:r>
          </a:p>
        </p:txBody>
      </p:sp>
      <p:sp>
        <p:nvSpPr>
          <p:cNvPr id="24" name="Terminator 23">
            <a:extLst>
              <a:ext uri="{FF2B5EF4-FFF2-40B4-BE49-F238E27FC236}">
                <a16:creationId xmlns:a16="http://schemas.microsoft.com/office/drawing/2014/main" id="{AE3C3D98-D502-FE49-BC52-A3A973FCC334}"/>
              </a:ext>
            </a:extLst>
          </p:cNvPr>
          <p:cNvSpPr/>
          <p:nvPr/>
        </p:nvSpPr>
        <p:spPr>
          <a:xfrm>
            <a:off x="2880655" y="5428593"/>
            <a:ext cx="3002345" cy="1051091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Intrusion Detected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82398-9EE0-7A48-BC34-C45D3B358893}"/>
              </a:ext>
            </a:extLst>
          </p:cNvPr>
          <p:cNvSpPr txBox="1"/>
          <p:nvPr/>
        </p:nvSpPr>
        <p:spPr>
          <a:xfrm>
            <a:off x="4399235" y="3665752"/>
            <a:ext cx="71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A3796-914E-104F-94C7-F1E23CCF724C}"/>
              </a:ext>
            </a:extLst>
          </p:cNvPr>
          <p:cNvSpPr txBox="1"/>
          <p:nvPr/>
        </p:nvSpPr>
        <p:spPr>
          <a:xfrm>
            <a:off x="4456386" y="4953318"/>
            <a:ext cx="71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17183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6783</TotalTime>
  <Words>395</Words>
  <Application>Microsoft Macintosh PowerPoint</Application>
  <PresentationFormat>On-screen Show (4:3)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Courier New</vt:lpstr>
      <vt:lpstr>Custom Theme</vt:lpstr>
      <vt:lpstr>PowerPoint Presentation</vt:lpstr>
      <vt:lpstr>Privacy Eye</vt:lpstr>
      <vt:lpstr>Team 6 Composition</vt:lpstr>
      <vt:lpstr>Privacy Intrusion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Puppet to Pull Strings: a Gentle Introduction to Puppet</dc:title>
  <dc:subject/>
  <dc:creator/>
  <cp:keywords/>
  <dc:description/>
  <cp:lastModifiedBy>Sandeep Kanabar</cp:lastModifiedBy>
  <cp:revision>551</cp:revision>
  <dcterms:modified xsi:type="dcterms:W3CDTF">2020-01-18T09:34:22Z</dcterms:modified>
  <cp:category/>
</cp:coreProperties>
</file>