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516" r:id="rId3"/>
    <p:sldId id="484" r:id="rId4"/>
    <p:sldId id="518" r:id="rId5"/>
    <p:sldId id="519" r:id="rId6"/>
    <p:sldId id="521" r:id="rId7"/>
    <p:sldId id="522" r:id="rId8"/>
    <p:sldId id="523" r:id="rId9"/>
    <p:sldId id="524" r:id="rId10"/>
    <p:sldId id="520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25969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92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6959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214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288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17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876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877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17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933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v/opencv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C516BC1-5F96-8D46-B010-5E128B3E9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2152650"/>
            <a:ext cx="5562600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891251"/>
            <a:ext cx="8229600" cy="567665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rmAutofit lnSpcReduction="10000"/>
          </a:bodyPr>
          <a:lstStyle/>
          <a:p>
            <a:pPr>
              <a:buNone/>
            </a:pPr>
            <a:r>
              <a:rPr lang="en" sz="2800" dirty="0"/>
              <a:t>Future Plans:</a:t>
            </a:r>
          </a:p>
          <a:p>
            <a:pPr>
              <a:buNone/>
            </a:pPr>
            <a:endParaRPr lang="en" sz="2800" dirty="0"/>
          </a:p>
          <a:p>
            <a:pPr marL="514350" indent="-514350">
              <a:buAutoNum type="arabicPeriod"/>
            </a:pPr>
            <a:r>
              <a:rPr lang="en" sz="2800" dirty="0"/>
              <a:t>Extend this idea to mobile devices </a:t>
            </a:r>
          </a:p>
          <a:p>
            <a:pPr marL="514350" indent="-514350">
              <a:buAutoNum type="arabicPeriod"/>
            </a:pPr>
            <a:endParaRPr lang="en" sz="2800" dirty="0"/>
          </a:p>
          <a:p>
            <a:pPr marL="514350" indent="-514350">
              <a:buAutoNum type="arabicPeriod"/>
            </a:pPr>
            <a:r>
              <a:rPr lang="en" sz="2800" dirty="0"/>
              <a:t>This can be added as an accessibility feature on mobile phones</a:t>
            </a:r>
          </a:p>
          <a:p>
            <a:pPr marL="514350" indent="-514350">
              <a:buAutoNum type="arabicPeriod"/>
            </a:pPr>
            <a:endParaRPr lang="en" sz="2800" dirty="0"/>
          </a:p>
          <a:p>
            <a:pPr marL="514350" indent="-514350">
              <a:buAutoNum type="arabicPeriod"/>
            </a:pPr>
            <a:r>
              <a:rPr lang="en" sz="2800" dirty="0"/>
              <a:t>If a user’s location is detected in public zone or user is continuously moving (</a:t>
            </a:r>
            <a:r>
              <a:rPr lang="en" sz="2800" dirty="0" err="1"/>
              <a:t>e.g</a:t>
            </a:r>
            <a:r>
              <a:rPr lang="en" sz="2800" dirty="0"/>
              <a:t> in bus), remind him if he would like to be monitored. </a:t>
            </a:r>
          </a:p>
          <a:p>
            <a:pPr marL="514350" indent="-514350">
              <a:buAutoNum type="arabicPeriod"/>
            </a:pPr>
            <a:endParaRPr lang="en" sz="2800" dirty="0"/>
          </a:p>
          <a:p>
            <a:pPr marL="514350" indent="-514350">
              <a:buAutoNum type="arabicPeriod"/>
            </a:pPr>
            <a:r>
              <a:rPr lang="en" sz="2800" dirty="0"/>
              <a:t>When user is entering password / sensitive field, this can be used to alert the user.</a:t>
            </a:r>
          </a:p>
        </p:txBody>
      </p:sp>
    </p:spTree>
    <p:extLst>
      <p:ext uri="{BB962C8B-B14F-4D97-AF65-F5344CB8AC3E}">
        <p14:creationId xmlns:p14="http://schemas.microsoft.com/office/powerpoint/2010/main" val="152626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2019300" y="556387"/>
            <a:ext cx="5105400" cy="111453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6600" dirty="0"/>
              <a:t>Privacy Eye</a:t>
            </a:r>
            <a:endParaRPr lang="en" dirty="0"/>
          </a:p>
        </p:txBody>
      </p:sp>
      <p:sp>
        <p:nvSpPr>
          <p:cNvPr id="4" name="Shape 27">
            <a:extLst>
              <a:ext uri="{FF2B5EF4-FFF2-40B4-BE49-F238E27FC236}">
                <a16:creationId xmlns:a16="http://schemas.microsoft.com/office/drawing/2014/main" id="{C35952B8-2E41-9E46-82B2-6AEBA6B3643F}"/>
              </a:ext>
            </a:extLst>
          </p:cNvPr>
          <p:cNvSpPr txBox="1">
            <a:spLocks/>
          </p:cNvSpPr>
          <p:nvPr/>
        </p:nvSpPr>
        <p:spPr>
          <a:xfrm>
            <a:off x="1271751" y="2017986"/>
            <a:ext cx="6684579" cy="12402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dirty="0"/>
              <a:t>Privacy Intrusion Detection</a:t>
            </a:r>
          </a:p>
        </p:txBody>
      </p:sp>
      <p:sp>
        <p:nvSpPr>
          <p:cNvPr id="7" name="Shape 27">
            <a:extLst>
              <a:ext uri="{FF2B5EF4-FFF2-40B4-BE49-F238E27FC236}">
                <a16:creationId xmlns:a16="http://schemas.microsoft.com/office/drawing/2014/main" id="{CB6480CE-5E62-6543-9774-8CFE5F6D1E68}"/>
              </a:ext>
            </a:extLst>
          </p:cNvPr>
          <p:cNvSpPr txBox="1">
            <a:spLocks/>
          </p:cNvSpPr>
          <p:nvPr/>
        </p:nvSpPr>
        <p:spPr>
          <a:xfrm>
            <a:off x="1923392" y="3920359"/>
            <a:ext cx="5071243" cy="719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dirty="0"/>
              <a:t>Theme: Social Skills</a:t>
            </a:r>
            <a:endParaRPr lang="en" sz="3600" dirty="0"/>
          </a:p>
        </p:txBody>
      </p:sp>
      <p:sp>
        <p:nvSpPr>
          <p:cNvPr id="8" name="Shape 27">
            <a:extLst>
              <a:ext uri="{FF2B5EF4-FFF2-40B4-BE49-F238E27FC236}">
                <a16:creationId xmlns:a16="http://schemas.microsoft.com/office/drawing/2014/main" id="{83FB0F43-0C66-634F-9A5A-AD41F3B7EA92}"/>
              </a:ext>
            </a:extLst>
          </p:cNvPr>
          <p:cNvSpPr txBox="1">
            <a:spLocks/>
          </p:cNvSpPr>
          <p:nvPr/>
        </p:nvSpPr>
        <p:spPr>
          <a:xfrm>
            <a:off x="1056288" y="5386553"/>
            <a:ext cx="6805449" cy="719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Team #6 – Rita, </a:t>
            </a:r>
            <a:r>
              <a:rPr lang="en-US" sz="2000" dirty="0" err="1"/>
              <a:t>Sajal</a:t>
            </a:r>
            <a:r>
              <a:rPr lang="en-US" sz="2000" dirty="0"/>
              <a:t>, Sandeep, Nitish, Venkat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363769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2115207" y="3410607"/>
            <a:ext cx="4913586" cy="884997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rmAutofit fontScale="92500"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1" dirty="0"/>
              <a:t>WHAT, WHY and HOW?</a:t>
            </a:r>
          </a:p>
        </p:txBody>
      </p:sp>
      <p:sp>
        <p:nvSpPr>
          <p:cNvPr id="3" name="Shape 46">
            <a:extLst>
              <a:ext uri="{FF2B5EF4-FFF2-40B4-BE49-F238E27FC236}">
                <a16:creationId xmlns:a16="http://schemas.microsoft.com/office/drawing/2014/main" id="{EEB89E60-309E-8749-B38D-1D9D48E458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1902" y="1799790"/>
            <a:ext cx="7015655" cy="69196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Privacy Intrusion Detection</a:t>
            </a:r>
          </a:p>
        </p:txBody>
      </p:sp>
    </p:spTree>
    <p:extLst>
      <p:ext uri="{BB962C8B-B14F-4D97-AF65-F5344CB8AC3E}">
        <p14:creationId xmlns:p14="http://schemas.microsoft.com/office/powerpoint/2010/main" val="263974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891251"/>
            <a:ext cx="7888014" cy="4237797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sz="2800" dirty="0"/>
          </a:p>
          <a:p>
            <a:pPr lvl="0" rtl="0">
              <a:spcBef>
                <a:spcPts val="0"/>
              </a:spcBef>
              <a:buNone/>
            </a:pPr>
            <a:r>
              <a:rPr lang="en-US" sz="4000" dirty="0"/>
              <a:t>What is privacy eye?</a:t>
            </a:r>
          </a:p>
          <a:p>
            <a:pPr lvl="0" rtl="0">
              <a:spcBef>
                <a:spcPts val="0"/>
              </a:spcBef>
              <a:buNone/>
            </a:pPr>
            <a:endParaRPr lang="en-US" sz="2800" dirty="0"/>
          </a:p>
          <a:p>
            <a:pPr lvl="1">
              <a:buNone/>
            </a:pPr>
            <a:endParaRPr lang="en-US" sz="2200" dirty="0"/>
          </a:p>
          <a:p>
            <a:pPr lvl="1">
              <a:buNone/>
            </a:pPr>
            <a:r>
              <a:rPr lang="en-US" sz="4000" dirty="0"/>
              <a:t>Empowers people with or without disabilities by giving them more control over their privacy.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663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738351" y="1164520"/>
            <a:ext cx="7667297" cy="4647701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en-US" sz="4000" dirty="0"/>
              <a:t>Why the need for privacy?</a:t>
            </a:r>
          </a:p>
          <a:p>
            <a:pPr>
              <a:buNone/>
            </a:pPr>
            <a:endParaRPr lang="en-US" sz="4000" dirty="0"/>
          </a:p>
          <a:p>
            <a:pPr>
              <a:buNone/>
            </a:pPr>
            <a:r>
              <a:rPr lang="en-US" sz="4000" dirty="0"/>
              <a:t>With social connection being the order of the day, it makes more sense to ensure that people’s privacy is not intruded upon.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402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022131" y="123997"/>
            <a:ext cx="6314090" cy="832446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en-US" sz="4000" dirty="0"/>
              <a:t>The need for privacy</a:t>
            </a:r>
          </a:p>
        </p:txBody>
      </p:sp>
      <p:sp>
        <p:nvSpPr>
          <p:cNvPr id="7" name="Shape 47">
            <a:extLst>
              <a:ext uri="{FF2B5EF4-FFF2-40B4-BE49-F238E27FC236}">
                <a16:creationId xmlns:a16="http://schemas.microsoft.com/office/drawing/2014/main" id="{562FAEF3-33AD-F840-9F7F-A5E52FA0E812}"/>
              </a:ext>
            </a:extLst>
          </p:cNvPr>
          <p:cNvSpPr txBox="1">
            <a:spLocks/>
          </p:cNvSpPr>
          <p:nvPr/>
        </p:nvSpPr>
        <p:spPr>
          <a:xfrm>
            <a:off x="457200" y="891251"/>
            <a:ext cx="8229600" cy="5676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endParaRPr lang="en-US" sz="28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If a person with low vision is accessing sensitive information/website and someone shoulder surfs him, it becomes a privacy concern. 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If a person who’s totally deaf and his world is silent – is accessing private information and someone comes and stands behind him discreetly.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Bottomline – warn a user if his privacy is being intruded upon.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itchFamily="2" charset="2"/>
              <a:buChar char="Ø"/>
            </a:pPr>
            <a:endParaRPr lang="en-US" sz="2800" dirty="0"/>
          </a:p>
          <a:p>
            <a:pPr>
              <a:buFont typeface="Arial"/>
              <a:buNone/>
            </a:pP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200714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022131" y="123997"/>
            <a:ext cx="6314090" cy="832446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rmAutofit fontScale="85000" lnSpcReduction="10000"/>
          </a:bodyPr>
          <a:lstStyle/>
          <a:p>
            <a:pPr>
              <a:buNone/>
            </a:pPr>
            <a:r>
              <a:rPr lang="en-US" sz="4000" dirty="0"/>
              <a:t>How are we detecting intrusion</a:t>
            </a:r>
          </a:p>
        </p:txBody>
      </p:sp>
      <p:sp>
        <p:nvSpPr>
          <p:cNvPr id="7" name="Shape 47">
            <a:extLst>
              <a:ext uri="{FF2B5EF4-FFF2-40B4-BE49-F238E27FC236}">
                <a16:creationId xmlns:a16="http://schemas.microsoft.com/office/drawing/2014/main" id="{562FAEF3-33AD-F840-9F7F-A5E52FA0E812}"/>
              </a:ext>
            </a:extLst>
          </p:cNvPr>
          <p:cNvSpPr txBox="1">
            <a:spLocks/>
          </p:cNvSpPr>
          <p:nvPr/>
        </p:nvSpPr>
        <p:spPr>
          <a:xfrm>
            <a:off x="457200" y="891251"/>
            <a:ext cx="8229600" cy="5676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endParaRPr lang="en-US" sz="36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sz="3600" dirty="0"/>
              <a:t>Using OpenCV: Open Source Computer Vision Library - </a:t>
            </a:r>
            <a:r>
              <a:rPr lang="en-IN" sz="3600" dirty="0">
                <a:hlinkClick r:id="rId3"/>
              </a:rPr>
              <a:t>https://github.com/opencv/opencv</a:t>
            </a:r>
            <a:r>
              <a:rPr lang="en-IN" sz="3600" dirty="0"/>
              <a:t> for Face Detection and then Face Recognition to classify if face is intrusion or not. </a:t>
            </a:r>
          </a:p>
          <a:p>
            <a:pPr>
              <a:buNone/>
            </a:pPr>
            <a:endParaRPr lang="en-US" sz="3600" dirty="0"/>
          </a:p>
          <a:p>
            <a:pPr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6972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cess 1">
            <a:extLst>
              <a:ext uri="{FF2B5EF4-FFF2-40B4-BE49-F238E27FC236}">
                <a16:creationId xmlns:a16="http://schemas.microsoft.com/office/drawing/2014/main" id="{A2FE4AFB-711B-AB45-939D-BBFA38C0B60B}"/>
              </a:ext>
            </a:extLst>
          </p:cNvPr>
          <p:cNvSpPr/>
          <p:nvPr/>
        </p:nvSpPr>
        <p:spPr>
          <a:xfrm>
            <a:off x="2912679" y="1429407"/>
            <a:ext cx="2973114" cy="6126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Face Detected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022131" y="123997"/>
            <a:ext cx="6314090" cy="832446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rmAutofit fontScale="85000" lnSpcReduction="10000"/>
          </a:bodyPr>
          <a:lstStyle/>
          <a:p>
            <a:pPr>
              <a:buNone/>
            </a:pPr>
            <a:r>
              <a:rPr lang="en-US" sz="4000" dirty="0"/>
              <a:t>How are we detecting intrusion</a:t>
            </a:r>
          </a:p>
        </p:txBody>
      </p:sp>
      <p:sp>
        <p:nvSpPr>
          <p:cNvPr id="8" name="Process 7">
            <a:extLst>
              <a:ext uri="{FF2B5EF4-FFF2-40B4-BE49-F238E27FC236}">
                <a16:creationId xmlns:a16="http://schemas.microsoft.com/office/drawing/2014/main" id="{A011DD74-9C24-5A4D-9534-A1A20F7B4D99}"/>
              </a:ext>
            </a:extLst>
          </p:cNvPr>
          <p:cNvSpPr/>
          <p:nvPr/>
        </p:nvSpPr>
        <p:spPr>
          <a:xfrm>
            <a:off x="2267441" y="2863069"/>
            <a:ext cx="4246179" cy="6126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Face Classification</a:t>
            </a:r>
          </a:p>
        </p:txBody>
      </p:sp>
      <p:sp>
        <p:nvSpPr>
          <p:cNvPr id="9" name="Process 8">
            <a:extLst>
              <a:ext uri="{FF2B5EF4-FFF2-40B4-BE49-F238E27FC236}">
                <a16:creationId xmlns:a16="http://schemas.microsoft.com/office/drawing/2014/main" id="{8AC3EDBD-2177-6A41-985F-6099035DD174}"/>
              </a:ext>
            </a:extLst>
          </p:cNvPr>
          <p:cNvSpPr/>
          <p:nvPr/>
        </p:nvSpPr>
        <p:spPr>
          <a:xfrm>
            <a:off x="2740899" y="4088365"/>
            <a:ext cx="3351487" cy="6126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Matches Similar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313AE6-231A-EC4D-98BE-E68EFA22FFCB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flipH="1">
            <a:off x="4390531" y="2042055"/>
            <a:ext cx="8705" cy="82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19E9CF2-67AD-094B-8E75-E7AACB8D00DA}"/>
              </a:ext>
            </a:extLst>
          </p:cNvPr>
          <p:cNvSpPr txBox="1"/>
          <p:nvPr/>
        </p:nvSpPr>
        <p:spPr>
          <a:xfrm>
            <a:off x="4381828" y="2295647"/>
            <a:ext cx="716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4FDF65-9B98-7D4A-8A56-8732FF5F6B7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399236" y="3429000"/>
            <a:ext cx="17407" cy="65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BA70E9-3346-204F-9911-1E4050175EFA}"/>
              </a:ext>
            </a:extLst>
          </p:cNvPr>
          <p:cNvCxnSpPr>
            <a:cxnSpLocks/>
          </p:cNvCxnSpPr>
          <p:nvPr/>
        </p:nvCxnSpPr>
        <p:spPr>
          <a:xfrm>
            <a:off x="4381828" y="4721875"/>
            <a:ext cx="17407" cy="65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EEEB062-6FF0-5346-A9A4-AACEB0FCBE89}"/>
              </a:ext>
            </a:extLst>
          </p:cNvPr>
          <p:cNvSpPr txBox="1"/>
          <p:nvPr/>
        </p:nvSpPr>
        <p:spPr>
          <a:xfrm>
            <a:off x="4456386" y="563354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Warn </a:t>
            </a:r>
          </a:p>
        </p:txBody>
      </p:sp>
      <p:sp>
        <p:nvSpPr>
          <p:cNvPr id="24" name="Terminator 23">
            <a:extLst>
              <a:ext uri="{FF2B5EF4-FFF2-40B4-BE49-F238E27FC236}">
                <a16:creationId xmlns:a16="http://schemas.microsoft.com/office/drawing/2014/main" id="{AE3C3D98-D502-FE49-BC52-A3A973FCC334}"/>
              </a:ext>
            </a:extLst>
          </p:cNvPr>
          <p:cNvSpPr/>
          <p:nvPr/>
        </p:nvSpPr>
        <p:spPr>
          <a:xfrm>
            <a:off x="2880655" y="5428593"/>
            <a:ext cx="3002345" cy="1051091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Intrusion Detected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682398-9EE0-7A48-BC34-C45D3B358893}"/>
              </a:ext>
            </a:extLst>
          </p:cNvPr>
          <p:cNvSpPr txBox="1"/>
          <p:nvPr/>
        </p:nvSpPr>
        <p:spPr>
          <a:xfrm>
            <a:off x="4399235" y="3665752"/>
            <a:ext cx="716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5A3796-914E-104F-94C7-F1E23CCF724C}"/>
              </a:ext>
            </a:extLst>
          </p:cNvPr>
          <p:cNvSpPr txBox="1"/>
          <p:nvPr/>
        </p:nvSpPr>
        <p:spPr>
          <a:xfrm>
            <a:off x="4456386" y="4953318"/>
            <a:ext cx="716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61718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">
            <a:extLst>
              <a:ext uri="{FF2B5EF4-FFF2-40B4-BE49-F238E27FC236}">
                <a16:creationId xmlns:a16="http://schemas.microsoft.com/office/drawing/2014/main" id="{562FAEF3-33AD-F840-9F7F-A5E52FA0E812}"/>
              </a:ext>
            </a:extLst>
          </p:cNvPr>
          <p:cNvSpPr txBox="1">
            <a:spLocks/>
          </p:cNvSpPr>
          <p:nvPr/>
        </p:nvSpPr>
        <p:spPr>
          <a:xfrm>
            <a:off x="457200" y="891251"/>
            <a:ext cx="8229600" cy="5676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None/>
            </a:pPr>
            <a:endParaRPr lang="en-US" sz="28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Face detection to identify if intrusion happened.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Once Face is detected, then Face is recognized using machine learning models and then classified to see if it matches SIMILAR Faces. If a match is found, it does NOT Alert.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If match is NOT found, raises intrusion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76621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6692</TotalTime>
  <Words>323</Words>
  <Application>Microsoft Macintosh PowerPoint</Application>
  <PresentationFormat>On-screen Show (4:3)</PresentationFormat>
  <Paragraphs>51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Wingdings</vt:lpstr>
      <vt:lpstr>Courier New</vt:lpstr>
      <vt:lpstr>Custom Theme</vt:lpstr>
      <vt:lpstr>PowerPoint Presentation</vt:lpstr>
      <vt:lpstr>Privacy Eye</vt:lpstr>
      <vt:lpstr>Privacy Intrusion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Puppet to Pull Strings: a Gentle Introduction to Puppet</dc:title>
  <cp:lastModifiedBy>Sandeep Kanabar</cp:lastModifiedBy>
  <cp:revision>535</cp:revision>
  <dcterms:modified xsi:type="dcterms:W3CDTF">2020-01-18T08:02:58Z</dcterms:modified>
</cp:coreProperties>
</file>