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6" r:id="rId22"/>
    <p:sldId id="2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73" autoAdjust="0"/>
  </p:normalViewPr>
  <p:slideViewPr>
    <p:cSldViewPr snapToGrid="0">
      <p:cViewPr>
        <p:scale>
          <a:sx n="104" d="100"/>
          <a:sy n="104" d="100"/>
        </p:scale>
        <p:origin x="-83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79E97-FD4B-4C5F-9736-1FC444FAB2AC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C3BC-FCD3-41BB-AE42-F14F119A3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48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數據是圖像，因此將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轉換為數據空間意味著最終創建與訓練圖像具有相同大小的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圖像（即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3x64x64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通過一系列跨步的二維卷積轉置層實現的，每個轉換層與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批量範數層和激活函數配對，發生器的輸出通過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函數輸入，使其返回到輸入數據範圍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[−1,1]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層反卷積、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網絡使用了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層卷積，基本上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網絡的結構正好是反過來的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網絡最終的輸出有兩種做法：使用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之間的單值作為機率、使用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輸出兩個值，一個是真的機率，一個是假的機率，兩種方法本質上是一樣的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90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4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每個圖層必須與最後一個圖層的原始資訊匹配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在將其重塑為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我們將對其進行升級採樣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然後查看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x 16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的產生器圖像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通過三個通道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前一個卷積層上的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BatchNormalization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有助於確保既沒有非常高也沒有非常低的激活，同時還加速了訓練並減少了過度擬合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UpSampling2D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比例增加兩倍，例如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x 16 - &gt; 32 x 32 - &gt; 64 x 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9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該模型是每個類的核心。在這種情況下，我們定義一個模型，該模型將潛在空間中的樣本作為輸入，並使用它來生成與原始圖像具有相同形狀的圖像。讓我們分解這個模型代碼，以了解這是如何發生的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LeakyReLU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，夠避免消失梯度和未激活的神經元，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BatchNormalization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通過基於前一層規範化激活來清理該層。這提高了網路的效率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35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實例化一個模型，並從一個帶有</a:t>
            </a:r>
            <a:r>
              <a:rPr lang="en-US" altLang="zh-TW" dirty="0" smtClean="0"/>
              <a:t>64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卷積層開始過濾，輸入形狀為</a:t>
            </a:r>
            <a:r>
              <a:rPr lang="en-US" altLang="zh-TW" dirty="0" smtClean="0"/>
              <a:t>5 x 5</a:t>
            </a:r>
            <a:r>
              <a:rPr lang="zh-TW" altLang="en-US" dirty="0" smtClean="0"/>
              <a:t>核心，</a:t>
            </a:r>
            <a:r>
              <a:rPr lang="en-US" altLang="zh-TW" dirty="0" smtClean="0"/>
              <a:t>2 x 2</a:t>
            </a:r>
            <a:r>
              <a:rPr lang="zh-TW" altLang="en-US" dirty="0" smtClean="0"/>
              <a:t>子樣本圖像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強制性放棄缺少的步驟，每次略過大約減少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％，以確保模型不會過度配合且可學習關鍵功能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執行</a:t>
            </a:r>
            <a:r>
              <a:rPr lang="en-US" altLang="zh-TW" dirty="0" err="1" smtClean="0"/>
              <a:t>BatchNormalization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使用大量過濾器重複此過程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最後，輸出模型並確保預測輸出（真為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，假為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）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構建模型後，使用</a:t>
            </a:r>
            <a:r>
              <a:rPr lang="en-US" altLang="zh-TW" dirty="0" err="1" smtClean="0"/>
              <a:t>saveModel</a:t>
            </a:r>
            <a:r>
              <a:rPr lang="zh-TW" altLang="en-US" dirty="0" smtClean="0"/>
              <a:t>函數檢查結構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3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類中有一個名為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model_type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的新可選參數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mode_type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變量與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2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我們加載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集以便在類的其餘部分中使用。如果您想選擇特定數字來生成模型，則僅在此情況下需要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Y_train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4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C3BC-FCD3-41BB-AE42-F14F119A3E9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2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5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8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8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0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76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6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9CECF8-BA69-43AD-9C9C-63E5509C2D19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F6B310-1B3C-495B-A94D-FDCA1DBCB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Dreaming of New Outdoor</a:t>
            </a:r>
            <a:br>
              <a:rPr lang="en-US" altLang="zh-TW" sz="5400" dirty="0"/>
            </a:br>
            <a:r>
              <a:rPr lang="en-US" altLang="zh-TW" sz="5400" dirty="0"/>
              <a:t>Structures Using DCGAN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489704"/>
            <a:ext cx="7891272" cy="127101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課程名稱：人工智慧</a:t>
            </a:r>
            <a:r>
              <a:rPr lang="zh-TW" altLang="en-US" dirty="0"/>
              <a:t>與</a:t>
            </a:r>
            <a:r>
              <a:rPr lang="zh-TW" altLang="en-US" dirty="0" smtClean="0"/>
              <a:t>資訊安全</a:t>
            </a:r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曾</a:t>
            </a:r>
            <a:r>
              <a:rPr lang="zh-TW" altLang="en-US" dirty="0" smtClean="0"/>
              <a:t>龍 教授</a:t>
            </a:r>
            <a:endParaRPr lang="en-US" altLang="zh-TW" dirty="0" smtClean="0"/>
          </a:p>
          <a:p>
            <a:r>
              <a:rPr lang="zh-TW" altLang="en-US" dirty="0" smtClean="0"/>
              <a:t>報告人：周以</a:t>
            </a:r>
            <a:r>
              <a:rPr lang="zh-TW" altLang="en-US" dirty="0" smtClean="0"/>
              <a:t>敦</a:t>
            </a:r>
            <a:endParaRPr lang="en-US" altLang="zh-TW" dirty="0" smtClean="0"/>
          </a:p>
          <a:p>
            <a:r>
              <a:rPr lang="zh-TW" altLang="en-US" dirty="0"/>
              <a:t>報告</a:t>
            </a:r>
            <a:r>
              <a:rPr lang="zh-TW" altLang="en-US" dirty="0" smtClean="0"/>
              <a:t>日期：</a:t>
            </a:r>
            <a:r>
              <a:rPr lang="en-US" altLang="zh-TW" dirty="0" smtClean="0"/>
              <a:t>2019/01/16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930" r="3481" b="3521"/>
          <a:stretch/>
        </p:blipFill>
        <p:spPr>
          <a:xfrm>
            <a:off x="2467779" y="587581"/>
            <a:ext cx="7612655" cy="33752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80" y="4151027"/>
            <a:ext cx="7549770" cy="10685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9309" y="5639715"/>
            <a:ext cx="8727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篩檢程式的數量</a:t>
            </a:r>
            <a:r>
              <a:rPr lang="en-US" altLang="zh-TW" sz="24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, 256 x 8 x 8, </a:t>
            </a:r>
            <a:r>
              <a:rPr lang="zh-TW" altLang="en-US" sz="24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等於每個通道在重塑層的乘法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4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44" y="301989"/>
            <a:ext cx="8090226" cy="5059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3246" y="5634994"/>
            <a:ext cx="3906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最後將模型結構保存為</a:t>
            </a:r>
            <a:r>
              <a:rPr lang="en-US" altLang="zh-TW" sz="2400" dirty="0" smtClean="0"/>
              <a:t>PNG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078344" y="301989"/>
            <a:ext cx="6030070" cy="5242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62650" y="379461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定義模型，</a:t>
            </a:r>
            <a:r>
              <a:rPr lang="en-US" altLang="zh-TW" dirty="0" smtClean="0"/>
              <a:t>128</a:t>
            </a:r>
            <a:r>
              <a:rPr lang="zh-TW" altLang="en-US" dirty="0" smtClean="0"/>
              <a:t>個神經元開始</a:t>
            </a:r>
          </a:p>
        </p:txBody>
      </p:sp>
    </p:spTree>
    <p:extLst>
      <p:ext uri="{BB962C8B-B14F-4D97-AF65-F5344CB8AC3E}">
        <p14:creationId xmlns:p14="http://schemas.microsoft.com/office/powerpoint/2010/main" val="6899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1569" y="56673"/>
            <a:ext cx="1838989" cy="912811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discriminator.py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678"/>
          <a:stretch/>
        </p:blipFill>
        <p:spPr>
          <a:xfrm>
            <a:off x="510333" y="1896738"/>
            <a:ext cx="11409917" cy="1676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0558" y="3996932"/>
            <a:ext cx="9260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定義繼承的網路</a:t>
            </a:r>
            <a:r>
              <a:rPr lang="en-US" altLang="zh-TW" sz="2400" dirty="0" smtClean="0"/>
              <a:t>object</a:t>
            </a:r>
          </a:p>
          <a:p>
            <a:r>
              <a:rPr lang="zh-TW" altLang="en-US" sz="2400" dirty="0"/>
              <a:t>為生成器創建一個類，</a:t>
            </a:r>
            <a:r>
              <a:rPr lang="zh-TW" altLang="en-US" sz="2400" dirty="0" smtClean="0"/>
              <a:t>允許使用</a:t>
            </a:r>
            <a:r>
              <a:rPr lang="zh-TW" altLang="en-US" sz="2400" dirty="0"/>
              <a:t>以下</a:t>
            </a:r>
            <a:r>
              <a:rPr lang="en-US" altLang="zh-TW" sz="2400" dirty="0" err="1"/>
              <a:t>model_type</a:t>
            </a:r>
            <a:r>
              <a:rPr lang="zh-TW" altLang="en-US" sz="2400" dirty="0"/>
              <a:t>標誌切換模型</a:t>
            </a:r>
            <a:r>
              <a:rPr lang="zh-TW" altLang="en-US" sz="2400" dirty="0" smtClean="0"/>
              <a:t>類型</a:t>
            </a:r>
            <a:endParaRPr lang="en-US" altLang="zh-TW" sz="2400" dirty="0" smtClean="0"/>
          </a:p>
          <a:p>
            <a:r>
              <a:rPr lang="zh-TW" altLang="en-US" sz="2400" dirty="0" smtClean="0"/>
              <a:t>在類別中添加以下基本設置</a:t>
            </a:r>
          </a:p>
        </p:txBody>
      </p:sp>
    </p:spTree>
    <p:extLst>
      <p:ext uri="{BB962C8B-B14F-4D97-AF65-F5344CB8AC3E}">
        <p14:creationId xmlns:p14="http://schemas.microsoft.com/office/powerpoint/2010/main" val="35821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493" t="4820"/>
          <a:stretch/>
        </p:blipFill>
        <p:spPr>
          <a:xfrm>
            <a:off x="286438" y="1266940"/>
            <a:ext cx="11577181" cy="23025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1412" y="4110307"/>
            <a:ext cx="1130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在運行時在簡單體系結構和 </a:t>
            </a:r>
            <a:r>
              <a:rPr lang="en-US" altLang="zh-TW" sz="2400" dirty="0" err="1" smtClean="0"/>
              <a:t>dcgan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體系結構之間切換。此功能將允許您打開或關閉 </a:t>
            </a:r>
            <a:r>
              <a:rPr lang="en-US" altLang="zh-TW" sz="2400" dirty="0" err="1" smtClean="0"/>
              <a:t>dcgan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模型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具體取決於您正在執行的任務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4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0" y="0"/>
            <a:ext cx="10262326" cy="50202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80085" y="5447707"/>
            <a:ext cx="9038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輸入形狀為</a:t>
            </a:r>
            <a:r>
              <a:rPr lang="en-US" altLang="zh-TW" sz="2000" dirty="0" smtClean="0"/>
              <a:t>5 x 5</a:t>
            </a:r>
            <a:r>
              <a:rPr lang="zh-TW" altLang="en-US" sz="2000" dirty="0" smtClean="0"/>
              <a:t>核心，</a:t>
            </a:r>
            <a:r>
              <a:rPr lang="en-US" altLang="zh-TW" sz="2000" dirty="0" smtClean="0"/>
              <a:t>2 x 2</a:t>
            </a:r>
            <a:r>
              <a:rPr lang="zh-TW" altLang="en-US" sz="2000" dirty="0" smtClean="0"/>
              <a:t>子樣本圖像，最後將模型結構保存為</a:t>
            </a:r>
            <a:r>
              <a:rPr lang="en-US" altLang="zh-TW" sz="2000" dirty="0" smtClean="0"/>
              <a:t>PNG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3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1570" y="56673"/>
            <a:ext cx="1483868" cy="736541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train.py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0" y="1283981"/>
            <a:ext cx="11964724" cy="38829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4769" y="5557876"/>
            <a:ext cx="6965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模型放在</a:t>
            </a:r>
            <a:r>
              <a:rPr lang="en-US" altLang="zh-TW" sz="2000" dirty="0" smtClean="0"/>
              <a:t>GAN</a:t>
            </a:r>
            <a:r>
              <a:rPr lang="zh-TW" altLang="en-US" sz="2000" dirty="0" smtClean="0"/>
              <a:t>類中，就可以生成用於對抗訓練的</a:t>
            </a:r>
            <a:r>
              <a:rPr lang="en-US" altLang="zh-TW" sz="2000" dirty="0" smtClean="0"/>
              <a:t>GAN</a:t>
            </a:r>
            <a:r>
              <a:rPr lang="zh-TW" altLang="en-US" sz="2000" dirty="0" smtClean="0"/>
              <a:t>模型。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50" y="1002535"/>
            <a:ext cx="9942047" cy="32040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8667" y="4863813"/>
            <a:ext cx="11003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model_type</a:t>
            </a:r>
            <a:r>
              <a:rPr lang="zh-TW" altLang="en-US" dirty="0"/>
              <a:t>允許我們在所有</a:t>
            </a:r>
            <a:r>
              <a:rPr lang="en-US" altLang="zh-TW" dirty="0"/>
              <a:t>MNIST</a:t>
            </a:r>
            <a:r>
              <a:rPr lang="zh-TW" altLang="en-US" dirty="0"/>
              <a:t>數字（</a:t>
            </a:r>
            <a:r>
              <a:rPr lang="en-US" altLang="zh-TW" dirty="0" err="1"/>
              <a:t>model_type</a:t>
            </a:r>
            <a:r>
              <a:rPr lang="en-US" altLang="zh-TW" dirty="0"/>
              <a:t> = -1</a:t>
            </a:r>
            <a:r>
              <a:rPr lang="zh-TW" altLang="en-US" dirty="0"/>
              <a:t>）之間切換到特定數字（</a:t>
            </a:r>
            <a:r>
              <a:rPr lang="en-US" altLang="zh-TW" dirty="0" err="1"/>
              <a:t>model_type</a:t>
            </a:r>
            <a:r>
              <a:rPr lang="en-US" altLang="zh-TW" dirty="0"/>
              <a:t> = [0,9]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r>
              <a:rPr lang="en-US" altLang="zh-TW" dirty="0" err="1" smtClean="0"/>
              <a:t>load_npy</a:t>
            </a:r>
            <a:r>
              <a:rPr lang="zh-TW" altLang="en-US" dirty="0" smtClean="0"/>
              <a:t>函數將改為從</a:t>
            </a:r>
            <a:r>
              <a:rPr lang="en-US" altLang="zh-TW" dirty="0" err="1" smtClean="0"/>
              <a:t>npy</a:t>
            </a:r>
            <a:r>
              <a:rPr lang="zh-TW" altLang="en-US" dirty="0" smtClean="0"/>
              <a:t>文件加載數據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7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5" y="235256"/>
            <a:ext cx="11001375" cy="5219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96696" y="5535843"/>
            <a:ext cx="820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從訓練數據集中獲取一批隨機圖像，並</a:t>
            </a:r>
            <a:r>
              <a:rPr lang="zh-TW" altLang="en-US" dirty="0" smtClean="0"/>
              <a:t>創建</a:t>
            </a:r>
            <a:r>
              <a:rPr lang="en-US" altLang="zh-TW" dirty="0" err="1" smtClean="0"/>
              <a:t>x_real_images</a:t>
            </a:r>
            <a:r>
              <a:rPr lang="zh-TW" altLang="en-US" dirty="0"/>
              <a:t>和</a:t>
            </a:r>
            <a:r>
              <a:rPr lang="en-US" altLang="zh-TW" dirty="0" err="1"/>
              <a:t>y_real_labels</a:t>
            </a:r>
            <a:r>
              <a:rPr lang="zh-TW" altLang="en-US" dirty="0"/>
              <a:t>變</a:t>
            </a:r>
            <a:r>
              <a:rPr lang="zh-TW" altLang="en-US" dirty="0" smtClean="0"/>
              <a:t>量</a:t>
            </a:r>
            <a:endParaRPr lang="en-US" altLang="zh-TW" dirty="0" smtClean="0"/>
          </a:p>
          <a:p>
            <a:r>
              <a:rPr lang="zh-TW" altLang="en-US" dirty="0" smtClean="0"/>
              <a:t>最後</a:t>
            </a:r>
            <a:r>
              <a:rPr lang="zh-TW" altLang="en-US" dirty="0"/>
              <a:t>訓練鑑別器並抓住損失值進行報告</a:t>
            </a:r>
          </a:p>
        </p:txBody>
      </p:sp>
    </p:spTree>
    <p:extLst>
      <p:ext uri="{BB962C8B-B14F-4D97-AF65-F5344CB8AC3E}">
        <p14:creationId xmlns:p14="http://schemas.microsoft.com/office/powerpoint/2010/main" val="33723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2" y="961966"/>
            <a:ext cx="11129804" cy="33125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69892" y="4758366"/>
            <a:ext cx="10238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腳本打印損失度量結束時將兩個部分留在屏幕上，並使用數據文件夾中的打印圖像檢查模型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3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2" y="452093"/>
            <a:ext cx="7458075" cy="566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49478" y="1635871"/>
            <a:ext cx="5379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0" i="0" dirty="0" smtClean="0">
                <a:solidFill>
                  <a:srgbClr val="252525"/>
                </a:solidFill>
                <a:effectLst/>
                <a:latin typeface="Roboto"/>
              </a:rPr>
              <a:t>定義繪製檢查點圖像的方法 </a:t>
            </a:r>
            <a:r>
              <a:rPr lang="en-US" altLang="zh-TW" sz="2000" b="0" i="0" dirty="0" smtClean="0">
                <a:solidFill>
                  <a:srgbClr val="252525"/>
                </a:solidFill>
                <a:effectLst/>
                <a:latin typeface="Roboto"/>
              </a:rPr>
              <a:t>- </a:t>
            </a:r>
            <a:r>
              <a:rPr lang="zh-TW" altLang="en-US" sz="2000" b="0" i="0" dirty="0" smtClean="0">
                <a:solidFill>
                  <a:srgbClr val="252525"/>
                </a:solidFill>
                <a:effectLst/>
                <a:latin typeface="Roboto"/>
              </a:rPr>
              <a:t>將數值</a:t>
            </a:r>
            <a:r>
              <a:rPr lang="en-US" altLang="zh-TW" sz="2000" b="0" i="0" dirty="0" smtClean="0">
                <a:solidFill>
                  <a:srgbClr val="252525"/>
                </a:solidFill>
                <a:effectLst/>
                <a:latin typeface="Roboto"/>
              </a:rPr>
              <a:t>e</a:t>
            </a:r>
            <a:r>
              <a:rPr lang="zh-TW" altLang="en-US" sz="2000" b="0" i="0" dirty="0" smtClean="0">
                <a:solidFill>
                  <a:srgbClr val="252525"/>
                </a:solidFill>
                <a:effectLst/>
                <a:latin typeface="Roboto"/>
              </a:rPr>
              <a:t>作為輸入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628451" y="2197732"/>
            <a:ext cx="6224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從潛在空間創建雜訊</a:t>
            </a:r>
            <a:r>
              <a:rPr lang="en-US" altLang="zh-TW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TW" altLang="en-US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然後使用我們的產生器生成圖像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116511" y="3989323"/>
            <a:ext cx="3034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每個圖像產生了</a:t>
            </a:r>
            <a:r>
              <a:rPr lang="en-US" altLang="zh-TW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zh-TW" altLang="en-US" sz="2000" b="0" i="0" dirty="0" smtClean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張圖像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47071" y="5580859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0" i="0" dirty="0" smtClean="0">
                <a:solidFill>
                  <a:srgbClr val="252525"/>
                </a:solidFill>
                <a:effectLst/>
                <a:latin typeface="Roboto"/>
              </a:rPr>
              <a:t>最後，繪製，保存圖形，並關閉圖形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88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>
                <a:latin typeface="+mn-ea"/>
              </a:rPr>
              <a:t>GAN</a:t>
            </a:r>
          </a:p>
          <a:p>
            <a:pPr lvl="1" algn="just"/>
            <a:r>
              <a:rPr lang="en-US" altLang="zh-TW" dirty="0">
                <a:latin typeface="+mn-ea"/>
              </a:rPr>
              <a:t>GAN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大幅減少訓練深度學習演算法</a:t>
            </a:r>
            <a:r>
              <a:rPr lang="zh-TW" altLang="en-US" dirty="0">
                <a:latin typeface="+mn-ea"/>
              </a:rPr>
              <a:t>所需的資料量，解決了這個問題，且提供一套訓練深度學習演算法的獨特方法，也就是從現有資料建立加上標籤的資料（在多數情況下就是</a:t>
            </a:r>
            <a:r>
              <a:rPr lang="zh-TW" altLang="en-US" dirty="0" smtClean="0">
                <a:latin typeface="+mn-ea"/>
              </a:rPr>
              <a:t>影像）。</a:t>
            </a:r>
            <a:endParaRPr lang="en-US" altLang="zh-TW" dirty="0" smtClean="0">
              <a:latin typeface="+mn-ea"/>
            </a:endParaRPr>
          </a:p>
          <a:p>
            <a:pPr lvl="1" algn="just"/>
            <a:r>
              <a:rPr lang="zh-TW" altLang="en-US" dirty="0">
                <a:latin typeface="+mn-ea"/>
              </a:rPr>
              <a:t>這對於醫學等因隱私考量而無法獲得大量資料的領域來說尤為重要，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GAN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可以填補缺失的資料，全面編造出病患資料</a:t>
            </a:r>
            <a:r>
              <a:rPr lang="zh-TW" altLang="en-US" dirty="0">
                <a:latin typeface="+mn-ea"/>
              </a:rPr>
              <a:t>，在真實度上能用來訓練人工智慧。</a:t>
            </a:r>
            <a:endParaRPr lang="en-US" altLang="zh-TW" dirty="0" smtClean="0">
              <a:latin typeface="+mn-ea"/>
            </a:endParaRPr>
          </a:p>
          <a:p>
            <a:pPr algn="just"/>
            <a:r>
              <a:rPr lang="en-US" altLang="zh-TW" dirty="0" smtClean="0">
                <a:latin typeface="+mn-ea"/>
              </a:rPr>
              <a:t>DCGAN</a:t>
            </a:r>
          </a:p>
          <a:p>
            <a:pPr lvl="1" algn="just"/>
            <a:r>
              <a:rPr lang="en-US" altLang="zh-TW" dirty="0" smtClean="0">
                <a:latin typeface="+mn-ea"/>
              </a:rPr>
              <a:t>DCGAN</a:t>
            </a:r>
            <a:r>
              <a:rPr lang="zh-TW" altLang="en-US" dirty="0" smtClean="0">
                <a:latin typeface="+mn-ea"/>
              </a:rPr>
              <a:t>把</a:t>
            </a:r>
            <a:r>
              <a:rPr lang="en-US" altLang="zh-TW" dirty="0" smtClean="0">
                <a:latin typeface="+mn-ea"/>
              </a:rPr>
              <a:t>convolution</a:t>
            </a:r>
            <a:r>
              <a:rPr lang="zh-TW" altLang="en-US" dirty="0" smtClean="0">
                <a:latin typeface="+mn-ea"/>
              </a:rPr>
              <a:t>引進</a:t>
            </a:r>
            <a:r>
              <a:rPr lang="zh-TW" altLang="en-US" dirty="0">
                <a:latin typeface="+mn-ea"/>
              </a:rPr>
              <a:t>網路結構</a:t>
            </a:r>
            <a:r>
              <a:rPr lang="zh-TW" altLang="en-US" dirty="0" smtClean="0">
                <a:latin typeface="+mn-ea"/>
              </a:rPr>
              <a:t>中，在</a:t>
            </a:r>
            <a:r>
              <a:rPr lang="en-US" altLang="zh-TW" dirty="0" smtClean="0">
                <a:latin typeface="+mn-ea"/>
              </a:rPr>
              <a:t>discriminator</a:t>
            </a:r>
            <a:r>
              <a:rPr lang="zh-TW" altLang="en-US" dirty="0" smtClean="0">
                <a:latin typeface="+mn-ea"/>
              </a:rPr>
              <a:t>中</a:t>
            </a:r>
            <a:r>
              <a:rPr lang="zh-TW" altLang="en-US" dirty="0">
                <a:latin typeface="+mn-ea"/>
              </a:rPr>
              <a:t>輸入的圖像會經過層層 </a:t>
            </a:r>
            <a:r>
              <a:rPr lang="en-US" altLang="zh-TW" dirty="0">
                <a:latin typeface="+mn-ea"/>
              </a:rPr>
              <a:t>convolution </a:t>
            </a:r>
            <a:r>
              <a:rPr lang="zh-TW" altLang="en-US" dirty="0">
                <a:latin typeface="+mn-ea"/>
              </a:rPr>
              <a:t>之後變成一個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預測是否為真實圖片的機率</a:t>
            </a:r>
            <a:r>
              <a:rPr lang="zh-TW" altLang="en-US" dirty="0">
                <a:latin typeface="+mn-ea"/>
              </a:rPr>
              <a:t>；在 </a:t>
            </a:r>
            <a:r>
              <a:rPr lang="en-US" altLang="zh-TW" dirty="0">
                <a:latin typeface="+mn-ea"/>
              </a:rPr>
              <a:t>generator </a:t>
            </a:r>
            <a:r>
              <a:rPr lang="zh-TW" altLang="en-US" dirty="0">
                <a:latin typeface="+mn-ea"/>
              </a:rPr>
              <a:t>中會把輸入的 </a:t>
            </a:r>
            <a:r>
              <a:rPr lang="en-US" altLang="zh-TW" dirty="0">
                <a:latin typeface="+mn-ea"/>
              </a:rPr>
              <a:t>z </a:t>
            </a:r>
            <a:r>
              <a:rPr lang="zh-TW" altLang="en-US" dirty="0">
                <a:latin typeface="+mn-ea"/>
              </a:rPr>
              <a:t>向量經過層層 </a:t>
            </a:r>
            <a:r>
              <a:rPr lang="en-US" altLang="zh-TW" dirty="0" err="1">
                <a:latin typeface="+mn-ea"/>
              </a:rPr>
              <a:t>deconvolution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輸出生成式的圖片</a:t>
            </a:r>
            <a:endParaRPr lang="en-US" altLang="zh-TW" dirty="0" smtClean="0">
              <a:latin typeface="+mn-ea"/>
            </a:endParaRPr>
          </a:p>
          <a:p>
            <a:pPr algn="just"/>
            <a:r>
              <a:rPr lang="zh-TW" altLang="en-US" dirty="0" smtClean="0">
                <a:latin typeface="+mn-ea"/>
              </a:rPr>
              <a:t>為何使用</a:t>
            </a:r>
            <a:r>
              <a:rPr lang="en-US" altLang="zh-TW" dirty="0" smtClean="0">
                <a:latin typeface="+mn-ea"/>
              </a:rPr>
              <a:t>DCGAN</a:t>
            </a:r>
          </a:p>
          <a:p>
            <a:pPr lvl="1" algn="just"/>
            <a:r>
              <a:rPr lang="en-US" altLang="zh-TW" dirty="0">
                <a:latin typeface="+mn-ea"/>
              </a:rPr>
              <a:t>DCGAN</a:t>
            </a:r>
            <a:r>
              <a:rPr lang="zh-TW" altLang="en-US" dirty="0">
                <a:latin typeface="+mn-ea"/>
              </a:rPr>
              <a:t>極大的提升了</a:t>
            </a:r>
            <a:r>
              <a:rPr lang="en-US" altLang="zh-TW" dirty="0">
                <a:latin typeface="+mn-ea"/>
              </a:rPr>
              <a:t>GAN</a:t>
            </a:r>
            <a:r>
              <a:rPr lang="zh-TW" altLang="en-US" dirty="0">
                <a:latin typeface="+mn-ea"/>
              </a:rPr>
              <a:t>訓練的穩定性以及生成結果質量</a:t>
            </a:r>
            <a:endParaRPr lang="en-US" altLang="zh-TW" dirty="0">
              <a:latin typeface="+mn-ea"/>
            </a:endParaRPr>
          </a:p>
          <a:p>
            <a:pPr algn="just"/>
            <a:r>
              <a:rPr lang="zh-TW" altLang="en-US" dirty="0" smtClean="0">
                <a:latin typeface="+mn-ea"/>
              </a:rPr>
              <a:t>結論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67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很快地這套系統就會用來協助我們處理某些極為棘手的問題，從電腦視覺、自然語言處理到醫學診斷</a:t>
            </a:r>
            <a:r>
              <a:rPr lang="zh-TW" altLang="en-US" dirty="0" smtClean="0"/>
              <a:t>。</a:t>
            </a:r>
            <a:endParaRPr lang="en-US" altLang="zh-TW" smtClean="0"/>
          </a:p>
          <a:p>
            <a:r>
              <a:rPr lang="zh-TW" altLang="en-US" smtClean="0"/>
              <a:t>由 </a:t>
            </a:r>
            <a:r>
              <a:rPr lang="en-US" altLang="zh-TW" dirty="0"/>
              <a:t>GPU </a:t>
            </a:r>
            <a:r>
              <a:rPr lang="zh-TW" altLang="en-US" dirty="0"/>
              <a:t>加快運算速度的非監督式深度學習即將改變世界。</a:t>
            </a:r>
          </a:p>
        </p:txBody>
      </p:sp>
    </p:spTree>
    <p:extLst>
      <p:ext uri="{BB962C8B-B14F-4D97-AF65-F5344CB8AC3E}">
        <p14:creationId xmlns:p14="http://schemas.microsoft.com/office/powerpoint/2010/main" val="2140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n-ea"/>
              </a:rPr>
              <a:t>深度卷積對抗生成網絡</a:t>
            </a:r>
            <a:r>
              <a:rPr lang="en-US" altLang="zh-TW" dirty="0">
                <a:latin typeface="+mn-ea"/>
              </a:rPr>
              <a:t>(DCGAN)</a:t>
            </a:r>
            <a:r>
              <a:rPr lang="zh-TW" altLang="en-US" dirty="0" smtClean="0">
                <a:latin typeface="+mn-ea"/>
              </a:rPr>
              <a:t>實戰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smtClean="0">
                <a:latin typeface="+mn-ea"/>
              </a:rPr>
              <a:t>https</a:t>
            </a:r>
            <a:r>
              <a:rPr lang="en-US" altLang="zh-TW" dirty="0">
                <a:latin typeface="+mn-ea"/>
              </a:rPr>
              <a:t>://kknews.cc/zh-tw/news/ez8z3eq.html</a:t>
            </a:r>
          </a:p>
          <a:p>
            <a:r>
              <a:rPr lang="en-US" altLang="zh-TW" dirty="0">
                <a:latin typeface="+mn-ea"/>
              </a:rPr>
              <a:t>【</a:t>
            </a:r>
            <a:r>
              <a:rPr lang="zh-TW" altLang="en-US" dirty="0">
                <a:latin typeface="+mn-ea"/>
              </a:rPr>
              <a:t>從頭開始</a:t>
            </a:r>
            <a:r>
              <a:rPr lang="en-US" altLang="zh-TW" dirty="0" err="1">
                <a:latin typeface="+mn-ea"/>
              </a:rPr>
              <a:t>GAN】Goodfellow</a:t>
            </a:r>
            <a:r>
              <a:rPr lang="zh-TW" altLang="en-US" dirty="0">
                <a:latin typeface="+mn-ea"/>
              </a:rPr>
              <a:t>開山之作到</a:t>
            </a:r>
            <a:r>
              <a:rPr lang="en-US" altLang="zh-TW" dirty="0">
                <a:latin typeface="+mn-ea"/>
              </a:rPr>
              <a:t>DCGAN</a:t>
            </a:r>
            <a:r>
              <a:rPr lang="zh-TW" altLang="en-US" dirty="0">
                <a:latin typeface="+mn-ea"/>
              </a:rPr>
              <a:t>等變體</a:t>
            </a:r>
            <a:r>
              <a:rPr lang="en-US" altLang="zh-TW" dirty="0">
                <a:latin typeface="+mn-ea"/>
              </a:rPr>
              <a:t>- </a:t>
            </a:r>
            <a:r>
              <a:rPr lang="zh-TW" altLang="en-US" dirty="0">
                <a:latin typeface="+mn-ea"/>
              </a:rPr>
              <a:t>掃文</a:t>
            </a:r>
            <a:r>
              <a:rPr lang="zh-TW" altLang="en-US" dirty="0" smtClean="0">
                <a:latin typeface="+mn-ea"/>
              </a:rPr>
              <a:t>資訊</a:t>
            </a:r>
            <a:endParaRPr lang="en-US" altLang="zh-TW" dirty="0" smtClean="0">
              <a:latin typeface="+mn-ea"/>
            </a:endParaRPr>
          </a:p>
          <a:p>
            <a:pPr marL="274320" lvl="1" indent="0">
              <a:buNone/>
            </a:pPr>
            <a:r>
              <a:rPr lang="en-US" altLang="zh-TW" dirty="0">
                <a:latin typeface="+mn-ea"/>
              </a:rPr>
              <a:t>https://hk.saowen.com/a/79fedee80b0862af484478a6c8f57ebe2e9b905c49bdf033735a1ffea9f65a24</a:t>
            </a:r>
          </a:p>
          <a:p>
            <a:r>
              <a:rPr lang="en-US" altLang="zh-TW" dirty="0">
                <a:latin typeface="+mn-ea"/>
              </a:rPr>
              <a:t>DCGAN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WGAN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WGAN-GP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LSGAN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BEGAN</a:t>
            </a:r>
            <a:r>
              <a:rPr lang="zh-TW" altLang="en-US" dirty="0">
                <a:latin typeface="+mn-ea"/>
              </a:rPr>
              <a:t>原理總結及</a:t>
            </a:r>
            <a:r>
              <a:rPr lang="zh-TW" altLang="en-US" dirty="0" smtClean="0">
                <a:latin typeface="+mn-ea"/>
              </a:rPr>
              <a:t>對比</a:t>
            </a:r>
            <a:endParaRPr lang="en-US" altLang="zh-TW" dirty="0" smtClean="0">
              <a:latin typeface="+mn-ea"/>
            </a:endParaRPr>
          </a:p>
          <a:p>
            <a:pPr marL="274320" lvl="1" indent="0">
              <a:buNone/>
            </a:pPr>
            <a:r>
              <a:rPr lang="en-US" altLang="zh-TW" dirty="0">
                <a:latin typeface="+mn-ea"/>
              </a:rPr>
              <a:t>https://tw.saowen.com/a/b3c39a0af6d260a4b1583bc51ab2c3e430f2c2d71f90729b0566ebf699085d98</a:t>
            </a:r>
          </a:p>
          <a:p>
            <a:r>
              <a:rPr lang="zh-TW" altLang="en-US" dirty="0">
                <a:latin typeface="+mn-ea"/>
              </a:rPr>
              <a:t>何謂生成對抗網路</a:t>
            </a:r>
            <a:r>
              <a:rPr lang="en-US" altLang="zh-TW" dirty="0">
                <a:latin typeface="+mn-ea"/>
              </a:rPr>
              <a:t>? </a:t>
            </a:r>
            <a:r>
              <a:rPr lang="zh-TW" altLang="en-US" dirty="0">
                <a:latin typeface="+mn-ea"/>
              </a:rPr>
              <a:t>聽聽頂尖研究員怎麼</a:t>
            </a:r>
            <a:r>
              <a:rPr lang="zh-TW" altLang="en-US" dirty="0" smtClean="0">
                <a:latin typeface="+mn-ea"/>
              </a:rPr>
              <a:t>說</a:t>
            </a:r>
            <a:endParaRPr lang="en-US" altLang="zh-TW" dirty="0" smtClean="0">
              <a:latin typeface="+mn-ea"/>
            </a:endParaRPr>
          </a:p>
          <a:p>
            <a:pPr marL="274320" lvl="1" indent="0">
              <a:buNone/>
            </a:pPr>
            <a:r>
              <a:rPr lang="en-US" altLang="zh-TW" dirty="0">
                <a:latin typeface="+mn-ea"/>
              </a:rPr>
              <a:t>https://blogs.nvidia.com.tw/2017/05/generative-adversarial-network/</a:t>
            </a:r>
          </a:p>
          <a:p>
            <a:r>
              <a:rPr lang="en-US" altLang="zh-TW" dirty="0">
                <a:latin typeface="+mn-ea"/>
              </a:rPr>
              <a:t>Generative Adversarial Networks </a:t>
            </a:r>
            <a:r>
              <a:rPr lang="en-US" altLang="zh-TW" dirty="0" smtClean="0">
                <a:latin typeface="+mn-ea"/>
              </a:rPr>
              <a:t>Cookbook</a:t>
            </a:r>
          </a:p>
          <a:p>
            <a:pPr marL="274320" lvl="1" indent="0">
              <a:buNone/>
            </a:pPr>
            <a:r>
              <a:rPr lang="en-US" altLang="zh-TW" dirty="0">
                <a:latin typeface="+mn-ea"/>
              </a:rPr>
              <a:t>https://github.com/PacktPublishing/Generative-Adversarial-Networks-Cookbook/tree/master/Chapter4</a:t>
            </a: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03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538950" y="2798283"/>
            <a:ext cx="31886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/>
              <a:t>Thanks 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92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Ian Goodfellow 2016 repor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15" y="219675"/>
            <a:ext cx="3063113" cy="17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ãIan Goodfellow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9" r="38961"/>
          <a:stretch/>
        </p:blipFill>
        <p:spPr bwMode="auto">
          <a:xfrm>
            <a:off x="9857232" y="2111495"/>
            <a:ext cx="1828800" cy="40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352" y="1883664"/>
            <a:ext cx="8797166" cy="4050792"/>
          </a:xfrm>
        </p:spPr>
        <p:txBody>
          <a:bodyPr/>
          <a:lstStyle/>
          <a:p>
            <a:pPr algn="just"/>
            <a:r>
              <a:rPr lang="en-US" altLang="zh-TW" dirty="0">
                <a:latin typeface="+mn-ea"/>
              </a:rPr>
              <a:t>GAN 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2014</a:t>
            </a:r>
            <a:r>
              <a:rPr lang="zh-TW" altLang="en-US" dirty="0">
                <a:latin typeface="+mn-ea"/>
              </a:rPr>
              <a:t>年蒙特婁大學博士生 </a:t>
            </a:r>
            <a:r>
              <a:rPr lang="en-US" altLang="zh-TW" dirty="0">
                <a:latin typeface="+mn-ea"/>
              </a:rPr>
              <a:t>Ian </a:t>
            </a:r>
            <a:r>
              <a:rPr lang="en-US" altLang="zh-TW" dirty="0" err="1">
                <a:latin typeface="+mn-ea"/>
              </a:rPr>
              <a:t>Goodfellow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提出來</a:t>
            </a:r>
            <a:r>
              <a:rPr lang="zh-TW" altLang="en-US" dirty="0" smtClean="0">
                <a:latin typeface="+mn-ea"/>
              </a:rPr>
              <a:t>的，</a:t>
            </a:r>
            <a:r>
              <a:rPr lang="zh-TW" altLang="en-US" dirty="0">
                <a:latin typeface="+mn-ea"/>
              </a:rPr>
              <a:t>主要概念很簡單，好比一個遊戲有兩個角色，一個是偽造者</a:t>
            </a:r>
            <a:r>
              <a:rPr lang="en-US" altLang="zh-TW" dirty="0">
                <a:latin typeface="+mn-ea"/>
              </a:rPr>
              <a:t>(counterfeiter)</a:t>
            </a:r>
            <a:r>
              <a:rPr lang="zh-TW" altLang="en-US" dirty="0">
                <a:latin typeface="+mn-ea"/>
              </a:rPr>
              <a:t>，他不斷製造假鈔，另一個角色是警察，不斷從偽造者那邊拿到假鈔，判斷是真或假，然後，偽造者就根據警察判斷結果的回饋，不斷改良，最後假鈔變成真假難辨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天啊</a:t>
            </a:r>
            <a:r>
              <a:rPr lang="en-US" altLang="zh-TW" dirty="0">
                <a:latin typeface="+mn-ea"/>
              </a:rPr>
              <a:t>! </a:t>
            </a:r>
            <a:r>
              <a:rPr lang="zh-TW" altLang="en-US" dirty="0">
                <a:latin typeface="+mn-ea"/>
              </a:rPr>
              <a:t>這是甚麼電影情節啊</a:t>
            </a:r>
            <a:r>
              <a:rPr lang="en-US" altLang="zh-TW" dirty="0">
                <a:latin typeface="+mn-ea"/>
              </a:rPr>
              <a:t>!)</a:t>
            </a:r>
            <a:r>
              <a:rPr lang="zh-TW" altLang="en-US" dirty="0">
                <a:latin typeface="+mn-ea"/>
              </a:rPr>
              <a:t>，這就是</a:t>
            </a:r>
            <a:r>
              <a:rPr lang="en-US" altLang="zh-TW" dirty="0">
                <a:latin typeface="+mn-ea"/>
              </a:rPr>
              <a:t>GAN</a:t>
            </a:r>
            <a:r>
              <a:rPr lang="zh-TW" altLang="en-US" dirty="0">
                <a:latin typeface="+mn-ea"/>
              </a:rPr>
              <a:t>的概念</a:t>
            </a:r>
            <a:r>
              <a:rPr lang="zh-TW" altLang="en-US" dirty="0" smtClean="0">
                <a:latin typeface="+mn-ea"/>
              </a:rPr>
              <a:t>。</a:t>
            </a:r>
            <a:endParaRPr lang="zh-TW" altLang="en-US" dirty="0">
              <a:latin typeface="+mn-ea"/>
            </a:endParaRPr>
          </a:p>
          <a:p>
            <a:pPr algn="just"/>
            <a:r>
              <a:rPr lang="zh-TW" altLang="en-US" dirty="0">
                <a:latin typeface="+mn-ea"/>
              </a:rPr>
              <a:t>在</a:t>
            </a:r>
            <a:r>
              <a:rPr lang="en-US" altLang="zh-TW" dirty="0">
                <a:latin typeface="+mn-ea"/>
              </a:rPr>
              <a:t>GAN</a:t>
            </a:r>
            <a:r>
              <a:rPr lang="zh-TW" altLang="en-US" dirty="0">
                <a:latin typeface="+mn-ea"/>
              </a:rPr>
              <a:t>架構下，偽造者</a:t>
            </a:r>
            <a:r>
              <a:rPr lang="en-US" altLang="zh-TW" dirty="0">
                <a:latin typeface="+mn-ea"/>
              </a:rPr>
              <a:t>(counterfeiter)</a:t>
            </a:r>
            <a:r>
              <a:rPr lang="zh-TW" altLang="en-US" dirty="0">
                <a:latin typeface="+mn-ea"/>
              </a:rPr>
              <a:t>就稱為</a:t>
            </a:r>
            <a:r>
              <a:rPr lang="en-US" altLang="zh-TW" dirty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生成模型</a:t>
            </a:r>
            <a:r>
              <a:rPr lang="en-US" altLang="zh-TW" dirty="0">
                <a:latin typeface="+mn-ea"/>
              </a:rPr>
              <a:t>』</a:t>
            </a:r>
            <a:r>
              <a:rPr lang="zh-TW" altLang="en-US" dirty="0">
                <a:latin typeface="+mn-ea"/>
              </a:rPr>
              <a:t>（</a:t>
            </a:r>
            <a:r>
              <a:rPr lang="en-US" altLang="zh-TW" dirty="0">
                <a:latin typeface="+mn-ea"/>
              </a:rPr>
              <a:t>generative model</a:t>
            </a:r>
            <a:r>
              <a:rPr lang="zh-TW" altLang="en-US" dirty="0">
                <a:latin typeface="+mn-ea"/>
              </a:rPr>
              <a:t>），警察稱為</a:t>
            </a:r>
            <a:r>
              <a:rPr lang="en-US" altLang="zh-TW" dirty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判别模型</a:t>
            </a:r>
            <a:r>
              <a:rPr lang="en-US" altLang="zh-TW" dirty="0">
                <a:latin typeface="+mn-ea"/>
              </a:rPr>
              <a:t>』</a:t>
            </a:r>
            <a:r>
              <a:rPr lang="zh-TW" altLang="en-US" dirty="0">
                <a:latin typeface="+mn-ea"/>
              </a:rPr>
              <a:t>（</a:t>
            </a:r>
            <a:r>
              <a:rPr lang="en-US" altLang="zh-TW" dirty="0">
                <a:latin typeface="+mn-ea"/>
              </a:rPr>
              <a:t>discriminative model</a:t>
            </a:r>
            <a:r>
              <a:rPr lang="zh-TW" altLang="en-US" dirty="0">
                <a:latin typeface="+mn-ea"/>
              </a:rPr>
              <a:t>），簡單架構如下圖：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32" y="4251959"/>
            <a:ext cx="5990275" cy="21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它是一個 </a:t>
            </a:r>
            <a:r>
              <a:rPr lang="en-US" altLang="zh-TW" dirty="0">
                <a:latin typeface="+mn-ea"/>
              </a:rPr>
              <a:t>GAN </a:t>
            </a:r>
            <a:r>
              <a:rPr lang="zh-TW" altLang="en-US" dirty="0">
                <a:latin typeface="+mn-ea"/>
              </a:rPr>
              <a:t>變形，我們知道深度學習中對影像處理應用最好的模型是</a:t>
            </a:r>
            <a:r>
              <a:rPr lang="en-US" altLang="zh-TW" dirty="0">
                <a:latin typeface="+mn-ea"/>
              </a:rPr>
              <a:t>CNN(</a:t>
            </a:r>
            <a:r>
              <a:rPr lang="zh-TW" altLang="en-US" dirty="0">
                <a:latin typeface="+mn-ea"/>
              </a:rPr>
              <a:t>卷積神經網路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DCGAN </a:t>
            </a:r>
            <a:r>
              <a:rPr lang="zh-TW" altLang="en-US" dirty="0">
                <a:latin typeface="+mn-ea"/>
              </a:rPr>
              <a:t>就是結合 </a:t>
            </a:r>
            <a:r>
              <a:rPr lang="en-US" altLang="zh-TW" dirty="0">
                <a:latin typeface="+mn-ea"/>
              </a:rPr>
              <a:t>CNN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GAN </a:t>
            </a:r>
            <a:r>
              <a:rPr lang="zh-TW" altLang="en-US" dirty="0">
                <a:latin typeface="+mn-ea"/>
              </a:rPr>
              <a:t>的一種模型，可以做到以下效果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969895"/>
            <a:ext cx="64484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01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632" t="8682" r="2240" b="5862"/>
          <a:stretch/>
        </p:blipFill>
        <p:spPr>
          <a:xfrm>
            <a:off x="2463021" y="749808"/>
            <a:ext cx="7196328" cy="29796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19200" y="4535054"/>
            <a:ext cx="9208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r>
              <a:rPr lang="zh-TW" altLang="en-US" dirty="0" smtClean="0"/>
              <a:t>旨在將潛在空間矢量（</a:t>
            </a:r>
            <a:r>
              <a:rPr lang="en-US" altLang="zh-TW" dirty="0" smtClean="0"/>
              <a:t>z</a:t>
            </a:r>
            <a:r>
              <a:rPr lang="zh-TW" altLang="en-US" dirty="0" smtClean="0"/>
              <a:t>）映射到數據空間</a:t>
            </a:r>
            <a:endParaRPr lang="en-US" altLang="zh-TW" dirty="0" smtClean="0"/>
          </a:p>
          <a:p>
            <a:r>
              <a:rPr lang="en-US" altLang="zh-TW" dirty="0" smtClean="0"/>
              <a:t>DCGAN</a:t>
            </a:r>
            <a:r>
              <a:rPr lang="zh-TW" altLang="en-US" dirty="0"/>
              <a:t>的網絡</a:t>
            </a:r>
            <a:r>
              <a:rPr lang="zh-TW" altLang="en-US" dirty="0" smtClean="0"/>
              <a:t>模型：</a:t>
            </a:r>
            <a:endParaRPr lang="en-US" altLang="zh-TW" dirty="0" smtClean="0"/>
          </a:p>
          <a:p>
            <a:r>
              <a:rPr lang="en-US" altLang="zh-TW" dirty="0"/>
              <a:t>G</a:t>
            </a:r>
            <a:r>
              <a:rPr lang="zh-TW" altLang="en-US" dirty="0"/>
              <a:t>網絡：</a:t>
            </a:r>
            <a:r>
              <a:rPr lang="en-US" altLang="zh-TW" dirty="0"/>
              <a:t>100 z-&gt;fc layer-&gt;reshape -&gt;</a:t>
            </a:r>
            <a:r>
              <a:rPr lang="en-US" altLang="zh-TW" dirty="0" err="1"/>
              <a:t>deconv+batchNorm+RELU</a:t>
            </a:r>
            <a:r>
              <a:rPr lang="en-US" altLang="zh-TW" dirty="0"/>
              <a:t>(4) -&gt;</a:t>
            </a:r>
            <a:r>
              <a:rPr lang="en-US" altLang="zh-TW" dirty="0" err="1"/>
              <a:t>tanh</a:t>
            </a:r>
            <a:r>
              <a:rPr lang="en-US" altLang="zh-TW" dirty="0"/>
              <a:t> 64x64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D</a:t>
            </a:r>
            <a:r>
              <a:rPr lang="zh-TW" altLang="en-US" dirty="0"/>
              <a:t>網絡（版本</a:t>
            </a:r>
            <a:r>
              <a:rPr lang="en-US" altLang="zh-TW" dirty="0"/>
              <a:t>1</a:t>
            </a:r>
            <a:r>
              <a:rPr lang="zh-TW" altLang="en-US" dirty="0"/>
              <a:t>）：</a:t>
            </a:r>
            <a:r>
              <a:rPr lang="en-US" altLang="zh-TW" dirty="0" err="1"/>
              <a:t>conv+batchNorm+leakyRELU</a:t>
            </a:r>
            <a:r>
              <a:rPr lang="en-US" altLang="zh-TW" dirty="0"/>
              <a:t> (4) -&gt;reshape -&gt; fc layer 1-&gt; sigmoid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D</a:t>
            </a:r>
            <a:r>
              <a:rPr lang="zh-TW" altLang="en-US" dirty="0"/>
              <a:t>網絡（版本</a:t>
            </a:r>
            <a:r>
              <a:rPr lang="en-US" altLang="zh-TW" dirty="0"/>
              <a:t>2</a:t>
            </a:r>
            <a:r>
              <a:rPr lang="zh-TW" altLang="en-US" dirty="0"/>
              <a:t>）：</a:t>
            </a:r>
            <a:r>
              <a:rPr lang="en-US" altLang="zh-TW" dirty="0" err="1"/>
              <a:t>conv+batchNorm+leakyRELU</a:t>
            </a:r>
            <a:r>
              <a:rPr lang="en-US" altLang="zh-TW" dirty="0"/>
              <a:t> (4) -&gt;reshape -&gt; fc layer 2-&gt; </a:t>
            </a:r>
            <a:r>
              <a:rPr lang="en-US" altLang="zh-TW" dirty="0" err="1"/>
              <a:t>softmax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4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4682169" y="881349"/>
            <a:ext cx="2633031" cy="109067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系統主程式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run.py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682169" y="2632113"/>
            <a:ext cx="2633031" cy="109067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核心程式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train.py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1443210" y="4382878"/>
            <a:ext cx="2633031" cy="109067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生成模型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generator.py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4682169" y="4382878"/>
            <a:ext cx="2633031" cy="109067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主要模型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gan.py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7921128" y="4382878"/>
            <a:ext cx="2633031" cy="109067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對抗模型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discriminator.py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>
            <a:off x="5998685" y="1972019"/>
            <a:ext cx="0" cy="660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026226" y="3722784"/>
            <a:ext cx="0" cy="660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  <a:endCxn id="8" idx="0"/>
          </p:cNvCxnSpPr>
          <p:nvPr/>
        </p:nvCxnSpPr>
        <p:spPr>
          <a:xfrm flipH="1">
            <a:off x="2759726" y="3722783"/>
            <a:ext cx="3238959" cy="66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  <a:endCxn id="12" idx="0"/>
          </p:cNvCxnSpPr>
          <p:nvPr/>
        </p:nvCxnSpPr>
        <p:spPr>
          <a:xfrm>
            <a:off x="5998685" y="3722783"/>
            <a:ext cx="3238959" cy="66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01570" y="56673"/>
            <a:ext cx="1483868" cy="736541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gan.py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770" t="5980" r="2581" b="9015"/>
          <a:stretch/>
        </p:blipFill>
        <p:spPr>
          <a:xfrm>
            <a:off x="1850834" y="628624"/>
            <a:ext cx="9066882" cy="140949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8019" y="232440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初始化所有參數的數值</a:t>
            </a:r>
            <a:endParaRPr lang="en-US" altLang="zh-TW" sz="2400" dirty="0" smtClean="0"/>
          </a:p>
          <a:p>
            <a:r>
              <a:rPr lang="zh-TW" altLang="en-US" sz="2400" dirty="0" smtClean="0"/>
              <a:t>定義</a:t>
            </a:r>
            <a:r>
              <a:rPr lang="zh-TW" altLang="en-US" sz="2400" dirty="0"/>
              <a:t>繼承的</a:t>
            </a:r>
            <a:r>
              <a:rPr lang="zh-TW" altLang="en-US" sz="2400" dirty="0" smtClean="0"/>
              <a:t>網路</a:t>
            </a:r>
            <a:r>
              <a:rPr lang="en-US" altLang="zh-TW" sz="2400" dirty="0" smtClean="0"/>
              <a:t>object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02" y="3292192"/>
            <a:ext cx="9790313" cy="2177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3025" y="574374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將所有變量添加為要使用的類別的內部變量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96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96" y="509284"/>
            <a:ext cx="10081478" cy="301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27842" y="3648642"/>
            <a:ext cx="732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loss </a:t>
            </a:r>
            <a:r>
              <a:rPr lang="zh-TW" altLang="en-US" sz="2400" dirty="0" smtClean="0"/>
              <a:t>使用 </a:t>
            </a:r>
            <a:r>
              <a:rPr lang="en-US" altLang="zh-TW" sz="2400" dirty="0" err="1" smtClean="0"/>
              <a:t>binary_crossentropy</a:t>
            </a:r>
            <a:r>
              <a:rPr lang="zh-TW" altLang="en-US" sz="2400" dirty="0" smtClean="0"/>
              <a:t>，來表示真實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假圖像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1412" y="4110307"/>
            <a:ext cx="1130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在運行時在簡單體系結構和 </a:t>
            </a:r>
            <a:r>
              <a:rPr lang="en-US" altLang="zh-TW" sz="2400" dirty="0" err="1" smtClean="0"/>
              <a:t>dcgan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體系結構之間切換。此功能將允許您打開或關閉 </a:t>
            </a:r>
            <a:r>
              <a:rPr lang="en-US" altLang="zh-TW" sz="2400" dirty="0" err="1" smtClean="0"/>
              <a:t>dcgan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模型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具體取決於您正在執行的任務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90" y="5201571"/>
            <a:ext cx="3957156" cy="11138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41854" y="552767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輸出模型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1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8" y="1991175"/>
            <a:ext cx="9520702" cy="190879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1570" y="56673"/>
            <a:ext cx="1483868" cy="736541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generator.py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23328" y="4564390"/>
            <a:ext cx="75042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搭建 </a:t>
            </a:r>
            <a:r>
              <a:rPr lang="en-US" altLang="zh-TW" sz="2400" dirty="0" err="1" smtClean="0"/>
              <a:t>dc_model</a:t>
            </a:r>
            <a:endParaRPr lang="en-US" altLang="zh-TW" sz="2400" dirty="0" smtClean="0"/>
          </a:p>
          <a:p>
            <a:r>
              <a:rPr lang="zh-TW" altLang="en-US" sz="2400" dirty="0" smtClean="0"/>
              <a:t>使用 </a:t>
            </a:r>
            <a:r>
              <a:rPr lang="en-US" altLang="zh-TW" sz="2400" dirty="0" err="1" smtClean="0"/>
              <a:t>LeakyReLU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激活函數、</a:t>
            </a:r>
            <a:r>
              <a:rPr lang="en-US" altLang="zh-TW" sz="2400" dirty="0" err="1" smtClean="0"/>
              <a:t>BatchNormalization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優化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30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477</TotalTime>
  <Words>1303</Words>
  <Application>Microsoft Office PowerPoint</Application>
  <PresentationFormat>自訂</PresentationFormat>
  <Paragraphs>105</Paragraphs>
  <Slides>22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木刻字型</vt:lpstr>
      <vt:lpstr>Dreaming of New Outdoor Structures Using DCGAN</vt:lpstr>
      <vt:lpstr>Agenda</vt:lpstr>
      <vt:lpstr>GAN</vt:lpstr>
      <vt:lpstr>DCGAN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參考文獻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Dreaming of New Outdoor Structures Using DCGAN</dc:title>
  <dc:creator>Windows 使用者</dc:creator>
  <cp:lastModifiedBy>I5302</cp:lastModifiedBy>
  <cp:revision>68</cp:revision>
  <dcterms:created xsi:type="dcterms:W3CDTF">2019-01-15T10:50:40Z</dcterms:created>
  <dcterms:modified xsi:type="dcterms:W3CDTF">2019-01-16T03:36:50Z</dcterms:modified>
</cp:coreProperties>
</file>