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12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C2667A97-5943-4A3B-9CFD-F4D8E3A1F461}"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99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2667A97-5943-4A3B-9CFD-F4D8E3A1F461}" type="slidenum">
              <a:rPr lang="zh-TW" altLang="en-US" smtClean="0"/>
              <a:t>‹#›</a:t>
            </a:fld>
            <a:endParaRPr lang="zh-TW" altLang="en-US"/>
          </a:p>
        </p:txBody>
      </p:sp>
    </p:spTree>
    <p:extLst>
      <p:ext uri="{BB962C8B-B14F-4D97-AF65-F5344CB8AC3E}">
        <p14:creationId xmlns:p14="http://schemas.microsoft.com/office/powerpoint/2010/main" val="253395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667A97-5943-4A3B-9CFD-F4D8E3A1F461}"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864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667A97-5943-4A3B-9CFD-F4D8E3A1F461}"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58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667A97-5943-4A3B-9CFD-F4D8E3A1F461}" type="slidenum">
              <a:rPr lang="zh-TW" altLang="en-US" smtClean="0"/>
              <a:t>‹#›</a:t>
            </a:fld>
            <a:endParaRPr lang="zh-TW" altLang="en-US"/>
          </a:p>
        </p:txBody>
      </p:sp>
    </p:spTree>
    <p:extLst>
      <p:ext uri="{BB962C8B-B14F-4D97-AF65-F5344CB8AC3E}">
        <p14:creationId xmlns:p14="http://schemas.microsoft.com/office/powerpoint/2010/main" val="1745104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667A97-5943-4A3B-9CFD-F4D8E3A1F461}"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2757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smtClean="0"/>
              <a:t>按一下以編輯母片標題樣式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667A97-5943-4A3B-9CFD-F4D8E3A1F461}"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834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667A97-5943-4A3B-9CFD-F4D8E3A1F461}" type="slidenum">
              <a:rPr lang="zh-TW" altLang="en-US" smtClean="0"/>
              <a:t>‹#›</a:t>
            </a:fld>
            <a:endParaRPr lang="zh-TW"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9241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667A97-5943-4A3B-9CFD-F4D8E3A1F461}" type="slidenum">
              <a:rPr lang="zh-TW" altLang="en-US" smtClean="0"/>
              <a:t>‹#›</a:t>
            </a:fld>
            <a:endParaRPr lang="zh-TW"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45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667A97-5943-4A3B-9CFD-F4D8E3A1F461}" type="slidenum">
              <a:rPr lang="zh-TW" altLang="en-US" smtClean="0"/>
              <a:t>‹#›</a:t>
            </a:fld>
            <a:endParaRPr lang="zh-TW" altLang="en-US"/>
          </a:p>
        </p:txBody>
      </p:sp>
    </p:spTree>
    <p:extLst>
      <p:ext uri="{BB962C8B-B14F-4D97-AF65-F5344CB8AC3E}">
        <p14:creationId xmlns:p14="http://schemas.microsoft.com/office/powerpoint/2010/main" val="40436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2667A97-5943-4A3B-9CFD-F4D8E3A1F461}" type="slidenum">
              <a:rPr lang="zh-TW" altLang="en-US" smtClean="0"/>
              <a:t>‹#›</a:t>
            </a:fld>
            <a:endParaRPr lang="zh-TW"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26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2667A97-5943-4A3B-9CFD-F4D8E3A1F461}" type="slidenum">
              <a:rPr lang="zh-TW" altLang="en-US" smtClean="0"/>
              <a:t>‹#›</a:t>
            </a:fld>
            <a:endParaRPr lang="zh-TW" altLang="en-US"/>
          </a:p>
        </p:txBody>
      </p:sp>
    </p:spTree>
    <p:extLst>
      <p:ext uri="{BB962C8B-B14F-4D97-AF65-F5344CB8AC3E}">
        <p14:creationId xmlns:p14="http://schemas.microsoft.com/office/powerpoint/2010/main" val="200851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2667A97-5943-4A3B-9CFD-F4D8E3A1F461}" type="slidenum">
              <a:rPr lang="zh-TW" altLang="en-US" smtClean="0"/>
              <a:t>‹#›</a:t>
            </a:fld>
            <a:endParaRPr lang="zh-TW"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16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2667A97-5943-4A3B-9CFD-F4D8E3A1F461}" type="slidenum">
              <a:rPr lang="zh-TW" altLang="en-US" smtClean="0"/>
              <a:t>‹#›</a:t>
            </a:fld>
            <a:endParaRPr lang="zh-TW"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371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2667A97-5943-4A3B-9CFD-F4D8E3A1F461}" type="slidenum">
              <a:rPr lang="zh-TW" altLang="en-US" smtClean="0"/>
              <a:t>‹#›</a:t>
            </a:fld>
            <a:endParaRPr lang="zh-TW" altLang="en-US"/>
          </a:p>
        </p:txBody>
      </p:sp>
    </p:spTree>
    <p:extLst>
      <p:ext uri="{BB962C8B-B14F-4D97-AF65-F5344CB8AC3E}">
        <p14:creationId xmlns:p14="http://schemas.microsoft.com/office/powerpoint/2010/main" val="6542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2667A97-5943-4A3B-9CFD-F4D8E3A1F461}" type="slidenum">
              <a:rPr lang="zh-TW" altLang="en-US" smtClean="0"/>
              <a:t>‹#›</a:t>
            </a:fld>
            <a:endParaRPr lang="zh-TW"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919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022C514-0D0E-4537-A345-6DC5A6A41E00}" type="datetimeFigureOut">
              <a:rPr lang="zh-TW" altLang="en-US" smtClean="0"/>
              <a:t>2018/11/14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2667A97-5943-4A3B-9CFD-F4D8E3A1F461}" type="slidenum">
              <a:rPr lang="zh-TW" altLang="en-US" smtClean="0"/>
              <a:t>‹#›</a:t>
            </a:fld>
            <a:endParaRPr lang="zh-TW" altLang="en-US"/>
          </a:p>
        </p:txBody>
      </p:sp>
    </p:spTree>
    <p:extLst>
      <p:ext uri="{BB962C8B-B14F-4D97-AF65-F5344CB8AC3E}">
        <p14:creationId xmlns:p14="http://schemas.microsoft.com/office/powerpoint/2010/main" val="13200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22C514-0D0E-4537-A345-6DC5A6A41E00}" type="datetimeFigureOut">
              <a:rPr lang="zh-TW" altLang="en-US" smtClean="0"/>
              <a:t>2018/11/14</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667A97-5943-4A3B-9CFD-F4D8E3A1F461}" type="slidenum">
              <a:rPr lang="zh-TW" altLang="en-US" smtClean="0"/>
              <a:t>‹#›</a:t>
            </a:fld>
            <a:endParaRPr lang="zh-TW" altLang="en-US"/>
          </a:p>
        </p:txBody>
      </p:sp>
    </p:spTree>
    <p:extLst>
      <p:ext uri="{BB962C8B-B14F-4D97-AF65-F5344CB8AC3E}">
        <p14:creationId xmlns:p14="http://schemas.microsoft.com/office/powerpoint/2010/main" val="23667231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3200" b="1" dirty="0"/>
              <a:t>使用 </a:t>
            </a:r>
            <a:r>
              <a:rPr lang="en-US" altLang="zh-TW" sz="3200" b="1" dirty="0" err="1"/>
              <a:t>Keras</a:t>
            </a:r>
            <a:r>
              <a:rPr lang="en-US" altLang="zh-TW" sz="3200" b="1" dirty="0"/>
              <a:t> </a:t>
            </a:r>
            <a:r>
              <a:rPr lang="zh-TW" altLang="en-US" sz="3200" b="1" dirty="0"/>
              <a:t>多層感知器 </a:t>
            </a:r>
            <a:r>
              <a:rPr lang="en-US" altLang="zh-TW" sz="3200" b="1" dirty="0"/>
              <a:t>MLP </a:t>
            </a:r>
            <a:r>
              <a:rPr lang="zh-TW" altLang="en-US" sz="3200" b="1" dirty="0"/>
              <a:t>辨識手寫數字</a:t>
            </a:r>
          </a:p>
        </p:txBody>
      </p:sp>
      <p:sp>
        <p:nvSpPr>
          <p:cNvPr id="3" name="副標題 2"/>
          <p:cNvSpPr>
            <a:spLocks noGrp="1"/>
          </p:cNvSpPr>
          <p:nvPr>
            <p:ph type="subTitle" idx="1"/>
          </p:nvPr>
        </p:nvSpPr>
        <p:spPr/>
        <p:txBody>
          <a:bodyPr/>
          <a:lstStyle/>
          <a:p>
            <a:r>
              <a:rPr lang="zh-TW" altLang="en-US" dirty="0" smtClean="0"/>
              <a:t>學號：</a:t>
            </a:r>
            <a:r>
              <a:rPr lang="en-US" altLang="zh-TW" dirty="0" smtClean="0"/>
              <a:t>G070A003</a:t>
            </a:r>
          </a:p>
          <a:p>
            <a:r>
              <a:rPr lang="zh-TW" altLang="en-US" dirty="0" smtClean="0"/>
              <a:t>學生：周以敦</a:t>
            </a:r>
            <a:endParaRPr lang="zh-TW" altLang="en-US" dirty="0"/>
          </a:p>
        </p:txBody>
      </p:sp>
    </p:spTree>
    <p:extLst>
      <p:ext uri="{BB962C8B-B14F-4D97-AF65-F5344CB8AC3E}">
        <p14:creationId xmlns:p14="http://schemas.microsoft.com/office/powerpoint/2010/main" val="1805575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以圖形顯示訓練</a:t>
            </a:r>
            <a:r>
              <a:rPr lang="zh-TW" altLang="en-US" b="1" dirty="0" smtClean="0"/>
              <a:t>過程</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292441" y="2461925"/>
            <a:ext cx="6456867" cy="2113350"/>
          </a:xfrm>
          <a:prstGeom prst="rect">
            <a:avLst/>
          </a:prstGeom>
        </p:spPr>
      </p:pic>
      <p:sp>
        <p:nvSpPr>
          <p:cNvPr id="5" name="矩形 4"/>
          <p:cNvSpPr/>
          <p:nvPr/>
        </p:nvSpPr>
        <p:spPr>
          <a:xfrm>
            <a:off x="1033824" y="4685883"/>
            <a:ext cx="7241958" cy="1477328"/>
          </a:xfrm>
          <a:prstGeom prst="rect">
            <a:avLst/>
          </a:prstGeom>
        </p:spPr>
        <p:txBody>
          <a:bodyPr wrap="square">
            <a:spAutoFit/>
          </a:bodyPr>
          <a:lstStyle/>
          <a:p>
            <a:r>
              <a:rPr lang="zh-TW" altLang="en-US" dirty="0">
                <a:solidFill>
                  <a:srgbClr val="000000"/>
                </a:solidFill>
                <a:latin typeface="Times New Roman" panose="02020603050405020304" pitchFamily="18" charset="0"/>
                <a:ea typeface="標楷體" panose="03000509000000000000" pitchFamily="65" charset="-120"/>
              </a:rPr>
              <a:t>其中 </a:t>
            </a:r>
            <a:r>
              <a:rPr lang="en-US" altLang="zh-TW" dirty="0">
                <a:solidFill>
                  <a:srgbClr val="000000"/>
                </a:solidFill>
                <a:latin typeface="Times New Roman" panose="02020603050405020304" pitchFamily="18" charset="0"/>
                <a:ea typeface="標楷體" panose="03000509000000000000" pitchFamily="65" charset="-120"/>
              </a:rPr>
              <a:t>loss </a:t>
            </a:r>
            <a:r>
              <a:rPr lang="zh-TW" altLang="en-US" dirty="0">
                <a:solidFill>
                  <a:srgbClr val="000000"/>
                </a:solidFill>
                <a:latin typeface="Times New Roman" panose="02020603050405020304" pitchFamily="18" charset="0"/>
                <a:ea typeface="標楷體" panose="03000509000000000000" pitchFamily="65" charset="-120"/>
              </a:rPr>
              <a:t>與 </a:t>
            </a:r>
            <a:r>
              <a:rPr lang="en-US" altLang="zh-TW" dirty="0" err="1">
                <a:solidFill>
                  <a:srgbClr val="000000"/>
                </a:solidFill>
                <a:latin typeface="Times New Roman" panose="02020603050405020304" pitchFamily="18" charset="0"/>
                <a:ea typeface="標楷體" panose="03000509000000000000" pitchFamily="65" charset="-120"/>
              </a:rPr>
              <a:t>acc</a:t>
            </a:r>
            <a:r>
              <a:rPr lang="en-US" altLang="zh-TW" dirty="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分別為使用 </a:t>
            </a:r>
            <a:r>
              <a:rPr lang="en-US" altLang="zh-TW" dirty="0">
                <a:solidFill>
                  <a:srgbClr val="000000"/>
                </a:solidFill>
                <a:latin typeface="Times New Roman" panose="02020603050405020304" pitchFamily="18" charset="0"/>
                <a:ea typeface="標楷體" panose="03000509000000000000" pitchFamily="65" charset="-120"/>
              </a:rPr>
              <a:t>80% </a:t>
            </a:r>
            <a:r>
              <a:rPr lang="zh-TW" altLang="en-US" dirty="0">
                <a:solidFill>
                  <a:srgbClr val="000000"/>
                </a:solidFill>
                <a:latin typeface="Times New Roman" panose="02020603050405020304" pitchFamily="18" charset="0"/>
                <a:ea typeface="標楷體" panose="03000509000000000000" pitchFamily="65" charset="-120"/>
              </a:rPr>
              <a:t>訓練樣本之損失與精確</a:t>
            </a:r>
            <a:r>
              <a:rPr lang="zh-TW" altLang="en-US" dirty="0" smtClean="0">
                <a:solidFill>
                  <a:srgbClr val="000000"/>
                </a:solidFill>
                <a:latin typeface="Times New Roman" panose="02020603050405020304" pitchFamily="18" charset="0"/>
                <a:ea typeface="標楷體" panose="03000509000000000000" pitchFamily="65" charset="-120"/>
              </a:rPr>
              <a:t>率</a:t>
            </a:r>
            <a:r>
              <a:rPr lang="en-US" altLang="zh-TW" dirty="0" smtClean="0">
                <a:solidFill>
                  <a:srgbClr val="000000"/>
                </a:solidFill>
                <a:latin typeface="Times New Roman" panose="02020603050405020304" pitchFamily="18" charset="0"/>
                <a:ea typeface="標楷體" panose="03000509000000000000" pitchFamily="65" charset="-120"/>
              </a:rPr>
              <a:t>;</a:t>
            </a:r>
            <a:r>
              <a:rPr lang="zh-TW" altLang="en-US" dirty="0" smtClean="0">
                <a:solidFill>
                  <a:srgbClr val="000000"/>
                </a:solidFill>
                <a:latin typeface="Times New Roman" panose="02020603050405020304" pitchFamily="18" charset="0"/>
                <a:ea typeface="標楷體" panose="03000509000000000000" pitchFamily="65" charset="-120"/>
              </a:rPr>
              <a:t>而 </a:t>
            </a:r>
            <a:r>
              <a:rPr lang="en-US" altLang="zh-TW" dirty="0" err="1">
                <a:solidFill>
                  <a:srgbClr val="000000"/>
                </a:solidFill>
                <a:latin typeface="Times New Roman" panose="02020603050405020304" pitchFamily="18" charset="0"/>
                <a:ea typeface="標楷體" panose="03000509000000000000" pitchFamily="65" charset="-120"/>
              </a:rPr>
              <a:t>val_loss</a:t>
            </a:r>
            <a:r>
              <a:rPr lang="en-US" altLang="zh-TW" dirty="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與 </a:t>
            </a:r>
            <a:r>
              <a:rPr lang="en-US" altLang="zh-TW" dirty="0" err="1">
                <a:solidFill>
                  <a:srgbClr val="000000"/>
                </a:solidFill>
                <a:latin typeface="Times New Roman" panose="02020603050405020304" pitchFamily="18" charset="0"/>
                <a:ea typeface="標楷體" panose="03000509000000000000" pitchFamily="65" charset="-120"/>
              </a:rPr>
              <a:t>val_acc</a:t>
            </a:r>
            <a:r>
              <a:rPr lang="en-US" altLang="zh-TW" dirty="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分別為使用 </a:t>
            </a:r>
            <a:r>
              <a:rPr lang="en-US" altLang="zh-TW" dirty="0">
                <a:solidFill>
                  <a:srgbClr val="000000"/>
                </a:solidFill>
                <a:latin typeface="Times New Roman" panose="02020603050405020304" pitchFamily="18" charset="0"/>
                <a:ea typeface="標楷體" panose="03000509000000000000" pitchFamily="65" charset="-120"/>
              </a:rPr>
              <a:t>20% </a:t>
            </a:r>
            <a:r>
              <a:rPr lang="zh-TW" altLang="en-US" dirty="0">
                <a:solidFill>
                  <a:srgbClr val="000000"/>
                </a:solidFill>
                <a:latin typeface="Times New Roman" panose="02020603050405020304" pitchFamily="18" charset="0"/>
                <a:ea typeface="標楷體" panose="03000509000000000000" pitchFamily="65" charset="-120"/>
              </a:rPr>
              <a:t>訓練樣本驗證之損失與精確</a:t>
            </a:r>
            <a:r>
              <a:rPr lang="zh-TW" altLang="en-US" dirty="0" smtClean="0">
                <a:solidFill>
                  <a:srgbClr val="000000"/>
                </a:solidFill>
                <a:latin typeface="Times New Roman" panose="02020603050405020304" pitchFamily="18" charset="0"/>
                <a:ea typeface="標楷體" panose="03000509000000000000" pitchFamily="65" charset="-120"/>
              </a:rPr>
              <a:t>率，可見</a:t>
            </a:r>
            <a:r>
              <a:rPr lang="zh-TW" altLang="en-US" dirty="0">
                <a:solidFill>
                  <a:srgbClr val="000000"/>
                </a:solidFill>
                <a:latin typeface="Times New Roman" panose="02020603050405020304" pitchFamily="18" charset="0"/>
                <a:ea typeface="標楷體" panose="03000509000000000000" pitchFamily="65" charset="-120"/>
              </a:rPr>
              <a:t>經過十輪訓練後兩部分的損失都越來越</a:t>
            </a:r>
            <a:r>
              <a:rPr lang="zh-TW" altLang="en-US" dirty="0" smtClean="0">
                <a:solidFill>
                  <a:srgbClr val="000000"/>
                </a:solidFill>
                <a:latin typeface="Times New Roman" panose="02020603050405020304" pitchFamily="18" charset="0"/>
                <a:ea typeface="標楷體" panose="03000509000000000000" pitchFamily="65" charset="-120"/>
              </a:rPr>
              <a:t>小</a:t>
            </a:r>
            <a:r>
              <a:rPr lang="en-US" altLang="zh-TW" dirty="0">
                <a:solidFill>
                  <a:srgbClr val="000000"/>
                </a:solidFill>
                <a:latin typeface="Times New Roman" panose="02020603050405020304" pitchFamily="18" charset="0"/>
                <a:ea typeface="標楷體" panose="03000509000000000000" pitchFamily="65" charset="-120"/>
              </a:rPr>
              <a:t>;</a:t>
            </a:r>
            <a:r>
              <a:rPr lang="zh-TW" altLang="en-US" dirty="0" smtClean="0">
                <a:solidFill>
                  <a:srgbClr val="000000"/>
                </a:solidFill>
                <a:latin typeface="Times New Roman" panose="02020603050405020304" pitchFamily="18" charset="0"/>
                <a:ea typeface="標楷體" panose="03000509000000000000" pitchFamily="65" charset="-120"/>
              </a:rPr>
              <a:t>而</a:t>
            </a:r>
            <a:r>
              <a:rPr lang="zh-TW" altLang="en-US" dirty="0">
                <a:solidFill>
                  <a:srgbClr val="000000"/>
                </a:solidFill>
                <a:latin typeface="Times New Roman" panose="02020603050405020304" pitchFamily="18" charset="0"/>
                <a:ea typeface="標楷體" panose="03000509000000000000" pitchFamily="65" charset="-120"/>
              </a:rPr>
              <a:t>精確率則越來越高</a:t>
            </a:r>
            <a:r>
              <a:rPr lang="en-US" altLang="zh-TW" dirty="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這十輪訓練的結果會以 </a:t>
            </a:r>
            <a:r>
              <a:rPr lang="en-US" altLang="zh-TW" dirty="0" err="1">
                <a:solidFill>
                  <a:srgbClr val="000000"/>
                </a:solidFill>
                <a:latin typeface="Times New Roman" panose="02020603050405020304" pitchFamily="18" charset="0"/>
                <a:ea typeface="標楷體" panose="03000509000000000000" pitchFamily="65" charset="-120"/>
              </a:rPr>
              <a:t>dict</a:t>
            </a:r>
            <a:r>
              <a:rPr lang="en-US" altLang="zh-TW" dirty="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型態儲存在 </a:t>
            </a:r>
            <a:r>
              <a:rPr lang="en-US" altLang="zh-TW" dirty="0" err="1">
                <a:solidFill>
                  <a:srgbClr val="000000"/>
                </a:solidFill>
                <a:latin typeface="Times New Roman" panose="02020603050405020304" pitchFamily="18" charset="0"/>
                <a:ea typeface="標楷體" panose="03000509000000000000" pitchFamily="65" charset="-120"/>
              </a:rPr>
              <a:t>train_history</a:t>
            </a:r>
            <a:r>
              <a:rPr lang="en-US" altLang="zh-TW" dirty="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變數的 </a:t>
            </a:r>
            <a:r>
              <a:rPr lang="en-US" altLang="zh-TW" dirty="0">
                <a:solidFill>
                  <a:srgbClr val="000000"/>
                </a:solidFill>
                <a:latin typeface="Times New Roman" panose="02020603050405020304" pitchFamily="18" charset="0"/>
                <a:ea typeface="標楷體" panose="03000509000000000000" pitchFamily="65" charset="-120"/>
              </a:rPr>
              <a:t>history </a:t>
            </a:r>
            <a:r>
              <a:rPr lang="zh-TW" altLang="en-US" dirty="0">
                <a:solidFill>
                  <a:srgbClr val="000000"/>
                </a:solidFill>
                <a:latin typeface="Times New Roman" panose="02020603050405020304" pitchFamily="18" charset="0"/>
                <a:ea typeface="標楷體" panose="03000509000000000000" pitchFamily="65" charset="-120"/>
              </a:rPr>
              <a:t>屬性</a:t>
            </a:r>
            <a:r>
              <a:rPr lang="zh-TW" altLang="en-US" dirty="0" smtClean="0">
                <a:solidFill>
                  <a:srgbClr val="000000"/>
                </a:solidFill>
                <a:latin typeface="Times New Roman" panose="02020603050405020304" pitchFamily="18" charset="0"/>
                <a:ea typeface="標楷體" panose="03000509000000000000" pitchFamily="65" charset="-120"/>
              </a:rPr>
              <a:t>中</a:t>
            </a:r>
            <a:r>
              <a:rPr lang="zh-TW" altLang="en-US" dirty="0">
                <a:solidFill>
                  <a:srgbClr val="000000"/>
                </a:solidFill>
                <a:latin typeface="Times New Roman" panose="02020603050405020304" pitchFamily="18" charset="0"/>
                <a:ea typeface="標楷體" panose="03000509000000000000" pitchFamily="65" charset="-120"/>
              </a:rPr>
              <a:t>，</a:t>
            </a:r>
            <a:r>
              <a:rPr lang="zh-TW" altLang="en-US" dirty="0" smtClean="0">
                <a:solidFill>
                  <a:srgbClr val="000000"/>
                </a:solidFill>
                <a:latin typeface="Times New Roman" panose="02020603050405020304" pitchFamily="18" charset="0"/>
                <a:ea typeface="標楷體" panose="03000509000000000000" pitchFamily="65" charset="-120"/>
              </a:rPr>
              <a:t>可</a:t>
            </a:r>
            <a:r>
              <a:rPr lang="zh-TW" altLang="en-US" dirty="0">
                <a:solidFill>
                  <a:srgbClr val="000000"/>
                </a:solidFill>
                <a:latin typeface="Times New Roman" panose="02020603050405020304" pitchFamily="18" charset="0"/>
                <a:ea typeface="標楷體" panose="03000509000000000000" pitchFamily="65" charset="-120"/>
              </a:rPr>
              <a:t>用 </a:t>
            </a:r>
            <a:r>
              <a:rPr lang="en-US" altLang="zh-TW" dirty="0">
                <a:solidFill>
                  <a:srgbClr val="000000"/>
                </a:solidFill>
                <a:latin typeface="Times New Roman" panose="02020603050405020304" pitchFamily="18" charset="0"/>
                <a:ea typeface="標楷體" panose="03000509000000000000" pitchFamily="65" charset="-120"/>
              </a:rPr>
              <a:t>"loss", "</a:t>
            </a:r>
            <a:r>
              <a:rPr lang="en-US" altLang="zh-TW" dirty="0" err="1">
                <a:solidFill>
                  <a:srgbClr val="000000"/>
                </a:solidFill>
                <a:latin typeface="Times New Roman" panose="02020603050405020304" pitchFamily="18" charset="0"/>
                <a:ea typeface="標楷體" panose="03000509000000000000" pitchFamily="65" charset="-120"/>
              </a:rPr>
              <a:t>acc</a:t>
            </a:r>
            <a:r>
              <a:rPr lang="en-US" altLang="zh-TW" dirty="0" smtClean="0">
                <a:solidFill>
                  <a:srgbClr val="000000"/>
                </a:solidFill>
                <a:latin typeface="Times New Roman" panose="02020603050405020304" pitchFamily="18" charset="0"/>
                <a:ea typeface="標楷體" panose="03000509000000000000" pitchFamily="65" charset="-120"/>
              </a:rPr>
              <a:t>"</a:t>
            </a:r>
            <a:r>
              <a:rPr lang="zh-TW" altLang="en-US" dirty="0">
                <a:solidFill>
                  <a:srgbClr val="000000"/>
                </a:solidFill>
                <a:latin typeface="Times New Roman" panose="02020603050405020304" pitchFamily="18" charset="0"/>
                <a:ea typeface="標楷體" panose="03000509000000000000" pitchFamily="65" charset="-120"/>
              </a:rPr>
              <a:t> ，</a:t>
            </a:r>
            <a:r>
              <a:rPr lang="en-US" altLang="zh-TW" dirty="0" smtClean="0">
                <a:solidFill>
                  <a:srgbClr val="000000"/>
                </a:solidFill>
                <a:latin typeface="Times New Roman" panose="02020603050405020304" pitchFamily="18" charset="0"/>
                <a:ea typeface="標楷體" panose="03000509000000000000" pitchFamily="65" charset="-120"/>
              </a:rPr>
              <a:t> "</a:t>
            </a:r>
            <a:r>
              <a:rPr lang="en-US" altLang="zh-TW" dirty="0" err="1">
                <a:solidFill>
                  <a:srgbClr val="000000"/>
                </a:solidFill>
                <a:latin typeface="Times New Roman" panose="02020603050405020304" pitchFamily="18" charset="0"/>
                <a:ea typeface="標楷體" panose="03000509000000000000" pitchFamily="65" charset="-120"/>
              </a:rPr>
              <a:t>val_loss</a:t>
            </a:r>
            <a:r>
              <a:rPr lang="en-US" altLang="zh-TW" dirty="0" smtClean="0">
                <a:solidFill>
                  <a:srgbClr val="000000"/>
                </a:solidFill>
                <a:latin typeface="Times New Roman" panose="02020603050405020304" pitchFamily="18" charset="0"/>
                <a:ea typeface="標楷體" panose="03000509000000000000" pitchFamily="65" charset="-120"/>
              </a:rPr>
              <a:t>"</a:t>
            </a:r>
            <a:r>
              <a:rPr lang="zh-TW" altLang="en-US" dirty="0">
                <a:solidFill>
                  <a:srgbClr val="000000"/>
                </a:solidFill>
                <a:latin typeface="Times New Roman" panose="02020603050405020304" pitchFamily="18" charset="0"/>
                <a:ea typeface="標楷體" panose="03000509000000000000" pitchFamily="65" charset="-120"/>
              </a:rPr>
              <a:t> ，</a:t>
            </a:r>
            <a:r>
              <a:rPr lang="en-US" altLang="zh-TW" dirty="0" smtClean="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與 </a:t>
            </a:r>
            <a:r>
              <a:rPr lang="en-US" altLang="zh-TW" dirty="0">
                <a:solidFill>
                  <a:srgbClr val="000000"/>
                </a:solidFill>
                <a:latin typeface="Times New Roman" panose="02020603050405020304" pitchFamily="18" charset="0"/>
                <a:ea typeface="標楷體" panose="03000509000000000000" pitchFamily="65" charset="-120"/>
              </a:rPr>
              <a:t>"</a:t>
            </a:r>
            <a:r>
              <a:rPr lang="en-US" altLang="zh-TW" dirty="0" err="1">
                <a:solidFill>
                  <a:srgbClr val="000000"/>
                </a:solidFill>
                <a:latin typeface="Times New Roman" panose="02020603050405020304" pitchFamily="18" charset="0"/>
                <a:ea typeface="標楷體" panose="03000509000000000000" pitchFamily="65" charset="-120"/>
              </a:rPr>
              <a:t>val_acc</a:t>
            </a:r>
            <a:r>
              <a:rPr lang="en-US" altLang="zh-TW" dirty="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等 </a:t>
            </a:r>
            <a:r>
              <a:rPr lang="en-US" altLang="zh-TW" dirty="0">
                <a:solidFill>
                  <a:srgbClr val="000000"/>
                </a:solidFill>
                <a:latin typeface="Times New Roman" panose="02020603050405020304" pitchFamily="18" charset="0"/>
                <a:ea typeface="標楷體" panose="03000509000000000000" pitchFamily="65" charset="-120"/>
              </a:rPr>
              <a:t>key </a:t>
            </a:r>
            <a:r>
              <a:rPr lang="zh-TW" altLang="en-US" dirty="0">
                <a:solidFill>
                  <a:srgbClr val="000000"/>
                </a:solidFill>
                <a:latin typeface="Times New Roman" panose="02020603050405020304" pitchFamily="18" charset="0"/>
                <a:ea typeface="標楷體" panose="03000509000000000000" pitchFamily="65" charset="-120"/>
              </a:rPr>
              <a:t>存取</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62513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以圖形顯示</a:t>
            </a:r>
            <a:r>
              <a:rPr lang="zh-TW" altLang="en-US" b="1" dirty="0" smtClean="0"/>
              <a:t>訓練結果</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1296254" y="2490788"/>
            <a:ext cx="2698630" cy="3444875"/>
          </a:xfrm>
          <a:prstGeom prst="rect">
            <a:avLst/>
          </a:prstGeom>
        </p:spPr>
      </p:pic>
      <p:sp>
        <p:nvSpPr>
          <p:cNvPr id="7" name="矩形 6"/>
          <p:cNvSpPr/>
          <p:nvPr/>
        </p:nvSpPr>
        <p:spPr>
          <a:xfrm>
            <a:off x="3994884" y="2490788"/>
            <a:ext cx="3846945" cy="2308324"/>
          </a:xfrm>
          <a:prstGeom prst="rect">
            <a:avLst/>
          </a:prstGeom>
        </p:spPr>
        <p:txBody>
          <a:bodyPr wrap="square">
            <a:spAutoFit/>
          </a:bodyPr>
          <a:lstStyle/>
          <a:p>
            <a:pPr algn="just"/>
            <a:r>
              <a:rPr lang="zh-TW" altLang="en-US" dirty="0">
                <a:solidFill>
                  <a:srgbClr val="000000"/>
                </a:solidFill>
                <a:latin typeface="Times New Roman" panose="02020603050405020304" pitchFamily="18" charset="0"/>
                <a:ea typeface="標楷體" panose="03000509000000000000" pitchFamily="65" charset="-120"/>
              </a:rPr>
              <a:t>不論是藍色的 </a:t>
            </a:r>
            <a:r>
              <a:rPr lang="en-US" altLang="zh-TW" dirty="0">
                <a:solidFill>
                  <a:srgbClr val="000000"/>
                </a:solidFill>
                <a:latin typeface="Times New Roman" panose="02020603050405020304" pitchFamily="18" charset="0"/>
                <a:ea typeface="標楷體" panose="03000509000000000000" pitchFamily="65" charset="-120"/>
              </a:rPr>
              <a:t>48000 </a:t>
            </a:r>
            <a:r>
              <a:rPr lang="zh-TW" altLang="en-US" dirty="0">
                <a:solidFill>
                  <a:srgbClr val="000000"/>
                </a:solidFill>
                <a:latin typeface="Times New Roman" panose="02020603050405020304" pitchFamily="18" charset="0"/>
                <a:ea typeface="標楷體" panose="03000509000000000000" pitchFamily="65" charset="-120"/>
              </a:rPr>
              <a:t>筆訓練樣本 </a:t>
            </a:r>
            <a:r>
              <a:rPr lang="en-US" altLang="zh-TW" dirty="0">
                <a:solidFill>
                  <a:srgbClr val="000000"/>
                </a:solidFill>
                <a:latin typeface="Times New Roman" panose="02020603050405020304" pitchFamily="18" charset="0"/>
                <a:ea typeface="標楷體" panose="03000509000000000000" pitchFamily="65" charset="-120"/>
              </a:rPr>
              <a:t>(</a:t>
            </a:r>
            <a:r>
              <a:rPr lang="en-US" altLang="zh-TW" dirty="0" err="1">
                <a:solidFill>
                  <a:srgbClr val="000000"/>
                </a:solidFill>
                <a:latin typeface="Times New Roman" panose="02020603050405020304" pitchFamily="18" charset="0"/>
                <a:ea typeface="標楷體" panose="03000509000000000000" pitchFamily="65" charset="-120"/>
              </a:rPr>
              <a:t>acc</a:t>
            </a:r>
            <a:r>
              <a:rPr lang="en-US" altLang="zh-TW" dirty="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或綠色</a:t>
            </a:r>
            <a:r>
              <a:rPr lang="zh-TW" altLang="en-US" dirty="0" smtClean="0">
                <a:solidFill>
                  <a:srgbClr val="000000"/>
                </a:solidFill>
                <a:latin typeface="Times New Roman" panose="02020603050405020304" pitchFamily="18" charset="0"/>
                <a:ea typeface="標楷體" panose="03000509000000000000" pitchFamily="65" charset="-120"/>
              </a:rPr>
              <a:t>的</a:t>
            </a:r>
            <a:r>
              <a:rPr lang="en-US" altLang="zh-TW" dirty="0" smtClean="0">
                <a:solidFill>
                  <a:srgbClr val="000000"/>
                </a:solidFill>
                <a:latin typeface="Times New Roman" panose="02020603050405020304" pitchFamily="18" charset="0"/>
                <a:ea typeface="標楷體" panose="03000509000000000000" pitchFamily="65" charset="-120"/>
              </a:rPr>
              <a:t>12000</a:t>
            </a:r>
            <a:r>
              <a:rPr lang="zh-TW" altLang="en-US" dirty="0" smtClean="0">
                <a:solidFill>
                  <a:srgbClr val="000000"/>
                </a:solidFill>
                <a:latin typeface="Times New Roman" panose="02020603050405020304" pitchFamily="18" charset="0"/>
                <a:ea typeface="標楷體" panose="03000509000000000000" pitchFamily="65" charset="-120"/>
              </a:rPr>
              <a:t>筆</a:t>
            </a:r>
            <a:r>
              <a:rPr lang="zh-TW" altLang="en-US" dirty="0">
                <a:solidFill>
                  <a:srgbClr val="000000"/>
                </a:solidFill>
                <a:latin typeface="Times New Roman" panose="02020603050405020304" pitchFamily="18" charset="0"/>
                <a:ea typeface="標楷體" panose="03000509000000000000" pitchFamily="65" charset="-120"/>
              </a:rPr>
              <a:t>的驗證樣本 </a:t>
            </a:r>
            <a:r>
              <a:rPr lang="en-US" altLang="zh-TW" dirty="0" err="1">
                <a:solidFill>
                  <a:srgbClr val="000000"/>
                </a:solidFill>
                <a:latin typeface="Times New Roman" panose="02020603050405020304" pitchFamily="18" charset="0"/>
                <a:ea typeface="標楷體" panose="03000509000000000000" pitchFamily="65" charset="-120"/>
              </a:rPr>
              <a:t>val_acc</a:t>
            </a:r>
            <a:r>
              <a:rPr lang="en-US" altLang="zh-TW" dirty="0" smtClean="0">
                <a:solidFill>
                  <a:srgbClr val="000000"/>
                </a:solidFill>
                <a:latin typeface="Times New Roman" panose="02020603050405020304" pitchFamily="18" charset="0"/>
                <a:ea typeface="標楷體" panose="03000509000000000000" pitchFamily="65" charset="-120"/>
              </a:rPr>
              <a:t>)</a:t>
            </a:r>
            <a:r>
              <a:rPr lang="zh-TW" altLang="en-US" dirty="0" smtClean="0">
                <a:solidFill>
                  <a:srgbClr val="000000"/>
                </a:solidFill>
                <a:latin typeface="Times New Roman" panose="02020603050405020304" pitchFamily="18" charset="0"/>
                <a:ea typeface="標楷體" panose="03000509000000000000" pitchFamily="65" charset="-120"/>
              </a:rPr>
              <a:t>，其</a:t>
            </a:r>
            <a:r>
              <a:rPr lang="zh-TW" altLang="en-US" dirty="0">
                <a:solidFill>
                  <a:srgbClr val="000000"/>
                </a:solidFill>
                <a:latin typeface="Times New Roman" panose="02020603050405020304" pitchFamily="18" charset="0"/>
                <a:ea typeface="標楷體" panose="03000509000000000000" pitchFamily="65" charset="-120"/>
              </a:rPr>
              <a:t>準確度會隨著訓練輪次增加而</a:t>
            </a:r>
            <a:r>
              <a:rPr lang="zh-TW" altLang="en-US" dirty="0" smtClean="0">
                <a:solidFill>
                  <a:srgbClr val="000000"/>
                </a:solidFill>
                <a:latin typeface="Times New Roman" panose="02020603050405020304" pitchFamily="18" charset="0"/>
                <a:ea typeface="標楷體" panose="03000509000000000000" pitchFamily="65" charset="-120"/>
              </a:rPr>
              <a:t>增加；而下圖的</a:t>
            </a:r>
            <a:r>
              <a:rPr lang="zh-TW" altLang="en-US" dirty="0">
                <a:solidFill>
                  <a:srgbClr val="000000"/>
                </a:solidFill>
                <a:latin typeface="Times New Roman" panose="02020603050405020304" pitchFamily="18" charset="0"/>
                <a:ea typeface="標楷體" panose="03000509000000000000" pitchFamily="65" charset="-120"/>
              </a:rPr>
              <a:t>誤差子圖則顯示誤差 </a:t>
            </a:r>
            <a:r>
              <a:rPr lang="en-US" altLang="zh-TW" dirty="0">
                <a:solidFill>
                  <a:srgbClr val="000000"/>
                </a:solidFill>
                <a:latin typeface="Times New Roman" panose="02020603050405020304" pitchFamily="18" charset="0"/>
                <a:ea typeface="標楷體" panose="03000509000000000000" pitchFamily="65" charset="-120"/>
              </a:rPr>
              <a:t>(loss </a:t>
            </a:r>
            <a:r>
              <a:rPr lang="zh-TW" altLang="en-US" dirty="0">
                <a:solidFill>
                  <a:srgbClr val="000000"/>
                </a:solidFill>
                <a:latin typeface="Times New Roman" panose="02020603050405020304" pitchFamily="18" charset="0"/>
                <a:ea typeface="標楷體" panose="03000509000000000000" pitchFamily="65" charset="-120"/>
              </a:rPr>
              <a:t>與 </a:t>
            </a:r>
            <a:r>
              <a:rPr lang="en-US" altLang="zh-TW" dirty="0" err="1">
                <a:solidFill>
                  <a:srgbClr val="000000"/>
                </a:solidFill>
                <a:latin typeface="Times New Roman" panose="02020603050405020304" pitchFamily="18" charset="0"/>
                <a:ea typeface="標楷體" panose="03000509000000000000" pitchFamily="65" charset="-120"/>
              </a:rPr>
              <a:t>val_loss</a:t>
            </a:r>
            <a:r>
              <a:rPr lang="en-US" altLang="zh-TW" dirty="0">
                <a:solidFill>
                  <a:srgbClr val="000000"/>
                </a:solidFill>
                <a:latin typeface="Times New Roman" panose="02020603050405020304" pitchFamily="18" charset="0"/>
                <a:ea typeface="標楷體" panose="03000509000000000000" pitchFamily="65" charset="-120"/>
              </a:rPr>
              <a:t>) </a:t>
            </a:r>
            <a:r>
              <a:rPr lang="zh-TW" altLang="en-US" dirty="0">
                <a:solidFill>
                  <a:srgbClr val="000000"/>
                </a:solidFill>
                <a:latin typeface="Times New Roman" panose="02020603050405020304" pitchFamily="18" charset="0"/>
                <a:ea typeface="標楷體" panose="03000509000000000000" pitchFamily="65" charset="-120"/>
              </a:rPr>
              <a:t>越來越</a:t>
            </a:r>
            <a:r>
              <a:rPr lang="zh-TW" altLang="en-US" dirty="0" smtClean="0">
                <a:solidFill>
                  <a:srgbClr val="000000"/>
                </a:solidFill>
                <a:latin typeface="Times New Roman" panose="02020603050405020304" pitchFamily="18" charset="0"/>
                <a:ea typeface="標楷體" panose="03000509000000000000" pitchFamily="65" charset="-120"/>
              </a:rPr>
              <a:t>小。不過</a:t>
            </a:r>
            <a:r>
              <a:rPr lang="zh-TW" altLang="en-US" dirty="0">
                <a:solidFill>
                  <a:srgbClr val="000000"/>
                </a:solidFill>
                <a:latin typeface="Times New Roman" panose="02020603050405020304" pitchFamily="18" charset="0"/>
                <a:ea typeface="標楷體" panose="03000509000000000000" pitchFamily="65" charset="-120"/>
              </a:rPr>
              <a:t>，</a:t>
            </a:r>
            <a:r>
              <a:rPr lang="zh-TW" altLang="en-US" dirty="0" smtClean="0">
                <a:solidFill>
                  <a:srgbClr val="000000"/>
                </a:solidFill>
                <a:latin typeface="Times New Roman" panose="02020603050405020304" pitchFamily="18" charset="0"/>
                <a:ea typeface="標楷體" panose="03000509000000000000" pitchFamily="65" charset="-120"/>
              </a:rPr>
              <a:t>驗證</a:t>
            </a:r>
            <a:r>
              <a:rPr lang="zh-TW" altLang="en-US" dirty="0">
                <a:solidFill>
                  <a:srgbClr val="000000"/>
                </a:solidFill>
                <a:latin typeface="Times New Roman" panose="02020603050405020304" pitchFamily="18" charset="0"/>
                <a:ea typeface="標楷體" panose="03000509000000000000" pitchFamily="65" charset="-120"/>
              </a:rPr>
              <a:t>樣本因為沒有參加</a:t>
            </a:r>
            <a:r>
              <a:rPr lang="zh-TW" altLang="en-US" dirty="0" smtClean="0">
                <a:solidFill>
                  <a:srgbClr val="000000"/>
                </a:solidFill>
                <a:latin typeface="Times New Roman" panose="02020603050405020304" pitchFamily="18" charset="0"/>
                <a:ea typeface="標楷體" panose="03000509000000000000" pitchFamily="65" charset="-120"/>
              </a:rPr>
              <a:t>訓練</a:t>
            </a:r>
            <a:r>
              <a:rPr lang="zh-TW" altLang="en-US" dirty="0">
                <a:solidFill>
                  <a:srgbClr val="000000"/>
                </a:solidFill>
                <a:latin typeface="Times New Roman" panose="02020603050405020304" pitchFamily="18" charset="0"/>
                <a:ea typeface="標楷體" panose="03000509000000000000" pitchFamily="65" charset="-120"/>
              </a:rPr>
              <a:t>，</a:t>
            </a:r>
            <a:r>
              <a:rPr lang="zh-TW" altLang="en-US" dirty="0" smtClean="0">
                <a:solidFill>
                  <a:srgbClr val="000000"/>
                </a:solidFill>
                <a:latin typeface="Times New Roman" panose="02020603050405020304" pitchFamily="18" charset="0"/>
                <a:ea typeface="標楷體" panose="03000509000000000000" pitchFamily="65" charset="-120"/>
              </a:rPr>
              <a:t>故</a:t>
            </a:r>
            <a:r>
              <a:rPr lang="zh-TW" altLang="en-US" dirty="0">
                <a:solidFill>
                  <a:srgbClr val="000000"/>
                </a:solidFill>
                <a:latin typeface="Times New Roman" panose="02020603050405020304" pitchFamily="18" charset="0"/>
                <a:ea typeface="標楷體" panose="03000509000000000000" pitchFamily="65" charset="-120"/>
              </a:rPr>
              <a:t>其準確度在第二輪以後較訓練樣本來得</a:t>
            </a:r>
            <a:r>
              <a:rPr lang="zh-TW" altLang="en-US" dirty="0" smtClean="0">
                <a:solidFill>
                  <a:srgbClr val="000000"/>
                </a:solidFill>
                <a:latin typeface="Times New Roman" panose="02020603050405020304" pitchFamily="18" charset="0"/>
                <a:ea typeface="標楷體" panose="03000509000000000000" pitchFamily="65" charset="-120"/>
              </a:rPr>
              <a:t>低。</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587491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評估模型</a:t>
            </a:r>
            <a:r>
              <a:rPr lang="zh-TW" altLang="en-US" b="1" dirty="0" smtClean="0"/>
              <a:t>準確率</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342495" y="2530475"/>
            <a:ext cx="6467475" cy="1333500"/>
          </a:xfrm>
          <a:prstGeom prst="rect">
            <a:avLst/>
          </a:prstGeom>
        </p:spPr>
      </p:pic>
      <p:sp>
        <p:nvSpPr>
          <p:cNvPr id="5" name="矩形 4"/>
          <p:cNvSpPr/>
          <p:nvPr/>
        </p:nvSpPr>
        <p:spPr>
          <a:xfrm>
            <a:off x="1342494" y="3964863"/>
            <a:ext cx="6633105" cy="646331"/>
          </a:xfrm>
          <a:prstGeom prst="rect">
            <a:avLst/>
          </a:prstGeom>
        </p:spPr>
        <p:txBody>
          <a:bodyPr wrap="square">
            <a:spAutoFit/>
          </a:bodyPr>
          <a:lstStyle/>
          <a:p>
            <a:r>
              <a:rPr lang="zh-TW" altLang="en-US" dirty="0">
                <a:solidFill>
                  <a:srgbClr val="333333"/>
                </a:solidFill>
                <a:latin typeface="Times New Roman" panose="02020603050405020304" pitchFamily="18" charset="0"/>
                <a:ea typeface="標楷體" panose="03000509000000000000" pitchFamily="65" charset="-120"/>
              </a:rPr>
              <a:t>這個 </a:t>
            </a:r>
            <a:r>
              <a:rPr lang="en-US" altLang="zh-TW" dirty="0" smtClean="0">
                <a:solidFill>
                  <a:srgbClr val="333333"/>
                </a:solidFill>
                <a:latin typeface="Times New Roman" panose="02020603050405020304" pitchFamily="18" charset="0"/>
                <a:ea typeface="標楷體" panose="03000509000000000000" pitchFamily="65" charset="-120"/>
              </a:rPr>
              <a:t>0.9796 </a:t>
            </a:r>
            <a:r>
              <a:rPr lang="zh-TW" altLang="en-US" dirty="0">
                <a:solidFill>
                  <a:srgbClr val="333333"/>
                </a:solidFill>
                <a:latin typeface="Times New Roman" panose="02020603050405020304" pitchFamily="18" charset="0"/>
                <a:ea typeface="標楷體" panose="03000509000000000000" pitchFamily="65" charset="-120"/>
              </a:rPr>
              <a:t>的準確率比上面訓練樣本最後的 </a:t>
            </a:r>
            <a:r>
              <a:rPr lang="en-US" altLang="zh-TW" dirty="0" smtClean="0">
                <a:solidFill>
                  <a:srgbClr val="333333"/>
                </a:solidFill>
                <a:latin typeface="Times New Roman" panose="02020603050405020304" pitchFamily="18" charset="0"/>
                <a:ea typeface="標楷體" panose="03000509000000000000" pitchFamily="65" charset="-120"/>
              </a:rPr>
              <a:t>0.9991 </a:t>
            </a:r>
            <a:r>
              <a:rPr lang="zh-TW" altLang="en-US" dirty="0">
                <a:solidFill>
                  <a:srgbClr val="333333"/>
                </a:solidFill>
                <a:latin typeface="Times New Roman" panose="02020603050405020304" pitchFamily="18" charset="0"/>
                <a:ea typeface="標楷體" panose="03000509000000000000" pitchFamily="65" charset="-120"/>
              </a:rPr>
              <a:t>要</a:t>
            </a:r>
            <a:r>
              <a:rPr lang="zh-TW" altLang="en-US" dirty="0" smtClean="0">
                <a:solidFill>
                  <a:srgbClr val="333333"/>
                </a:solidFill>
                <a:latin typeface="Times New Roman" panose="02020603050405020304" pitchFamily="18" charset="0"/>
                <a:ea typeface="標楷體" panose="03000509000000000000" pitchFamily="65" charset="-120"/>
              </a:rPr>
              <a:t>低</a:t>
            </a:r>
            <a:r>
              <a:rPr lang="zh-TW" altLang="en-US" dirty="0">
                <a:solidFill>
                  <a:srgbClr val="333333"/>
                </a:solidFill>
                <a:latin typeface="Times New Roman" panose="02020603050405020304" pitchFamily="18" charset="0"/>
                <a:ea typeface="標楷體" panose="03000509000000000000" pitchFamily="65" charset="-120"/>
              </a:rPr>
              <a:t>，</a:t>
            </a:r>
            <a:r>
              <a:rPr lang="zh-TW" altLang="en-US" dirty="0" smtClean="0">
                <a:solidFill>
                  <a:srgbClr val="333333"/>
                </a:solidFill>
                <a:latin typeface="Times New Roman" panose="02020603050405020304" pitchFamily="18" charset="0"/>
                <a:ea typeface="標楷體" panose="03000509000000000000" pitchFamily="65" charset="-120"/>
              </a:rPr>
              <a:t>這</a:t>
            </a:r>
            <a:r>
              <a:rPr lang="zh-TW" altLang="en-US" dirty="0">
                <a:solidFill>
                  <a:srgbClr val="333333"/>
                </a:solidFill>
                <a:latin typeface="Times New Roman" panose="02020603050405020304" pitchFamily="18" charset="0"/>
                <a:ea typeface="標楷體" panose="03000509000000000000" pitchFamily="65" charset="-120"/>
              </a:rPr>
              <a:t>是因為測試樣本沒有參加</a:t>
            </a:r>
            <a:r>
              <a:rPr lang="zh-TW" altLang="en-US" dirty="0" smtClean="0">
                <a:solidFill>
                  <a:srgbClr val="333333"/>
                </a:solidFill>
                <a:latin typeface="Times New Roman" panose="02020603050405020304" pitchFamily="18" charset="0"/>
                <a:ea typeface="標楷體" panose="03000509000000000000" pitchFamily="65" charset="-120"/>
              </a:rPr>
              <a:t>訓練</a:t>
            </a:r>
            <a:r>
              <a:rPr lang="zh-TW" altLang="en-US" dirty="0">
                <a:solidFill>
                  <a:srgbClr val="333333"/>
                </a:solidFill>
                <a:latin typeface="Times New Roman" panose="02020603050405020304" pitchFamily="18" charset="0"/>
                <a:ea typeface="標楷體" panose="03000509000000000000" pitchFamily="65" charset="-120"/>
              </a:rPr>
              <a:t>，</a:t>
            </a:r>
            <a:r>
              <a:rPr lang="zh-TW" altLang="en-US" dirty="0" smtClean="0">
                <a:solidFill>
                  <a:srgbClr val="333333"/>
                </a:solidFill>
                <a:latin typeface="Times New Roman" panose="02020603050405020304" pitchFamily="18" charset="0"/>
                <a:ea typeface="標楷體" panose="03000509000000000000" pitchFamily="65" charset="-120"/>
              </a:rPr>
              <a:t>不可能</a:t>
            </a:r>
            <a:r>
              <a:rPr lang="zh-TW" altLang="en-US" dirty="0">
                <a:solidFill>
                  <a:srgbClr val="333333"/>
                </a:solidFill>
                <a:latin typeface="Times New Roman" panose="02020603050405020304" pitchFamily="18" charset="0"/>
                <a:ea typeface="標楷體" panose="03000509000000000000" pitchFamily="65" charset="-120"/>
              </a:rPr>
              <a:t>比訓練結果高</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357838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進行</a:t>
            </a:r>
            <a:r>
              <a:rPr lang="zh-TW" altLang="en-US" b="1" dirty="0" smtClean="0"/>
              <a:t>預測</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690158" y="2451969"/>
            <a:ext cx="5772150" cy="1028700"/>
          </a:xfrm>
          <a:prstGeom prst="rect">
            <a:avLst/>
          </a:prstGeom>
        </p:spPr>
      </p:pic>
      <p:sp>
        <p:nvSpPr>
          <p:cNvPr id="5" name="矩形 4"/>
          <p:cNvSpPr/>
          <p:nvPr/>
        </p:nvSpPr>
        <p:spPr>
          <a:xfrm>
            <a:off x="1043709" y="3577029"/>
            <a:ext cx="7250546" cy="830997"/>
          </a:xfrm>
          <a:prstGeom prst="rect">
            <a:avLst/>
          </a:prstGeom>
        </p:spPr>
        <p:txBody>
          <a:bodyPr wrap="square">
            <a:spAutoFit/>
          </a:bodyPr>
          <a:lstStyle/>
          <a:p>
            <a:r>
              <a:rPr lang="zh-TW" altLang="en-US" sz="1600" dirty="0">
                <a:solidFill>
                  <a:srgbClr val="333333"/>
                </a:solidFill>
                <a:latin typeface="Times New Roman" panose="02020603050405020304" pitchFamily="18" charset="0"/>
                <a:ea typeface="標楷體" panose="03000509000000000000" pitchFamily="65" charset="-120"/>
              </a:rPr>
              <a:t>測試結果是 </a:t>
            </a:r>
            <a:r>
              <a:rPr lang="en-US" altLang="zh-TW" sz="1600" dirty="0">
                <a:solidFill>
                  <a:srgbClr val="333333"/>
                </a:solidFill>
                <a:latin typeface="Times New Roman" panose="02020603050405020304" pitchFamily="18" charset="0"/>
                <a:ea typeface="標楷體" panose="03000509000000000000" pitchFamily="65" charset="-120"/>
              </a:rPr>
              <a:t>1*10000 </a:t>
            </a:r>
            <a:r>
              <a:rPr lang="zh-TW" altLang="en-US" sz="1600" dirty="0">
                <a:solidFill>
                  <a:srgbClr val="333333"/>
                </a:solidFill>
                <a:latin typeface="Times New Roman" panose="02020603050405020304" pitchFamily="18" charset="0"/>
                <a:ea typeface="標楷體" panose="03000509000000000000" pitchFamily="65" charset="-120"/>
              </a:rPr>
              <a:t>的一維陣列</a:t>
            </a:r>
            <a:r>
              <a:rPr lang="en-US" altLang="zh-TW" sz="1600" dirty="0">
                <a:solidFill>
                  <a:srgbClr val="333333"/>
                </a:solidFill>
                <a:latin typeface="Times New Roman" panose="02020603050405020304" pitchFamily="18" charset="0"/>
                <a:ea typeface="標楷體" panose="03000509000000000000" pitchFamily="65" charset="-120"/>
              </a:rPr>
              <a:t>, </a:t>
            </a:r>
            <a:r>
              <a:rPr lang="zh-TW" altLang="en-US" sz="1600" dirty="0">
                <a:solidFill>
                  <a:srgbClr val="333333"/>
                </a:solidFill>
                <a:latin typeface="Times New Roman" panose="02020603050405020304" pitchFamily="18" charset="0"/>
                <a:ea typeface="標楷體" panose="03000509000000000000" pitchFamily="65" charset="-120"/>
              </a:rPr>
              <a:t>因此它只顯示前後各三個結果</a:t>
            </a:r>
            <a:r>
              <a:rPr lang="en-US" altLang="zh-TW" sz="1600" dirty="0">
                <a:solidFill>
                  <a:srgbClr val="333333"/>
                </a:solidFill>
                <a:latin typeface="Times New Roman" panose="02020603050405020304" pitchFamily="18" charset="0"/>
                <a:ea typeface="標楷體" panose="03000509000000000000" pitchFamily="65" charset="-120"/>
              </a:rPr>
              <a:t>, </a:t>
            </a:r>
            <a:r>
              <a:rPr lang="zh-TW" altLang="en-US" sz="1600" dirty="0">
                <a:solidFill>
                  <a:srgbClr val="333333"/>
                </a:solidFill>
                <a:latin typeface="Times New Roman" panose="02020603050405020304" pitchFamily="18" charset="0"/>
                <a:ea typeface="標楷體" panose="03000509000000000000" pitchFamily="65" charset="-120"/>
              </a:rPr>
              <a:t>可知測試樣本前三個圖片被 </a:t>
            </a:r>
            <a:r>
              <a:rPr lang="en-US" altLang="zh-TW" sz="1600" dirty="0">
                <a:solidFill>
                  <a:srgbClr val="333333"/>
                </a:solidFill>
                <a:latin typeface="Times New Roman" panose="02020603050405020304" pitchFamily="18" charset="0"/>
                <a:ea typeface="標楷體" panose="03000509000000000000" pitchFamily="65" charset="-120"/>
              </a:rPr>
              <a:t>MLP </a:t>
            </a:r>
            <a:r>
              <a:rPr lang="zh-TW" altLang="en-US" sz="1600" dirty="0">
                <a:solidFill>
                  <a:srgbClr val="333333"/>
                </a:solidFill>
                <a:latin typeface="Times New Roman" panose="02020603050405020304" pitchFamily="18" charset="0"/>
                <a:ea typeface="標楷體" panose="03000509000000000000" pitchFamily="65" charset="-120"/>
              </a:rPr>
              <a:t>分別辨識為 </a:t>
            </a:r>
            <a:r>
              <a:rPr lang="en-US" altLang="zh-TW" sz="1600" dirty="0" smtClean="0">
                <a:solidFill>
                  <a:srgbClr val="333333"/>
                </a:solidFill>
                <a:latin typeface="Times New Roman" panose="02020603050405020304" pitchFamily="18" charset="0"/>
                <a:ea typeface="標楷體" panose="03000509000000000000" pitchFamily="65" charset="-120"/>
              </a:rPr>
              <a:t>7</a:t>
            </a:r>
            <a:r>
              <a:rPr lang="zh-TW" altLang="en-US" sz="1600" dirty="0" smtClean="0">
                <a:solidFill>
                  <a:srgbClr val="333333"/>
                </a:solidFill>
                <a:latin typeface="Times New Roman" panose="02020603050405020304" pitchFamily="18" charset="0"/>
                <a:ea typeface="標楷體" panose="03000509000000000000" pitchFamily="65" charset="-120"/>
              </a:rPr>
              <a:t>、</a:t>
            </a:r>
            <a:r>
              <a:rPr lang="en-US" altLang="zh-TW" sz="1600" dirty="0" smtClean="0">
                <a:solidFill>
                  <a:srgbClr val="333333"/>
                </a:solidFill>
                <a:latin typeface="Times New Roman" panose="02020603050405020304" pitchFamily="18" charset="0"/>
                <a:ea typeface="標楷體" panose="03000509000000000000" pitchFamily="65" charset="-120"/>
              </a:rPr>
              <a:t>2</a:t>
            </a:r>
            <a:r>
              <a:rPr lang="zh-TW" altLang="en-US" sz="1600" dirty="0" smtClean="0">
                <a:solidFill>
                  <a:srgbClr val="333333"/>
                </a:solidFill>
                <a:latin typeface="Times New Roman" panose="02020603050405020304" pitchFamily="18" charset="0"/>
                <a:ea typeface="標楷體" panose="03000509000000000000" pitchFamily="65" charset="-120"/>
              </a:rPr>
              <a:t>、</a:t>
            </a:r>
            <a:r>
              <a:rPr lang="en-US" altLang="zh-TW" sz="1600" dirty="0" smtClean="0">
                <a:solidFill>
                  <a:srgbClr val="333333"/>
                </a:solidFill>
                <a:latin typeface="Times New Roman" panose="02020603050405020304" pitchFamily="18" charset="0"/>
                <a:ea typeface="標楷體" panose="03000509000000000000" pitchFamily="65" charset="-120"/>
              </a:rPr>
              <a:t>1</a:t>
            </a:r>
            <a:r>
              <a:rPr lang="zh-TW" altLang="en-US" sz="1600" dirty="0" smtClean="0">
                <a:solidFill>
                  <a:srgbClr val="333333"/>
                </a:solidFill>
                <a:latin typeface="Times New Roman" panose="02020603050405020304" pitchFamily="18" charset="0"/>
                <a:ea typeface="標楷體" panose="03000509000000000000" pitchFamily="65" charset="-120"/>
              </a:rPr>
              <a:t>；而</a:t>
            </a:r>
            <a:r>
              <a:rPr lang="zh-TW" altLang="en-US" sz="1600" dirty="0">
                <a:solidFill>
                  <a:srgbClr val="333333"/>
                </a:solidFill>
                <a:latin typeface="Times New Roman" panose="02020603050405020304" pitchFamily="18" charset="0"/>
                <a:ea typeface="標楷體" panose="03000509000000000000" pitchFamily="65" charset="-120"/>
              </a:rPr>
              <a:t>最後三張圖片則辨識為 </a:t>
            </a:r>
            <a:r>
              <a:rPr lang="en-US" altLang="zh-TW" sz="1600" dirty="0" smtClean="0">
                <a:solidFill>
                  <a:srgbClr val="333333"/>
                </a:solidFill>
                <a:latin typeface="Times New Roman" panose="02020603050405020304" pitchFamily="18" charset="0"/>
                <a:ea typeface="標楷體" panose="03000509000000000000" pitchFamily="65" charset="-120"/>
              </a:rPr>
              <a:t>4</a:t>
            </a:r>
            <a:r>
              <a:rPr lang="zh-TW" altLang="en-US" sz="1600" dirty="0" smtClean="0">
                <a:solidFill>
                  <a:srgbClr val="333333"/>
                </a:solidFill>
                <a:latin typeface="Times New Roman" panose="02020603050405020304" pitchFamily="18" charset="0"/>
                <a:ea typeface="標楷體" panose="03000509000000000000" pitchFamily="65" charset="-120"/>
              </a:rPr>
              <a:t>、</a:t>
            </a:r>
            <a:r>
              <a:rPr lang="en-US" altLang="zh-TW" sz="1600" dirty="0" smtClean="0">
                <a:solidFill>
                  <a:srgbClr val="333333"/>
                </a:solidFill>
                <a:latin typeface="Times New Roman" panose="02020603050405020304" pitchFamily="18" charset="0"/>
                <a:ea typeface="標楷體" panose="03000509000000000000" pitchFamily="65" charset="-120"/>
              </a:rPr>
              <a:t>5</a:t>
            </a:r>
            <a:r>
              <a:rPr lang="zh-TW" altLang="en-US" sz="1600" dirty="0" smtClean="0">
                <a:solidFill>
                  <a:srgbClr val="333333"/>
                </a:solidFill>
                <a:latin typeface="Times New Roman" panose="02020603050405020304" pitchFamily="18" charset="0"/>
                <a:ea typeface="標楷體" panose="03000509000000000000" pitchFamily="65" charset="-120"/>
              </a:rPr>
              <a:t>、</a:t>
            </a:r>
            <a:r>
              <a:rPr lang="en-US" altLang="zh-TW" sz="1600" dirty="0" smtClean="0">
                <a:solidFill>
                  <a:srgbClr val="333333"/>
                </a:solidFill>
                <a:latin typeface="Times New Roman" panose="02020603050405020304" pitchFamily="18" charset="0"/>
                <a:ea typeface="標楷體" panose="03000509000000000000" pitchFamily="65" charset="-120"/>
              </a:rPr>
              <a:t>6</a:t>
            </a:r>
            <a:r>
              <a:rPr lang="zh-TW" altLang="en-US" sz="1600" dirty="0" smtClean="0">
                <a:solidFill>
                  <a:srgbClr val="333333"/>
                </a:solidFill>
                <a:latin typeface="Times New Roman" panose="02020603050405020304" pitchFamily="18" charset="0"/>
                <a:ea typeface="標楷體" panose="03000509000000000000" pitchFamily="65" charset="-120"/>
              </a:rPr>
              <a:t>可以</a:t>
            </a:r>
            <a:r>
              <a:rPr lang="zh-TW" altLang="en-US" sz="1600" dirty="0">
                <a:solidFill>
                  <a:srgbClr val="333333"/>
                </a:solidFill>
                <a:latin typeface="Times New Roman" panose="02020603050405020304" pitchFamily="18" charset="0"/>
                <a:ea typeface="標楷體" panose="03000509000000000000" pitchFamily="65" charset="-120"/>
              </a:rPr>
              <a:t>用索引取得這 </a:t>
            </a:r>
            <a:r>
              <a:rPr lang="en-US" altLang="zh-TW" sz="1600" dirty="0">
                <a:solidFill>
                  <a:srgbClr val="333333"/>
                </a:solidFill>
                <a:latin typeface="Times New Roman" panose="02020603050405020304" pitchFamily="18" charset="0"/>
                <a:ea typeface="標楷體" panose="03000509000000000000" pitchFamily="65" charset="-120"/>
              </a:rPr>
              <a:t>10000 </a:t>
            </a:r>
            <a:r>
              <a:rPr lang="zh-TW" altLang="en-US" sz="1600" dirty="0">
                <a:solidFill>
                  <a:srgbClr val="333333"/>
                </a:solidFill>
                <a:latin typeface="Times New Roman" panose="02020603050405020304" pitchFamily="18" charset="0"/>
                <a:ea typeface="標楷體" panose="03000509000000000000" pitchFamily="65" charset="-120"/>
              </a:rPr>
              <a:t>個圖片的預測值</a:t>
            </a:r>
            <a:endParaRPr lang="zh-TW" altLang="en-US" sz="1600" dirty="0">
              <a:latin typeface="Times New Roman" panose="02020603050405020304" pitchFamily="18" charset="0"/>
              <a:ea typeface="標楷體" panose="03000509000000000000" pitchFamily="65" charset="-120"/>
            </a:endParaRPr>
          </a:p>
        </p:txBody>
      </p:sp>
      <p:pic>
        <p:nvPicPr>
          <p:cNvPr id="6" name="圖片 5"/>
          <p:cNvPicPr>
            <a:picLocks noChangeAspect="1"/>
          </p:cNvPicPr>
          <p:nvPr/>
        </p:nvPicPr>
        <p:blipFill rotWithShape="1">
          <a:blip r:embed="rId3"/>
          <a:srcRect l="2933" t="12539" r="16681" b="12800"/>
          <a:stretch/>
        </p:blipFill>
        <p:spPr>
          <a:xfrm>
            <a:off x="720435" y="4501365"/>
            <a:ext cx="1413164" cy="646546"/>
          </a:xfrm>
          <a:prstGeom prst="rect">
            <a:avLst/>
          </a:prstGeom>
        </p:spPr>
      </p:pic>
      <p:pic>
        <p:nvPicPr>
          <p:cNvPr id="7" name="圖片 6"/>
          <p:cNvPicPr>
            <a:picLocks noChangeAspect="1"/>
          </p:cNvPicPr>
          <p:nvPr/>
        </p:nvPicPr>
        <p:blipFill rotWithShape="1">
          <a:blip r:embed="rId4"/>
          <a:srcRect l="3299" t="13605" r="16984" b="14933"/>
          <a:stretch/>
        </p:blipFill>
        <p:spPr>
          <a:xfrm>
            <a:off x="2343141" y="4510244"/>
            <a:ext cx="1360640" cy="646546"/>
          </a:xfrm>
          <a:prstGeom prst="rect">
            <a:avLst/>
          </a:prstGeom>
        </p:spPr>
      </p:pic>
      <p:pic>
        <p:nvPicPr>
          <p:cNvPr id="8" name="圖片 7"/>
          <p:cNvPicPr>
            <a:picLocks noChangeAspect="1"/>
          </p:cNvPicPr>
          <p:nvPr/>
        </p:nvPicPr>
        <p:blipFill rotWithShape="1">
          <a:blip r:embed="rId5"/>
          <a:srcRect l="315" t="14924" r="14355" b="13825"/>
          <a:stretch/>
        </p:blipFill>
        <p:spPr>
          <a:xfrm>
            <a:off x="3930124" y="4505174"/>
            <a:ext cx="1275881" cy="642737"/>
          </a:xfrm>
          <a:prstGeom prst="rect">
            <a:avLst/>
          </a:prstGeom>
        </p:spPr>
      </p:pic>
      <p:pic>
        <p:nvPicPr>
          <p:cNvPr id="9" name="圖片 8"/>
          <p:cNvPicPr>
            <a:picLocks noChangeAspect="1"/>
          </p:cNvPicPr>
          <p:nvPr/>
        </p:nvPicPr>
        <p:blipFill rotWithShape="1">
          <a:blip r:embed="rId6"/>
          <a:srcRect l="3546" t="12173" r="5223" b="8069"/>
          <a:stretch/>
        </p:blipFill>
        <p:spPr>
          <a:xfrm>
            <a:off x="5432348" y="4495957"/>
            <a:ext cx="1392153" cy="660833"/>
          </a:xfrm>
          <a:prstGeom prst="rect">
            <a:avLst/>
          </a:prstGeom>
        </p:spPr>
      </p:pic>
      <p:pic>
        <p:nvPicPr>
          <p:cNvPr id="10" name="圖片 9"/>
          <p:cNvPicPr>
            <a:picLocks noChangeAspect="1"/>
          </p:cNvPicPr>
          <p:nvPr/>
        </p:nvPicPr>
        <p:blipFill rotWithShape="1">
          <a:blip r:embed="rId7"/>
          <a:srcRect l="6086" t="14505" r="5122" b="12978"/>
          <a:stretch/>
        </p:blipFill>
        <p:spPr>
          <a:xfrm>
            <a:off x="6934572" y="4464061"/>
            <a:ext cx="1560946" cy="692729"/>
          </a:xfrm>
          <a:prstGeom prst="rect">
            <a:avLst/>
          </a:prstGeom>
        </p:spPr>
      </p:pic>
      <p:pic>
        <p:nvPicPr>
          <p:cNvPr id="11" name="圖片 10"/>
          <p:cNvPicPr>
            <a:picLocks noChangeAspect="1"/>
          </p:cNvPicPr>
          <p:nvPr/>
        </p:nvPicPr>
        <p:blipFill rotWithShape="1">
          <a:blip r:embed="rId8"/>
          <a:srcRect l="5323" t="10743" r="9870" b="17010"/>
          <a:stretch/>
        </p:blipFill>
        <p:spPr>
          <a:xfrm>
            <a:off x="720435" y="5373302"/>
            <a:ext cx="1385455" cy="683491"/>
          </a:xfrm>
          <a:prstGeom prst="rect">
            <a:avLst/>
          </a:prstGeom>
        </p:spPr>
      </p:pic>
      <p:pic>
        <p:nvPicPr>
          <p:cNvPr id="12" name="圖片 11"/>
          <p:cNvPicPr>
            <a:picLocks noChangeAspect="1"/>
          </p:cNvPicPr>
          <p:nvPr/>
        </p:nvPicPr>
        <p:blipFill rotWithShape="1">
          <a:blip r:embed="rId9"/>
          <a:srcRect l="4848" t="7519" b="9495"/>
          <a:stretch/>
        </p:blipFill>
        <p:spPr>
          <a:xfrm>
            <a:off x="2343141" y="5373305"/>
            <a:ext cx="2438307" cy="785091"/>
          </a:xfrm>
          <a:prstGeom prst="rect">
            <a:avLst/>
          </a:prstGeom>
        </p:spPr>
      </p:pic>
      <p:pic>
        <p:nvPicPr>
          <p:cNvPr id="13" name="圖片 12"/>
          <p:cNvPicPr>
            <a:picLocks noChangeAspect="1"/>
          </p:cNvPicPr>
          <p:nvPr/>
        </p:nvPicPr>
        <p:blipFill>
          <a:blip r:embed="rId10"/>
          <a:stretch>
            <a:fillRect/>
          </a:stretch>
        </p:blipFill>
        <p:spPr>
          <a:xfrm>
            <a:off x="5018699" y="5373303"/>
            <a:ext cx="2241083" cy="781612"/>
          </a:xfrm>
          <a:prstGeom prst="rect">
            <a:avLst/>
          </a:prstGeom>
        </p:spPr>
      </p:pic>
    </p:spTree>
    <p:extLst>
      <p:ext uri="{BB962C8B-B14F-4D97-AF65-F5344CB8AC3E}">
        <p14:creationId xmlns:p14="http://schemas.microsoft.com/office/powerpoint/2010/main" val="1247686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手寫</a:t>
            </a:r>
            <a:r>
              <a:rPr lang="zh-TW" altLang="en-US" b="1" dirty="0"/>
              <a:t>辨識</a:t>
            </a:r>
          </a:p>
        </p:txBody>
      </p:sp>
      <p:pic>
        <p:nvPicPr>
          <p:cNvPr id="4" name="內容版面配置區 3"/>
          <p:cNvPicPr>
            <a:picLocks noGrp="1" noChangeAspect="1"/>
          </p:cNvPicPr>
          <p:nvPr>
            <p:ph idx="1"/>
          </p:nvPr>
        </p:nvPicPr>
        <p:blipFill>
          <a:blip r:embed="rId2"/>
          <a:stretch>
            <a:fillRect/>
          </a:stretch>
        </p:blipFill>
        <p:spPr>
          <a:xfrm>
            <a:off x="1176866" y="2401627"/>
            <a:ext cx="6132865" cy="2235028"/>
          </a:xfrm>
          <a:prstGeom prst="rect">
            <a:avLst/>
          </a:prstGeom>
        </p:spPr>
      </p:pic>
      <p:pic>
        <p:nvPicPr>
          <p:cNvPr id="5" name="內容版面配置區 3"/>
          <p:cNvPicPr>
            <a:picLocks noChangeAspect="1"/>
          </p:cNvPicPr>
          <p:nvPr/>
        </p:nvPicPr>
        <p:blipFill>
          <a:blip r:embed="rId3"/>
          <a:stretch>
            <a:fillRect/>
          </a:stretch>
        </p:blipFill>
        <p:spPr>
          <a:xfrm>
            <a:off x="1176866" y="4636655"/>
            <a:ext cx="4055099" cy="1604503"/>
          </a:xfrm>
          <a:prstGeom prst="rect">
            <a:avLst/>
          </a:prstGeom>
        </p:spPr>
      </p:pic>
      <p:sp>
        <p:nvSpPr>
          <p:cNvPr id="6" name="矩形 5"/>
          <p:cNvSpPr/>
          <p:nvPr/>
        </p:nvSpPr>
        <p:spPr>
          <a:xfrm>
            <a:off x="5254205" y="4701310"/>
            <a:ext cx="2927543" cy="1323439"/>
          </a:xfrm>
          <a:prstGeom prst="rect">
            <a:avLst/>
          </a:prstGeom>
        </p:spPr>
        <p:txBody>
          <a:bodyPr wrap="square">
            <a:spAutoFit/>
          </a:bodyPr>
          <a:lstStyle/>
          <a:p>
            <a:pPr algn="just"/>
            <a:r>
              <a:rPr lang="zh-TW" altLang="en-US" sz="1600" dirty="0">
                <a:solidFill>
                  <a:srgbClr val="000000"/>
                </a:solidFill>
                <a:latin typeface="Times New Roman" panose="02020603050405020304" pitchFamily="18" charset="0"/>
                <a:ea typeface="標楷體" panose="03000509000000000000" pitchFamily="65" charset="-120"/>
              </a:rPr>
              <a:t>左上角第一個圖片就是索引 </a:t>
            </a:r>
            <a:r>
              <a:rPr lang="en-US" altLang="zh-TW" sz="1600" dirty="0">
                <a:solidFill>
                  <a:srgbClr val="000000"/>
                </a:solidFill>
                <a:latin typeface="Times New Roman" panose="02020603050405020304" pitchFamily="18" charset="0"/>
                <a:ea typeface="標楷體" panose="03000509000000000000" pitchFamily="65" charset="-120"/>
              </a:rPr>
              <a:t>340 </a:t>
            </a:r>
            <a:r>
              <a:rPr lang="zh-TW" altLang="en-US" sz="1600" dirty="0">
                <a:solidFill>
                  <a:srgbClr val="000000"/>
                </a:solidFill>
                <a:latin typeface="Times New Roman" panose="02020603050405020304" pitchFamily="18" charset="0"/>
                <a:ea typeface="標楷體" panose="03000509000000000000" pitchFamily="65" charset="-120"/>
              </a:rPr>
              <a:t>的測試</a:t>
            </a:r>
            <a:r>
              <a:rPr lang="zh-TW" altLang="en-US" sz="1600" dirty="0" smtClean="0">
                <a:solidFill>
                  <a:srgbClr val="000000"/>
                </a:solidFill>
                <a:latin typeface="Times New Roman" panose="02020603050405020304" pitchFamily="18" charset="0"/>
                <a:ea typeface="標楷體" panose="03000509000000000000" pitchFamily="65" charset="-120"/>
              </a:rPr>
              <a:t>樣本，寫</a:t>
            </a:r>
            <a:r>
              <a:rPr lang="zh-TW" altLang="en-US" sz="1600" dirty="0">
                <a:solidFill>
                  <a:srgbClr val="000000"/>
                </a:solidFill>
                <a:latin typeface="Times New Roman" panose="02020603050405020304" pitchFamily="18" charset="0"/>
                <a:ea typeface="標楷體" panose="03000509000000000000" pitchFamily="65" charset="-120"/>
              </a:rPr>
              <a:t>的像 </a:t>
            </a:r>
            <a:r>
              <a:rPr lang="en-US" altLang="zh-TW" sz="1600" dirty="0">
                <a:solidFill>
                  <a:srgbClr val="000000"/>
                </a:solidFill>
                <a:latin typeface="Times New Roman" panose="02020603050405020304" pitchFamily="18" charset="0"/>
                <a:ea typeface="標楷體" panose="03000509000000000000" pitchFamily="65" charset="-120"/>
              </a:rPr>
              <a:t>3 </a:t>
            </a:r>
            <a:r>
              <a:rPr lang="zh-TW" altLang="en-US" sz="1600" dirty="0">
                <a:solidFill>
                  <a:srgbClr val="000000"/>
                </a:solidFill>
                <a:latin typeface="Times New Roman" panose="02020603050405020304" pitchFamily="18" charset="0"/>
                <a:ea typeface="標楷體" panose="03000509000000000000" pitchFamily="65" charset="-120"/>
              </a:rPr>
              <a:t>又像 </a:t>
            </a:r>
            <a:r>
              <a:rPr lang="en-US" altLang="zh-TW" sz="1600" dirty="0">
                <a:solidFill>
                  <a:srgbClr val="000000"/>
                </a:solidFill>
                <a:latin typeface="Times New Roman" panose="02020603050405020304" pitchFamily="18" charset="0"/>
                <a:ea typeface="標楷體" panose="03000509000000000000" pitchFamily="65" charset="-120"/>
              </a:rPr>
              <a:t>5 (</a:t>
            </a:r>
            <a:r>
              <a:rPr lang="zh-TW" altLang="en-US" sz="1600" dirty="0">
                <a:solidFill>
                  <a:srgbClr val="000000"/>
                </a:solidFill>
                <a:latin typeface="Times New Roman" panose="02020603050405020304" pitchFamily="18" charset="0"/>
                <a:ea typeface="標楷體" panose="03000509000000000000" pitchFamily="65" charset="-120"/>
              </a:rPr>
              <a:t>實際上是 </a:t>
            </a:r>
            <a:r>
              <a:rPr lang="en-US" altLang="zh-TW" sz="1600" dirty="0">
                <a:solidFill>
                  <a:srgbClr val="000000"/>
                </a:solidFill>
                <a:latin typeface="Times New Roman" panose="02020603050405020304" pitchFamily="18" charset="0"/>
                <a:ea typeface="標楷體" panose="03000509000000000000" pitchFamily="65" charset="-120"/>
              </a:rPr>
              <a:t>5</a:t>
            </a:r>
            <a:r>
              <a:rPr lang="en-US" altLang="zh-TW" sz="1600" dirty="0" smtClean="0">
                <a:solidFill>
                  <a:srgbClr val="000000"/>
                </a:solidFill>
                <a:latin typeface="Times New Roman" panose="02020603050405020304" pitchFamily="18" charset="0"/>
                <a:ea typeface="標楷體" panose="03000509000000000000" pitchFamily="65" charset="-120"/>
              </a:rPr>
              <a:t>)</a:t>
            </a:r>
            <a:r>
              <a:rPr lang="zh-TW" altLang="en-US" sz="1600" dirty="0">
                <a:solidFill>
                  <a:srgbClr val="000000"/>
                </a:solidFill>
                <a:latin typeface="Times New Roman" panose="02020603050405020304" pitchFamily="18" charset="0"/>
                <a:ea typeface="標楷體" panose="03000509000000000000" pitchFamily="65" charset="-120"/>
              </a:rPr>
              <a:t> ， </a:t>
            </a:r>
            <a:r>
              <a:rPr lang="en-US" altLang="zh-TW" sz="1600" dirty="0" smtClean="0">
                <a:solidFill>
                  <a:srgbClr val="000000"/>
                </a:solidFill>
                <a:latin typeface="Times New Roman" panose="02020603050405020304" pitchFamily="18" charset="0"/>
                <a:ea typeface="標楷體" panose="03000509000000000000" pitchFamily="65" charset="-120"/>
              </a:rPr>
              <a:t>MLP </a:t>
            </a:r>
            <a:r>
              <a:rPr lang="zh-TW" altLang="en-US" sz="1600" dirty="0">
                <a:solidFill>
                  <a:srgbClr val="000000"/>
                </a:solidFill>
                <a:latin typeface="Times New Roman" panose="02020603050405020304" pitchFamily="18" charset="0"/>
                <a:ea typeface="標楷體" panose="03000509000000000000" pitchFamily="65" charset="-120"/>
              </a:rPr>
              <a:t>根據訓練模型預測此為 </a:t>
            </a:r>
            <a:r>
              <a:rPr lang="en-US" altLang="zh-TW" sz="1600" dirty="0" smtClean="0">
                <a:solidFill>
                  <a:srgbClr val="000000"/>
                </a:solidFill>
                <a:latin typeface="Times New Roman" panose="02020603050405020304" pitchFamily="18" charset="0"/>
                <a:ea typeface="標楷體" panose="03000509000000000000" pitchFamily="65" charset="-120"/>
              </a:rPr>
              <a:t>3</a:t>
            </a:r>
            <a:r>
              <a:rPr lang="zh-TW" altLang="en-US" sz="1600" dirty="0">
                <a:solidFill>
                  <a:srgbClr val="000000"/>
                </a:solidFill>
                <a:latin typeface="Times New Roman" panose="02020603050405020304" pitchFamily="18" charset="0"/>
                <a:ea typeface="標楷體" panose="03000509000000000000" pitchFamily="65" charset="-120"/>
              </a:rPr>
              <a:t> ，</a:t>
            </a:r>
            <a:r>
              <a:rPr lang="zh-TW" altLang="en-US" sz="1600" dirty="0" smtClean="0">
                <a:solidFill>
                  <a:srgbClr val="000000"/>
                </a:solidFill>
                <a:latin typeface="Times New Roman" panose="02020603050405020304" pitchFamily="18" charset="0"/>
                <a:ea typeface="標楷體" panose="03000509000000000000" pitchFamily="65" charset="-120"/>
              </a:rPr>
              <a:t>結果</a:t>
            </a:r>
            <a:r>
              <a:rPr lang="zh-TW" altLang="en-US" sz="1600" dirty="0">
                <a:solidFill>
                  <a:srgbClr val="000000"/>
                </a:solidFill>
                <a:latin typeface="Times New Roman" panose="02020603050405020304" pitchFamily="18" charset="0"/>
                <a:ea typeface="標楷體" panose="03000509000000000000" pitchFamily="65" charset="-120"/>
              </a:rPr>
              <a:t>答錯了</a:t>
            </a:r>
            <a:endParaRPr lang="zh-TW" altLang="en-US"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797299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a:t>匯入 </a:t>
            </a:r>
            <a:r>
              <a:rPr lang="en-US" altLang="zh-TW" b="1" dirty="0" err="1"/>
              <a:t>Keras</a:t>
            </a:r>
            <a:r>
              <a:rPr lang="en-US" altLang="zh-TW" b="1" dirty="0"/>
              <a:t> </a:t>
            </a:r>
            <a:r>
              <a:rPr lang="zh-TW" altLang="en-US" b="1" dirty="0"/>
              <a:t>的 </a:t>
            </a:r>
            <a:r>
              <a:rPr lang="en-US" altLang="zh-TW" b="1" dirty="0"/>
              <a:t>MNIST </a:t>
            </a:r>
            <a:r>
              <a:rPr lang="zh-TW" altLang="en-US" b="1" dirty="0"/>
              <a:t>模組</a:t>
            </a:r>
            <a:endParaRPr lang="zh-TW" altLang="en-US" dirty="0"/>
          </a:p>
        </p:txBody>
      </p:sp>
      <p:sp>
        <p:nvSpPr>
          <p:cNvPr id="11" name="矩形 10"/>
          <p:cNvSpPr/>
          <p:nvPr/>
        </p:nvSpPr>
        <p:spPr>
          <a:xfrm>
            <a:off x="1096169" y="4677555"/>
            <a:ext cx="7170377" cy="1600438"/>
          </a:xfrm>
          <a:prstGeom prst="rect">
            <a:avLst/>
          </a:prstGeom>
        </p:spPr>
        <p:txBody>
          <a:bodyPr wrap="square">
            <a:spAutoFit/>
          </a:bodyPr>
          <a:lstStyle/>
          <a:p>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函數 </a:t>
            </a:r>
            <a:r>
              <a:rPr lang="en-US" altLang="zh-TW" sz="1600" b="0" i="0" dirty="0" err="1"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load_data</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會傳回兩個 </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tuple</a:t>
            </a:r>
            <a:r>
              <a:rPr lang="zh-TW" altLang="en-US" sz="1600" dirty="0">
                <a:latin typeface="Times New Roman" panose="02020603050405020304" pitchFamily="18" charset="0"/>
                <a:ea typeface="標楷體" panose="03000509000000000000" pitchFamily="65" charset="-120"/>
              </a:rPr>
              <a:t> ，</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分別是訓練集與測試集的圖片與標籤陣列 </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r>
            <a:b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r>
            <a:b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1600" b="0" i="0" dirty="0" err="1"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x_image_train</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訓練集數字圖片陣列 </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(3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維</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r>
            <a:b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1600" b="0" i="0" dirty="0" err="1"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y_label_train</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訓練集標籤陣列 </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(2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維</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r>
            <a:b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1600" b="0" i="0" dirty="0" err="1"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x_image_test</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測試集數字圖片陣列 </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(3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維</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
            </a:r>
            <a:br>
              <a:rPr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1600" b="0" i="0" dirty="0" err="1"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y_label_test</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測試集標籤陣列 </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(2 </a:t>
            </a:r>
            <a:r>
              <a:rPr lang="zh-TW" altLang="en-US"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維</a:t>
            </a:r>
            <a:r>
              <a:rPr lang="en-US" altLang="zh-TW" sz="1600" b="0" i="0" dirty="0" smtClean="0">
                <a:solidFill>
                  <a:srgbClr val="333333"/>
                </a:solidFill>
                <a:effectLst/>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內容版面配置區 2"/>
          <p:cNvPicPr>
            <a:picLocks noGrp="1" noChangeAspect="1"/>
          </p:cNvPicPr>
          <p:nvPr>
            <p:ph idx="1"/>
          </p:nvPr>
        </p:nvPicPr>
        <p:blipFill>
          <a:blip r:embed="rId2"/>
          <a:stretch>
            <a:fillRect/>
          </a:stretch>
        </p:blipFill>
        <p:spPr>
          <a:xfrm>
            <a:off x="1176338" y="2480566"/>
            <a:ext cx="6799262" cy="2098336"/>
          </a:xfrm>
          <a:prstGeom prst="rect">
            <a:avLst/>
          </a:prstGeom>
        </p:spPr>
      </p:pic>
    </p:spTree>
    <p:extLst>
      <p:ext uri="{BB962C8B-B14F-4D97-AF65-F5344CB8AC3E}">
        <p14:creationId xmlns:p14="http://schemas.microsoft.com/office/powerpoint/2010/main" val="3845578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Features </a:t>
            </a:r>
            <a:r>
              <a:rPr lang="zh-TW" altLang="en-US" b="1" dirty="0"/>
              <a:t>資料預處理 </a:t>
            </a:r>
            <a:endParaRPr lang="zh-TW" altLang="en-US" dirty="0"/>
          </a:p>
        </p:txBody>
      </p:sp>
      <p:sp>
        <p:nvSpPr>
          <p:cNvPr id="8" name="矩形 7"/>
          <p:cNvSpPr/>
          <p:nvPr/>
        </p:nvSpPr>
        <p:spPr>
          <a:xfrm>
            <a:off x="4396509" y="2441139"/>
            <a:ext cx="3833091" cy="3139321"/>
          </a:xfrm>
          <a:prstGeom prst="rect">
            <a:avLst/>
          </a:prstGeom>
        </p:spPr>
        <p:txBody>
          <a:bodyPr wrap="square">
            <a:spAutoFit/>
          </a:bodyPr>
          <a:lstStyle/>
          <a:p>
            <a:pPr algn="just"/>
            <a:r>
              <a:rPr lang="zh-TW" altLang="en-US" dirty="0">
                <a:latin typeface="Times New Roman" panose="02020603050405020304" pitchFamily="18" charset="0"/>
                <a:ea typeface="標楷體" panose="03000509000000000000" pitchFamily="65" charset="-120"/>
              </a:rPr>
              <a:t>預處理包括 </a:t>
            </a:r>
            <a:r>
              <a:rPr lang="en-US" altLang="zh-TW" dirty="0">
                <a:latin typeface="Times New Roman" panose="02020603050405020304" pitchFamily="18" charset="0"/>
                <a:ea typeface="標楷體" panose="03000509000000000000" pitchFamily="65" charset="-120"/>
              </a:rPr>
              <a:t>features (</a:t>
            </a:r>
            <a:r>
              <a:rPr lang="zh-TW" altLang="en-US" dirty="0">
                <a:latin typeface="Times New Roman" panose="02020603050405020304" pitchFamily="18" charset="0"/>
                <a:ea typeface="標楷體" panose="03000509000000000000" pitchFamily="65" charset="-120"/>
              </a:rPr>
              <a:t>數字圖片</a:t>
            </a:r>
            <a:r>
              <a:rPr lang="en-US" altLang="zh-TW" dirty="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與 </a:t>
            </a:r>
            <a:r>
              <a:rPr lang="en-US" altLang="zh-TW" dirty="0">
                <a:latin typeface="Times New Roman" panose="02020603050405020304" pitchFamily="18" charset="0"/>
                <a:ea typeface="標楷體" panose="03000509000000000000" pitchFamily="65" charset="-120"/>
              </a:rPr>
              <a:t>labels (</a:t>
            </a:r>
            <a:r>
              <a:rPr lang="zh-TW" altLang="en-US" dirty="0">
                <a:latin typeface="Times New Roman" panose="02020603050405020304" pitchFamily="18" charset="0"/>
                <a:ea typeface="標楷體" panose="03000509000000000000" pitchFamily="65" charset="-120"/>
              </a:rPr>
              <a:t>答案標籤</a:t>
            </a:r>
            <a:r>
              <a:rPr lang="en-US" altLang="zh-TW" dirty="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兩</a:t>
            </a:r>
            <a:r>
              <a:rPr lang="zh-TW" altLang="en-US" dirty="0" smtClean="0">
                <a:latin typeface="Times New Roman" panose="02020603050405020304" pitchFamily="18" charset="0"/>
                <a:ea typeface="標楷體" panose="03000509000000000000" pitchFamily="65" charset="-120"/>
              </a:rPr>
              <a:t>部分</a:t>
            </a:r>
            <a:r>
              <a:rPr lang="zh-TW" altLang="en-US" dirty="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由於 </a:t>
            </a:r>
            <a:r>
              <a:rPr lang="en-US" altLang="zh-TW" dirty="0">
                <a:latin typeface="Times New Roman" panose="02020603050405020304" pitchFamily="18" charset="0"/>
                <a:ea typeface="標楷體" panose="03000509000000000000" pitchFamily="65" charset="-120"/>
              </a:rPr>
              <a:t>MNIST </a:t>
            </a:r>
            <a:r>
              <a:rPr lang="zh-TW" altLang="en-US" dirty="0">
                <a:latin typeface="Times New Roman" panose="02020603050405020304" pitchFamily="18" charset="0"/>
                <a:ea typeface="標楷體" panose="03000509000000000000" pitchFamily="65" charset="-120"/>
              </a:rPr>
              <a:t>資料集裡面的圖片都是解析度 </a:t>
            </a:r>
            <a:r>
              <a:rPr lang="en-US" altLang="zh-TW" dirty="0">
                <a:latin typeface="Times New Roman" panose="02020603050405020304" pitchFamily="18" charset="0"/>
                <a:ea typeface="標楷體" panose="03000509000000000000" pitchFamily="65" charset="-120"/>
              </a:rPr>
              <a:t>28*28 </a:t>
            </a:r>
            <a:r>
              <a:rPr lang="zh-TW" altLang="en-US" dirty="0">
                <a:latin typeface="Times New Roman" panose="02020603050405020304" pitchFamily="18" charset="0"/>
                <a:ea typeface="標楷體" panose="03000509000000000000" pitchFamily="65" charset="-120"/>
              </a:rPr>
              <a:t>的數字資料 </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陣列</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，而 </a:t>
            </a:r>
            <a:r>
              <a:rPr lang="en-US" altLang="zh-TW" dirty="0">
                <a:latin typeface="Times New Roman" panose="02020603050405020304" pitchFamily="18" charset="0"/>
                <a:ea typeface="標楷體" panose="03000509000000000000" pitchFamily="65" charset="-120"/>
              </a:rPr>
              <a:t>MLP </a:t>
            </a:r>
            <a:r>
              <a:rPr lang="zh-TW" altLang="en-US" dirty="0">
                <a:latin typeface="Times New Roman" panose="02020603050405020304" pitchFamily="18" charset="0"/>
                <a:ea typeface="標楷體" panose="03000509000000000000" pitchFamily="65" charset="-120"/>
              </a:rPr>
              <a:t>多層感知器是要針對圖片中的每一個畫素進行</a:t>
            </a:r>
            <a:r>
              <a:rPr lang="zh-TW" altLang="en-US" dirty="0" smtClean="0">
                <a:latin typeface="Times New Roman" panose="02020603050405020304" pitchFamily="18" charset="0"/>
                <a:ea typeface="標楷體" panose="03000509000000000000" pitchFamily="65" charset="-120"/>
              </a:rPr>
              <a:t>學習</a:t>
            </a:r>
            <a:r>
              <a:rPr lang="zh-TW" altLang="en-US" dirty="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因此</a:t>
            </a:r>
            <a:r>
              <a:rPr lang="zh-TW" altLang="en-US" dirty="0">
                <a:latin typeface="Times New Roman" panose="02020603050405020304" pitchFamily="18" charset="0"/>
                <a:ea typeface="標楷體" panose="03000509000000000000" pitchFamily="65" charset="-120"/>
              </a:rPr>
              <a:t>須將 </a:t>
            </a:r>
            <a:r>
              <a:rPr lang="en-US" altLang="zh-TW" dirty="0">
                <a:latin typeface="Times New Roman" panose="02020603050405020304" pitchFamily="18" charset="0"/>
                <a:ea typeface="標楷體" panose="03000509000000000000" pitchFamily="65" charset="-120"/>
              </a:rPr>
              <a:t>28*28 </a:t>
            </a:r>
            <a:r>
              <a:rPr lang="zh-TW" altLang="en-US" dirty="0">
                <a:latin typeface="Times New Roman" panose="02020603050405020304" pitchFamily="18" charset="0"/>
                <a:ea typeface="標楷體" panose="03000509000000000000" pitchFamily="65" charset="-120"/>
              </a:rPr>
              <a:t>的陣列轉換成 </a:t>
            </a:r>
            <a:r>
              <a:rPr lang="en-US" altLang="zh-TW" dirty="0">
                <a:latin typeface="Times New Roman" panose="02020603050405020304" pitchFamily="18" charset="0"/>
                <a:ea typeface="標楷體" panose="03000509000000000000" pitchFamily="65" charset="-120"/>
              </a:rPr>
              <a:t>1* 784 </a:t>
            </a:r>
            <a:r>
              <a:rPr lang="zh-TW" altLang="en-US" dirty="0">
                <a:latin typeface="Times New Roman" panose="02020603050405020304" pitchFamily="18" charset="0"/>
                <a:ea typeface="標楷體" panose="03000509000000000000" pitchFamily="65" charset="-120"/>
              </a:rPr>
              <a:t>的一維陣列 </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向量</a:t>
            </a:r>
            <a:r>
              <a:rPr lang="en-US" altLang="zh-TW" dirty="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較好處理</a:t>
            </a:r>
            <a:r>
              <a:rPr lang="en-US" altLang="zh-TW" dirty="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亦即將 </a:t>
            </a:r>
            <a:r>
              <a:rPr lang="en-US" altLang="zh-TW" dirty="0">
                <a:latin typeface="Times New Roman" panose="02020603050405020304" pitchFamily="18" charset="0"/>
                <a:ea typeface="標楷體" panose="03000509000000000000" pitchFamily="65" charset="-120"/>
              </a:rPr>
              <a:t>28 </a:t>
            </a:r>
            <a:r>
              <a:rPr lang="zh-TW" altLang="en-US" dirty="0">
                <a:latin typeface="Times New Roman" panose="02020603050405020304" pitchFamily="18" charset="0"/>
                <a:ea typeface="標楷體" panose="03000509000000000000" pitchFamily="65" charset="-120"/>
              </a:rPr>
              <a:t>維陣列予以 </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扁平化</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。這</a:t>
            </a:r>
            <a:r>
              <a:rPr lang="zh-TW" altLang="en-US" dirty="0">
                <a:latin typeface="Times New Roman" panose="02020603050405020304" pitchFamily="18" charset="0"/>
                <a:ea typeface="標楷體" panose="03000509000000000000" pitchFamily="65" charset="-120"/>
              </a:rPr>
              <a:t>也就是為何上面 </a:t>
            </a:r>
            <a:r>
              <a:rPr lang="en-US" altLang="zh-TW" dirty="0">
                <a:latin typeface="Times New Roman" panose="02020603050405020304" pitchFamily="18" charset="0"/>
                <a:ea typeface="標楷體" panose="03000509000000000000" pitchFamily="65" charset="-120"/>
              </a:rPr>
              <a:t>MLP </a:t>
            </a:r>
            <a:r>
              <a:rPr lang="zh-TW" altLang="en-US" dirty="0">
                <a:latin typeface="Times New Roman" panose="02020603050405020304" pitchFamily="18" charset="0"/>
                <a:ea typeface="標楷體" panose="03000509000000000000" pitchFamily="65" charset="-120"/>
              </a:rPr>
              <a:t>的輸入層為 </a:t>
            </a:r>
            <a:r>
              <a:rPr lang="en-US" altLang="zh-TW" dirty="0">
                <a:latin typeface="Times New Roman" panose="02020603050405020304" pitchFamily="18" charset="0"/>
                <a:ea typeface="標楷體" panose="03000509000000000000" pitchFamily="65" charset="-120"/>
              </a:rPr>
              <a:t>784 </a:t>
            </a:r>
            <a:r>
              <a:rPr lang="zh-TW" altLang="en-US" dirty="0">
                <a:latin typeface="Times New Roman" panose="02020603050405020304" pitchFamily="18" charset="0"/>
                <a:ea typeface="標楷體" panose="03000509000000000000" pitchFamily="65" charset="-120"/>
              </a:rPr>
              <a:t>個神經元的原因 </a:t>
            </a:r>
            <a:r>
              <a:rPr lang="en-US" altLang="zh-TW" dirty="0">
                <a:latin typeface="Times New Roman" panose="02020603050405020304" pitchFamily="18" charset="0"/>
                <a:ea typeface="標楷體" panose="03000509000000000000" pitchFamily="65" charset="-120"/>
              </a:rPr>
              <a:t>(28 * 28=784</a:t>
            </a:r>
            <a:r>
              <a:rPr lang="en-US" altLang="zh-TW" dirty="0" smtClean="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內容版面配置區 4"/>
          <p:cNvPicPr>
            <a:picLocks noGrp="1" noChangeAspect="1"/>
          </p:cNvPicPr>
          <p:nvPr>
            <p:ph idx="1"/>
          </p:nvPr>
        </p:nvPicPr>
        <p:blipFill>
          <a:blip r:embed="rId2"/>
          <a:stretch>
            <a:fillRect/>
          </a:stretch>
        </p:blipFill>
        <p:spPr>
          <a:xfrm>
            <a:off x="1276143" y="2441139"/>
            <a:ext cx="3120366" cy="3737988"/>
          </a:xfrm>
          <a:prstGeom prst="rect">
            <a:avLst/>
          </a:prstGeom>
        </p:spPr>
      </p:pic>
    </p:spTree>
    <p:extLst>
      <p:ext uri="{BB962C8B-B14F-4D97-AF65-F5344CB8AC3E}">
        <p14:creationId xmlns:p14="http://schemas.microsoft.com/office/powerpoint/2010/main" val="4102727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第一個樣本圖片對應的標籤</a:t>
            </a:r>
            <a:endParaRPr lang="zh-TW" altLang="en-US" b="1" dirty="0"/>
          </a:p>
        </p:txBody>
      </p:sp>
      <p:sp>
        <p:nvSpPr>
          <p:cNvPr id="22" name="矩形 21"/>
          <p:cNvSpPr/>
          <p:nvPr/>
        </p:nvSpPr>
        <p:spPr>
          <a:xfrm>
            <a:off x="1089891" y="4715049"/>
            <a:ext cx="7158182" cy="646331"/>
          </a:xfrm>
          <a:prstGeom prst="rect">
            <a:avLst/>
          </a:prstGeom>
        </p:spPr>
        <p:txBody>
          <a:bodyPr wrap="square">
            <a:spAutoFit/>
          </a:bodyPr>
          <a:lstStyle/>
          <a:p>
            <a:pPr algn="just"/>
            <a:r>
              <a:rPr lang="zh-TW" altLang="en-US" dirty="0">
                <a:latin typeface="Times New Roman" panose="02020603050405020304" pitchFamily="18" charset="0"/>
                <a:ea typeface="標楷體" panose="03000509000000000000" pitchFamily="65" charset="-120"/>
              </a:rPr>
              <a:t>可見圖片樣本是以一個 </a:t>
            </a:r>
            <a:r>
              <a:rPr lang="en-US" altLang="zh-TW" dirty="0">
                <a:latin typeface="Times New Roman" panose="02020603050405020304" pitchFamily="18" charset="0"/>
                <a:ea typeface="標楷體" panose="03000509000000000000" pitchFamily="65" charset="-120"/>
              </a:rPr>
              <a:t>28 * 28 </a:t>
            </a:r>
            <a:r>
              <a:rPr lang="zh-TW" altLang="en-US" dirty="0">
                <a:latin typeface="Times New Roman" panose="02020603050405020304" pitchFamily="18" charset="0"/>
                <a:ea typeface="標楷體" panose="03000509000000000000" pitchFamily="65" charset="-120"/>
              </a:rPr>
              <a:t>的數字陣列表示畫素明亮</a:t>
            </a:r>
            <a:r>
              <a:rPr lang="zh-TW" altLang="en-US" dirty="0" smtClean="0">
                <a:latin typeface="Times New Roman" panose="02020603050405020304" pitchFamily="18" charset="0"/>
                <a:ea typeface="標楷體" panose="03000509000000000000" pitchFamily="65" charset="-120"/>
              </a:rPr>
              <a:t>度</a:t>
            </a:r>
            <a:r>
              <a:rPr lang="zh-TW" altLang="en-US" dirty="0">
                <a:latin typeface="Times New Roman" panose="02020603050405020304" pitchFamily="18" charset="0"/>
                <a:ea typeface="標楷體" panose="03000509000000000000" pitchFamily="65" charset="-120"/>
              </a:rPr>
              <a:t>，</a:t>
            </a:r>
            <a:r>
              <a:rPr lang="en-US" altLang="zh-TW" dirty="0" smtClean="0">
                <a:latin typeface="Times New Roman" panose="02020603050405020304" pitchFamily="18" charset="0"/>
                <a:ea typeface="標楷體" panose="03000509000000000000" pitchFamily="65" charset="-120"/>
              </a:rPr>
              <a:t>0 </a:t>
            </a:r>
            <a:r>
              <a:rPr lang="zh-TW" altLang="en-US" dirty="0">
                <a:latin typeface="Times New Roman" panose="02020603050405020304" pitchFamily="18" charset="0"/>
                <a:ea typeface="標楷體" panose="03000509000000000000" pitchFamily="65" charset="-120"/>
              </a:rPr>
              <a:t>為亮</a:t>
            </a:r>
            <a:r>
              <a:rPr lang="zh-TW" altLang="en-US" dirty="0" smtClean="0">
                <a:latin typeface="Times New Roman" panose="02020603050405020304" pitchFamily="18" charset="0"/>
                <a:ea typeface="標楷體" panose="03000509000000000000" pitchFamily="65" charset="-120"/>
              </a:rPr>
              <a:t>點</a:t>
            </a:r>
            <a:r>
              <a:rPr lang="zh-TW" altLang="en-US" dirty="0">
                <a:latin typeface="Times New Roman" panose="02020603050405020304" pitchFamily="18" charset="0"/>
                <a:ea typeface="標楷體" panose="03000509000000000000" pitchFamily="65" charset="-120"/>
              </a:rPr>
              <a:t>，</a:t>
            </a:r>
            <a:r>
              <a:rPr lang="en-US" altLang="zh-TW" dirty="0" smtClean="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255 </a:t>
            </a:r>
            <a:r>
              <a:rPr lang="zh-TW" altLang="en-US" dirty="0">
                <a:latin typeface="Times New Roman" panose="02020603050405020304" pitchFamily="18" charset="0"/>
                <a:ea typeface="標楷體" panose="03000509000000000000" pitchFamily="65" charset="-120"/>
              </a:rPr>
              <a:t>為暗</a:t>
            </a:r>
            <a:r>
              <a:rPr lang="zh-TW" altLang="en-US" dirty="0" smtClean="0">
                <a:latin typeface="Times New Roman" panose="02020603050405020304" pitchFamily="18" charset="0"/>
                <a:ea typeface="標楷體" panose="03000509000000000000" pitchFamily="65" charset="-120"/>
              </a:rPr>
              <a:t>點</a:t>
            </a:r>
            <a:r>
              <a:rPr lang="zh-TW" altLang="en-US" dirty="0">
                <a:latin typeface="Times New Roman" panose="02020603050405020304" pitchFamily="18" charset="0"/>
                <a:ea typeface="標楷體" panose="03000509000000000000" pitchFamily="65" charset="-120"/>
              </a:rPr>
              <a:t>，</a:t>
            </a:r>
            <a:r>
              <a:rPr lang="en-US" altLang="zh-TW" dirty="0" smtClean="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0~255 </a:t>
            </a:r>
            <a:r>
              <a:rPr lang="zh-TW" altLang="en-US" dirty="0">
                <a:latin typeface="Times New Roman" panose="02020603050405020304" pitchFamily="18" charset="0"/>
                <a:ea typeface="標楷體" panose="03000509000000000000" pitchFamily="65" charset="-120"/>
              </a:rPr>
              <a:t>間為</a:t>
            </a:r>
            <a:r>
              <a:rPr lang="zh-TW" altLang="en-US" dirty="0" smtClean="0">
                <a:latin typeface="Times New Roman" panose="02020603050405020304" pitchFamily="18" charset="0"/>
                <a:ea typeface="標楷體" panose="03000509000000000000" pitchFamily="65" charset="-120"/>
              </a:rPr>
              <a:t>灰階</a:t>
            </a:r>
            <a:r>
              <a:rPr lang="zh-TW" altLang="en-US" dirty="0">
                <a:latin typeface="Times New Roman" panose="02020603050405020304" pitchFamily="18" charset="0"/>
                <a:ea typeface="標楷體" panose="03000509000000000000" pitchFamily="65" charset="-120"/>
              </a:rPr>
              <a:t>，</a:t>
            </a:r>
            <a:r>
              <a:rPr lang="en-US" altLang="zh-TW" dirty="0" smtClean="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第一其對應之標籤為 </a:t>
            </a:r>
            <a:r>
              <a:rPr lang="en-US" altLang="zh-TW" dirty="0" smtClean="0">
                <a:latin typeface="Times New Roman" panose="02020603050405020304" pitchFamily="18" charset="0"/>
                <a:ea typeface="標楷體" panose="03000509000000000000" pitchFamily="65" charset="-120"/>
              </a:rPr>
              <a:t>5</a:t>
            </a:r>
            <a:r>
              <a:rPr lang="zh-TW" altLang="en-US" dirty="0" smtClean="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3" name="內容版面配置區 22"/>
          <p:cNvPicPr>
            <a:picLocks noGrp="1" noChangeAspect="1"/>
          </p:cNvPicPr>
          <p:nvPr>
            <p:ph idx="1"/>
          </p:nvPr>
        </p:nvPicPr>
        <p:blipFill>
          <a:blip r:embed="rId2"/>
          <a:stretch>
            <a:fillRect/>
          </a:stretch>
        </p:blipFill>
        <p:spPr>
          <a:xfrm>
            <a:off x="2675466" y="2830818"/>
            <a:ext cx="3801534" cy="1272617"/>
          </a:xfrm>
          <a:prstGeom prst="rect">
            <a:avLst/>
          </a:prstGeom>
        </p:spPr>
      </p:pic>
    </p:spTree>
    <p:extLst>
      <p:ext uri="{BB962C8B-B14F-4D97-AF65-F5344CB8AC3E}">
        <p14:creationId xmlns:p14="http://schemas.microsoft.com/office/powerpoint/2010/main" val="3979181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轉成一</a:t>
            </a:r>
            <a:r>
              <a:rPr lang="zh-TW" altLang="en-US" b="1" dirty="0"/>
              <a:t>維</a:t>
            </a:r>
            <a:r>
              <a:rPr lang="zh-TW" altLang="en-US" b="1" dirty="0" smtClean="0"/>
              <a:t>向量</a:t>
            </a:r>
            <a:endParaRPr lang="zh-TW" altLang="en-US" b="1" dirty="0"/>
          </a:p>
        </p:txBody>
      </p:sp>
      <p:pic>
        <p:nvPicPr>
          <p:cNvPr id="5" name="內容版面配置區 4"/>
          <p:cNvPicPr>
            <a:picLocks noGrp="1" noChangeAspect="1"/>
          </p:cNvPicPr>
          <p:nvPr>
            <p:ph idx="1"/>
          </p:nvPr>
        </p:nvPicPr>
        <p:blipFill>
          <a:blip r:embed="rId2"/>
          <a:stretch>
            <a:fillRect/>
          </a:stretch>
        </p:blipFill>
        <p:spPr>
          <a:xfrm>
            <a:off x="1236433" y="2720832"/>
            <a:ext cx="6757139" cy="715096"/>
          </a:xfrm>
          <a:prstGeom prst="rect">
            <a:avLst/>
          </a:prstGeom>
        </p:spPr>
      </p:pic>
      <p:sp>
        <p:nvSpPr>
          <p:cNvPr id="6" name="文字方塊 5"/>
          <p:cNvSpPr txBox="1"/>
          <p:nvPr/>
        </p:nvSpPr>
        <p:spPr>
          <a:xfrm>
            <a:off x="1236433" y="3937556"/>
            <a:ext cx="6739167" cy="1200329"/>
          </a:xfrm>
          <a:prstGeom prst="rect">
            <a:avLst/>
          </a:prstGeom>
          <a:noFill/>
        </p:spPr>
        <p:txBody>
          <a:bodyPr wrap="square" rtlCol="0">
            <a:spAutoFit/>
          </a:bodyPr>
          <a:lstStyle/>
          <a:p>
            <a:pPr algn="just"/>
            <a:r>
              <a:rPr lang="zh-TW" altLang="en-US" dirty="0">
                <a:latin typeface="Times New Roman" panose="02020603050405020304" pitchFamily="18" charset="0"/>
                <a:ea typeface="標楷體" panose="03000509000000000000" pitchFamily="65" charset="-120"/>
              </a:rPr>
              <a:t>用 </a:t>
            </a:r>
            <a:r>
              <a:rPr lang="en-US" altLang="zh-TW" dirty="0" err="1">
                <a:latin typeface="Times New Roman" panose="02020603050405020304" pitchFamily="18" charset="0"/>
                <a:ea typeface="標楷體" panose="03000509000000000000" pitchFamily="65" charset="-120"/>
              </a:rPr>
              <a:t>Numpy</a:t>
            </a:r>
            <a:r>
              <a:rPr lang="en-US" altLang="zh-TW" dirty="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的 </a:t>
            </a:r>
            <a:r>
              <a:rPr lang="en-US" altLang="zh-TW" dirty="0">
                <a:latin typeface="Times New Roman" panose="02020603050405020304" pitchFamily="18" charset="0"/>
                <a:ea typeface="標楷體" panose="03000509000000000000" pitchFamily="65" charset="-120"/>
              </a:rPr>
              <a:t>reshape() </a:t>
            </a:r>
            <a:r>
              <a:rPr lang="zh-TW" altLang="en-US" dirty="0">
                <a:latin typeface="Times New Roman" panose="02020603050405020304" pitchFamily="18" charset="0"/>
                <a:ea typeface="標楷體" panose="03000509000000000000" pitchFamily="65" charset="-120"/>
              </a:rPr>
              <a:t>將訓練與測試樣本圖片的二維陣列都轉成 </a:t>
            </a:r>
            <a:r>
              <a:rPr lang="en-US" altLang="zh-TW" dirty="0">
                <a:latin typeface="Times New Roman" panose="02020603050405020304" pitchFamily="18" charset="0"/>
                <a:ea typeface="標楷體" panose="03000509000000000000" pitchFamily="65" charset="-120"/>
              </a:rPr>
              <a:t>1 </a:t>
            </a:r>
            <a:r>
              <a:rPr lang="zh-TW" altLang="en-US" dirty="0">
                <a:latin typeface="Times New Roman" panose="02020603050405020304" pitchFamily="18" charset="0"/>
                <a:ea typeface="標楷體" panose="03000509000000000000" pitchFamily="65" charset="-120"/>
              </a:rPr>
              <a:t>維</a:t>
            </a:r>
            <a:r>
              <a:rPr lang="zh-TW" altLang="en-US" dirty="0" smtClean="0">
                <a:latin typeface="Times New Roman" panose="02020603050405020304" pitchFamily="18" charset="0"/>
                <a:ea typeface="標楷體" panose="03000509000000000000" pitchFamily="65" charset="-120"/>
              </a:rPr>
              <a:t>向量</a:t>
            </a:r>
            <a:r>
              <a:rPr lang="zh-TW" altLang="en-US" dirty="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其中</a:t>
            </a:r>
            <a:r>
              <a:rPr lang="zh-TW" altLang="en-US" dirty="0">
                <a:latin typeface="Times New Roman" panose="02020603050405020304" pitchFamily="18" charset="0"/>
                <a:ea typeface="標楷體" panose="03000509000000000000" pitchFamily="65" charset="-120"/>
              </a:rPr>
              <a:t>訓練樣本有 </a:t>
            </a:r>
            <a:r>
              <a:rPr lang="en-US" altLang="zh-TW" dirty="0">
                <a:latin typeface="Times New Roman" panose="02020603050405020304" pitchFamily="18" charset="0"/>
                <a:ea typeface="標楷體" panose="03000509000000000000" pitchFamily="65" charset="-120"/>
              </a:rPr>
              <a:t>6 </a:t>
            </a:r>
            <a:r>
              <a:rPr lang="zh-TW" altLang="en-US" dirty="0">
                <a:latin typeface="Times New Roman" panose="02020603050405020304" pitchFamily="18" charset="0"/>
                <a:ea typeface="標楷體" panose="03000509000000000000" pitchFamily="65" charset="-120"/>
              </a:rPr>
              <a:t>萬</a:t>
            </a:r>
            <a:r>
              <a:rPr lang="zh-TW" altLang="en-US" dirty="0" smtClean="0">
                <a:latin typeface="Times New Roman" panose="02020603050405020304" pitchFamily="18" charset="0"/>
                <a:ea typeface="標楷體" panose="03000509000000000000" pitchFamily="65" charset="-120"/>
              </a:rPr>
              <a:t>個</a:t>
            </a:r>
            <a:r>
              <a:rPr lang="zh-TW" altLang="en-US" dirty="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測試</a:t>
            </a:r>
            <a:r>
              <a:rPr lang="zh-TW" altLang="en-US" dirty="0">
                <a:latin typeface="Times New Roman" panose="02020603050405020304" pitchFamily="18" charset="0"/>
                <a:ea typeface="標楷體" panose="03000509000000000000" pitchFamily="65" charset="-120"/>
              </a:rPr>
              <a:t>樣本有 </a:t>
            </a:r>
            <a:r>
              <a:rPr lang="en-US" altLang="zh-TW" dirty="0">
                <a:latin typeface="Times New Roman" panose="02020603050405020304" pitchFamily="18" charset="0"/>
                <a:ea typeface="標楷體" panose="03000509000000000000" pitchFamily="65" charset="-120"/>
              </a:rPr>
              <a:t>1 </a:t>
            </a:r>
            <a:r>
              <a:rPr lang="zh-TW" altLang="en-US" dirty="0">
                <a:latin typeface="Times New Roman" panose="02020603050405020304" pitchFamily="18" charset="0"/>
                <a:ea typeface="標楷體" panose="03000509000000000000" pitchFamily="65" charset="-120"/>
              </a:rPr>
              <a:t>萬</a:t>
            </a:r>
            <a:r>
              <a:rPr lang="zh-TW" altLang="en-US" dirty="0" smtClean="0">
                <a:latin typeface="Times New Roman" panose="02020603050405020304" pitchFamily="18" charset="0"/>
                <a:ea typeface="標楷體" panose="03000509000000000000" pitchFamily="65" charset="-120"/>
              </a:rPr>
              <a:t>個。接著</a:t>
            </a:r>
            <a:r>
              <a:rPr lang="zh-TW" altLang="en-US" dirty="0">
                <a:latin typeface="Times New Roman" panose="02020603050405020304" pitchFamily="18" charset="0"/>
                <a:ea typeface="標楷體" panose="03000509000000000000" pitchFamily="65" charset="-120"/>
              </a:rPr>
              <a:t>是呼叫 </a:t>
            </a:r>
            <a:r>
              <a:rPr lang="en-US" altLang="zh-TW" dirty="0" err="1">
                <a:latin typeface="Times New Roman" panose="02020603050405020304" pitchFamily="18" charset="0"/>
                <a:ea typeface="標楷體" panose="03000509000000000000" pitchFamily="65" charset="-120"/>
              </a:rPr>
              <a:t>astype</a:t>
            </a:r>
            <a:r>
              <a:rPr lang="en-US" altLang="zh-TW" dirty="0">
                <a:latin typeface="Times New Roman" panose="02020603050405020304" pitchFamily="18" charset="0"/>
                <a:ea typeface="標楷體" panose="03000509000000000000" pitchFamily="65" charset="-120"/>
              </a:rPr>
              <a:t>() </a:t>
            </a:r>
            <a:r>
              <a:rPr lang="zh-TW" altLang="en-US" dirty="0">
                <a:latin typeface="Times New Roman" panose="02020603050405020304" pitchFamily="18" charset="0"/>
                <a:ea typeface="標楷體" panose="03000509000000000000" pitchFamily="65" charset="-120"/>
              </a:rPr>
              <a:t>將數值型態轉成</a:t>
            </a:r>
            <a:r>
              <a:rPr lang="en-US" altLang="zh-TW" dirty="0">
                <a:latin typeface="Times New Roman" panose="02020603050405020304" pitchFamily="18" charset="0"/>
                <a:ea typeface="標楷體" panose="03000509000000000000" pitchFamily="65" charset="-120"/>
              </a:rPr>
              <a:t>32-bit </a:t>
            </a:r>
            <a:r>
              <a:rPr lang="zh-TW" altLang="en-US" dirty="0">
                <a:latin typeface="Times New Roman" panose="02020603050405020304" pitchFamily="18" charset="0"/>
                <a:ea typeface="標楷體" panose="03000509000000000000" pitchFamily="65" charset="-120"/>
              </a:rPr>
              <a:t>浮點</a:t>
            </a:r>
            <a:r>
              <a:rPr lang="zh-TW" altLang="en-US" dirty="0" smtClean="0">
                <a:latin typeface="Times New Roman" panose="02020603050405020304" pitchFamily="18" charset="0"/>
                <a:ea typeface="標楷體" panose="03000509000000000000" pitchFamily="65" charset="-120"/>
              </a:rPr>
              <a:t>數</a:t>
            </a:r>
            <a:r>
              <a:rPr lang="zh-TW" altLang="en-US" dirty="0">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方便</a:t>
            </a:r>
            <a:r>
              <a:rPr lang="zh-TW" altLang="en-US" dirty="0">
                <a:latin typeface="Times New Roman" panose="02020603050405020304" pitchFamily="18" charset="0"/>
                <a:ea typeface="標楷體" panose="03000509000000000000" pitchFamily="65" charset="-120"/>
              </a:rPr>
              <a:t>後面正規</a:t>
            </a:r>
            <a:r>
              <a:rPr lang="zh-TW" altLang="en-US" dirty="0" smtClean="0">
                <a:latin typeface="Times New Roman" panose="02020603050405020304" pitchFamily="18" charset="0"/>
                <a:ea typeface="標楷體" panose="03000509000000000000" pitchFamily="65" charset="-120"/>
              </a:rPr>
              <a:t>化。</a:t>
            </a:r>
            <a:endParaRPr lang="zh-TW" altLang="en-US" dirty="0">
              <a:latin typeface="Times New Roman" panose="02020603050405020304" pitchFamily="18" charset="0"/>
              <a:ea typeface="標楷體" panose="03000509000000000000" pitchFamily="65" charset="-120"/>
            </a:endParaRPr>
          </a:p>
          <a:p>
            <a:endParaRPr lang="zh-TW" altLang="en-US" dirty="0"/>
          </a:p>
        </p:txBody>
      </p:sp>
    </p:spTree>
    <p:extLst>
      <p:ext uri="{BB962C8B-B14F-4D97-AF65-F5344CB8AC3E}">
        <p14:creationId xmlns:p14="http://schemas.microsoft.com/office/powerpoint/2010/main" val="110640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一</a:t>
            </a:r>
            <a:r>
              <a:rPr lang="zh-TW" altLang="en-US" b="1" dirty="0"/>
              <a:t>維向量正規化</a:t>
            </a:r>
          </a:p>
        </p:txBody>
      </p:sp>
      <p:pic>
        <p:nvPicPr>
          <p:cNvPr id="4" name="內容版面配置區 3"/>
          <p:cNvPicPr>
            <a:picLocks noGrp="1" noChangeAspect="1"/>
          </p:cNvPicPr>
          <p:nvPr>
            <p:ph idx="1"/>
          </p:nvPr>
        </p:nvPicPr>
        <p:blipFill>
          <a:blip r:embed="rId2"/>
          <a:stretch>
            <a:fillRect/>
          </a:stretch>
        </p:blipFill>
        <p:spPr>
          <a:xfrm>
            <a:off x="883518" y="2463079"/>
            <a:ext cx="3006765" cy="3743757"/>
          </a:xfrm>
          <a:prstGeom prst="rect">
            <a:avLst/>
          </a:prstGeom>
        </p:spPr>
      </p:pic>
      <p:pic>
        <p:nvPicPr>
          <p:cNvPr id="7" name="圖片 6"/>
          <p:cNvPicPr>
            <a:picLocks noChangeAspect="1"/>
          </p:cNvPicPr>
          <p:nvPr/>
        </p:nvPicPr>
        <p:blipFill>
          <a:blip r:embed="rId3"/>
          <a:stretch>
            <a:fillRect/>
          </a:stretch>
        </p:blipFill>
        <p:spPr>
          <a:xfrm>
            <a:off x="3890283" y="2469605"/>
            <a:ext cx="2789918" cy="3730704"/>
          </a:xfrm>
          <a:prstGeom prst="rect">
            <a:avLst/>
          </a:prstGeom>
        </p:spPr>
      </p:pic>
      <p:sp>
        <p:nvSpPr>
          <p:cNvPr id="8" name="文字方塊 7"/>
          <p:cNvSpPr txBox="1"/>
          <p:nvPr/>
        </p:nvSpPr>
        <p:spPr>
          <a:xfrm>
            <a:off x="6680201" y="2660879"/>
            <a:ext cx="1601462" cy="3600986"/>
          </a:xfrm>
          <a:prstGeom prst="rect">
            <a:avLst/>
          </a:prstGeom>
          <a:noFill/>
        </p:spPr>
        <p:txBody>
          <a:bodyPr wrap="square" rtlCol="0">
            <a:spAutoFit/>
          </a:bodyPr>
          <a:lstStyle/>
          <a:p>
            <a:pPr algn="just"/>
            <a:r>
              <a:rPr lang="zh-TW" altLang="en-US" sz="1400" dirty="0">
                <a:latin typeface="Times New Roman" panose="02020603050405020304" pitchFamily="18" charset="0"/>
                <a:ea typeface="標楷體" panose="03000509000000000000" pitchFamily="65" charset="-120"/>
              </a:rPr>
              <a:t>可見圖片樣本已轉成 </a:t>
            </a:r>
            <a:r>
              <a:rPr lang="en-US" altLang="zh-TW" sz="1400" dirty="0">
                <a:latin typeface="Times New Roman" panose="02020603050405020304" pitchFamily="18" charset="0"/>
                <a:ea typeface="標楷體" panose="03000509000000000000" pitchFamily="65" charset="-120"/>
              </a:rPr>
              <a:t>1*784 </a:t>
            </a:r>
            <a:r>
              <a:rPr lang="zh-TW" altLang="en-US" sz="1400" dirty="0">
                <a:latin typeface="Times New Roman" panose="02020603050405020304" pitchFamily="18" charset="0"/>
                <a:ea typeface="標楷體" panose="03000509000000000000" pitchFamily="65" charset="-120"/>
              </a:rPr>
              <a:t>的一維向量</a:t>
            </a:r>
            <a:r>
              <a:rPr lang="zh-TW" altLang="en-US" sz="1400" dirty="0" smtClean="0">
                <a:latin typeface="Times New Roman" panose="02020603050405020304" pitchFamily="18" charset="0"/>
                <a:ea typeface="標楷體" panose="03000509000000000000" pitchFamily="65" charset="-120"/>
              </a:rPr>
              <a:t>了</a:t>
            </a:r>
            <a:r>
              <a:rPr lang="zh-TW" altLang="en-US" sz="1400" dirty="0">
                <a:latin typeface="Times New Roman" panose="02020603050405020304" pitchFamily="18" charset="0"/>
                <a:ea typeface="標楷體" panose="03000509000000000000" pitchFamily="65" charset="-120"/>
              </a:rPr>
              <a:t>。</a:t>
            </a:r>
            <a:r>
              <a:rPr lang="zh-TW" altLang="en-US" sz="1400" dirty="0" smtClean="0">
                <a:latin typeface="Times New Roman" panose="02020603050405020304" pitchFamily="18" charset="0"/>
                <a:ea typeface="標楷體" panose="03000509000000000000" pitchFamily="65" charset="-120"/>
              </a:rPr>
              <a:t>為了</a:t>
            </a:r>
            <a:r>
              <a:rPr lang="zh-TW" altLang="en-US" sz="1400" dirty="0">
                <a:latin typeface="Times New Roman" panose="02020603050405020304" pitchFamily="18" charset="0"/>
                <a:ea typeface="標楷體" panose="03000509000000000000" pitchFamily="65" charset="-120"/>
              </a:rPr>
              <a:t>提高訓練模型之精確度</a:t>
            </a:r>
            <a:r>
              <a:rPr lang="en-US" altLang="zh-TW" sz="1400" dirty="0">
                <a:latin typeface="Times New Roman" panose="02020603050405020304" pitchFamily="18" charset="0"/>
                <a:ea typeface="標楷體" panose="03000509000000000000" pitchFamily="65" charset="-120"/>
              </a:rPr>
              <a:t>, </a:t>
            </a:r>
            <a:r>
              <a:rPr lang="zh-TW" altLang="en-US" sz="1400" dirty="0">
                <a:latin typeface="Times New Roman" panose="02020603050405020304" pitchFamily="18" charset="0"/>
                <a:ea typeface="標楷體" panose="03000509000000000000" pitchFamily="65" charset="-120"/>
              </a:rPr>
              <a:t>必須將此一維向量正規化 </a:t>
            </a:r>
            <a:r>
              <a:rPr lang="en-US" altLang="zh-TW" sz="1400" dirty="0">
                <a:latin typeface="Times New Roman" panose="02020603050405020304" pitchFamily="18" charset="0"/>
                <a:ea typeface="標楷體" panose="03000509000000000000" pitchFamily="65" charset="-120"/>
              </a:rPr>
              <a:t>(normalization</a:t>
            </a:r>
            <a:r>
              <a:rPr lang="en-US" altLang="zh-TW" sz="1400" dirty="0" smtClean="0">
                <a:latin typeface="Times New Roman" panose="02020603050405020304" pitchFamily="18" charset="0"/>
                <a:ea typeface="標楷體" panose="03000509000000000000" pitchFamily="65" charset="-120"/>
              </a:rPr>
              <a:t>)</a:t>
            </a:r>
            <a:r>
              <a:rPr lang="zh-TW" altLang="en-US" sz="1400" dirty="0">
                <a:latin typeface="Times New Roman" panose="02020603050405020304" pitchFamily="18" charset="0"/>
                <a:ea typeface="標楷體" panose="03000509000000000000" pitchFamily="65" charset="-120"/>
              </a:rPr>
              <a:t> ，</a:t>
            </a:r>
            <a:r>
              <a:rPr lang="zh-TW" altLang="en-US" sz="1400" dirty="0" smtClean="0">
                <a:latin typeface="Times New Roman" panose="02020603050405020304" pitchFamily="18" charset="0"/>
                <a:ea typeface="標楷體" panose="03000509000000000000" pitchFamily="65" charset="-120"/>
              </a:rPr>
              <a:t>正規</a:t>
            </a:r>
            <a:r>
              <a:rPr lang="zh-TW" altLang="en-US" sz="1400" dirty="0">
                <a:latin typeface="Times New Roman" panose="02020603050405020304" pitchFamily="18" charset="0"/>
                <a:ea typeface="標楷體" panose="03000509000000000000" pitchFamily="65" charset="-120"/>
              </a:rPr>
              <a:t>化可以用值域的最大值</a:t>
            </a:r>
            <a:r>
              <a:rPr lang="en-US" altLang="zh-TW" sz="1400" dirty="0">
                <a:latin typeface="Times New Roman" panose="02020603050405020304" pitchFamily="18" charset="0"/>
                <a:ea typeface="標楷體" panose="03000509000000000000" pitchFamily="65" charset="-120"/>
              </a:rPr>
              <a:t>, </a:t>
            </a:r>
            <a:r>
              <a:rPr lang="zh-TW" altLang="en-US" sz="1400" dirty="0">
                <a:latin typeface="Times New Roman" panose="02020603050405020304" pitchFamily="18" charset="0"/>
                <a:ea typeface="標楷體" panose="03000509000000000000" pitchFamily="65" charset="-120"/>
              </a:rPr>
              <a:t>或者整體平均值做分母</a:t>
            </a:r>
            <a:r>
              <a:rPr lang="zh-TW" altLang="en-US" sz="1400" dirty="0" smtClean="0">
                <a:latin typeface="Times New Roman" panose="02020603050405020304" pitchFamily="18" charset="0"/>
                <a:ea typeface="標楷體" panose="03000509000000000000" pitchFamily="65" charset="-120"/>
              </a:rPr>
              <a:t>去除</a:t>
            </a:r>
            <a:r>
              <a:rPr lang="zh-TW" altLang="en-US" sz="1400" dirty="0">
                <a:latin typeface="Times New Roman" panose="02020603050405020304" pitchFamily="18" charset="0"/>
                <a:ea typeface="標楷體" panose="03000509000000000000" pitchFamily="65" charset="-120"/>
              </a:rPr>
              <a:t>，</a:t>
            </a:r>
            <a:r>
              <a:rPr lang="zh-TW" altLang="en-US" sz="1400" dirty="0" smtClean="0">
                <a:latin typeface="Times New Roman" panose="02020603050405020304" pitchFamily="18" charset="0"/>
                <a:ea typeface="標楷體" panose="03000509000000000000" pitchFamily="65" charset="-120"/>
              </a:rPr>
              <a:t>此處</a:t>
            </a:r>
            <a:r>
              <a:rPr lang="zh-TW" altLang="en-US" sz="1400" dirty="0">
                <a:latin typeface="Times New Roman" panose="02020603050405020304" pitchFamily="18" charset="0"/>
                <a:ea typeface="標楷體" panose="03000509000000000000" pitchFamily="65" charset="-120"/>
              </a:rPr>
              <a:t>用除以最大值的</a:t>
            </a:r>
            <a:r>
              <a:rPr lang="zh-TW" altLang="en-US" sz="1400" dirty="0" smtClean="0">
                <a:latin typeface="Times New Roman" panose="02020603050405020304" pitchFamily="18" charset="0"/>
                <a:ea typeface="標楷體" panose="03000509000000000000" pitchFamily="65" charset="-120"/>
              </a:rPr>
              <a:t>方式，這樣原來</a:t>
            </a:r>
            <a:r>
              <a:rPr lang="en-US" altLang="zh-TW" sz="1400" dirty="0" smtClean="0">
                <a:latin typeface="Times New Roman" panose="02020603050405020304" pitchFamily="18" charset="0"/>
                <a:ea typeface="標楷體" panose="03000509000000000000" pitchFamily="65" charset="-120"/>
              </a:rPr>
              <a:t>0~255 </a:t>
            </a:r>
            <a:r>
              <a:rPr lang="zh-TW" altLang="en-US" sz="1400" dirty="0">
                <a:latin typeface="Times New Roman" panose="02020603050405020304" pitchFamily="18" charset="0"/>
                <a:ea typeface="標楷體" panose="03000509000000000000" pitchFamily="65" charset="-120"/>
              </a:rPr>
              <a:t>的像素值就變成 </a:t>
            </a:r>
            <a:r>
              <a:rPr lang="en-US" altLang="zh-TW" sz="1400" dirty="0">
                <a:latin typeface="Times New Roman" panose="02020603050405020304" pitchFamily="18" charset="0"/>
                <a:ea typeface="標楷體" panose="03000509000000000000" pitchFamily="65" charset="-120"/>
              </a:rPr>
              <a:t>0~1 </a:t>
            </a:r>
            <a:r>
              <a:rPr lang="zh-TW" altLang="en-US" sz="1400" dirty="0">
                <a:latin typeface="Times New Roman" panose="02020603050405020304" pitchFamily="18" charset="0"/>
                <a:ea typeface="標楷體" panose="03000509000000000000" pitchFamily="65" charset="-120"/>
              </a:rPr>
              <a:t>之間</a:t>
            </a:r>
            <a:r>
              <a:rPr lang="zh-TW" altLang="en-US" sz="1400" dirty="0" smtClean="0">
                <a:latin typeface="Times New Roman" panose="02020603050405020304" pitchFamily="18" charset="0"/>
                <a:ea typeface="標楷體" panose="03000509000000000000" pitchFamily="65" charset="-120"/>
              </a:rPr>
              <a:t>了。</a:t>
            </a:r>
            <a:endParaRPr lang="zh-TW" altLang="en-US" sz="1400" dirty="0">
              <a:latin typeface="Times New Roman" panose="02020603050405020304" pitchFamily="18" charset="0"/>
              <a:ea typeface="標楷體" panose="03000509000000000000" pitchFamily="65" charset="-120"/>
            </a:endParaRPr>
          </a:p>
          <a:p>
            <a:pPr algn="just"/>
            <a:endParaRPr lang="zh-TW" altLang="en-US" sz="1400" dirty="0"/>
          </a:p>
        </p:txBody>
      </p:sp>
    </p:spTree>
    <p:extLst>
      <p:ext uri="{BB962C8B-B14F-4D97-AF65-F5344CB8AC3E}">
        <p14:creationId xmlns:p14="http://schemas.microsoft.com/office/powerpoint/2010/main" val="3858682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Labels </a:t>
            </a:r>
            <a:r>
              <a:rPr lang="zh-TW" altLang="en-US" b="1" dirty="0"/>
              <a:t>資料預處理</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1054612" y="4293117"/>
            <a:ext cx="6799262" cy="895664"/>
          </a:xfrm>
          <a:prstGeom prst="rect">
            <a:avLst/>
          </a:prstGeom>
        </p:spPr>
      </p:pic>
      <p:pic>
        <p:nvPicPr>
          <p:cNvPr id="7" name="圖片 6"/>
          <p:cNvPicPr>
            <a:picLocks noChangeAspect="1"/>
          </p:cNvPicPr>
          <p:nvPr/>
        </p:nvPicPr>
        <p:blipFill>
          <a:blip r:embed="rId3"/>
          <a:stretch>
            <a:fillRect/>
          </a:stretch>
        </p:blipFill>
        <p:spPr>
          <a:xfrm>
            <a:off x="1052559" y="5443381"/>
            <a:ext cx="6400800" cy="771525"/>
          </a:xfrm>
          <a:prstGeom prst="rect">
            <a:avLst/>
          </a:prstGeom>
        </p:spPr>
      </p:pic>
      <p:sp>
        <p:nvSpPr>
          <p:cNvPr id="8" name="文字方塊 7"/>
          <p:cNvSpPr txBox="1"/>
          <p:nvPr/>
        </p:nvSpPr>
        <p:spPr>
          <a:xfrm>
            <a:off x="1054612" y="2329315"/>
            <a:ext cx="6776157" cy="1354217"/>
          </a:xfrm>
          <a:prstGeom prst="rect">
            <a:avLst/>
          </a:prstGeom>
          <a:noFill/>
        </p:spPr>
        <p:txBody>
          <a:bodyPr wrap="square" rtlCol="0">
            <a:spAutoFit/>
          </a:bodyPr>
          <a:lstStyle/>
          <a:p>
            <a:pPr algn="just"/>
            <a:r>
              <a:rPr lang="zh-TW" altLang="en-US" sz="1600" dirty="0">
                <a:latin typeface="Times New Roman" panose="02020603050405020304" pitchFamily="18" charset="0"/>
                <a:ea typeface="標楷體" panose="03000509000000000000" pitchFamily="65" charset="-120"/>
              </a:rPr>
              <a:t>訓練樣本中的標籤只是單純的一個 </a:t>
            </a:r>
            <a:r>
              <a:rPr lang="en-US" altLang="zh-TW" sz="1600" dirty="0">
                <a:latin typeface="Times New Roman" panose="02020603050405020304" pitchFamily="18" charset="0"/>
                <a:ea typeface="標楷體" panose="03000509000000000000" pitchFamily="65" charset="-120"/>
              </a:rPr>
              <a:t>0~9 </a:t>
            </a:r>
            <a:r>
              <a:rPr lang="zh-TW" altLang="en-US" sz="1600" dirty="0">
                <a:latin typeface="Times New Roman" panose="02020603050405020304" pitchFamily="18" charset="0"/>
                <a:ea typeface="標楷體" panose="03000509000000000000" pitchFamily="65" charset="-120"/>
              </a:rPr>
              <a:t>的</a:t>
            </a:r>
            <a:r>
              <a:rPr lang="zh-TW" altLang="en-US" sz="1600" dirty="0" smtClean="0">
                <a:latin typeface="Times New Roman" panose="02020603050405020304" pitchFamily="18" charset="0"/>
                <a:ea typeface="標楷體" panose="03000509000000000000" pitchFamily="65" charset="-120"/>
              </a:rPr>
              <a:t>整數</a:t>
            </a:r>
            <a:r>
              <a:rPr lang="zh-TW" altLang="en-US" sz="1600" dirty="0">
                <a:latin typeface="Times New Roman" panose="02020603050405020304" pitchFamily="18" charset="0"/>
                <a:ea typeface="標楷體" panose="03000509000000000000" pitchFamily="65" charset="-120"/>
              </a:rPr>
              <a:t>，</a:t>
            </a:r>
            <a:r>
              <a:rPr lang="zh-TW" altLang="en-US" sz="1600" dirty="0" smtClean="0">
                <a:latin typeface="Times New Roman" panose="02020603050405020304" pitchFamily="18" charset="0"/>
                <a:ea typeface="標楷體" panose="03000509000000000000" pitchFamily="65" charset="-120"/>
              </a:rPr>
              <a:t>但 </a:t>
            </a:r>
            <a:r>
              <a:rPr lang="en-US" altLang="zh-TW" sz="1600" dirty="0">
                <a:latin typeface="Times New Roman" panose="02020603050405020304" pitchFamily="18" charset="0"/>
                <a:ea typeface="標楷體" panose="03000509000000000000" pitchFamily="65" charset="-120"/>
              </a:rPr>
              <a:t>MLP </a:t>
            </a:r>
            <a:r>
              <a:rPr lang="zh-TW" altLang="en-US" sz="1600" dirty="0">
                <a:latin typeface="Times New Roman" panose="02020603050405020304" pitchFamily="18" charset="0"/>
                <a:ea typeface="標楷體" panose="03000509000000000000" pitchFamily="65" charset="-120"/>
              </a:rPr>
              <a:t>每一個神經元的輸出是 </a:t>
            </a:r>
            <a:r>
              <a:rPr lang="en-US" altLang="zh-TW" sz="1600" dirty="0">
                <a:latin typeface="Times New Roman" panose="02020603050405020304" pitchFamily="18" charset="0"/>
                <a:ea typeface="標楷體" panose="03000509000000000000" pitchFamily="65" charset="-120"/>
              </a:rPr>
              <a:t>0 </a:t>
            </a:r>
            <a:r>
              <a:rPr lang="zh-TW" altLang="en-US" sz="1600" dirty="0">
                <a:latin typeface="Times New Roman" panose="02020603050405020304" pitchFamily="18" charset="0"/>
                <a:ea typeface="標楷體" panose="03000509000000000000" pitchFamily="65" charset="-120"/>
              </a:rPr>
              <a:t>或 </a:t>
            </a:r>
            <a:r>
              <a:rPr lang="en-US" altLang="zh-TW" sz="1600" dirty="0" smtClean="0">
                <a:latin typeface="Times New Roman" panose="02020603050405020304" pitchFamily="18" charset="0"/>
                <a:ea typeface="標楷體" panose="03000509000000000000" pitchFamily="65" charset="-120"/>
              </a:rPr>
              <a:t>1</a:t>
            </a:r>
            <a:r>
              <a:rPr lang="zh-TW" altLang="en-US" sz="1600" dirty="0">
                <a:latin typeface="Times New Roman" panose="02020603050405020304" pitchFamily="18" charset="0"/>
                <a:ea typeface="標楷體" panose="03000509000000000000" pitchFamily="65" charset="-120"/>
              </a:rPr>
              <a:t> ，</a:t>
            </a:r>
            <a:r>
              <a:rPr lang="zh-TW" altLang="en-US" sz="1600" dirty="0" smtClean="0">
                <a:latin typeface="Times New Roman" panose="02020603050405020304" pitchFamily="18" charset="0"/>
                <a:ea typeface="標楷體" panose="03000509000000000000" pitchFamily="65" charset="-120"/>
              </a:rPr>
              <a:t>故</a:t>
            </a:r>
            <a:r>
              <a:rPr lang="zh-TW" altLang="en-US" sz="1600" dirty="0">
                <a:latin typeface="Times New Roman" panose="02020603050405020304" pitchFamily="18" charset="0"/>
                <a:ea typeface="標楷體" panose="03000509000000000000" pitchFamily="65" charset="-120"/>
              </a:rPr>
              <a:t>辨識後的輸出是標示 </a:t>
            </a:r>
            <a:r>
              <a:rPr lang="en-US" altLang="zh-TW" sz="1600" dirty="0">
                <a:latin typeface="Times New Roman" panose="02020603050405020304" pitchFamily="18" charset="0"/>
                <a:ea typeface="標楷體" panose="03000509000000000000" pitchFamily="65" charset="-120"/>
              </a:rPr>
              <a:t>0~9 </a:t>
            </a:r>
            <a:r>
              <a:rPr lang="zh-TW" altLang="en-US" sz="1600" dirty="0">
                <a:latin typeface="Times New Roman" panose="02020603050405020304" pitchFamily="18" charset="0"/>
                <a:ea typeface="標楷體" panose="03000509000000000000" pitchFamily="65" charset="-120"/>
              </a:rPr>
              <a:t>的 </a:t>
            </a:r>
            <a:r>
              <a:rPr lang="en-US" altLang="zh-TW" sz="1600" dirty="0">
                <a:latin typeface="Times New Roman" panose="02020603050405020304" pitchFamily="18" charset="0"/>
                <a:ea typeface="標楷體" panose="03000509000000000000" pitchFamily="65" charset="-120"/>
              </a:rPr>
              <a:t>10 </a:t>
            </a:r>
            <a:r>
              <a:rPr lang="zh-TW" altLang="en-US" sz="1600" dirty="0">
                <a:latin typeface="Times New Roman" panose="02020603050405020304" pitchFamily="18" charset="0"/>
                <a:ea typeface="標楷體" panose="03000509000000000000" pitchFamily="65" charset="-120"/>
              </a:rPr>
              <a:t>個</a:t>
            </a:r>
            <a:r>
              <a:rPr lang="zh-TW" altLang="en-US" sz="1600" dirty="0" smtClean="0">
                <a:latin typeface="Times New Roman" panose="02020603050405020304" pitchFamily="18" charset="0"/>
                <a:ea typeface="標楷體" panose="03000509000000000000" pitchFamily="65" charset="-120"/>
              </a:rPr>
              <a:t>神經元</a:t>
            </a:r>
            <a:r>
              <a:rPr lang="zh-TW" altLang="en-US" sz="1600" dirty="0">
                <a:latin typeface="Times New Roman" panose="02020603050405020304" pitchFamily="18" charset="0"/>
                <a:ea typeface="標楷體" panose="03000509000000000000" pitchFamily="65" charset="-120"/>
              </a:rPr>
              <a:t>，</a:t>
            </a:r>
            <a:r>
              <a:rPr lang="zh-TW" altLang="en-US" sz="1600" dirty="0" smtClean="0">
                <a:latin typeface="Times New Roman" panose="02020603050405020304" pitchFamily="18" charset="0"/>
                <a:ea typeface="標楷體" panose="03000509000000000000" pitchFamily="65" charset="-120"/>
              </a:rPr>
              <a:t>因此</a:t>
            </a:r>
            <a:r>
              <a:rPr lang="zh-TW" altLang="en-US" sz="1600" dirty="0">
                <a:latin typeface="Times New Roman" panose="02020603050405020304" pitchFamily="18" charset="0"/>
                <a:ea typeface="標楷體" panose="03000509000000000000" pitchFamily="65" charset="-120"/>
              </a:rPr>
              <a:t>原始的樣本標籤數值須經過 </a:t>
            </a:r>
            <a:r>
              <a:rPr lang="en-US" altLang="zh-TW" sz="1600" dirty="0">
                <a:latin typeface="Times New Roman" panose="02020603050405020304" pitchFamily="18" charset="0"/>
                <a:ea typeface="標楷體" panose="03000509000000000000" pitchFamily="65" charset="-120"/>
              </a:rPr>
              <a:t>One-hot encoding </a:t>
            </a:r>
            <a:r>
              <a:rPr lang="zh-TW" altLang="en-US" sz="1600" dirty="0">
                <a:latin typeface="Times New Roman" panose="02020603050405020304" pitchFamily="18" charset="0"/>
                <a:ea typeface="標楷體" panose="03000509000000000000" pitchFamily="65" charset="-120"/>
              </a:rPr>
              <a:t>編碼 </a:t>
            </a:r>
            <a:r>
              <a:rPr lang="en-US" altLang="zh-TW" sz="1600" dirty="0">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獨熱編碼</a:t>
            </a:r>
            <a:r>
              <a:rPr lang="en-US" altLang="zh-TW" sz="1600" dirty="0" smtClean="0">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 ，</a:t>
            </a:r>
            <a:r>
              <a:rPr lang="zh-TW" altLang="en-US" sz="1600" dirty="0" smtClean="0">
                <a:latin typeface="Times New Roman" panose="02020603050405020304" pitchFamily="18" charset="0"/>
                <a:ea typeface="標楷體" panose="03000509000000000000" pitchFamily="65" charset="-120"/>
              </a:rPr>
              <a:t>例如</a:t>
            </a:r>
            <a:r>
              <a:rPr lang="zh-TW" altLang="en-US" sz="1600" dirty="0">
                <a:latin typeface="Times New Roman" panose="02020603050405020304" pitchFamily="18" charset="0"/>
                <a:ea typeface="標楷體" panose="03000509000000000000" pitchFamily="65" charset="-120"/>
              </a:rPr>
              <a:t>第一個訓練樣本的標籤為 </a:t>
            </a:r>
            <a:r>
              <a:rPr lang="en-US" altLang="zh-TW" sz="1600" dirty="0" smtClean="0">
                <a:latin typeface="Times New Roman" panose="02020603050405020304" pitchFamily="18" charset="0"/>
                <a:ea typeface="標楷體" panose="03000509000000000000" pitchFamily="65" charset="-120"/>
              </a:rPr>
              <a:t>5</a:t>
            </a:r>
            <a:r>
              <a:rPr lang="zh-TW" altLang="en-US" sz="1600" dirty="0">
                <a:latin typeface="Times New Roman" panose="02020603050405020304" pitchFamily="18" charset="0"/>
                <a:ea typeface="標楷體" panose="03000509000000000000" pitchFamily="65" charset="-120"/>
              </a:rPr>
              <a:t> ，</a:t>
            </a:r>
            <a:r>
              <a:rPr lang="zh-TW" altLang="en-US" sz="1600" dirty="0" smtClean="0">
                <a:latin typeface="Times New Roman" panose="02020603050405020304" pitchFamily="18" charset="0"/>
                <a:ea typeface="標楷體" panose="03000509000000000000" pitchFamily="65" charset="-120"/>
              </a:rPr>
              <a:t>則</a:t>
            </a:r>
            <a:r>
              <a:rPr lang="zh-TW" altLang="en-US" sz="1600" dirty="0">
                <a:latin typeface="Times New Roman" panose="02020603050405020304" pitchFamily="18" charset="0"/>
                <a:ea typeface="標楷體" panose="03000509000000000000" pitchFamily="65" charset="-120"/>
              </a:rPr>
              <a:t>經過 </a:t>
            </a:r>
            <a:r>
              <a:rPr lang="en-US" altLang="zh-TW" sz="1600" dirty="0">
                <a:latin typeface="Times New Roman" panose="02020603050405020304" pitchFamily="18" charset="0"/>
                <a:ea typeface="標楷體" panose="03000509000000000000" pitchFamily="65" charset="-120"/>
              </a:rPr>
              <a:t>One-hot encoding </a:t>
            </a:r>
            <a:r>
              <a:rPr lang="zh-TW" altLang="en-US" sz="1600" dirty="0">
                <a:latin typeface="Times New Roman" panose="02020603050405020304" pitchFamily="18" charset="0"/>
                <a:ea typeface="標楷體" panose="03000509000000000000" pitchFamily="65" charset="-120"/>
              </a:rPr>
              <a:t>之後變成 </a:t>
            </a:r>
            <a:r>
              <a:rPr lang="en-US" altLang="zh-TW" sz="1600" dirty="0" smtClean="0">
                <a:latin typeface="Times New Roman" panose="02020603050405020304" pitchFamily="18" charset="0"/>
                <a:ea typeface="標楷體" panose="03000509000000000000" pitchFamily="65" charset="-120"/>
              </a:rPr>
              <a:t>0000100000</a:t>
            </a:r>
            <a:r>
              <a:rPr lang="zh-TW" altLang="en-US" sz="1600" dirty="0">
                <a:latin typeface="Times New Roman" panose="02020603050405020304" pitchFamily="18" charset="0"/>
                <a:ea typeface="標楷體" panose="03000509000000000000" pitchFamily="65" charset="-120"/>
              </a:rPr>
              <a:t> ，</a:t>
            </a:r>
            <a:r>
              <a:rPr lang="zh-TW" altLang="en-US" sz="1600" dirty="0" smtClean="0">
                <a:latin typeface="Times New Roman" panose="02020603050405020304" pitchFamily="18" charset="0"/>
                <a:ea typeface="標楷體" panose="03000509000000000000" pitchFamily="65" charset="-120"/>
              </a:rPr>
              <a:t>亦即</a:t>
            </a:r>
            <a:r>
              <a:rPr lang="zh-TW" altLang="en-US" sz="1600" dirty="0">
                <a:latin typeface="Times New Roman" panose="02020603050405020304" pitchFamily="18" charset="0"/>
                <a:ea typeface="標楷體" panose="03000509000000000000" pitchFamily="65" charset="-120"/>
              </a:rPr>
              <a:t>只有第五個 </a:t>
            </a:r>
            <a:r>
              <a:rPr lang="en-US" altLang="zh-TW" sz="1600" dirty="0">
                <a:latin typeface="Times New Roman" panose="02020603050405020304" pitchFamily="18" charset="0"/>
                <a:ea typeface="標楷體" panose="03000509000000000000" pitchFamily="65" charset="-120"/>
              </a:rPr>
              <a:t>bit </a:t>
            </a:r>
            <a:r>
              <a:rPr lang="zh-TW" altLang="en-US" sz="1600" dirty="0">
                <a:latin typeface="Times New Roman" panose="02020603050405020304" pitchFamily="18" charset="0"/>
                <a:ea typeface="標楷體" panose="03000509000000000000" pitchFamily="65" charset="-120"/>
              </a:rPr>
              <a:t>為 </a:t>
            </a:r>
            <a:r>
              <a:rPr lang="en-US" altLang="zh-TW" sz="1600" dirty="0" smtClean="0">
                <a:latin typeface="Times New Roman" panose="02020603050405020304" pitchFamily="18" charset="0"/>
                <a:ea typeface="標楷體" panose="03000509000000000000" pitchFamily="65" charset="-120"/>
              </a:rPr>
              <a:t>1</a:t>
            </a:r>
            <a:r>
              <a:rPr lang="zh-TW" altLang="en-US" sz="1600" dirty="0">
                <a:latin typeface="Times New Roman" panose="02020603050405020304" pitchFamily="18" charset="0"/>
                <a:ea typeface="標楷體" panose="03000509000000000000" pitchFamily="65" charset="-120"/>
              </a:rPr>
              <a:t> ，</a:t>
            </a:r>
            <a:r>
              <a:rPr lang="zh-TW" altLang="en-US" sz="1600" dirty="0" smtClean="0">
                <a:latin typeface="Times New Roman" panose="02020603050405020304" pitchFamily="18" charset="0"/>
                <a:ea typeface="標楷體" panose="03000509000000000000" pitchFamily="65" charset="-120"/>
              </a:rPr>
              <a:t>其餘 </a:t>
            </a:r>
            <a:r>
              <a:rPr lang="en-US" altLang="zh-TW" sz="1600" dirty="0">
                <a:latin typeface="Times New Roman" panose="02020603050405020304" pitchFamily="18" charset="0"/>
                <a:ea typeface="標楷體" panose="03000509000000000000" pitchFamily="65" charset="-120"/>
              </a:rPr>
              <a:t>bits </a:t>
            </a:r>
            <a:r>
              <a:rPr lang="zh-TW" altLang="en-US" sz="1600" dirty="0">
                <a:latin typeface="Times New Roman" panose="02020603050405020304" pitchFamily="18" charset="0"/>
                <a:ea typeface="標楷體" panose="03000509000000000000" pitchFamily="65" charset="-120"/>
              </a:rPr>
              <a:t>均為 </a:t>
            </a:r>
            <a:r>
              <a:rPr lang="en-US" altLang="zh-TW" sz="1600" dirty="0" smtClean="0">
                <a:latin typeface="Times New Roman" panose="02020603050405020304" pitchFamily="18" charset="0"/>
                <a:ea typeface="標楷體" panose="03000509000000000000" pitchFamily="65" charset="-120"/>
              </a:rPr>
              <a:t>0</a:t>
            </a:r>
            <a:r>
              <a:rPr lang="zh-TW" altLang="en-US" sz="1600" dirty="0" smtClean="0">
                <a:latin typeface="Times New Roman" panose="02020603050405020304" pitchFamily="18" charset="0"/>
                <a:ea typeface="標楷體" panose="03000509000000000000" pitchFamily="65" charset="-120"/>
              </a:rPr>
              <a:t>。</a:t>
            </a:r>
            <a:endParaRPr lang="zh-TW" altLang="en-US" sz="1600" dirty="0">
              <a:latin typeface="Times New Roman" panose="02020603050405020304" pitchFamily="18" charset="0"/>
              <a:ea typeface="標楷體" panose="03000509000000000000" pitchFamily="65" charset="-120"/>
            </a:endParaRPr>
          </a:p>
        </p:txBody>
      </p:sp>
      <p:sp>
        <p:nvSpPr>
          <p:cNvPr id="9" name="矩形 8"/>
          <p:cNvSpPr/>
          <p:nvPr/>
        </p:nvSpPr>
        <p:spPr>
          <a:xfrm>
            <a:off x="1055140" y="3645744"/>
            <a:ext cx="6798734" cy="584775"/>
          </a:xfrm>
          <a:prstGeom prst="rect">
            <a:avLst/>
          </a:prstGeom>
        </p:spPr>
        <p:txBody>
          <a:bodyPr wrap="square">
            <a:spAutoFit/>
          </a:bodyPr>
          <a:lstStyle/>
          <a:p>
            <a:r>
              <a:rPr lang="en-US" altLang="zh-TW" sz="1600" dirty="0">
                <a:solidFill>
                  <a:srgbClr val="333333"/>
                </a:solidFill>
                <a:latin typeface="Times New Roman" panose="02020603050405020304" pitchFamily="18" charset="0"/>
                <a:ea typeface="標楷體" panose="03000509000000000000" pitchFamily="65" charset="-120"/>
              </a:rPr>
              <a:t>One-hot encoding </a:t>
            </a:r>
            <a:r>
              <a:rPr lang="zh-TW" altLang="en-US" sz="1600" dirty="0">
                <a:solidFill>
                  <a:srgbClr val="333333"/>
                </a:solidFill>
                <a:latin typeface="Times New Roman" panose="02020603050405020304" pitchFamily="18" charset="0"/>
                <a:ea typeface="標楷體" panose="03000509000000000000" pitchFamily="65" charset="-120"/>
              </a:rPr>
              <a:t>最常用來表示類別型變數 </a:t>
            </a:r>
            <a:r>
              <a:rPr lang="en-US" altLang="zh-TW" sz="1600" dirty="0">
                <a:solidFill>
                  <a:srgbClr val="333333"/>
                </a:solidFill>
                <a:latin typeface="Times New Roman" panose="02020603050405020304" pitchFamily="18" charset="0"/>
                <a:ea typeface="標楷體" panose="03000509000000000000" pitchFamily="65" charset="-120"/>
              </a:rPr>
              <a:t>(Categorical variables</a:t>
            </a:r>
            <a:r>
              <a:rPr lang="en-US" altLang="zh-TW" sz="1600" dirty="0" smtClean="0">
                <a:solidFill>
                  <a:srgbClr val="333333"/>
                </a:solidFill>
                <a:latin typeface="Times New Roman" panose="02020603050405020304" pitchFamily="18" charset="0"/>
                <a:ea typeface="標楷體" panose="03000509000000000000" pitchFamily="65" charset="-120"/>
              </a:rPr>
              <a:t>)</a:t>
            </a:r>
            <a:r>
              <a:rPr lang="zh-TW" altLang="en-US" sz="1600" dirty="0">
                <a:latin typeface="Times New Roman" panose="02020603050405020304" pitchFamily="18" charset="0"/>
                <a:ea typeface="標楷體" panose="03000509000000000000" pitchFamily="65" charset="-120"/>
              </a:rPr>
              <a:t> ，</a:t>
            </a:r>
            <a:r>
              <a:rPr lang="zh-TW" altLang="en-US" sz="1600" dirty="0" smtClean="0">
                <a:solidFill>
                  <a:srgbClr val="333333"/>
                </a:solidFill>
                <a:latin typeface="Times New Roman" panose="02020603050405020304" pitchFamily="18" charset="0"/>
                <a:ea typeface="標楷體" panose="03000509000000000000" pitchFamily="65" charset="-120"/>
              </a:rPr>
              <a:t>又</a:t>
            </a:r>
            <a:r>
              <a:rPr lang="zh-TW" altLang="en-US" sz="1600" dirty="0">
                <a:solidFill>
                  <a:srgbClr val="333333"/>
                </a:solidFill>
                <a:latin typeface="Times New Roman" panose="02020603050405020304" pitchFamily="18" charset="0"/>
                <a:ea typeface="標楷體" panose="03000509000000000000" pitchFamily="65" charset="-120"/>
              </a:rPr>
              <a:t>稱為虛擬</a:t>
            </a:r>
            <a:r>
              <a:rPr lang="zh-TW" altLang="en-US" sz="1600" dirty="0" smtClean="0">
                <a:solidFill>
                  <a:srgbClr val="333333"/>
                </a:solidFill>
                <a:latin typeface="Times New Roman" panose="02020603050405020304" pitchFamily="18" charset="0"/>
                <a:ea typeface="標楷體" panose="03000509000000000000" pitchFamily="65" charset="-120"/>
              </a:rPr>
              <a:t>變數。在 </a:t>
            </a:r>
            <a:r>
              <a:rPr lang="en-US" altLang="zh-TW" sz="1600" dirty="0" err="1">
                <a:solidFill>
                  <a:srgbClr val="333333"/>
                </a:solidFill>
                <a:latin typeface="Times New Roman" panose="02020603050405020304" pitchFamily="18" charset="0"/>
                <a:ea typeface="標楷體" panose="03000509000000000000" pitchFamily="65" charset="-120"/>
              </a:rPr>
              <a:t>Numpy</a:t>
            </a:r>
            <a:r>
              <a:rPr lang="en-US" altLang="zh-TW" sz="1600" dirty="0">
                <a:solidFill>
                  <a:srgbClr val="333333"/>
                </a:solidFill>
                <a:latin typeface="Times New Roman" panose="02020603050405020304" pitchFamily="18" charset="0"/>
                <a:ea typeface="標楷體" panose="03000509000000000000" pitchFamily="65" charset="-120"/>
              </a:rPr>
              <a:t> </a:t>
            </a:r>
            <a:r>
              <a:rPr lang="zh-TW" altLang="en-US" sz="1600" dirty="0">
                <a:solidFill>
                  <a:srgbClr val="333333"/>
                </a:solidFill>
                <a:latin typeface="Times New Roman" panose="02020603050405020304" pitchFamily="18" charset="0"/>
                <a:ea typeface="標楷體" panose="03000509000000000000" pitchFamily="65" charset="-120"/>
              </a:rPr>
              <a:t>中 </a:t>
            </a:r>
            <a:r>
              <a:rPr lang="en-US" altLang="zh-TW" sz="1600" dirty="0">
                <a:solidFill>
                  <a:srgbClr val="333333"/>
                </a:solidFill>
                <a:latin typeface="Times New Roman" panose="02020603050405020304" pitchFamily="18" charset="0"/>
                <a:ea typeface="標楷體" panose="03000509000000000000" pitchFamily="65" charset="-120"/>
              </a:rPr>
              <a:t>One-hot encoding </a:t>
            </a:r>
            <a:r>
              <a:rPr lang="zh-TW" altLang="en-US" sz="1600" dirty="0">
                <a:solidFill>
                  <a:srgbClr val="333333"/>
                </a:solidFill>
                <a:latin typeface="Times New Roman" panose="02020603050405020304" pitchFamily="18" charset="0"/>
                <a:ea typeface="標楷體" panose="03000509000000000000" pitchFamily="65" charset="-120"/>
              </a:rPr>
              <a:t>是透過 </a:t>
            </a:r>
            <a:r>
              <a:rPr lang="en-US" altLang="zh-TW" sz="1600" dirty="0" err="1">
                <a:solidFill>
                  <a:srgbClr val="333333"/>
                </a:solidFill>
                <a:latin typeface="Times New Roman" panose="02020603050405020304" pitchFamily="18" charset="0"/>
                <a:ea typeface="標楷體" panose="03000509000000000000" pitchFamily="65" charset="-120"/>
              </a:rPr>
              <a:t>to_categorical</a:t>
            </a:r>
            <a:r>
              <a:rPr lang="en-US" altLang="zh-TW" sz="1600" dirty="0">
                <a:solidFill>
                  <a:srgbClr val="333333"/>
                </a:solidFill>
                <a:latin typeface="Times New Roman" panose="02020603050405020304" pitchFamily="18" charset="0"/>
                <a:ea typeface="標楷體" panose="03000509000000000000" pitchFamily="65" charset="-120"/>
              </a:rPr>
              <a:t>() </a:t>
            </a:r>
            <a:r>
              <a:rPr lang="zh-TW" altLang="en-US" sz="1600" dirty="0">
                <a:solidFill>
                  <a:srgbClr val="333333"/>
                </a:solidFill>
                <a:latin typeface="Times New Roman" panose="02020603050405020304" pitchFamily="18" charset="0"/>
                <a:ea typeface="標楷體" panose="03000509000000000000" pitchFamily="65" charset="-120"/>
              </a:rPr>
              <a:t>函數達成</a:t>
            </a:r>
            <a:endParaRPr lang="zh-TW" altLang="en-US" sz="1600" dirty="0">
              <a:latin typeface="Times New Roman" panose="02020603050405020304" pitchFamily="18" charset="0"/>
              <a:ea typeface="標楷體" panose="03000509000000000000" pitchFamily="65" charset="-120"/>
            </a:endParaRPr>
          </a:p>
        </p:txBody>
      </p:sp>
      <p:sp>
        <p:nvSpPr>
          <p:cNvPr id="10" name="矩形 9"/>
          <p:cNvSpPr/>
          <p:nvPr/>
        </p:nvSpPr>
        <p:spPr>
          <a:xfrm>
            <a:off x="963133" y="5124114"/>
            <a:ext cx="2800767" cy="338554"/>
          </a:xfrm>
          <a:prstGeom prst="rect">
            <a:avLst/>
          </a:prstGeom>
        </p:spPr>
        <p:txBody>
          <a:bodyPr wrap="none">
            <a:spAutoFit/>
          </a:bodyPr>
          <a:lstStyle/>
          <a:p>
            <a:r>
              <a:rPr lang="zh-TW" altLang="en-US" sz="1600" dirty="0">
                <a:solidFill>
                  <a:srgbClr val="333333"/>
                </a:solidFill>
                <a:latin typeface="Times New Roman" panose="02020603050405020304" pitchFamily="18" charset="0"/>
                <a:ea typeface="標楷體" panose="03000509000000000000" pitchFamily="65" charset="-120"/>
              </a:rPr>
              <a:t>僅第五個位元為 </a:t>
            </a:r>
            <a:r>
              <a:rPr lang="en-US" altLang="zh-TW" sz="1600" dirty="0" smtClean="0">
                <a:solidFill>
                  <a:srgbClr val="333333"/>
                </a:solidFill>
                <a:latin typeface="Times New Roman" panose="02020603050405020304" pitchFamily="18" charset="0"/>
                <a:ea typeface="標楷體" panose="03000509000000000000" pitchFamily="65" charset="-120"/>
              </a:rPr>
              <a:t>1</a:t>
            </a:r>
            <a:r>
              <a:rPr lang="zh-TW" altLang="en-US" sz="1600" dirty="0">
                <a:latin typeface="Times New Roman" panose="02020603050405020304" pitchFamily="18" charset="0"/>
                <a:ea typeface="標楷體" panose="03000509000000000000" pitchFamily="65" charset="-120"/>
              </a:rPr>
              <a:t> ，</a:t>
            </a:r>
            <a:r>
              <a:rPr lang="zh-TW" altLang="en-US" sz="1600" dirty="0" smtClean="0">
                <a:solidFill>
                  <a:srgbClr val="333333"/>
                </a:solidFill>
                <a:latin typeface="Times New Roman" panose="02020603050405020304" pitchFamily="18" charset="0"/>
                <a:ea typeface="標楷體" panose="03000509000000000000" pitchFamily="65" charset="-120"/>
              </a:rPr>
              <a:t>其餘</a:t>
            </a:r>
            <a:r>
              <a:rPr lang="zh-TW" altLang="en-US" sz="1600" dirty="0">
                <a:solidFill>
                  <a:srgbClr val="333333"/>
                </a:solidFill>
                <a:latin typeface="Times New Roman" panose="02020603050405020304" pitchFamily="18" charset="0"/>
                <a:ea typeface="標楷體" panose="03000509000000000000" pitchFamily="65" charset="-120"/>
              </a:rPr>
              <a:t>為 </a:t>
            </a:r>
            <a:r>
              <a:rPr lang="en-US" altLang="zh-TW" sz="1600" dirty="0">
                <a:solidFill>
                  <a:srgbClr val="333333"/>
                </a:solidFill>
                <a:latin typeface="Times New Roman" panose="02020603050405020304" pitchFamily="18" charset="0"/>
                <a:ea typeface="標楷體" panose="03000509000000000000" pitchFamily="65" charset="-120"/>
              </a:rPr>
              <a:t>0</a:t>
            </a:r>
            <a:endParaRPr lang="zh-TW" altLang="en-US"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351918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建立</a:t>
            </a:r>
            <a:r>
              <a:rPr lang="zh-TW" altLang="en-US" b="1" dirty="0" smtClean="0"/>
              <a:t>模型</a:t>
            </a:r>
            <a:endParaRPr lang="zh-TW" altLang="en-US" dirty="0"/>
          </a:p>
        </p:txBody>
      </p:sp>
      <p:pic>
        <p:nvPicPr>
          <p:cNvPr id="4" name="內容版面配置區 3"/>
          <p:cNvPicPr>
            <a:picLocks noGrp="1" noChangeAspect="1"/>
          </p:cNvPicPr>
          <p:nvPr>
            <p:ph idx="1"/>
          </p:nvPr>
        </p:nvPicPr>
        <p:blipFill rotWithShape="1">
          <a:blip r:embed="rId2"/>
          <a:srcRect b="19891"/>
          <a:stretch/>
        </p:blipFill>
        <p:spPr>
          <a:xfrm>
            <a:off x="1504558" y="3125922"/>
            <a:ext cx="6543060" cy="2939456"/>
          </a:xfrm>
          <a:prstGeom prst="rect">
            <a:avLst/>
          </a:prstGeom>
        </p:spPr>
      </p:pic>
      <p:sp>
        <p:nvSpPr>
          <p:cNvPr id="6" name="矩形 5"/>
          <p:cNvSpPr/>
          <p:nvPr/>
        </p:nvSpPr>
        <p:spPr>
          <a:xfrm>
            <a:off x="762000" y="2387258"/>
            <a:ext cx="7800109" cy="738664"/>
          </a:xfrm>
          <a:prstGeom prst="rect">
            <a:avLst/>
          </a:prstGeom>
        </p:spPr>
        <p:txBody>
          <a:bodyPr wrap="square">
            <a:spAutoFit/>
          </a:bodyPr>
          <a:lstStyle/>
          <a:p>
            <a:pPr algn="just"/>
            <a:r>
              <a:rPr lang="zh-TW" altLang="en-US" sz="1400" dirty="0">
                <a:solidFill>
                  <a:srgbClr val="000000"/>
                </a:solidFill>
                <a:latin typeface="Times New Roman" panose="02020603050405020304" pitchFamily="18" charset="0"/>
                <a:ea typeface="標楷體" panose="03000509000000000000" pitchFamily="65" charset="-120"/>
              </a:rPr>
              <a:t>按照上面的 </a:t>
            </a:r>
            <a:r>
              <a:rPr lang="en-US" altLang="zh-TW" sz="1400" dirty="0">
                <a:solidFill>
                  <a:srgbClr val="000000"/>
                </a:solidFill>
                <a:latin typeface="Times New Roman" panose="02020603050405020304" pitchFamily="18" charset="0"/>
                <a:ea typeface="標楷體" panose="03000509000000000000" pitchFamily="65" charset="-120"/>
              </a:rPr>
              <a:t>MLP </a:t>
            </a:r>
            <a:r>
              <a:rPr lang="zh-TW" altLang="en-US" sz="1400" dirty="0">
                <a:solidFill>
                  <a:srgbClr val="000000"/>
                </a:solidFill>
                <a:latin typeface="Times New Roman" panose="02020603050405020304" pitchFamily="18" charset="0"/>
                <a:ea typeface="標楷體" panose="03000509000000000000" pitchFamily="65" charset="-120"/>
              </a:rPr>
              <a:t>多重感知器</a:t>
            </a:r>
            <a:r>
              <a:rPr lang="zh-TW" altLang="en-US" sz="1400" dirty="0" smtClean="0">
                <a:solidFill>
                  <a:srgbClr val="000000"/>
                </a:solidFill>
                <a:latin typeface="Times New Roman" panose="02020603050405020304" pitchFamily="18" charset="0"/>
                <a:ea typeface="標楷體" panose="03000509000000000000" pitchFamily="65" charset="-120"/>
              </a:rPr>
              <a:t>結構</a:t>
            </a:r>
            <a:r>
              <a:rPr lang="zh-TW" altLang="en-US" sz="1400" dirty="0">
                <a:latin typeface="Times New Roman" panose="02020603050405020304" pitchFamily="18" charset="0"/>
                <a:ea typeface="標楷體" panose="03000509000000000000" pitchFamily="65" charset="-120"/>
              </a:rPr>
              <a:t>，</a:t>
            </a:r>
            <a:r>
              <a:rPr lang="zh-TW" altLang="en-US" sz="1400" dirty="0" smtClean="0">
                <a:solidFill>
                  <a:srgbClr val="000000"/>
                </a:solidFill>
                <a:latin typeface="Times New Roman" panose="02020603050405020304" pitchFamily="18" charset="0"/>
                <a:ea typeface="標楷體" panose="03000509000000000000" pitchFamily="65" charset="-120"/>
              </a:rPr>
              <a:t>各</a:t>
            </a:r>
            <a:r>
              <a:rPr lang="zh-TW" altLang="en-US" sz="1400" dirty="0">
                <a:solidFill>
                  <a:srgbClr val="000000"/>
                </a:solidFill>
                <a:latin typeface="Times New Roman" panose="02020603050405020304" pitchFamily="18" charset="0"/>
                <a:ea typeface="標楷體" panose="03000509000000000000" pitchFamily="65" charset="-120"/>
              </a:rPr>
              <a:t>層神經元是一層一層前後堆疊</a:t>
            </a:r>
            <a:r>
              <a:rPr lang="zh-TW" altLang="en-US" sz="1400" dirty="0" smtClean="0">
                <a:solidFill>
                  <a:srgbClr val="000000"/>
                </a:solidFill>
                <a:latin typeface="Times New Roman" panose="02020603050405020304" pitchFamily="18" charset="0"/>
                <a:ea typeface="標楷體" panose="03000509000000000000" pitchFamily="65" charset="-120"/>
              </a:rPr>
              <a:t>起來</a:t>
            </a:r>
            <a:r>
              <a:rPr lang="zh-TW" altLang="en-US" sz="1400" dirty="0">
                <a:latin typeface="Times New Roman" panose="02020603050405020304" pitchFamily="18" charset="0"/>
                <a:ea typeface="標楷體" panose="03000509000000000000" pitchFamily="65" charset="-120"/>
              </a:rPr>
              <a:t>，</a:t>
            </a:r>
            <a:r>
              <a:rPr lang="zh-TW" altLang="en-US" sz="1400" dirty="0" smtClean="0">
                <a:solidFill>
                  <a:srgbClr val="000000"/>
                </a:solidFill>
                <a:latin typeface="Times New Roman" panose="02020603050405020304" pitchFamily="18" charset="0"/>
                <a:ea typeface="標楷體" panose="03000509000000000000" pitchFamily="65" charset="-120"/>
              </a:rPr>
              <a:t>所以</a:t>
            </a:r>
            <a:r>
              <a:rPr lang="zh-TW" altLang="en-US" sz="1400" dirty="0">
                <a:solidFill>
                  <a:srgbClr val="000000"/>
                </a:solidFill>
                <a:latin typeface="Times New Roman" panose="02020603050405020304" pitchFamily="18" charset="0"/>
                <a:ea typeface="標楷體" panose="03000509000000000000" pitchFamily="65" charset="-120"/>
              </a:rPr>
              <a:t>要從 </a:t>
            </a:r>
            <a:r>
              <a:rPr lang="en-US" altLang="zh-TW" sz="1400" dirty="0" err="1">
                <a:solidFill>
                  <a:srgbClr val="000000"/>
                </a:solidFill>
                <a:latin typeface="Times New Roman" panose="02020603050405020304" pitchFamily="18" charset="0"/>
                <a:ea typeface="標楷體" panose="03000509000000000000" pitchFamily="65" charset="-120"/>
              </a:rPr>
              <a:t>keras.models</a:t>
            </a:r>
            <a:r>
              <a:rPr lang="en-US" altLang="zh-TW" sz="1400" dirty="0">
                <a:solidFill>
                  <a:srgbClr val="000000"/>
                </a:solidFill>
                <a:latin typeface="Times New Roman" panose="02020603050405020304" pitchFamily="18" charset="0"/>
                <a:ea typeface="標楷體" panose="03000509000000000000" pitchFamily="65" charset="-120"/>
              </a:rPr>
              <a:t> </a:t>
            </a:r>
            <a:r>
              <a:rPr lang="zh-TW" altLang="en-US" sz="1400" dirty="0">
                <a:solidFill>
                  <a:srgbClr val="000000"/>
                </a:solidFill>
                <a:latin typeface="Times New Roman" panose="02020603050405020304" pitchFamily="18" charset="0"/>
                <a:ea typeface="標楷體" panose="03000509000000000000" pitchFamily="65" charset="-120"/>
              </a:rPr>
              <a:t>匯入 </a:t>
            </a:r>
            <a:r>
              <a:rPr lang="en-US" altLang="zh-TW" sz="1400" dirty="0">
                <a:solidFill>
                  <a:srgbClr val="000000"/>
                </a:solidFill>
                <a:latin typeface="Times New Roman" panose="02020603050405020304" pitchFamily="18" charset="0"/>
                <a:ea typeface="標楷體" panose="03000509000000000000" pitchFamily="65" charset="-120"/>
              </a:rPr>
              <a:t>Sequential </a:t>
            </a:r>
            <a:r>
              <a:rPr lang="zh-TW" altLang="en-US" sz="1400" dirty="0" smtClean="0">
                <a:solidFill>
                  <a:srgbClr val="000000"/>
                </a:solidFill>
                <a:latin typeface="Times New Roman" panose="02020603050405020304" pitchFamily="18" charset="0"/>
                <a:ea typeface="標楷體" panose="03000509000000000000" pitchFamily="65" charset="-120"/>
              </a:rPr>
              <a:t>模組</a:t>
            </a:r>
            <a:r>
              <a:rPr lang="zh-TW" altLang="en-US" sz="1400" dirty="0">
                <a:latin typeface="Times New Roman" panose="02020603050405020304" pitchFamily="18" charset="0"/>
                <a:ea typeface="標楷體" panose="03000509000000000000" pitchFamily="65" charset="-120"/>
              </a:rPr>
              <a:t>，</a:t>
            </a:r>
            <a:r>
              <a:rPr lang="zh-TW" altLang="en-US" sz="1400" dirty="0" smtClean="0">
                <a:solidFill>
                  <a:srgbClr val="000000"/>
                </a:solidFill>
                <a:latin typeface="Times New Roman" panose="02020603050405020304" pitchFamily="18" charset="0"/>
                <a:ea typeface="標楷體" panose="03000509000000000000" pitchFamily="65" charset="-120"/>
              </a:rPr>
              <a:t>並</a:t>
            </a:r>
            <a:r>
              <a:rPr lang="zh-TW" altLang="en-US" sz="1400" dirty="0">
                <a:solidFill>
                  <a:srgbClr val="000000"/>
                </a:solidFill>
                <a:latin typeface="Times New Roman" panose="02020603050405020304" pitchFamily="18" charset="0"/>
                <a:ea typeface="標楷體" panose="03000509000000000000" pitchFamily="65" charset="-120"/>
              </a:rPr>
              <a:t>從 </a:t>
            </a:r>
            <a:r>
              <a:rPr lang="en-US" altLang="zh-TW" sz="1400" dirty="0" err="1">
                <a:solidFill>
                  <a:srgbClr val="000000"/>
                </a:solidFill>
                <a:latin typeface="Times New Roman" panose="02020603050405020304" pitchFamily="18" charset="0"/>
                <a:ea typeface="標楷體" panose="03000509000000000000" pitchFamily="65" charset="-120"/>
              </a:rPr>
              <a:t>keras.layers</a:t>
            </a:r>
            <a:r>
              <a:rPr lang="en-US" altLang="zh-TW" sz="1400" dirty="0">
                <a:solidFill>
                  <a:srgbClr val="000000"/>
                </a:solidFill>
                <a:latin typeface="Times New Roman" panose="02020603050405020304" pitchFamily="18" charset="0"/>
                <a:ea typeface="標楷體" panose="03000509000000000000" pitchFamily="65" charset="-120"/>
              </a:rPr>
              <a:t> </a:t>
            </a:r>
            <a:r>
              <a:rPr lang="zh-TW" altLang="en-US" sz="1400" dirty="0">
                <a:solidFill>
                  <a:srgbClr val="000000"/>
                </a:solidFill>
                <a:latin typeface="Times New Roman" panose="02020603050405020304" pitchFamily="18" charset="0"/>
                <a:ea typeface="標楷體" panose="03000509000000000000" pitchFamily="65" charset="-120"/>
              </a:rPr>
              <a:t>匯入 </a:t>
            </a:r>
            <a:r>
              <a:rPr lang="en-US" altLang="zh-TW" sz="1400" dirty="0">
                <a:solidFill>
                  <a:srgbClr val="000000"/>
                </a:solidFill>
                <a:latin typeface="Times New Roman" panose="02020603050405020304" pitchFamily="18" charset="0"/>
                <a:ea typeface="標楷體" panose="03000509000000000000" pitchFamily="65" charset="-120"/>
              </a:rPr>
              <a:t>Dense </a:t>
            </a:r>
            <a:r>
              <a:rPr lang="zh-TW" altLang="en-US" sz="1400" dirty="0">
                <a:solidFill>
                  <a:srgbClr val="000000"/>
                </a:solidFill>
                <a:latin typeface="Times New Roman" panose="02020603050405020304" pitchFamily="18" charset="0"/>
                <a:ea typeface="標楷體" panose="03000509000000000000" pitchFamily="65" charset="-120"/>
              </a:rPr>
              <a:t>模組 </a:t>
            </a:r>
            <a:r>
              <a:rPr lang="en-US" altLang="zh-TW" sz="1400" dirty="0">
                <a:solidFill>
                  <a:srgbClr val="000000"/>
                </a:solidFill>
                <a:latin typeface="Times New Roman" panose="02020603050405020304" pitchFamily="18" charset="0"/>
                <a:ea typeface="標楷體" panose="03000509000000000000" pitchFamily="65" charset="-120"/>
              </a:rPr>
              <a:t>(</a:t>
            </a:r>
            <a:r>
              <a:rPr lang="zh-TW" altLang="en-US" sz="1400" dirty="0">
                <a:solidFill>
                  <a:srgbClr val="000000"/>
                </a:solidFill>
                <a:latin typeface="Times New Roman" panose="02020603050405020304" pitchFamily="18" charset="0"/>
                <a:ea typeface="標楷體" panose="03000509000000000000" pitchFamily="65" charset="-120"/>
              </a:rPr>
              <a:t>緊密連接</a:t>
            </a:r>
            <a:r>
              <a:rPr lang="en-US" altLang="zh-TW" sz="1400" dirty="0" smtClean="0">
                <a:solidFill>
                  <a:srgbClr val="000000"/>
                </a:solidFill>
                <a:latin typeface="Times New Roman" panose="02020603050405020304" pitchFamily="18" charset="0"/>
                <a:ea typeface="標楷體" panose="03000509000000000000" pitchFamily="65" charset="-120"/>
              </a:rPr>
              <a:t>)</a:t>
            </a:r>
            <a:r>
              <a:rPr lang="zh-TW" altLang="en-US" sz="1400" dirty="0">
                <a:latin typeface="Times New Roman" panose="02020603050405020304" pitchFamily="18" charset="0"/>
                <a:ea typeface="標楷體" panose="03000509000000000000" pitchFamily="65" charset="-120"/>
              </a:rPr>
              <a:t> ，</a:t>
            </a:r>
            <a:r>
              <a:rPr lang="zh-TW" altLang="en-US" sz="1400" dirty="0" smtClean="0">
                <a:solidFill>
                  <a:srgbClr val="000000"/>
                </a:solidFill>
                <a:latin typeface="Times New Roman" panose="02020603050405020304" pitchFamily="18" charset="0"/>
                <a:ea typeface="標楷體" panose="03000509000000000000" pitchFamily="65" charset="-120"/>
              </a:rPr>
              <a:t>先</a:t>
            </a:r>
            <a:r>
              <a:rPr lang="zh-TW" altLang="en-US" sz="1400" dirty="0">
                <a:solidFill>
                  <a:srgbClr val="000000"/>
                </a:solidFill>
                <a:latin typeface="Times New Roman" panose="02020603050405020304" pitchFamily="18" charset="0"/>
                <a:ea typeface="標楷體" panose="03000509000000000000" pitchFamily="65" charset="-120"/>
              </a:rPr>
              <a:t>呼叫 </a:t>
            </a:r>
            <a:r>
              <a:rPr lang="en-US" altLang="zh-TW" sz="1400" dirty="0" err="1">
                <a:solidFill>
                  <a:srgbClr val="000000"/>
                </a:solidFill>
                <a:latin typeface="Times New Roman" panose="02020603050405020304" pitchFamily="18" charset="0"/>
                <a:ea typeface="標楷體" panose="03000509000000000000" pitchFamily="65" charset="-120"/>
              </a:rPr>
              <a:t>Sequenctial</a:t>
            </a:r>
            <a:r>
              <a:rPr lang="en-US" altLang="zh-TW" sz="1400" dirty="0">
                <a:solidFill>
                  <a:srgbClr val="000000"/>
                </a:solidFill>
                <a:latin typeface="Times New Roman" panose="02020603050405020304" pitchFamily="18" charset="0"/>
                <a:ea typeface="標楷體" panose="03000509000000000000" pitchFamily="65" charset="-120"/>
              </a:rPr>
              <a:t>() </a:t>
            </a:r>
            <a:r>
              <a:rPr lang="zh-TW" altLang="en-US" sz="1400" dirty="0">
                <a:solidFill>
                  <a:srgbClr val="000000"/>
                </a:solidFill>
                <a:latin typeface="Times New Roman" panose="02020603050405020304" pitchFamily="18" charset="0"/>
                <a:ea typeface="標楷體" panose="03000509000000000000" pitchFamily="65" charset="-120"/>
              </a:rPr>
              <a:t>建立線性堆疊模型</a:t>
            </a:r>
            <a:endParaRPr lang="zh-TW" altLang="en-US" sz="14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915964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訓練</a:t>
            </a:r>
            <a:r>
              <a:rPr lang="zh-TW" altLang="en-US" b="1" dirty="0"/>
              <a:t>模型</a:t>
            </a:r>
          </a:p>
        </p:txBody>
      </p:sp>
      <p:pic>
        <p:nvPicPr>
          <p:cNvPr id="4" name="內容版面配置區 3"/>
          <p:cNvPicPr>
            <a:picLocks noGrp="1" noChangeAspect="1"/>
          </p:cNvPicPr>
          <p:nvPr>
            <p:ph idx="1"/>
          </p:nvPr>
        </p:nvPicPr>
        <p:blipFill>
          <a:blip r:embed="rId2"/>
          <a:stretch>
            <a:fillRect/>
          </a:stretch>
        </p:blipFill>
        <p:spPr>
          <a:xfrm>
            <a:off x="1176338" y="2369176"/>
            <a:ext cx="6799262" cy="543353"/>
          </a:xfrm>
          <a:prstGeom prst="rect">
            <a:avLst/>
          </a:prstGeom>
        </p:spPr>
      </p:pic>
      <p:sp>
        <p:nvSpPr>
          <p:cNvPr id="6" name="文字方塊 5"/>
          <p:cNvSpPr txBox="1"/>
          <p:nvPr/>
        </p:nvSpPr>
        <p:spPr>
          <a:xfrm>
            <a:off x="5292438" y="3062501"/>
            <a:ext cx="3057236" cy="3108543"/>
          </a:xfrm>
          <a:prstGeom prst="rect">
            <a:avLst/>
          </a:prstGeom>
          <a:noFill/>
        </p:spPr>
        <p:txBody>
          <a:bodyPr wrap="square" rtlCol="0">
            <a:spAutoFit/>
          </a:bodyPr>
          <a:lstStyle/>
          <a:p>
            <a:pPr algn="just"/>
            <a:r>
              <a:rPr lang="zh-TW" altLang="en-US" sz="1400" dirty="0">
                <a:latin typeface="Times New Roman" panose="02020603050405020304" pitchFamily="18" charset="0"/>
                <a:ea typeface="標楷體" panose="03000509000000000000" pitchFamily="65" charset="-120"/>
              </a:rPr>
              <a:t>其中前兩個參數分別傳入正規化的訓練樣本數字圖片向量與其對應之 </a:t>
            </a:r>
            <a:r>
              <a:rPr lang="en-US" altLang="zh-TW" sz="1400" dirty="0">
                <a:latin typeface="Times New Roman" panose="02020603050405020304" pitchFamily="18" charset="0"/>
                <a:ea typeface="標楷體" panose="03000509000000000000" pitchFamily="65" charset="-120"/>
              </a:rPr>
              <a:t>One-hot </a:t>
            </a:r>
            <a:r>
              <a:rPr lang="zh-TW" altLang="en-US" sz="1400" dirty="0">
                <a:latin typeface="Times New Roman" panose="02020603050405020304" pitchFamily="18" charset="0"/>
                <a:ea typeface="標楷體" panose="03000509000000000000" pitchFamily="65" charset="-120"/>
              </a:rPr>
              <a:t>編碼</a:t>
            </a:r>
            <a:r>
              <a:rPr lang="zh-TW" altLang="en-US" sz="1400" dirty="0" smtClean="0">
                <a:latin typeface="Times New Roman" panose="02020603050405020304" pitchFamily="18" charset="0"/>
                <a:ea typeface="標楷體" panose="03000509000000000000" pitchFamily="65" charset="-120"/>
              </a:rPr>
              <a:t>標籤</a:t>
            </a:r>
            <a:r>
              <a:rPr lang="zh-TW" altLang="en-US" sz="1400" dirty="0">
                <a:latin typeface="Times New Roman" panose="02020603050405020304" pitchFamily="18" charset="0"/>
                <a:ea typeface="標楷體" panose="03000509000000000000" pitchFamily="65" charset="-120"/>
              </a:rPr>
              <a:t>。</a:t>
            </a:r>
            <a:r>
              <a:rPr lang="en-US" altLang="zh-TW" sz="1400" dirty="0" err="1" smtClean="0">
                <a:latin typeface="Times New Roman" panose="02020603050405020304" pitchFamily="18" charset="0"/>
                <a:ea typeface="標楷體" panose="03000509000000000000" pitchFamily="65" charset="-120"/>
              </a:rPr>
              <a:t>validation_split</a:t>
            </a:r>
            <a:r>
              <a:rPr lang="en-US" altLang="zh-TW" sz="1400" dirty="0" smtClean="0">
                <a:latin typeface="Times New Roman" panose="02020603050405020304" pitchFamily="18" charset="0"/>
                <a:ea typeface="標楷體" panose="03000509000000000000" pitchFamily="65" charset="-120"/>
              </a:rPr>
              <a:t> </a:t>
            </a:r>
            <a:r>
              <a:rPr lang="en-US" altLang="zh-TW" sz="1400" dirty="0">
                <a:latin typeface="Times New Roman" panose="02020603050405020304" pitchFamily="18" charset="0"/>
                <a:ea typeface="標楷體" panose="03000509000000000000" pitchFamily="65" charset="-120"/>
              </a:rPr>
              <a:t>(0~1) </a:t>
            </a:r>
            <a:r>
              <a:rPr lang="zh-TW" altLang="en-US" sz="1400" dirty="0">
                <a:latin typeface="Times New Roman" panose="02020603050405020304" pitchFamily="18" charset="0"/>
                <a:ea typeface="標楷體" panose="03000509000000000000" pitchFamily="65" charset="-120"/>
              </a:rPr>
              <a:t>是設定要從訓練資料中分出多少比率做</a:t>
            </a:r>
            <a:r>
              <a:rPr lang="zh-TW" altLang="en-US" sz="1400" dirty="0" smtClean="0">
                <a:latin typeface="Times New Roman" panose="02020603050405020304" pitchFamily="18" charset="0"/>
                <a:ea typeface="標楷體" panose="03000509000000000000" pitchFamily="65" charset="-120"/>
              </a:rPr>
              <a:t>驗證</a:t>
            </a:r>
            <a:r>
              <a:rPr lang="zh-TW" altLang="en-US" sz="1400" dirty="0">
                <a:latin typeface="Times New Roman" panose="02020603050405020304" pitchFamily="18" charset="0"/>
                <a:ea typeface="標楷體" panose="03000509000000000000" pitchFamily="65" charset="-120"/>
              </a:rPr>
              <a:t>，</a:t>
            </a:r>
            <a:r>
              <a:rPr lang="en-US" altLang="zh-TW" sz="1400" dirty="0" smtClean="0">
                <a:latin typeface="Times New Roman" panose="02020603050405020304" pitchFamily="18" charset="0"/>
                <a:ea typeface="標楷體" panose="03000509000000000000" pitchFamily="65" charset="-120"/>
              </a:rPr>
              <a:t>0.2 </a:t>
            </a:r>
            <a:r>
              <a:rPr lang="zh-TW" altLang="en-US" sz="1400" dirty="0">
                <a:latin typeface="Times New Roman" panose="02020603050405020304" pitchFamily="18" charset="0"/>
                <a:ea typeface="標楷體" panose="03000509000000000000" pitchFamily="65" charset="-120"/>
              </a:rPr>
              <a:t>表示從 </a:t>
            </a:r>
            <a:r>
              <a:rPr lang="en-US" altLang="zh-TW" sz="1400" dirty="0">
                <a:latin typeface="Times New Roman" panose="02020603050405020304" pitchFamily="18" charset="0"/>
                <a:ea typeface="標楷體" panose="03000509000000000000" pitchFamily="65" charset="-120"/>
              </a:rPr>
              <a:t>60000 </a:t>
            </a:r>
            <a:r>
              <a:rPr lang="zh-TW" altLang="en-US" sz="1400" dirty="0">
                <a:latin typeface="Times New Roman" panose="02020603050405020304" pitchFamily="18" charset="0"/>
                <a:ea typeface="標楷體" panose="03000509000000000000" pitchFamily="65" charset="-120"/>
              </a:rPr>
              <a:t>筆訓練樣本中</a:t>
            </a:r>
            <a:r>
              <a:rPr lang="zh-TW" altLang="en-US" sz="1400" dirty="0" smtClean="0">
                <a:latin typeface="Times New Roman" panose="02020603050405020304" pitchFamily="18" charset="0"/>
                <a:ea typeface="標楷體" panose="03000509000000000000" pitchFamily="65" charset="-120"/>
              </a:rPr>
              <a:t>分割出</a:t>
            </a:r>
            <a:r>
              <a:rPr lang="en-US" altLang="zh-TW" sz="1400" dirty="0" smtClean="0">
                <a:latin typeface="Times New Roman" panose="02020603050405020304" pitchFamily="18" charset="0"/>
                <a:ea typeface="標楷體" panose="03000509000000000000" pitchFamily="65" charset="-120"/>
              </a:rPr>
              <a:t>20%</a:t>
            </a:r>
            <a:r>
              <a:rPr lang="zh-TW" altLang="en-US" sz="1400" dirty="0" smtClean="0">
                <a:latin typeface="Times New Roman" panose="02020603050405020304" pitchFamily="18" charset="0"/>
                <a:ea typeface="標楷體" panose="03000509000000000000" pitchFamily="65" charset="-120"/>
              </a:rPr>
              <a:t>即 </a:t>
            </a:r>
            <a:r>
              <a:rPr lang="en-US" altLang="zh-TW" sz="1400" dirty="0">
                <a:latin typeface="Times New Roman" panose="02020603050405020304" pitchFamily="18" charset="0"/>
                <a:ea typeface="標楷體" panose="03000509000000000000" pitchFamily="65" charset="-120"/>
              </a:rPr>
              <a:t>60000x0.2=12000 </a:t>
            </a:r>
            <a:r>
              <a:rPr lang="zh-TW" altLang="en-US" sz="1400" dirty="0">
                <a:latin typeface="Times New Roman" panose="02020603050405020304" pitchFamily="18" charset="0"/>
                <a:ea typeface="標楷體" panose="03000509000000000000" pitchFamily="65" charset="-120"/>
              </a:rPr>
              <a:t>筆作</a:t>
            </a:r>
            <a:r>
              <a:rPr lang="zh-TW" altLang="en-US" sz="1400" dirty="0" smtClean="0">
                <a:latin typeface="Times New Roman" panose="02020603050405020304" pitchFamily="18" charset="0"/>
                <a:ea typeface="標楷體" panose="03000509000000000000" pitchFamily="65" charset="-120"/>
              </a:rPr>
              <a:t>驗證</a:t>
            </a:r>
            <a:r>
              <a:rPr lang="zh-TW" altLang="en-US" sz="1400" dirty="0">
                <a:latin typeface="Times New Roman" panose="02020603050405020304" pitchFamily="18" charset="0"/>
                <a:ea typeface="標楷體" panose="03000509000000000000" pitchFamily="65" charset="-120"/>
              </a:rPr>
              <a:t>，</a:t>
            </a:r>
            <a:r>
              <a:rPr lang="zh-TW" altLang="en-US" sz="1400" dirty="0" smtClean="0">
                <a:latin typeface="Times New Roman" panose="02020603050405020304" pitchFamily="18" charset="0"/>
                <a:ea typeface="標楷體" panose="03000509000000000000" pitchFamily="65" charset="-120"/>
              </a:rPr>
              <a:t>而</a:t>
            </a:r>
            <a:r>
              <a:rPr lang="zh-TW" altLang="en-US" sz="1400" dirty="0">
                <a:latin typeface="Times New Roman" panose="02020603050405020304" pitchFamily="18" charset="0"/>
                <a:ea typeface="標楷體" panose="03000509000000000000" pitchFamily="65" charset="-120"/>
              </a:rPr>
              <a:t>其餘 </a:t>
            </a:r>
            <a:r>
              <a:rPr lang="en-US" altLang="zh-TW" sz="1400" dirty="0">
                <a:latin typeface="Times New Roman" panose="02020603050405020304" pitchFamily="18" charset="0"/>
                <a:ea typeface="標楷體" panose="03000509000000000000" pitchFamily="65" charset="-120"/>
              </a:rPr>
              <a:t>80</a:t>
            </a:r>
            <a:r>
              <a:rPr lang="en-US" altLang="zh-TW" sz="1400" dirty="0" smtClean="0">
                <a:latin typeface="Times New Roman" panose="02020603050405020304" pitchFamily="18" charset="0"/>
                <a:ea typeface="標楷體" panose="03000509000000000000" pitchFamily="65" charset="-120"/>
              </a:rPr>
              <a:t>%</a:t>
            </a:r>
            <a:r>
              <a:rPr lang="zh-TW" altLang="en-US" sz="1400" dirty="0" smtClean="0">
                <a:latin typeface="Times New Roman" panose="02020603050405020304" pitchFamily="18" charset="0"/>
                <a:ea typeface="標楷體" panose="03000509000000000000" pitchFamily="65" charset="-120"/>
              </a:rPr>
              <a:t>即</a:t>
            </a:r>
            <a:r>
              <a:rPr lang="en-US" altLang="zh-TW" sz="1400" dirty="0" smtClean="0">
                <a:latin typeface="Times New Roman" panose="02020603050405020304" pitchFamily="18" charset="0"/>
                <a:ea typeface="標楷體" panose="03000509000000000000" pitchFamily="65" charset="-120"/>
              </a:rPr>
              <a:t>60000*0.8=48000 </a:t>
            </a:r>
            <a:r>
              <a:rPr lang="zh-TW" altLang="en-US" sz="1400" dirty="0">
                <a:latin typeface="Times New Roman" panose="02020603050405020304" pitchFamily="18" charset="0"/>
                <a:ea typeface="標楷體" panose="03000509000000000000" pitchFamily="65" charset="-120"/>
              </a:rPr>
              <a:t>做</a:t>
            </a:r>
            <a:r>
              <a:rPr lang="zh-TW" altLang="en-US" sz="1400" dirty="0" smtClean="0">
                <a:latin typeface="Times New Roman" panose="02020603050405020304" pitchFamily="18" charset="0"/>
                <a:ea typeface="標楷體" panose="03000509000000000000" pitchFamily="65" charset="-120"/>
              </a:rPr>
              <a:t>訓練。</a:t>
            </a:r>
            <a:r>
              <a:rPr lang="en-US" altLang="zh-TW" sz="1400" dirty="0" smtClean="0">
                <a:latin typeface="Times New Roman" panose="02020603050405020304" pitchFamily="18" charset="0"/>
                <a:ea typeface="標楷體" panose="03000509000000000000" pitchFamily="65" charset="-120"/>
              </a:rPr>
              <a:t>epochs </a:t>
            </a:r>
            <a:r>
              <a:rPr lang="zh-TW" altLang="en-US" sz="1400" dirty="0">
                <a:latin typeface="Times New Roman" panose="02020603050405020304" pitchFamily="18" charset="0"/>
                <a:ea typeface="標楷體" panose="03000509000000000000" pitchFamily="65" charset="-120"/>
              </a:rPr>
              <a:t>用來設定整個訓練要跑幾</a:t>
            </a:r>
            <a:r>
              <a:rPr lang="zh-TW" altLang="en-US" sz="1400" dirty="0" smtClean="0">
                <a:latin typeface="Times New Roman" panose="02020603050405020304" pitchFamily="18" charset="0"/>
                <a:ea typeface="標楷體" panose="03000509000000000000" pitchFamily="65" charset="-120"/>
              </a:rPr>
              <a:t>輪</a:t>
            </a:r>
            <a:r>
              <a:rPr lang="zh-TW" altLang="en-US" sz="1400" dirty="0">
                <a:latin typeface="Times New Roman" panose="02020603050405020304" pitchFamily="18" charset="0"/>
                <a:ea typeface="標楷體" panose="03000509000000000000" pitchFamily="65" charset="-120"/>
              </a:rPr>
              <a:t>，</a:t>
            </a:r>
            <a:r>
              <a:rPr lang="en-US" altLang="zh-TW" sz="1400" dirty="0" smtClean="0">
                <a:latin typeface="Times New Roman" panose="02020603050405020304" pitchFamily="18" charset="0"/>
                <a:ea typeface="標楷體" panose="03000509000000000000" pitchFamily="65" charset="-120"/>
              </a:rPr>
              <a:t> </a:t>
            </a:r>
            <a:r>
              <a:rPr lang="zh-TW" altLang="en-US" sz="1400" dirty="0">
                <a:latin typeface="Times New Roman" panose="02020603050405020304" pitchFamily="18" charset="0"/>
                <a:ea typeface="標楷體" panose="03000509000000000000" pitchFamily="65" charset="-120"/>
              </a:rPr>
              <a:t>而 </a:t>
            </a:r>
            <a:r>
              <a:rPr lang="en-US" altLang="zh-TW" sz="1400" dirty="0" err="1">
                <a:latin typeface="Times New Roman" panose="02020603050405020304" pitchFamily="18" charset="0"/>
                <a:ea typeface="標楷體" panose="03000509000000000000" pitchFamily="65" charset="-120"/>
              </a:rPr>
              <a:t>batch_size</a:t>
            </a:r>
            <a:r>
              <a:rPr lang="en-US" altLang="zh-TW" sz="1400" dirty="0">
                <a:latin typeface="Times New Roman" panose="02020603050405020304" pitchFamily="18" charset="0"/>
                <a:ea typeface="標楷體" panose="03000509000000000000" pitchFamily="65" charset="-120"/>
              </a:rPr>
              <a:t> </a:t>
            </a:r>
            <a:r>
              <a:rPr lang="zh-TW" altLang="en-US" sz="1400" dirty="0">
                <a:latin typeface="Times New Roman" panose="02020603050405020304" pitchFamily="18" charset="0"/>
                <a:ea typeface="標楷體" panose="03000509000000000000" pitchFamily="65" charset="-120"/>
              </a:rPr>
              <a:t>則是每個批次要取多少筆資料來</a:t>
            </a:r>
            <a:r>
              <a:rPr lang="zh-TW" altLang="en-US" sz="1400" dirty="0" smtClean="0">
                <a:latin typeface="Times New Roman" panose="02020603050405020304" pitchFamily="18" charset="0"/>
                <a:ea typeface="標楷體" panose="03000509000000000000" pitchFamily="65" charset="-120"/>
              </a:rPr>
              <a:t>訓練</a:t>
            </a:r>
            <a:r>
              <a:rPr lang="zh-TW" altLang="en-US" sz="1400" dirty="0">
                <a:latin typeface="Times New Roman" panose="02020603050405020304" pitchFamily="18" charset="0"/>
                <a:ea typeface="標楷體" panose="03000509000000000000" pitchFamily="65" charset="-120"/>
              </a:rPr>
              <a:t>，</a:t>
            </a:r>
            <a:r>
              <a:rPr lang="zh-TW" altLang="en-US" sz="1400" dirty="0" smtClean="0">
                <a:latin typeface="Times New Roman" panose="02020603050405020304" pitchFamily="18" charset="0"/>
                <a:ea typeface="標楷體" panose="03000509000000000000" pitchFamily="65" charset="-120"/>
              </a:rPr>
              <a:t>亦即 </a:t>
            </a:r>
            <a:r>
              <a:rPr lang="en-US" altLang="zh-TW" sz="1400" dirty="0">
                <a:latin typeface="Times New Roman" panose="02020603050405020304" pitchFamily="18" charset="0"/>
                <a:ea typeface="標楷體" panose="03000509000000000000" pitchFamily="65" charset="-120"/>
              </a:rPr>
              <a:t>fit() </a:t>
            </a:r>
            <a:r>
              <a:rPr lang="zh-TW" altLang="en-US" sz="1400" dirty="0">
                <a:latin typeface="Times New Roman" panose="02020603050405020304" pitchFamily="18" charset="0"/>
                <a:ea typeface="標楷體" panose="03000509000000000000" pitchFamily="65" charset="-120"/>
              </a:rPr>
              <a:t>並非將 </a:t>
            </a:r>
            <a:r>
              <a:rPr lang="en-US" altLang="zh-TW" sz="1400" dirty="0">
                <a:latin typeface="Times New Roman" panose="02020603050405020304" pitchFamily="18" charset="0"/>
                <a:ea typeface="標楷體" panose="03000509000000000000" pitchFamily="65" charset="-120"/>
              </a:rPr>
              <a:t>60000 </a:t>
            </a:r>
            <a:r>
              <a:rPr lang="zh-TW" altLang="en-US" sz="1400" dirty="0">
                <a:latin typeface="Times New Roman" panose="02020603050405020304" pitchFamily="18" charset="0"/>
                <a:ea typeface="標楷體" panose="03000509000000000000" pitchFamily="65" charset="-120"/>
              </a:rPr>
              <a:t>筆訓練資料一次跑</a:t>
            </a:r>
            <a:r>
              <a:rPr lang="zh-TW" altLang="en-US" sz="1400" dirty="0" smtClean="0">
                <a:latin typeface="Times New Roman" panose="02020603050405020304" pitchFamily="18" charset="0"/>
                <a:ea typeface="標楷體" panose="03000509000000000000" pitchFamily="65" charset="-120"/>
              </a:rPr>
              <a:t>完</a:t>
            </a:r>
            <a:r>
              <a:rPr lang="zh-TW" altLang="en-US" sz="1400" dirty="0">
                <a:latin typeface="Times New Roman" panose="02020603050405020304" pitchFamily="18" charset="0"/>
                <a:ea typeface="標楷體" panose="03000509000000000000" pitchFamily="65" charset="-120"/>
              </a:rPr>
              <a:t>，</a:t>
            </a:r>
            <a:r>
              <a:rPr lang="zh-TW" altLang="en-US" sz="1400" dirty="0" smtClean="0">
                <a:latin typeface="Times New Roman" panose="02020603050405020304" pitchFamily="18" charset="0"/>
                <a:ea typeface="標楷體" panose="03000509000000000000" pitchFamily="65" charset="-120"/>
              </a:rPr>
              <a:t>而是</a:t>
            </a:r>
            <a:r>
              <a:rPr lang="zh-TW" altLang="en-US" sz="1400" dirty="0">
                <a:latin typeface="Times New Roman" panose="02020603050405020304" pitchFamily="18" charset="0"/>
                <a:ea typeface="標楷體" panose="03000509000000000000" pitchFamily="65" charset="-120"/>
              </a:rPr>
              <a:t>一次跑 </a:t>
            </a:r>
            <a:r>
              <a:rPr lang="en-US" altLang="zh-TW" sz="1400" dirty="0">
                <a:latin typeface="Times New Roman" panose="02020603050405020304" pitchFamily="18" charset="0"/>
                <a:ea typeface="標楷體" panose="03000509000000000000" pitchFamily="65" charset="-120"/>
              </a:rPr>
              <a:t>200 </a:t>
            </a:r>
            <a:r>
              <a:rPr lang="zh-TW" altLang="en-US" sz="1400" dirty="0" smtClean="0">
                <a:latin typeface="Times New Roman" panose="02020603050405020304" pitchFamily="18" charset="0"/>
                <a:ea typeface="標楷體" panose="03000509000000000000" pitchFamily="65" charset="-120"/>
              </a:rPr>
              <a:t>筆</a:t>
            </a:r>
            <a:r>
              <a:rPr lang="zh-TW" altLang="en-US" sz="1400" dirty="0">
                <a:latin typeface="Times New Roman" panose="02020603050405020304" pitchFamily="18" charset="0"/>
                <a:ea typeface="標楷體" panose="03000509000000000000" pitchFamily="65" charset="-120"/>
              </a:rPr>
              <a:t>。</a:t>
            </a:r>
            <a:endParaRPr lang="en-US" altLang="zh-TW" sz="1400" dirty="0">
              <a:latin typeface="Times New Roman" panose="02020603050405020304" pitchFamily="18" charset="0"/>
              <a:ea typeface="標楷體" panose="03000509000000000000" pitchFamily="65" charset="-120"/>
            </a:endParaRPr>
          </a:p>
          <a:p>
            <a:pPr algn="just"/>
            <a:endParaRPr lang="zh-TW" altLang="en-US" sz="1400" dirty="0">
              <a:latin typeface="Times New Roman" panose="02020603050405020304" pitchFamily="18" charset="0"/>
              <a:ea typeface="標楷體" panose="03000509000000000000" pitchFamily="65" charset="-120"/>
            </a:endParaRPr>
          </a:p>
        </p:txBody>
      </p:sp>
      <p:pic>
        <p:nvPicPr>
          <p:cNvPr id="7" name="圖片 6"/>
          <p:cNvPicPr>
            <a:picLocks noChangeAspect="1"/>
          </p:cNvPicPr>
          <p:nvPr/>
        </p:nvPicPr>
        <p:blipFill>
          <a:blip r:embed="rId3"/>
          <a:stretch>
            <a:fillRect/>
          </a:stretch>
        </p:blipFill>
        <p:spPr>
          <a:xfrm>
            <a:off x="766326" y="3334328"/>
            <a:ext cx="4585499" cy="2327563"/>
          </a:xfrm>
          <a:prstGeom prst="rect">
            <a:avLst/>
          </a:prstGeom>
        </p:spPr>
      </p:pic>
    </p:spTree>
    <p:extLst>
      <p:ext uri="{BB962C8B-B14F-4D97-AF65-F5344CB8AC3E}">
        <p14:creationId xmlns:p14="http://schemas.microsoft.com/office/powerpoint/2010/main" val="26251310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582</TotalTime>
  <Words>933</Words>
  <Application>Microsoft Office PowerPoint</Application>
  <PresentationFormat>如螢幕大小 (4:3)</PresentationFormat>
  <Paragraphs>31</Paragraphs>
  <Slides>14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微軟正黑體</vt:lpstr>
      <vt:lpstr>新細明體</vt:lpstr>
      <vt:lpstr>標楷體</vt:lpstr>
      <vt:lpstr>Arial</vt:lpstr>
      <vt:lpstr>Garamond</vt:lpstr>
      <vt:lpstr>Times New Roman</vt:lpstr>
      <vt:lpstr>有機</vt:lpstr>
      <vt:lpstr>使用 Keras 多層感知器 MLP 辨識手寫數字</vt:lpstr>
      <vt:lpstr>匯入 Keras 的 MNIST 模組</vt:lpstr>
      <vt:lpstr>Features 資料預處理 </vt:lpstr>
      <vt:lpstr>第一個樣本圖片對應的標籤</vt:lpstr>
      <vt:lpstr>轉成一維向量</vt:lpstr>
      <vt:lpstr>一維向量正規化</vt:lpstr>
      <vt:lpstr>Labels 資料預處理</vt:lpstr>
      <vt:lpstr>建立模型</vt:lpstr>
      <vt:lpstr>訓練模型</vt:lpstr>
      <vt:lpstr>以圖形顯示訓練過程</vt:lpstr>
      <vt:lpstr>以圖形顯示訓練結果</vt:lpstr>
      <vt:lpstr>評估模型準確率</vt:lpstr>
      <vt:lpstr>進行預測</vt:lpstr>
      <vt:lpstr>手寫辨識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期中報告</dc:title>
  <dc:creator>Windows 使用者</dc:creator>
  <cp:lastModifiedBy>Windows 使用者</cp:lastModifiedBy>
  <cp:revision>30</cp:revision>
  <dcterms:created xsi:type="dcterms:W3CDTF">2018-11-14T03:11:25Z</dcterms:created>
  <dcterms:modified xsi:type="dcterms:W3CDTF">2018-11-14T13:16:41Z</dcterms:modified>
</cp:coreProperties>
</file>