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roxima Nova"/>
      <p:regular r:id="rId17"/>
      <p:bold r:id="rId18"/>
      <p:italic r:id="rId19"/>
      <p:boldItalic r:id="rId20"/>
    </p:embeddedFont>
    <p:embeddedFont>
      <p:font typeface="Old Standard TT"/>
      <p:regular r:id="rId21"/>
      <p:bold r:id="rId22"/>
      <p: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Italic.fntdata"/><Relationship Id="rId11" Type="http://schemas.openxmlformats.org/officeDocument/2006/relationships/slide" Target="slides/slide6.xml"/><Relationship Id="rId22" Type="http://schemas.openxmlformats.org/officeDocument/2006/relationships/font" Target="fonts/OldStandardTT-bold.fntdata"/><Relationship Id="rId10" Type="http://schemas.openxmlformats.org/officeDocument/2006/relationships/slide" Target="slides/slide5.xml"/><Relationship Id="rId21" Type="http://schemas.openxmlformats.org/officeDocument/2006/relationships/font" Target="fonts/OldStandardTT-regular.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ldStandardT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ximaNova-italic.fntdata"/><Relationship Id="rId6" Type="http://schemas.openxmlformats.org/officeDocument/2006/relationships/slide" Target="slides/slide1.xml"/><Relationship Id="rId18" Type="http://schemas.openxmlformats.org/officeDocument/2006/relationships/font" Target="fonts/ProximaNova-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046d7ffd39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046d7ffd39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046d7ffd39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046d7ffd39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046d7ffd39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046d7ffd39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046d7ffd39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046d7ffd39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046d7ffd39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046d7ffd39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046d7ffd39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046d7ffd39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046d7ffd39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046d7ffd39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046d7ffd39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046d7ffd39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046d7ffd39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046d7ffd39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046d7ffd39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046d7ffd39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DevOps and some useful practices/tools</a:t>
            </a:r>
            <a:endParaRPr/>
          </a:p>
        </p:txBody>
      </p:sp>
      <p:sp>
        <p:nvSpPr>
          <p:cNvPr id="60" name="Google Shape;60;p13"/>
          <p:cNvSpPr txBox="1"/>
          <p:nvPr>
            <p:ph idx="1" type="subTitle"/>
          </p:nvPr>
        </p:nvSpPr>
        <p:spPr>
          <a:xfrm>
            <a:off x="7305300" y="4648496"/>
            <a:ext cx="1838700" cy="495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Bill Lowery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Using </a:t>
            </a:r>
            <a:r>
              <a:rPr lang="en"/>
              <a:t>A/B testing and canary releases to minimize risk and improve the release process?</a:t>
            </a:r>
            <a:endParaRPr/>
          </a:p>
          <a:p>
            <a:pPr indent="0" lvl="0" marL="0" rtl="0" algn="l">
              <a:spcBef>
                <a:spcPts val="0"/>
              </a:spcBef>
              <a:spcAft>
                <a:spcPts val="0"/>
              </a:spcAft>
              <a:buClr>
                <a:schemeClr val="dk1"/>
              </a:buClr>
              <a:buSzPct val="36666"/>
              <a:buFont typeface="Arial"/>
              <a:buNone/>
            </a:pPr>
            <a:r>
              <a:t/>
            </a:r>
            <a:endParaRPr/>
          </a:p>
        </p:txBody>
      </p:sp>
      <p:sp>
        <p:nvSpPr>
          <p:cNvPr id="114" name="Google Shape;114;p22"/>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914400" rtl="0" algn="l">
              <a:spcBef>
                <a:spcPts val="0"/>
              </a:spcBef>
              <a:spcAft>
                <a:spcPts val="0"/>
              </a:spcAft>
              <a:buNone/>
            </a:pPr>
            <a:r>
              <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A/B testing and </a:t>
            </a:r>
            <a:r>
              <a:rPr lang="en" sz="1100">
                <a:latin typeface="Arial"/>
                <a:ea typeface="Arial"/>
                <a:cs typeface="Arial"/>
                <a:sym typeface="Arial"/>
              </a:rPr>
              <a:t>canary releases are techniques used in software development to minimize risk, improve the release process,  improving stability, and increase reliability of software</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A/B testing is used to compare two or more versions of a product to determine which performs best. For example, an organization might release two different versions of a software feature to a subset of users then use data to determine which version of the feature is the most effective. This information can then be used to inform future development decisions and minimize risk.</a:t>
            </a:r>
            <a:endParaRPr sz="1100">
              <a:latin typeface="Arial"/>
              <a:ea typeface="Arial"/>
              <a:cs typeface="Arial"/>
              <a:sym typeface="Arial"/>
            </a:endParaRPr>
          </a:p>
          <a:p>
            <a:pPr indent="0" lvl="0" marL="914400" rtl="0" algn="l">
              <a:spcBef>
                <a:spcPts val="0"/>
              </a:spcBef>
              <a:spcAft>
                <a:spcPts val="0"/>
              </a:spcAft>
              <a:buClr>
                <a:schemeClr val="dk1"/>
              </a:buClr>
              <a:buSzPts val="1100"/>
              <a:buFont typeface="Arial"/>
              <a:buNone/>
            </a:pPr>
            <a:r>
              <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Canary releases are a technique used to minimize risk in the deployment of new software. In a canary release, a new version of software is first deployed to a small subset of users before it is released to the broader user base. This allows organizations to test the new version of the software in a production environment and identify and resolve any issues before the software is released to the broader user base. By using canary releases, organizations can minimize the risk of disrupting the production environment and improve the stability and reliability of their software.</a:t>
            </a:r>
            <a:endParaRPr sz="1100">
              <a:latin typeface="Arial"/>
              <a:ea typeface="Arial"/>
              <a:cs typeface="Arial"/>
              <a:sym typeface="Arial"/>
            </a:endParaRPr>
          </a:p>
          <a:p>
            <a:pPr indent="0" lvl="0" marL="91440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F</a:t>
            </a:r>
            <a:r>
              <a:rPr lang="en"/>
              <a:t>ostering collaboration, automation, and continuous improvement within a DevOps team?</a:t>
            </a:r>
            <a:endParaRPr/>
          </a:p>
          <a:p>
            <a:pPr indent="0" lvl="0" marL="0" rtl="0" algn="l">
              <a:spcBef>
                <a:spcPts val="0"/>
              </a:spcBef>
              <a:spcAft>
                <a:spcPts val="0"/>
              </a:spcAft>
              <a:buClr>
                <a:schemeClr val="dk1"/>
              </a:buClr>
              <a:buSzPct val="36666"/>
              <a:buFont typeface="Arial"/>
              <a:buNone/>
            </a:pPr>
            <a:r>
              <a:t/>
            </a:r>
            <a:endParaRPr/>
          </a:p>
          <a:p>
            <a:pPr indent="0" lvl="0" marL="0" rtl="0" algn="l">
              <a:spcBef>
                <a:spcPts val="0"/>
              </a:spcBef>
              <a:spcAft>
                <a:spcPts val="0"/>
              </a:spcAft>
              <a:buNone/>
            </a:pPr>
            <a:r>
              <a:t/>
            </a:r>
            <a:endParaRPr/>
          </a:p>
        </p:txBody>
      </p:sp>
      <p:sp>
        <p:nvSpPr>
          <p:cNvPr id="120" name="Google Shape;120;p23"/>
          <p:cNvSpPr txBox="1"/>
          <p:nvPr>
            <p:ph idx="1" type="body"/>
          </p:nvPr>
        </p:nvSpPr>
        <p:spPr>
          <a:xfrm>
            <a:off x="311700" y="1171600"/>
            <a:ext cx="8520600" cy="3397200"/>
          </a:xfrm>
          <a:prstGeom prst="rect">
            <a:avLst/>
          </a:prstGeom>
        </p:spPr>
        <p:txBody>
          <a:bodyPr anchorCtr="0" anchor="t" bIns="91425" lIns="91425" spcFirstLastPara="1" rIns="91425" wrap="square" tIns="91425">
            <a:normAutofit fontScale="85000" lnSpcReduction="20000"/>
          </a:bodyPr>
          <a:lstStyle/>
          <a:p>
            <a:pPr indent="0" lvl="0" marL="914400" rtl="0" algn="l">
              <a:spcBef>
                <a:spcPts val="0"/>
              </a:spcBef>
              <a:spcAft>
                <a:spcPts val="0"/>
              </a:spcAft>
              <a:buNone/>
            </a:pPr>
            <a:r>
              <a:t/>
            </a:r>
            <a:endParaRPr sz="1100">
              <a:latin typeface="Arial"/>
              <a:ea typeface="Arial"/>
              <a:cs typeface="Arial"/>
              <a:sym typeface="Arial"/>
            </a:endParaRPr>
          </a:p>
          <a:p>
            <a:pPr indent="0" lvl="0" marL="457200" rtl="0" algn="l">
              <a:spcBef>
                <a:spcPts val="0"/>
              </a:spcBef>
              <a:spcAft>
                <a:spcPts val="0"/>
              </a:spcAft>
              <a:buNone/>
            </a:pPr>
            <a:r>
              <a:t/>
            </a:r>
            <a:endParaRPr sz="1100">
              <a:latin typeface="Arial"/>
              <a:ea typeface="Arial"/>
              <a:cs typeface="Arial"/>
              <a:sym typeface="Arial"/>
            </a:endParaRPr>
          </a:p>
          <a:p>
            <a:pPr indent="-287972" lvl="0" marL="457200" rtl="0" algn="l">
              <a:spcBef>
                <a:spcPts val="0"/>
              </a:spcBef>
              <a:spcAft>
                <a:spcPts val="0"/>
              </a:spcAft>
              <a:buSzPct val="100000"/>
              <a:buFont typeface="Arial"/>
              <a:buChar char="●"/>
            </a:pPr>
            <a:r>
              <a:rPr lang="en" sz="1100">
                <a:latin typeface="Arial"/>
                <a:ea typeface="Arial"/>
                <a:cs typeface="Arial"/>
                <a:sym typeface="Arial"/>
              </a:rPr>
              <a:t>Fostering a culture of collaboration, automation, and continuous improvement within a DevOps team requires a combination of leadership, communication, and technology. This requires l</a:t>
            </a:r>
            <a:r>
              <a:rPr lang="en" sz="1100">
                <a:latin typeface="Arial"/>
                <a:ea typeface="Arial"/>
                <a:cs typeface="Arial"/>
                <a:sym typeface="Arial"/>
              </a:rPr>
              <a:t>eadership, communication, technology, continuous improvement, and team involvement.</a:t>
            </a:r>
            <a:endParaRPr sz="1100">
              <a:latin typeface="Arial"/>
              <a:ea typeface="Arial"/>
              <a:cs typeface="Arial"/>
              <a:sym typeface="Arial"/>
            </a:endParaRPr>
          </a:p>
          <a:p>
            <a:pPr indent="0" lvl="0" marL="914400" rtl="0" algn="l">
              <a:spcBef>
                <a:spcPts val="0"/>
              </a:spcBef>
              <a:spcAft>
                <a:spcPts val="0"/>
              </a:spcAft>
              <a:buClr>
                <a:schemeClr val="dk1"/>
              </a:buClr>
              <a:buSzPct val="100000"/>
              <a:buFont typeface="Arial"/>
              <a:buNone/>
            </a:pPr>
            <a:r>
              <a:t/>
            </a:r>
            <a:endParaRPr sz="1100">
              <a:latin typeface="Arial"/>
              <a:ea typeface="Arial"/>
              <a:cs typeface="Arial"/>
              <a:sym typeface="Arial"/>
            </a:endParaRPr>
          </a:p>
          <a:p>
            <a:pPr indent="-287972" lvl="0" marL="457200" rtl="0" algn="l">
              <a:spcBef>
                <a:spcPts val="0"/>
              </a:spcBef>
              <a:spcAft>
                <a:spcPts val="0"/>
              </a:spcAft>
              <a:buSzPct val="100000"/>
              <a:buFont typeface="Arial"/>
              <a:buChar char="●"/>
            </a:pPr>
            <a:r>
              <a:rPr lang="en" sz="1100">
                <a:latin typeface="Arial"/>
                <a:ea typeface="Arial"/>
                <a:cs typeface="Arial"/>
                <a:sym typeface="Arial"/>
              </a:rPr>
              <a:t>Leadership must support and encourage a culture of collaboration, automation, and continuous improvement. They can help achieve this by setting clear goals and expectations, providing training and resources, and leading by example.</a:t>
            </a:r>
            <a:endParaRPr sz="1100">
              <a:latin typeface="Arial"/>
              <a:ea typeface="Arial"/>
              <a:cs typeface="Arial"/>
              <a:sym typeface="Arial"/>
            </a:endParaRPr>
          </a:p>
          <a:p>
            <a:pPr indent="0" lvl="0" marL="914400" rtl="0" algn="l">
              <a:spcBef>
                <a:spcPts val="0"/>
              </a:spcBef>
              <a:spcAft>
                <a:spcPts val="0"/>
              </a:spcAft>
              <a:buClr>
                <a:schemeClr val="dk1"/>
              </a:buClr>
              <a:buSzPct val="100000"/>
              <a:buFont typeface="Arial"/>
              <a:buNone/>
            </a:pPr>
            <a:r>
              <a:t/>
            </a:r>
            <a:endParaRPr sz="1100">
              <a:latin typeface="Arial"/>
              <a:ea typeface="Arial"/>
              <a:cs typeface="Arial"/>
              <a:sym typeface="Arial"/>
            </a:endParaRPr>
          </a:p>
          <a:p>
            <a:pPr indent="-287972" lvl="0" marL="457200" rtl="0" algn="l">
              <a:spcBef>
                <a:spcPts val="0"/>
              </a:spcBef>
              <a:spcAft>
                <a:spcPts val="0"/>
              </a:spcAft>
              <a:buSzPct val="100000"/>
              <a:buFont typeface="Arial"/>
              <a:buChar char="●"/>
            </a:pPr>
            <a:r>
              <a:rPr lang="en" sz="1100">
                <a:latin typeface="Arial"/>
                <a:ea typeface="Arial"/>
                <a:cs typeface="Arial"/>
                <a:sym typeface="Arial"/>
              </a:rPr>
              <a:t>Clear and open communication is essential for building a culture of collaboration. Teams should be encouraged to share information and work together to solve problems. Regular team meetings and retrospectives can help facilitate this communication.</a:t>
            </a:r>
            <a:endParaRPr sz="1100">
              <a:latin typeface="Arial"/>
              <a:ea typeface="Arial"/>
              <a:cs typeface="Arial"/>
              <a:sym typeface="Arial"/>
            </a:endParaRPr>
          </a:p>
          <a:p>
            <a:pPr indent="0" lvl="0" marL="914400" rtl="0" algn="l">
              <a:spcBef>
                <a:spcPts val="0"/>
              </a:spcBef>
              <a:spcAft>
                <a:spcPts val="0"/>
              </a:spcAft>
              <a:buClr>
                <a:schemeClr val="dk1"/>
              </a:buClr>
              <a:buSzPct val="100000"/>
              <a:buFont typeface="Arial"/>
              <a:buNone/>
            </a:pPr>
            <a:r>
              <a:t/>
            </a:r>
            <a:endParaRPr sz="1100">
              <a:latin typeface="Arial"/>
              <a:ea typeface="Arial"/>
              <a:cs typeface="Arial"/>
              <a:sym typeface="Arial"/>
            </a:endParaRPr>
          </a:p>
          <a:p>
            <a:pPr indent="-287972" lvl="0" marL="457200" rtl="0" algn="l">
              <a:spcBef>
                <a:spcPts val="0"/>
              </a:spcBef>
              <a:spcAft>
                <a:spcPts val="0"/>
              </a:spcAft>
              <a:buSzPct val="100000"/>
              <a:buFont typeface="Arial"/>
              <a:buChar char="●"/>
            </a:pPr>
            <a:r>
              <a:rPr lang="en" sz="1100">
                <a:latin typeface="Arial"/>
                <a:ea typeface="Arial"/>
                <a:cs typeface="Arial"/>
                <a:sym typeface="Arial"/>
              </a:rPr>
              <a:t>Technology can help facilitate collaboration, automation, and continuous improvement. Automation tools such as continuous integration and delivery (CI/CD) pipelines can help teams collaborate and automate repetitive tasks. Monitoring and logging tools can provide visibility into the performance of systems and identify areas for improvement</a:t>
            </a:r>
            <a:endParaRPr sz="1100">
              <a:latin typeface="Arial"/>
              <a:ea typeface="Arial"/>
              <a:cs typeface="Arial"/>
              <a:sym typeface="Arial"/>
            </a:endParaRPr>
          </a:p>
          <a:p>
            <a:pPr indent="0" lvl="0" marL="1371600" rtl="0" algn="l">
              <a:spcBef>
                <a:spcPts val="0"/>
              </a:spcBef>
              <a:spcAft>
                <a:spcPts val="0"/>
              </a:spcAft>
              <a:buNone/>
            </a:pPr>
            <a:r>
              <a:t/>
            </a:r>
            <a:endParaRPr sz="1100">
              <a:latin typeface="Arial"/>
              <a:ea typeface="Arial"/>
              <a:cs typeface="Arial"/>
              <a:sym typeface="Arial"/>
            </a:endParaRPr>
          </a:p>
          <a:p>
            <a:pPr indent="-287972" lvl="0" marL="457200" rtl="0" algn="l">
              <a:spcBef>
                <a:spcPts val="0"/>
              </a:spcBef>
              <a:spcAft>
                <a:spcPts val="0"/>
              </a:spcAft>
              <a:buSzPct val="100000"/>
              <a:buFont typeface="Arial"/>
              <a:buChar char="●"/>
            </a:pPr>
            <a:r>
              <a:rPr lang="en" sz="1100">
                <a:latin typeface="Arial"/>
                <a:ea typeface="Arial"/>
                <a:cs typeface="Arial"/>
                <a:sym typeface="Arial"/>
              </a:rPr>
              <a:t>Continuous improvement means that processes and systems are continually being evaluated and improved. Teams should be encouraged to identify areas for improvement and make changes to processes and systems to improve the overall performance of the organization.</a:t>
            </a:r>
            <a:endParaRPr sz="1100">
              <a:latin typeface="Arial"/>
              <a:ea typeface="Arial"/>
              <a:cs typeface="Arial"/>
              <a:sym typeface="Arial"/>
            </a:endParaRPr>
          </a:p>
          <a:p>
            <a:pPr indent="0" lvl="0" marL="914400" rtl="0" algn="l">
              <a:spcBef>
                <a:spcPts val="0"/>
              </a:spcBef>
              <a:spcAft>
                <a:spcPts val="0"/>
              </a:spcAft>
              <a:buClr>
                <a:schemeClr val="dk1"/>
              </a:buClr>
              <a:buSzPct val="100000"/>
              <a:buFont typeface="Arial"/>
              <a:buNone/>
            </a:pPr>
            <a:r>
              <a:t/>
            </a:r>
            <a:endParaRPr sz="1100">
              <a:latin typeface="Arial"/>
              <a:ea typeface="Arial"/>
              <a:cs typeface="Arial"/>
              <a:sym typeface="Arial"/>
            </a:endParaRPr>
          </a:p>
          <a:p>
            <a:pPr indent="-287972" lvl="0" marL="457200" rtl="0" algn="l">
              <a:spcBef>
                <a:spcPts val="0"/>
              </a:spcBef>
              <a:spcAft>
                <a:spcPts val="0"/>
              </a:spcAft>
              <a:buSzPct val="100000"/>
              <a:buFont typeface="Arial"/>
              <a:buChar char="●"/>
            </a:pPr>
            <a:r>
              <a:rPr lang="en" sz="1100">
                <a:latin typeface="Arial"/>
                <a:ea typeface="Arial"/>
                <a:cs typeface="Arial"/>
                <a:sym typeface="Arial"/>
              </a:rPr>
              <a:t>Teams should be encouraged to take an active role in decision-making and problem-solving. This helps build a sense of ownership and responsibility, and fosters a culture of collaboration and continuous improvement.</a:t>
            </a:r>
            <a:endParaRPr sz="1100">
              <a:latin typeface="Arial"/>
              <a:ea typeface="Arial"/>
              <a:cs typeface="Arial"/>
              <a:sym typeface="Arial"/>
            </a:endParaRPr>
          </a:p>
          <a:p>
            <a:pPr indent="0" lvl="0" marL="914400" rtl="0" algn="l">
              <a:spcBef>
                <a:spcPts val="0"/>
              </a:spcBef>
              <a:spcAft>
                <a:spcPts val="0"/>
              </a:spcAft>
              <a:buNone/>
            </a:pPr>
            <a:r>
              <a:t/>
            </a:r>
            <a:endParaRPr sz="1100">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1900"/>
              <a:t>DevOps and it’s differences from traditional software development methodologies</a:t>
            </a:r>
            <a:endParaRPr sz="1900"/>
          </a:p>
          <a:p>
            <a:pPr indent="0" lvl="0" marL="0" rtl="0" algn="l">
              <a:spcBef>
                <a:spcPts val="0"/>
              </a:spcBef>
              <a:spcAft>
                <a:spcPts val="0"/>
              </a:spcAft>
              <a:buClr>
                <a:schemeClr val="dk1"/>
              </a:buClr>
              <a:buSzPts val="990"/>
              <a:buFont typeface="Arial"/>
              <a:buNone/>
            </a:pPr>
            <a:r>
              <a:t/>
            </a:r>
            <a:endParaRPr sz="1900"/>
          </a:p>
          <a:p>
            <a:pPr indent="0" lvl="0" marL="0" rtl="0" algn="l">
              <a:spcBef>
                <a:spcPts val="0"/>
              </a:spcBef>
              <a:spcAft>
                <a:spcPts val="0"/>
              </a:spcAft>
              <a:buSzPts val="990"/>
              <a:buNone/>
            </a:pPr>
            <a:r>
              <a:t/>
            </a:r>
            <a:endParaRPr sz="1900"/>
          </a:p>
        </p:txBody>
      </p:sp>
      <p:sp>
        <p:nvSpPr>
          <p:cNvPr id="66" name="Google Shape;66;p14"/>
          <p:cNvSpPr txBox="1"/>
          <p:nvPr>
            <p:ph idx="1" type="body"/>
          </p:nvPr>
        </p:nvSpPr>
        <p:spPr>
          <a:xfrm>
            <a:off x="311700" y="1141175"/>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solidFill>
                  <a:srgbClr val="222222"/>
                </a:solidFill>
                <a:latin typeface="Proxima Nova"/>
                <a:ea typeface="Proxima Nova"/>
                <a:cs typeface="Proxima Nova"/>
                <a:sym typeface="Proxima Nova"/>
              </a:rPr>
              <a:t>Integrates and automates the work of software development and IT operations as a means for improving and shortening the systems development life cycle, including </a:t>
            </a:r>
            <a:r>
              <a:rPr lang="en" sz="1100">
                <a:solidFill>
                  <a:srgbClr val="222222"/>
                </a:solidFill>
                <a:latin typeface="Proxima Nova"/>
                <a:ea typeface="Proxima Nova"/>
                <a:cs typeface="Proxima Nova"/>
                <a:sym typeface="Proxima Nova"/>
              </a:rPr>
              <a:t>improvements</a:t>
            </a:r>
            <a:r>
              <a:rPr lang="en" sz="1100">
                <a:solidFill>
                  <a:srgbClr val="222222"/>
                </a:solidFill>
                <a:latin typeface="Proxima Nova"/>
                <a:ea typeface="Proxima Nova"/>
                <a:cs typeface="Proxima Nova"/>
                <a:sym typeface="Proxima Nova"/>
              </a:rPr>
              <a:t> in testing, deployment, and infrastructure management</a:t>
            </a:r>
            <a:endParaRPr sz="1100">
              <a:solidFill>
                <a:srgbClr val="222222"/>
              </a:solidFill>
              <a:latin typeface="Proxima Nova"/>
              <a:ea typeface="Proxima Nova"/>
              <a:cs typeface="Proxima Nova"/>
              <a:sym typeface="Proxima Nova"/>
            </a:endParaRPr>
          </a:p>
          <a:p>
            <a:pPr indent="-298450" lvl="0" marL="457200" rtl="0" algn="l">
              <a:spcBef>
                <a:spcPts val="0"/>
              </a:spcBef>
              <a:spcAft>
                <a:spcPts val="0"/>
              </a:spcAft>
              <a:buClr>
                <a:srgbClr val="222222"/>
              </a:buClr>
              <a:buSzPts val="1100"/>
              <a:buFont typeface="Proxima Nova"/>
              <a:buChar char="●"/>
            </a:pPr>
            <a:r>
              <a:rPr lang="en" sz="1100">
                <a:solidFill>
                  <a:srgbClr val="222222"/>
                </a:solidFill>
                <a:latin typeface="Proxima Nova"/>
                <a:ea typeface="Proxima Nova"/>
                <a:cs typeface="Proxima Nova"/>
                <a:sym typeface="Proxima Nova"/>
              </a:rPr>
              <a:t>While similar to Agile in promoting </a:t>
            </a:r>
            <a:r>
              <a:rPr lang="en" sz="1100">
                <a:solidFill>
                  <a:srgbClr val="222222"/>
                </a:solidFill>
                <a:latin typeface="Proxima Nova"/>
                <a:ea typeface="Proxima Nova"/>
                <a:cs typeface="Proxima Nova"/>
                <a:sym typeface="Proxima Nova"/>
              </a:rPr>
              <a:t>continuous</a:t>
            </a:r>
            <a:r>
              <a:rPr lang="en" sz="1100">
                <a:solidFill>
                  <a:srgbClr val="222222"/>
                </a:solidFill>
                <a:latin typeface="Proxima Nova"/>
                <a:ea typeface="Proxima Nova"/>
                <a:cs typeface="Proxima Nova"/>
                <a:sym typeface="Proxima Nova"/>
              </a:rPr>
              <a:t> work, if differs in that it brings in operations teams to be apart of the conversation, can be more </a:t>
            </a:r>
            <a:r>
              <a:rPr lang="en" sz="1100">
                <a:solidFill>
                  <a:srgbClr val="222222"/>
                </a:solidFill>
                <a:latin typeface="Proxima Nova"/>
                <a:ea typeface="Proxima Nova"/>
                <a:cs typeface="Proxima Nova"/>
                <a:sym typeface="Proxima Nova"/>
              </a:rPr>
              <a:t>comfortably </a:t>
            </a:r>
            <a:r>
              <a:rPr lang="en" sz="1100">
                <a:solidFill>
                  <a:srgbClr val="222222"/>
                </a:solidFill>
                <a:latin typeface="Proxima Nova"/>
                <a:ea typeface="Proxima Nova"/>
                <a:cs typeface="Proxima Nova"/>
                <a:sym typeface="Proxima Nova"/>
              </a:rPr>
              <a:t>used on a much larger scale, and can </a:t>
            </a:r>
            <a:r>
              <a:rPr lang="en" sz="1100">
                <a:solidFill>
                  <a:srgbClr val="222222"/>
                </a:solidFill>
                <a:latin typeface="Proxima Nova"/>
                <a:ea typeface="Proxima Nova"/>
                <a:cs typeface="Proxima Nova"/>
                <a:sym typeface="Proxima Nova"/>
              </a:rPr>
              <a:t>continue</a:t>
            </a:r>
            <a:r>
              <a:rPr lang="en" sz="1100">
                <a:solidFill>
                  <a:srgbClr val="222222"/>
                </a:solidFill>
                <a:latin typeface="Proxima Nova"/>
                <a:ea typeface="Proxima Nova"/>
                <a:cs typeface="Proxima Nova"/>
                <a:sym typeface="Proxima Nova"/>
              </a:rPr>
              <a:t> running till a software reaches the end of its shelf life.</a:t>
            </a:r>
            <a:endParaRPr sz="1100">
              <a:solidFill>
                <a:srgbClr val="222222"/>
              </a:solidFill>
              <a:latin typeface="Proxima Nova"/>
              <a:ea typeface="Proxima Nova"/>
              <a:cs typeface="Proxima Nova"/>
              <a:sym typeface="Proxima Nova"/>
            </a:endParaRPr>
          </a:p>
          <a:p>
            <a:pPr indent="-298450" lvl="0" marL="457200" rtl="0" algn="l">
              <a:spcBef>
                <a:spcPts val="0"/>
              </a:spcBef>
              <a:spcAft>
                <a:spcPts val="0"/>
              </a:spcAft>
              <a:buClr>
                <a:srgbClr val="222222"/>
              </a:buClr>
              <a:buSzPts val="1100"/>
              <a:buFont typeface="Proxima Nova"/>
              <a:buChar char="●"/>
            </a:pPr>
            <a:r>
              <a:rPr lang="en" sz="1100">
                <a:solidFill>
                  <a:srgbClr val="222222"/>
                </a:solidFill>
                <a:latin typeface="Proxima Nova"/>
                <a:ea typeface="Proxima Nova"/>
                <a:cs typeface="Proxima Nova"/>
                <a:sym typeface="Proxima Nova"/>
              </a:rPr>
              <a:t>Similar to Agile it has cycles. The steps in the cycle being planning, coding,  building, testing, Releasing, Deploying, Operating, and monitoring.</a:t>
            </a:r>
            <a:endParaRPr sz="1100">
              <a:solidFill>
                <a:srgbClr val="222222"/>
              </a:solidFill>
              <a:latin typeface="Proxima Nova"/>
              <a:ea typeface="Proxima Nova"/>
              <a:cs typeface="Proxima Nova"/>
              <a:sym typeface="Proxima Nova"/>
            </a:endParaRPr>
          </a:p>
          <a:p>
            <a:pPr indent="-298450" lvl="0" marL="457200" rtl="0" algn="l">
              <a:spcBef>
                <a:spcPts val="0"/>
              </a:spcBef>
              <a:spcAft>
                <a:spcPts val="0"/>
              </a:spcAft>
              <a:buClr>
                <a:srgbClr val="222222"/>
              </a:buClr>
              <a:buSzPts val="1100"/>
              <a:buFont typeface="Proxima Nova"/>
              <a:buChar char="●"/>
            </a:pPr>
            <a:r>
              <a:rPr lang="en" sz="1100">
                <a:solidFill>
                  <a:srgbClr val="222222"/>
                </a:solidFill>
                <a:latin typeface="Proxima Nova"/>
                <a:ea typeface="Proxima Nova"/>
                <a:cs typeface="Proxima Nova"/>
                <a:sym typeface="Proxima Nova"/>
              </a:rPr>
              <a:t>With its similarities to Agile, it of course acts </a:t>
            </a:r>
            <a:r>
              <a:rPr lang="en" sz="1100">
                <a:solidFill>
                  <a:srgbClr val="222222"/>
                </a:solidFill>
                <a:latin typeface="Proxima Nova"/>
                <a:ea typeface="Proxima Nova"/>
                <a:cs typeface="Proxima Nova"/>
                <a:sym typeface="Proxima Nova"/>
              </a:rPr>
              <a:t>opposite</a:t>
            </a:r>
            <a:r>
              <a:rPr lang="en" sz="1100">
                <a:solidFill>
                  <a:srgbClr val="222222"/>
                </a:solidFill>
                <a:latin typeface="Proxima Nova"/>
                <a:ea typeface="Proxima Nova"/>
                <a:cs typeface="Proxima Nova"/>
                <a:sym typeface="Proxima Nova"/>
              </a:rPr>
              <a:t> of the Waterfall workflow as that methodology struggles to adapt especially the bigger and more everchanging a software is.</a:t>
            </a:r>
            <a:endParaRPr sz="1100">
              <a:solidFill>
                <a:srgbClr val="222222"/>
              </a:solidFill>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00"/>
              <a:t>A</a:t>
            </a:r>
            <a:r>
              <a:rPr lang="en" sz="2400"/>
              <a:t>utomating software </a:t>
            </a:r>
            <a:r>
              <a:rPr lang="en" sz="2400"/>
              <a:t>development with </a:t>
            </a:r>
            <a:r>
              <a:rPr lang="en" sz="2400"/>
              <a:t>Git, Jenkins, and Ansible</a:t>
            </a:r>
            <a:endParaRPr sz="2400"/>
          </a:p>
        </p:txBody>
      </p:sp>
      <p:sp>
        <p:nvSpPr>
          <p:cNvPr id="72" name="Google Shape;72;p1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SzPts val="1100"/>
              <a:buFont typeface="Arial"/>
              <a:buChar char="●"/>
            </a:pPr>
            <a:r>
              <a:rPr lang="en" sz="1100">
                <a:latin typeface="Arial"/>
                <a:ea typeface="Arial"/>
                <a:cs typeface="Arial"/>
                <a:sym typeface="Arial"/>
              </a:rPr>
              <a:t>Some common automation tools for </a:t>
            </a:r>
            <a:r>
              <a:rPr lang="en" sz="1100">
                <a:latin typeface="Arial"/>
                <a:ea typeface="Arial"/>
                <a:cs typeface="Arial"/>
                <a:sym typeface="Arial"/>
              </a:rPr>
              <a:t>development</a:t>
            </a:r>
            <a:r>
              <a:rPr lang="en" sz="1100">
                <a:latin typeface="Arial"/>
                <a:ea typeface="Arial"/>
                <a:cs typeface="Arial"/>
                <a:sym typeface="Arial"/>
              </a:rPr>
              <a:t> work Git, Jenkins, and Ansible are tools commonly used to automate various aspects of the software development and deployment process.</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Git is a version control system ie it manages code changes and enables collaboration among developers. In a DevOps context, Git can be used to store and manage code throughout the software development lifecycle across all steps of the process</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Jenkins is an agnostic platform automation server. It can build, test, and deploy code changes whenever an update is pushed to a project’s Git repository ensuring quick testing, validation, deployment saving development time and reduced risk of human error. </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Ansible is an automation tool focused more on infrastructure. It handles  configuration management, cloud provisioning, application deployment, and more. Linux based </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With t</a:t>
            </a:r>
            <a:r>
              <a:rPr lang="en" sz="1100">
                <a:latin typeface="Arial"/>
                <a:ea typeface="Arial"/>
                <a:cs typeface="Arial"/>
                <a:sym typeface="Arial"/>
              </a:rPr>
              <a:t>hese tools, d</a:t>
            </a:r>
            <a:r>
              <a:rPr lang="en" sz="1100">
                <a:latin typeface="Arial"/>
                <a:ea typeface="Arial"/>
                <a:cs typeface="Arial"/>
                <a:sym typeface="Arial"/>
              </a:rPr>
              <a:t>evelopment</a:t>
            </a:r>
            <a:r>
              <a:rPr lang="en" sz="1100">
                <a:latin typeface="Arial"/>
                <a:ea typeface="Arial"/>
                <a:cs typeface="Arial"/>
                <a:sym typeface="Arial"/>
              </a:rPr>
              <a:t> teams can automate many aspects of the software delivery process, increasing speed, reliability, and consistency while reducing the risk of manual errors.</a:t>
            </a:r>
            <a:endParaRPr sz="1100">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a:t>
            </a:r>
            <a:r>
              <a:rPr lang="en"/>
              <a:t>sing DevOps practices</a:t>
            </a:r>
            <a:endParaRPr/>
          </a:p>
        </p:txBody>
      </p:sp>
      <p:sp>
        <p:nvSpPr>
          <p:cNvPr id="78" name="Google Shape;78;p1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914400" rtl="0" algn="l">
              <a:spcBef>
                <a:spcPts val="0"/>
              </a:spcBef>
              <a:spcAft>
                <a:spcPts val="0"/>
              </a:spcAft>
              <a:buNone/>
            </a:pPr>
            <a:r>
              <a:t/>
            </a:r>
            <a:endParaRPr sz="1100">
              <a:latin typeface="Arial"/>
              <a:ea typeface="Arial"/>
              <a:cs typeface="Arial"/>
              <a:sym typeface="Arial"/>
            </a:endParaRPr>
          </a:p>
          <a:p>
            <a:pPr indent="0" lvl="0" marL="914400" rtl="0" algn="l">
              <a:spcBef>
                <a:spcPts val="0"/>
              </a:spcBef>
              <a:spcAft>
                <a:spcPts val="0"/>
              </a:spcAft>
              <a:buClr>
                <a:schemeClr val="dk1"/>
              </a:buClr>
              <a:buSzPts val="1100"/>
              <a:buFont typeface="Arial"/>
              <a:buNone/>
            </a:pPr>
            <a:r>
              <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There is a need for speed and reliability when developing. Adopting a DevOps culture allows this with an emphasis on collaboration, communication, and automation. By working closely together, the development and operations teams are able to find a balance enabling faster software delivery reliably.</a:t>
            </a:r>
            <a:endParaRPr sz="1100">
              <a:latin typeface="Arial"/>
              <a:ea typeface="Arial"/>
              <a:cs typeface="Arial"/>
              <a:sym typeface="Arial"/>
            </a:endParaRPr>
          </a:p>
          <a:p>
            <a:pPr indent="0" lvl="0" marL="457200" rtl="0" algn="l">
              <a:spcBef>
                <a:spcPts val="0"/>
              </a:spcBef>
              <a:spcAft>
                <a:spcPts val="0"/>
              </a:spcAft>
              <a:buNone/>
            </a:pPr>
            <a:r>
              <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Development, testing, and production environments being consistent is a must. Ensuring each working environment is configured identically reduces the risk of inconsistencies that could cause bugs or affect performance. </a:t>
            </a:r>
            <a:endParaRPr sz="1100">
              <a:latin typeface="Arial"/>
              <a:ea typeface="Arial"/>
              <a:cs typeface="Arial"/>
              <a:sym typeface="Arial"/>
            </a:endParaRPr>
          </a:p>
          <a:p>
            <a:pPr indent="0" lvl="0" marL="914400" rtl="0" algn="l">
              <a:spcBef>
                <a:spcPts val="0"/>
              </a:spcBef>
              <a:spcAft>
                <a:spcPts val="0"/>
              </a:spcAft>
              <a:buClr>
                <a:schemeClr val="dk1"/>
              </a:buClr>
              <a:buSzPts val="1100"/>
              <a:buFont typeface="Arial"/>
              <a:buNone/>
            </a:pPr>
            <a:r>
              <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For development, testing, and deployment, ensure code changes are validated and deployed quickly and consistently, reducing the risk of manual errors and speeding up the deployment process. </a:t>
            </a:r>
            <a:endParaRPr sz="1100">
              <a:latin typeface="Arial"/>
              <a:ea typeface="Arial"/>
              <a:cs typeface="Arial"/>
              <a:sym typeface="Arial"/>
            </a:endParaRPr>
          </a:p>
          <a:p>
            <a:pPr indent="0" lvl="0" marL="914400" rtl="0" algn="l">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1371600" rtl="0" algn="l">
              <a:spcBef>
                <a:spcPts val="0"/>
              </a:spcBef>
              <a:spcAft>
                <a:spcPts val="0"/>
              </a:spcAft>
              <a:buNone/>
            </a:pPr>
            <a:r>
              <a:t/>
            </a:r>
            <a:endParaRPr sz="1100">
              <a:latin typeface="Arial"/>
              <a:ea typeface="Arial"/>
              <a:cs typeface="Arial"/>
              <a:sym typeface="Arial"/>
            </a:endParaRPr>
          </a:p>
          <a:p>
            <a:pPr indent="0" lvl="0" marL="914400" rtl="0" algn="l">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91440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00"/>
              <a:t>U</a:t>
            </a:r>
            <a:r>
              <a:rPr lang="en" sz="2400"/>
              <a:t>sing containerization and orchestration technologies to improve scalability and reliability</a:t>
            </a:r>
            <a:endParaRPr sz="2400"/>
          </a:p>
        </p:txBody>
      </p:sp>
      <p:sp>
        <p:nvSpPr>
          <p:cNvPr id="84" name="Google Shape;84;p17"/>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1100">
              <a:latin typeface="Arial"/>
              <a:ea typeface="Arial"/>
              <a:cs typeface="Arial"/>
              <a:sym typeface="Arial"/>
            </a:endParaRPr>
          </a:p>
          <a:p>
            <a:pPr indent="0" lvl="0" marL="457200" rtl="0" algn="l">
              <a:spcBef>
                <a:spcPts val="0"/>
              </a:spcBef>
              <a:spcAft>
                <a:spcPts val="0"/>
              </a:spcAft>
              <a:buNone/>
            </a:pPr>
            <a:r>
              <a:t/>
            </a:r>
            <a:endParaRPr sz="1100">
              <a:latin typeface="Arial"/>
              <a:ea typeface="Arial"/>
              <a:cs typeface="Arial"/>
              <a:sym typeface="Arial"/>
            </a:endParaRPr>
          </a:p>
          <a:p>
            <a:pPr indent="0" lvl="0" marL="457200" rtl="0" algn="l">
              <a:spcBef>
                <a:spcPts val="0"/>
              </a:spcBef>
              <a:spcAft>
                <a:spcPts val="0"/>
              </a:spcAft>
              <a:buNone/>
            </a:pPr>
            <a:r>
              <a:t/>
            </a:r>
            <a:endParaRPr sz="1100">
              <a:latin typeface="Arial"/>
              <a:ea typeface="Arial"/>
              <a:cs typeface="Arial"/>
              <a:sym typeface="Arial"/>
            </a:endParaRPr>
          </a:p>
          <a:p>
            <a:pPr indent="0" lvl="0" marL="457200" rtl="0" algn="l">
              <a:spcBef>
                <a:spcPts val="0"/>
              </a:spcBef>
              <a:spcAft>
                <a:spcPts val="0"/>
              </a:spcAft>
              <a:buNone/>
            </a:pPr>
            <a:r>
              <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Using containerization can </a:t>
            </a:r>
            <a:r>
              <a:rPr lang="en" sz="1100">
                <a:latin typeface="Arial"/>
                <a:ea typeface="Arial"/>
                <a:cs typeface="Arial"/>
                <a:sym typeface="Arial"/>
              </a:rPr>
              <a:t>improve scalability by being able to easily scale applications up or down based on demand. This includes not only packaging an app but all it depenciences as well. This allows apps to be integrated over various systems.</a:t>
            </a:r>
            <a:endParaRPr sz="1100">
              <a:latin typeface="Arial"/>
              <a:ea typeface="Arial"/>
              <a:cs typeface="Arial"/>
              <a:sym typeface="Arial"/>
            </a:endParaRPr>
          </a:p>
          <a:p>
            <a:pPr indent="0" lvl="0" marL="457200" rtl="0" algn="l">
              <a:spcBef>
                <a:spcPts val="0"/>
              </a:spcBef>
              <a:spcAft>
                <a:spcPts val="0"/>
              </a:spcAft>
              <a:buNone/>
            </a:pPr>
            <a:r>
              <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Orchestration tech improve reliability by ensuring that containers are automatically rescheduled in the event of a failure. They also allow technologies consistency and reproducibility of deployments across various servers. Ex Kubernetes Docker is an example of containerization technology that allows apps as well as their dependencies to be packaged.</a:t>
            </a:r>
            <a:endParaRPr sz="1100">
              <a:latin typeface="Arial"/>
              <a:ea typeface="Arial"/>
              <a:cs typeface="Arial"/>
              <a:sym typeface="Arial"/>
            </a:endParaRPr>
          </a:p>
          <a:p>
            <a:pPr indent="0" lvl="0" marL="457200" rtl="0" algn="l">
              <a:spcBef>
                <a:spcPts val="0"/>
              </a:spcBef>
              <a:spcAft>
                <a:spcPts val="0"/>
              </a:spcAft>
              <a:buNone/>
            </a:pPr>
            <a:r>
              <a:t/>
            </a:r>
            <a:endParaRPr sz="1100">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00"/>
              <a:t>U</a:t>
            </a:r>
            <a:r>
              <a:rPr lang="en" sz="2400"/>
              <a:t>se monitoring and logging tools to improve visibility and troubleshoot issues in a production environment</a:t>
            </a:r>
            <a:endParaRPr sz="2400"/>
          </a:p>
        </p:txBody>
      </p:sp>
      <p:sp>
        <p:nvSpPr>
          <p:cNvPr id="90" name="Google Shape;90;p18"/>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SzPts val="1100"/>
              <a:buFont typeface="Arial"/>
              <a:buChar char="●"/>
            </a:pPr>
            <a:r>
              <a:rPr lang="en" sz="1100">
                <a:latin typeface="Arial"/>
                <a:ea typeface="Arial"/>
                <a:cs typeface="Arial"/>
                <a:sym typeface="Arial"/>
              </a:rPr>
              <a:t>Monitoring and logging tools such as Prometheus and ELK play an important role in improving visibility and troubleshooting issues in a production environment.</a:t>
            </a:r>
            <a:r>
              <a:rPr lang="en" sz="1100">
                <a:latin typeface="Arial"/>
                <a:ea typeface="Arial"/>
                <a:cs typeface="Arial"/>
                <a:sym typeface="Arial"/>
              </a:rPr>
              <a:t>making it easier to identify and troubleshoot issues in a production environment. This provides valuable insights into system performance and can be used to identify trends and patterns that can help DevOps teams to proactively address issues before they become critical problems</a:t>
            </a:r>
            <a:endParaRPr sz="1100">
              <a:latin typeface="Arial"/>
              <a:ea typeface="Arial"/>
              <a:cs typeface="Arial"/>
              <a:sym typeface="Arial"/>
            </a:endParaRPr>
          </a:p>
          <a:p>
            <a:pPr indent="0" lvl="0" marL="1371600" rtl="0" algn="l">
              <a:spcBef>
                <a:spcPts val="0"/>
              </a:spcBef>
              <a:spcAft>
                <a:spcPts val="0"/>
              </a:spcAft>
              <a:buNone/>
            </a:pPr>
            <a:r>
              <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Prometheus is a monitoring and alerting tool that provides real-time monitoring and alerting of system metrics, such as resource utilization, application performance, and system health. Prometheus integrates well with other DevOps tools and can be used to monitor a wide range of applications and infrastructure components, providing a centralized view of system performance.</a:t>
            </a:r>
            <a:endParaRPr sz="1100">
              <a:latin typeface="Arial"/>
              <a:ea typeface="Arial"/>
              <a:cs typeface="Arial"/>
              <a:sym typeface="Arial"/>
            </a:endParaRPr>
          </a:p>
          <a:p>
            <a:pPr indent="0" lvl="0" marL="1371600" rtl="0" algn="l">
              <a:spcBef>
                <a:spcPts val="0"/>
              </a:spcBef>
              <a:spcAft>
                <a:spcPts val="0"/>
              </a:spcAft>
              <a:buNone/>
            </a:pPr>
            <a:r>
              <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ELK (Elasticsearch, Logstash, and Kibana) is a logging and log analysis platform that provides centralized log management and analysis. ELK allows organizations to collect, store, and analyze log data from a wide range of sources, making it easier to troubleshoot issues and identify patterns in log data. </a:t>
            </a:r>
            <a:endParaRPr sz="1100">
              <a:latin typeface="Arial"/>
              <a:ea typeface="Arial"/>
              <a:cs typeface="Arial"/>
              <a:sym typeface="Arial"/>
            </a:endParaRPr>
          </a:p>
          <a:p>
            <a:pPr indent="-298450" lvl="1" marL="1828800" rtl="0" algn="l">
              <a:spcBef>
                <a:spcPts val="0"/>
              </a:spcBef>
              <a:spcAft>
                <a:spcPts val="0"/>
              </a:spcAft>
              <a:buSzPts val="1100"/>
              <a:buFont typeface="Arial"/>
              <a:buChar char="○"/>
            </a:pPr>
            <a:r>
              <a:rPr lang="en" sz="1100">
                <a:latin typeface="Arial"/>
                <a:ea typeface="Arial"/>
                <a:cs typeface="Arial"/>
                <a:sym typeface="Arial"/>
              </a:rPr>
              <a:t>Elasticsearch is a search and analytics engine</a:t>
            </a:r>
            <a:endParaRPr sz="1100">
              <a:latin typeface="Arial"/>
              <a:ea typeface="Arial"/>
              <a:cs typeface="Arial"/>
              <a:sym typeface="Arial"/>
            </a:endParaRPr>
          </a:p>
          <a:p>
            <a:pPr indent="-298450" lvl="1" marL="1828800" rtl="0" algn="l">
              <a:spcBef>
                <a:spcPts val="0"/>
              </a:spcBef>
              <a:spcAft>
                <a:spcPts val="0"/>
              </a:spcAft>
              <a:buSzPts val="1100"/>
              <a:buFont typeface="Arial"/>
              <a:buChar char="○"/>
            </a:pPr>
            <a:r>
              <a:rPr lang="en" sz="1100">
                <a:latin typeface="Arial"/>
                <a:ea typeface="Arial"/>
                <a:cs typeface="Arial"/>
                <a:sym typeface="Arial"/>
              </a:rPr>
              <a:t>Logstash is a server‑side data processing pipeline and</a:t>
            </a:r>
            <a:r>
              <a:rPr lang="en" sz="1100">
                <a:latin typeface="Arial"/>
                <a:ea typeface="Arial"/>
                <a:cs typeface="Arial"/>
                <a:sym typeface="Arial"/>
              </a:rPr>
              <a:t>, </a:t>
            </a:r>
            <a:endParaRPr sz="1100">
              <a:latin typeface="Arial"/>
              <a:ea typeface="Arial"/>
              <a:cs typeface="Arial"/>
              <a:sym typeface="Arial"/>
            </a:endParaRPr>
          </a:p>
          <a:p>
            <a:pPr indent="-298450" lvl="1" marL="1828800" rtl="0" algn="l">
              <a:spcBef>
                <a:spcPts val="0"/>
              </a:spcBef>
              <a:spcAft>
                <a:spcPts val="0"/>
              </a:spcAft>
              <a:buSzPts val="1100"/>
              <a:buFont typeface="Arial"/>
              <a:buChar char="○"/>
            </a:pPr>
            <a:r>
              <a:rPr lang="en" sz="1100">
                <a:latin typeface="Arial"/>
                <a:ea typeface="Arial"/>
                <a:cs typeface="Arial"/>
                <a:sym typeface="Arial"/>
              </a:rPr>
              <a:t>Kibana provides a user-friendly interface for searching and analyzing log data</a:t>
            </a:r>
            <a:endParaRPr sz="1100">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2400"/>
              <a:t>H</a:t>
            </a:r>
            <a:r>
              <a:rPr lang="en" sz="2400"/>
              <a:t>andling and managing infrastructure using tools such as Terraform or CloudFormation?</a:t>
            </a:r>
            <a:endParaRPr sz="2400"/>
          </a:p>
          <a:p>
            <a:pPr indent="0" lvl="0" marL="0" rtl="0" algn="l">
              <a:spcBef>
                <a:spcPts val="0"/>
              </a:spcBef>
              <a:spcAft>
                <a:spcPts val="0"/>
              </a:spcAft>
              <a:buClr>
                <a:schemeClr val="dk1"/>
              </a:buClr>
              <a:buSzPts val="990"/>
              <a:buFont typeface="Arial"/>
              <a:buNone/>
            </a:pPr>
            <a:r>
              <a:t/>
            </a:r>
            <a:endParaRPr sz="2400"/>
          </a:p>
          <a:p>
            <a:pPr indent="0" lvl="0" marL="0" rtl="0" algn="l">
              <a:spcBef>
                <a:spcPts val="0"/>
              </a:spcBef>
              <a:spcAft>
                <a:spcPts val="0"/>
              </a:spcAft>
              <a:buSzPts val="990"/>
              <a:buNone/>
            </a:pPr>
            <a:r>
              <a:t/>
            </a:r>
            <a:endParaRPr sz="2400"/>
          </a:p>
        </p:txBody>
      </p:sp>
      <p:sp>
        <p:nvSpPr>
          <p:cNvPr id="96" name="Google Shape;96;p19"/>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Terraform is a popular </a:t>
            </a:r>
            <a:r>
              <a:rPr lang="en" sz="1100">
                <a:latin typeface="Arial"/>
                <a:ea typeface="Arial"/>
                <a:cs typeface="Arial"/>
                <a:sym typeface="Arial"/>
              </a:rPr>
              <a:t>Infrastructure</a:t>
            </a:r>
            <a:r>
              <a:rPr lang="en" sz="1100">
                <a:latin typeface="Arial"/>
                <a:ea typeface="Arial"/>
                <a:cs typeface="Arial"/>
                <a:sym typeface="Arial"/>
              </a:rPr>
              <a:t> as Code(IAC) tool that provides a common language for defining and managing infrastructure as code across multiple cloud platforms and on-premises environments. Terraform allows organizations to define their infrastructure as code using a high-level configuration language, and then uses this code to provision and manage infrastructure resource</a:t>
            </a:r>
            <a:r>
              <a:rPr lang="en" sz="1100">
                <a:latin typeface="Arial"/>
                <a:ea typeface="Arial"/>
                <a:cs typeface="Arial"/>
                <a:sym typeface="Arial"/>
              </a:rPr>
              <a:t>s.</a:t>
            </a:r>
            <a:endParaRPr sz="1100">
              <a:latin typeface="Arial"/>
              <a:ea typeface="Arial"/>
              <a:cs typeface="Arial"/>
              <a:sym typeface="Arial"/>
            </a:endParaRPr>
          </a:p>
          <a:p>
            <a:pPr indent="0" lvl="0" marL="457200" rtl="0" algn="l">
              <a:spcBef>
                <a:spcPts val="0"/>
              </a:spcBef>
              <a:spcAft>
                <a:spcPts val="0"/>
              </a:spcAft>
              <a:buNone/>
            </a:pPr>
            <a:r>
              <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CloudFormation is another popular IAC tool that is specific to Amazon Web Services (AWS). CloudFormation allows organizations to define their AWS infrastructure as code using a JSON or YAML template, making it easier to automate and manage infrastructure resources in the AWS environment.</a:t>
            </a:r>
            <a:endParaRPr sz="1100">
              <a:latin typeface="Arial"/>
              <a:ea typeface="Arial"/>
              <a:cs typeface="Arial"/>
              <a:sym typeface="Arial"/>
            </a:endParaRPr>
          </a:p>
          <a:p>
            <a:pPr indent="0" lvl="0" marL="457200" rtl="0" algn="l">
              <a:spcBef>
                <a:spcPts val="0"/>
              </a:spcBef>
              <a:spcAft>
                <a:spcPts val="0"/>
              </a:spcAft>
              <a:buNone/>
            </a:pPr>
            <a:r>
              <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By defining infrastructure as code, it's possible to automate and standardize the </a:t>
            </a:r>
            <a:r>
              <a:rPr lang="en" sz="1100">
                <a:latin typeface="Arial"/>
                <a:ea typeface="Arial"/>
                <a:cs typeface="Arial"/>
                <a:sym typeface="Arial"/>
              </a:rPr>
              <a:t>acquiring</a:t>
            </a:r>
            <a:r>
              <a:rPr lang="en" sz="1100">
                <a:latin typeface="Arial"/>
                <a:ea typeface="Arial"/>
                <a:cs typeface="Arial"/>
                <a:sym typeface="Arial"/>
              </a:rPr>
              <a:t> of infrastructure resources, reducing the risk of manual errors and making it easier to manage and maintain infrastructure over time. A</a:t>
            </a:r>
            <a:r>
              <a:rPr lang="en" sz="1100">
                <a:latin typeface="Arial"/>
                <a:ea typeface="Arial"/>
                <a:cs typeface="Arial"/>
                <a:sym typeface="Arial"/>
              </a:rPr>
              <a:t>llow organizations to do so makes it easier to automate and standardize infrastructure provisioning and management processes.</a:t>
            </a:r>
            <a:endParaRPr sz="1100">
              <a:latin typeface="Arial"/>
              <a:ea typeface="Arial"/>
              <a:cs typeface="Arial"/>
              <a:sym typeface="Arial"/>
            </a:endParaRPr>
          </a:p>
          <a:p>
            <a:pPr indent="0" lvl="0" marL="457200" rtl="0" algn="l">
              <a:spcBef>
                <a:spcPts val="0"/>
              </a:spcBef>
              <a:spcAft>
                <a:spcPts val="0"/>
              </a:spcAft>
              <a:buNone/>
            </a:pPr>
            <a:r>
              <a:t/>
            </a:r>
            <a:endParaRPr sz="1100">
              <a:latin typeface="Arial"/>
              <a:ea typeface="Arial"/>
              <a:cs typeface="Arial"/>
              <a:sym typeface="Arial"/>
            </a:endParaRPr>
          </a:p>
          <a:p>
            <a:pPr indent="0" lvl="0" marL="914400" rtl="0" algn="l">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a:t>
            </a:r>
            <a:r>
              <a:rPr lang="en"/>
              <a:t> continuous integration and delivery (CI/CD) pipelines?</a:t>
            </a:r>
            <a:endParaRPr/>
          </a:p>
        </p:txBody>
      </p:sp>
      <p:sp>
        <p:nvSpPr>
          <p:cNvPr id="102" name="Google Shape;102;p20"/>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latin typeface="Arial"/>
              <a:ea typeface="Arial"/>
              <a:cs typeface="Arial"/>
              <a:sym typeface="Arial"/>
            </a:endParaRPr>
          </a:p>
          <a:p>
            <a:pPr indent="-292100" lvl="0" marL="457200" rtl="0" algn="l">
              <a:spcBef>
                <a:spcPts val="0"/>
              </a:spcBef>
              <a:spcAft>
                <a:spcPts val="0"/>
              </a:spcAft>
              <a:buSzPts val="1000"/>
              <a:buFont typeface="Arial"/>
              <a:buChar char="●"/>
            </a:pPr>
            <a:r>
              <a:rPr lang="en" sz="1000">
                <a:latin typeface="Arial"/>
                <a:ea typeface="Arial"/>
                <a:cs typeface="Arial"/>
                <a:sym typeface="Arial"/>
              </a:rPr>
              <a:t>CI/CD pipelines allow organizations to automate the build, test, and deployment of software. The goal of a CI/CD pipeline is to continuously integrate code changes into a shared repository, build the code into a deployable artifact, and then deliver the artifact to a production environment.</a:t>
            </a:r>
            <a:endParaRPr sz="1000">
              <a:latin typeface="Arial"/>
              <a:ea typeface="Arial"/>
              <a:cs typeface="Arial"/>
              <a:sym typeface="Arial"/>
            </a:endParaRPr>
          </a:p>
          <a:p>
            <a:pPr indent="0" lvl="0" marL="0" rtl="0" algn="l">
              <a:spcBef>
                <a:spcPts val="0"/>
              </a:spcBef>
              <a:spcAft>
                <a:spcPts val="0"/>
              </a:spcAft>
              <a:buNone/>
            </a:pPr>
            <a:r>
              <a:t/>
            </a:r>
            <a:endParaRPr sz="1000">
              <a:latin typeface="Arial"/>
              <a:ea typeface="Arial"/>
              <a:cs typeface="Arial"/>
              <a:sym typeface="Arial"/>
            </a:endParaRPr>
          </a:p>
          <a:p>
            <a:pPr indent="-292100" lvl="0" marL="457200" rtl="0" algn="l">
              <a:spcBef>
                <a:spcPts val="0"/>
              </a:spcBef>
              <a:spcAft>
                <a:spcPts val="0"/>
              </a:spcAft>
              <a:buSzPts val="1000"/>
              <a:buFont typeface="Arial"/>
              <a:buChar char="●"/>
            </a:pPr>
            <a:r>
              <a:rPr lang="en" sz="1000">
                <a:latin typeface="Arial"/>
                <a:ea typeface="Arial"/>
                <a:cs typeface="Arial"/>
                <a:sym typeface="Arial"/>
              </a:rPr>
              <a:t>A typical CI/CD pipeline consists of several stages:</a:t>
            </a:r>
            <a:endParaRPr sz="1000">
              <a:latin typeface="Arial"/>
              <a:ea typeface="Arial"/>
              <a:cs typeface="Arial"/>
              <a:sym typeface="Arial"/>
            </a:endParaRPr>
          </a:p>
          <a:p>
            <a:pPr indent="-292100" lvl="1" marL="914400" rtl="0" algn="l">
              <a:spcBef>
                <a:spcPts val="0"/>
              </a:spcBef>
              <a:spcAft>
                <a:spcPts val="0"/>
              </a:spcAft>
              <a:buSzPts val="1000"/>
              <a:buFont typeface="Arial"/>
              <a:buChar char="○"/>
            </a:pPr>
            <a:r>
              <a:rPr lang="en" sz="1000">
                <a:latin typeface="Arial"/>
                <a:ea typeface="Arial"/>
                <a:cs typeface="Arial"/>
                <a:sym typeface="Arial"/>
              </a:rPr>
              <a:t>Code Integration: Code changes are continuously integrated into a shared repository, such as Git, and the pipeline is triggered automatically when changes are detected.</a:t>
            </a:r>
            <a:endParaRPr sz="1000">
              <a:latin typeface="Arial"/>
              <a:ea typeface="Arial"/>
              <a:cs typeface="Arial"/>
              <a:sym typeface="Arial"/>
            </a:endParaRPr>
          </a:p>
          <a:p>
            <a:pPr indent="-292100" lvl="1" marL="914400" rtl="0" algn="l">
              <a:spcBef>
                <a:spcPts val="0"/>
              </a:spcBef>
              <a:spcAft>
                <a:spcPts val="0"/>
              </a:spcAft>
              <a:buSzPts val="1000"/>
              <a:buFont typeface="Arial"/>
              <a:buChar char="○"/>
            </a:pPr>
            <a:r>
              <a:rPr lang="en" sz="1000">
                <a:latin typeface="Arial"/>
                <a:ea typeface="Arial"/>
                <a:cs typeface="Arial"/>
                <a:sym typeface="Arial"/>
              </a:rPr>
              <a:t>Build: turn the code into a deployable artifact, </a:t>
            </a:r>
            <a:endParaRPr sz="1000">
              <a:latin typeface="Arial"/>
              <a:ea typeface="Arial"/>
              <a:cs typeface="Arial"/>
              <a:sym typeface="Arial"/>
            </a:endParaRPr>
          </a:p>
          <a:p>
            <a:pPr indent="-292100" lvl="1" marL="914400" rtl="0" algn="l">
              <a:spcBef>
                <a:spcPts val="0"/>
              </a:spcBef>
              <a:spcAft>
                <a:spcPts val="0"/>
              </a:spcAft>
              <a:buSzPts val="1000"/>
              <a:buFont typeface="Arial"/>
              <a:buChar char="○"/>
            </a:pPr>
            <a:r>
              <a:rPr lang="en" sz="1000">
                <a:latin typeface="Arial"/>
                <a:ea typeface="Arial"/>
                <a:cs typeface="Arial"/>
                <a:sym typeface="Arial"/>
              </a:rPr>
              <a:t>Test: Using a suite of automated tests, such as unit tests, integration tests, and functional tests, ensure that your code meets quality standards.</a:t>
            </a:r>
            <a:endParaRPr sz="1000">
              <a:latin typeface="Arial"/>
              <a:ea typeface="Arial"/>
              <a:cs typeface="Arial"/>
              <a:sym typeface="Arial"/>
            </a:endParaRPr>
          </a:p>
          <a:p>
            <a:pPr indent="-292100" lvl="1" marL="914400" rtl="0" algn="l">
              <a:spcBef>
                <a:spcPts val="0"/>
              </a:spcBef>
              <a:spcAft>
                <a:spcPts val="0"/>
              </a:spcAft>
              <a:buSzPts val="1000"/>
              <a:buFont typeface="Arial"/>
              <a:buChar char="○"/>
            </a:pPr>
            <a:r>
              <a:rPr lang="en" sz="1000">
                <a:latin typeface="Arial"/>
                <a:ea typeface="Arial"/>
                <a:cs typeface="Arial"/>
                <a:sym typeface="Arial"/>
              </a:rPr>
              <a:t>Deployment: Software  is deployed to a production environment, such as a staging environment or a production environment, using tools such as Ansible or Kubernetes.</a:t>
            </a:r>
            <a:endParaRPr sz="1000">
              <a:latin typeface="Arial"/>
              <a:ea typeface="Arial"/>
              <a:cs typeface="Arial"/>
              <a:sym typeface="Arial"/>
            </a:endParaRPr>
          </a:p>
          <a:p>
            <a:pPr indent="-292100" lvl="0" marL="457200" rtl="0" algn="l">
              <a:spcBef>
                <a:spcPts val="0"/>
              </a:spcBef>
              <a:spcAft>
                <a:spcPts val="0"/>
              </a:spcAft>
              <a:buSzPts val="1000"/>
              <a:buFont typeface="Arial"/>
              <a:buChar char="●"/>
            </a:pPr>
            <a:r>
              <a:rPr lang="en" sz="1000">
                <a:latin typeface="Arial"/>
                <a:ea typeface="Arial"/>
                <a:cs typeface="Arial"/>
                <a:sym typeface="Arial"/>
              </a:rPr>
              <a:t>By automating the build, test, and deployment process, CI/CD pipelines can help organizations to improve the speed and reliability of software delivery. By continuously integrating code changes and automatically testing and deploying software, organizations can identify and resolve issues early in the development process, reducing the risk of problems in production. In summary, CI/CD pipelines are an important part of a DevOps workflow, as they allow organizations to automate the build, test, and deployment of software, improving the speed and reliability of software delivery.</a:t>
            </a:r>
            <a:endParaRPr sz="1000">
              <a:latin typeface="Arial"/>
              <a:ea typeface="Arial"/>
              <a:cs typeface="Arial"/>
              <a:sym typeface="Arial"/>
            </a:endParaRPr>
          </a:p>
          <a:p>
            <a:pPr indent="0" lvl="0" marL="0" rtl="0" algn="l">
              <a:spcBef>
                <a:spcPts val="0"/>
              </a:spcBef>
              <a:spcAft>
                <a:spcPts val="1200"/>
              </a:spcAft>
              <a:buSzPts val="770"/>
              <a:buNone/>
            </a:pPr>
            <a:r>
              <a:t/>
            </a:r>
            <a:endParaRPr sz="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a:t>
            </a:r>
            <a:r>
              <a:rPr lang="en"/>
              <a:t> tools like JIRA </a:t>
            </a:r>
            <a:r>
              <a:rPr lang="en"/>
              <a:t>or Trello </a:t>
            </a:r>
            <a:r>
              <a:rPr lang="en"/>
              <a:t>to manage and track work in a DevOps environment</a:t>
            </a:r>
            <a:endParaRPr/>
          </a:p>
        </p:txBody>
      </p:sp>
      <p:sp>
        <p:nvSpPr>
          <p:cNvPr id="108" name="Google Shape;108;p21"/>
          <p:cNvSpPr txBox="1"/>
          <p:nvPr>
            <p:ph idx="1" type="body"/>
          </p:nvPr>
        </p:nvSpPr>
        <p:spPr>
          <a:xfrm>
            <a:off x="311700" y="1171600"/>
            <a:ext cx="8520600" cy="3397200"/>
          </a:xfrm>
          <a:prstGeom prst="rect">
            <a:avLst/>
          </a:prstGeom>
        </p:spPr>
        <p:txBody>
          <a:bodyPr anchorCtr="0" anchor="t" bIns="91425" lIns="91425" spcFirstLastPara="1" rIns="91425" wrap="square" tIns="91425">
            <a:normAutofit lnSpcReduction="20000"/>
          </a:bodyPr>
          <a:lstStyle/>
          <a:p>
            <a:pPr indent="0" lvl="0" marL="1371600" rtl="0" algn="l">
              <a:spcBef>
                <a:spcPts val="0"/>
              </a:spcBef>
              <a:spcAft>
                <a:spcPts val="0"/>
              </a:spcAft>
              <a:buNone/>
            </a:pPr>
            <a:r>
              <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JIRA and Trello are popular project management and tracking tools that can be used in a DevOps environment to manage and track work.With them, </a:t>
            </a:r>
            <a:r>
              <a:rPr lang="en" sz="1100">
                <a:latin typeface="Arial"/>
                <a:ea typeface="Arial"/>
                <a:cs typeface="Arial"/>
                <a:sym typeface="Arial"/>
              </a:rPr>
              <a:t>it's possible to identify areas for improvement and make data-driven decisions to optimize the development process.</a:t>
            </a:r>
            <a:endParaRPr sz="1100">
              <a:latin typeface="Arial"/>
              <a:ea typeface="Arial"/>
              <a:cs typeface="Arial"/>
              <a:sym typeface="Arial"/>
            </a:endParaRPr>
          </a:p>
          <a:p>
            <a:pPr indent="0" lvl="0" marL="914400" rtl="0" algn="l">
              <a:spcBef>
                <a:spcPts val="0"/>
              </a:spcBef>
              <a:spcAft>
                <a:spcPts val="0"/>
              </a:spcAft>
              <a:buClr>
                <a:schemeClr val="dk1"/>
              </a:buClr>
              <a:buSzPts val="1100"/>
              <a:buFont typeface="Arial"/>
              <a:buNone/>
            </a:pPr>
            <a:r>
              <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JIRA is a project and issue tracking tool that provides customizable workflows, reporting, integration with other tools and other features. In a DevOps environment, JIRA can be used to manage and track the development, testing, and deployment of software. For example, JIRA can be used to create and manage user stories, bugs, tasks, and track their progress through the development process. JIRA also provides a range of reporting and visualization tools that can be used to aid in the progress tracking and identify areas for improvement.</a:t>
            </a:r>
            <a:endParaRPr sz="1100">
              <a:latin typeface="Arial"/>
              <a:ea typeface="Arial"/>
              <a:cs typeface="Arial"/>
              <a:sym typeface="Arial"/>
            </a:endParaRPr>
          </a:p>
          <a:p>
            <a:pPr indent="0" lvl="0" marL="914400" rtl="0" algn="l">
              <a:spcBef>
                <a:spcPts val="0"/>
              </a:spcBef>
              <a:spcAft>
                <a:spcPts val="0"/>
              </a:spcAft>
              <a:buClr>
                <a:schemeClr val="dk1"/>
              </a:buClr>
              <a:buSzPts val="1100"/>
              <a:buFont typeface="Arial"/>
              <a:buNone/>
            </a:pPr>
            <a:r>
              <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Trello is a simple and flexible project management tool that provides a visual representation of work as cards on a board. In a DevOps environment, Trello can be used to manage and track the development, testing, and deployment of software. For example, Trello can be used to create and manage user stories, bugs, and tasks, and track their progress through the development process. Trello also provides a range of collaboration and visualization tools that can be used to track the progress of projects and communicate with team members.</a:t>
            </a:r>
            <a:endParaRPr sz="1100">
              <a:latin typeface="Arial"/>
              <a:ea typeface="Arial"/>
              <a:cs typeface="Arial"/>
              <a:sym typeface="Arial"/>
            </a:endParaRPr>
          </a:p>
          <a:p>
            <a:pPr indent="0" lvl="0" marL="0" rtl="0" algn="l">
              <a:spcBef>
                <a:spcPts val="0"/>
              </a:spcBef>
              <a:spcAft>
                <a:spcPts val="0"/>
              </a:spcAft>
              <a:buNone/>
            </a:pPr>
            <a:r>
              <a:t/>
            </a:r>
            <a:endParaRPr sz="1100">
              <a:latin typeface="Arial"/>
              <a:ea typeface="Arial"/>
              <a:cs typeface="Arial"/>
              <a:sym typeface="Arial"/>
            </a:endParaRPr>
          </a:p>
          <a:p>
            <a:pPr indent="0" lvl="0" marL="0" rtl="0" algn="l">
              <a:spcBef>
                <a:spcPts val="0"/>
              </a:spcBef>
              <a:spcAft>
                <a:spcPts val="1200"/>
              </a:spcAft>
              <a:buNone/>
            </a:pPr>
            <a:r>
              <a:t/>
            </a:r>
            <a:endParaRPr b="1"/>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