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92" r:id="rId4"/>
    <p:sldId id="293" r:id="rId5"/>
    <p:sldId id="295" r:id="rId6"/>
    <p:sldId id="294" r:id="rId7"/>
    <p:sldId id="297" r:id="rId8"/>
    <p:sldId id="296" r:id="rId9"/>
    <p:sldId id="298" r:id="rId10"/>
    <p:sldId id="299" r:id="rId11"/>
    <p:sldId id="300" r:id="rId12"/>
    <p:sldId id="291" r:id="rId13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67104" autoAdjust="0"/>
  </p:normalViewPr>
  <p:slideViewPr>
    <p:cSldViewPr>
      <p:cViewPr>
        <p:scale>
          <a:sx n="112" d="100"/>
          <a:sy n="112" d="100"/>
        </p:scale>
        <p:origin x="1446" y="7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222"/>
          </a:xfrm>
          <a:prstGeom prst="rect">
            <a:avLst/>
          </a:prstGeom>
        </p:spPr>
        <p:txBody>
          <a:bodyPr vert="horz" lIns="94736" tIns="47368" rIns="94736" bIns="473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507" y="0"/>
            <a:ext cx="3077137" cy="512222"/>
          </a:xfrm>
          <a:prstGeom prst="rect">
            <a:avLst/>
          </a:prstGeom>
        </p:spPr>
        <p:txBody>
          <a:bodyPr vert="horz" lIns="94736" tIns="47368" rIns="94736" bIns="47368" rtlCol="0"/>
          <a:lstStyle>
            <a:lvl1pPr algn="r">
              <a:defRPr sz="1200"/>
            </a:lvl1pPr>
          </a:lstStyle>
          <a:p>
            <a:fld id="{5E945880-6D3B-45FB-851F-AFC0D1D23A0C}" type="datetimeFigureOut">
              <a:rPr lang="en-GB" smtClean="0"/>
              <a:t>13/02/2023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36" tIns="47368" rIns="94736" bIns="473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02" y="4862017"/>
            <a:ext cx="5680103" cy="4605085"/>
          </a:xfrm>
          <a:prstGeom prst="rect">
            <a:avLst/>
          </a:prstGeom>
        </p:spPr>
        <p:txBody>
          <a:bodyPr vert="horz" lIns="94736" tIns="47368" rIns="94736" bIns="473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755"/>
            <a:ext cx="3077137" cy="512222"/>
          </a:xfrm>
          <a:prstGeom prst="rect">
            <a:avLst/>
          </a:prstGeom>
        </p:spPr>
        <p:txBody>
          <a:bodyPr vert="horz" lIns="94736" tIns="47368" rIns="94736" bIns="473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507" y="9720755"/>
            <a:ext cx="3077137" cy="512222"/>
          </a:xfrm>
          <a:prstGeom prst="rect">
            <a:avLst/>
          </a:prstGeom>
        </p:spPr>
        <p:txBody>
          <a:bodyPr vert="horz" lIns="94736" tIns="47368" rIns="94736" bIns="47368" rtlCol="0" anchor="b"/>
          <a:lstStyle>
            <a:lvl1pPr algn="r">
              <a:defRPr sz="1200"/>
            </a:lvl1pPr>
          </a:lstStyle>
          <a:p>
            <a:fld id="{5750A1E1-C8D9-4447-9192-37BA973CD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0A1E1-C8D9-4447-9192-37BA973CD2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0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41054-C2D7-46D0-9776-8E9DE8BA19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6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50A1E1-C8D9-4447-9192-37BA973CD27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6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329612"/>
            <a:ext cx="8568953" cy="81009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679762"/>
            <a:ext cx="8568953" cy="1206438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73154"/>
            <a:ext cx="1917215" cy="5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3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43558"/>
            <a:ext cx="5486400" cy="2702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9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0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23528" y="1329612"/>
            <a:ext cx="8568953" cy="81009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23528" y="2679762"/>
            <a:ext cx="8568953" cy="1206438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0" y="173154"/>
            <a:ext cx="1917215" cy="57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0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5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1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8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0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 flipH="1" flipV="1">
            <a:off x="0" y="3975906"/>
            <a:ext cx="6372200" cy="1167594"/>
          </a:xfrm>
          <a:prstGeom prst="rect">
            <a:avLst/>
          </a:prstGeom>
          <a:gradFill flip="none" rotWithShape="1">
            <a:gsLst>
              <a:gs pos="48000">
                <a:schemeClr val="bg1"/>
              </a:gs>
              <a:gs pos="0">
                <a:schemeClr val="accent6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" y="0"/>
            <a:ext cx="9143999" cy="1599642"/>
          </a:xfrm>
          <a:prstGeom prst="rect">
            <a:avLst/>
          </a:prstGeom>
          <a:gradFill flip="none" rotWithShape="1">
            <a:gsLst>
              <a:gs pos="56000">
                <a:schemeClr val="bg1"/>
              </a:gs>
              <a:gs pos="0">
                <a:schemeClr val="accent6"/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7524328" y="4862044"/>
            <a:ext cx="935460" cy="22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5868145" y="4862044"/>
            <a:ext cx="1616025" cy="22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472489" y="4862044"/>
            <a:ext cx="509587" cy="22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fld id="{23A0628E-C12F-4F8C-9895-BCD5E3010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87474"/>
            <a:ext cx="612068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951571"/>
            <a:ext cx="8712968" cy="3643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1026" name="Picture 2" descr="\\iaea.org\Secretariat\MTCD\PublishingCurrent\2017\IAEA\17-42841_LOGO_IAEA_update\Design\Presentation_IAEA\IAEA_Logo_SHORT_vertical_whit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135041"/>
            <a:ext cx="445792" cy="54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5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Arial 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Arial 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Arial 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Arial 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Arial 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Arial 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INDEN-LE meeting on</a:t>
            </a:r>
            <a:br>
              <a:rPr lang="en-US" dirty="0"/>
            </a:br>
            <a:r>
              <a:rPr lang="en-US" dirty="0"/>
              <a:t>Evaluation of </a:t>
            </a:r>
            <a:r>
              <a:rPr lang="en-US" baseline="30000" dirty="0"/>
              <a:t>7</a:t>
            </a:r>
            <a:r>
              <a:rPr lang="en-US" dirty="0"/>
              <a:t>Be system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Vivian Dimitriou</a:t>
            </a:r>
          </a:p>
          <a:p>
            <a:r>
              <a:rPr lang="en-US" dirty="0"/>
              <a:t>Nuclear Data Section</a:t>
            </a:r>
          </a:p>
          <a:p>
            <a:r>
              <a:rPr lang="en-US" dirty="0"/>
              <a:t>IAEA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98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1004-A62D-F228-5FD6-1E71CA11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3925-557B-9A50-FFBE-AC009AA53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4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for participation in INDEN evaluation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all output listed in (c) by agreed deadlines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4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 and Deadlines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January 2023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meeting: present evaluations; obtain feedback. 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[Sec. note: an online poll resulted in the following dates for the online meeting: 13-16 February 2023]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all output data listed in (c) – evaluators could use this information to improve their own evaluation (at or immediately after February meeting)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54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FF9C-9B6A-123A-454B-B614751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587680" cy="731676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for the final discussion session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7591-3EA1-8205-6F08-6BC3A0A19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Is the sole purpose of this evaluation (</a:t>
            </a:r>
            <a:r>
              <a:rPr lang="en-US" baseline="30000" dirty="0"/>
              <a:t>7</a:t>
            </a:r>
            <a:r>
              <a:rPr lang="en-US" dirty="0"/>
              <a:t>Be)  a submission to CSEWG (and ENDF/B-8.1)?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Deadlines depend on the answer to 1)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Is there a point in discussing a </a:t>
            </a:r>
            <a:r>
              <a:rPr lang="en-US" u="sng" dirty="0"/>
              <a:t>joint</a:t>
            </a:r>
            <a:r>
              <a:rPr lang="en-US" dirty="0"/>
              <a:t> evaluation? – regardless of CSEWG and ENDF/B-8.1?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and what do we mean by </a:t>
            </a:r>
            <a:r>
              <a:rPr lang="en-US" u="sng" dirty="0"/>
              <a:t>joint </a:t>
            </a:r>
            <a:r>
              <a:rPr lang="en-US" dirty="0"/>
              <a:t>in this case?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76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23528" y="3273828"/>
            <a:ext cx="8568953" cy="810090"/>
          </a:xfrm>
        </p:spPr>
        <p:txBody>
          <a:bodyPr>
            <a:normAutofit/>
          </a:bodyPr>
          <a:lstStyle/>
          <a:p>
            <a:r>
              <a:rPr lang="en-GB" sz="4400" b="0" i="1" dirty="0">
                <a:latin typeface="Times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118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8A5B1-6BD6-4260-4F17-5F31E4AB8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971550"/>
            <a:ext cx="6058711" cy="39295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87474"/>
            <a:ext cx="8435280" cy="73167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R-matrix Codes for charged-particle reactions in the RRR (4), 27-29 August 2018, INDC(NDS)-0767</a:t>
            </a:r>
            <a:endParaRPr lang="en-GB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7630C8-9939-7627-6E56-4219FC92DBB5}"/>
              </a:ext>
            </a:extLst>
          </p:cNvPr>
          <p:cNvSpPr/>
          <p:nvPr/>
        </p:nvSpPr>
        <p:spPr>
          <a:xfrm>
            <a:off x="1143000" y="971550"/>
            <a:ext cx="6058711" cy="152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3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EF45-9AAA-6CEA-14D5-D779B605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15934-200A-4B12-64A2-8AA076CD8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83785"/>
            <a:ext cx="6150139" cy="37786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DC335D-7564-FBF7-328A-367F2B938C94}"/>
              </a:ext>
            </a:extLst>
          </p:cNvPr>
          <p:cNvSpPr/>
          <p:nvPr/>
        </p:nvSpPr>
        <p:spPr>
          <a:xfrm>
            <a:off x="1371600" y="1047750"/>
            <a:ext cx="5997739" cy="2057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28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8DD1-466F-C11B-3EC9-05CE21C1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68680" cy="75887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R-matrix Codes for charged-particle reactions in the RRR (5), 13-14 May 2019, INDC(NDS)-0787</a:t>
            </a:r>
            <a:endParaRPr lang="en-GB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EC0CE-9D4E-D1A3-0544-F111D5195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758872"/>
            <a:ext cx="4891931" cy="4375178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F99C47-27BC-3AB3-866B-FC4DD907EED6}"/>
              </a:ext>
            </a:extLst>
          </p:cNvPr>
          <p:cNvSpPr/>
          <p:nvPr/>
        </p:nvSpPr>
        <p:spPr>
          <a:xfrm>
            <a:off x="2057400" y="1047750"/>
            <a:ext cx="4267200" cy="469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14CA1B-6EB3-6A70-6CA3-A819CFD89133}"/>
              </a:ext>
            </a:extLst>
          </p:cNvPr>
          <p:cNvSpPr/>
          <p:nvPr/>
        </p:nvSpPr>
        <p:spPr>
          <a:xfrm>
            <a:off x="2057400" y="2114550"/>
            <a:ext cx="4267200" cy="469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7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F42E-9D14-4985-4C93-6C34C60A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D933-CDD3-4C4A-BBD0-CF92FF97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Zhenpeng Chen and </a:t>
            </a:r>
            <a:r>
              <a:rPr lang="en-US" sz="1800" dirty="0" err="1"/>
              <a:t>Yeying</a:t>
            </a:r>
            <a:r>
              <a:rPr lang="en-US" sz="1800" dirty="0"/>
              <a:t> Sun</a:t>
            </a:r>
          </a:p>
          <a:p>
            <a:pPr marL="0" indent="0">
              <a:buNone/>
            </a:pPr>
            <a:r>
              <a:rPr lang="en-US" sz="1800" dirty="0"/>
              <a:t>“A Global Fitting Method with the R-matrix code RAC”</a:t>
            </a:r>
          </a:p>
          <a:p>
            <a:pPr marL="0" indent="0">
              <a:buNone/>
            </a:pPr>
            <a:r>
              <a:rPr lang="en-US" sz="1800" dirty="0"/>
              <a:t>INDC(NDS)-0791, December 2019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-evaluation of </a:t>
            </a:r>
            <a:r>
              <a:rPr lang="en-US" sz="1800" baseline="30000" dirty="0"/>
              <a:t>7</a:t>
            </a:r>
            <a:r>
              <a:rPr lang="en-US" sz="1800" dirty="0"/>
              <a:t>Be up to 30 MeV; included all channels with available experimental data; generalized least-squares fit; reduced R-matrix model; chi2&lt;1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0846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770C-1DAF-6C22-984D-85A1B885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7150"/>
            <a:ext cx="8663880" cy="1188876"/>
          </a:xfrm>
        </p:spPr>
        <p:txBody>
          <a:bodyPr>
            <a:noAutofit/>
          </a:bodyPr>
          <a:lstStyle/>
          <a:p>
            <a:r>
              <a:rPr lang="en-US" sz="2400" dirty="0"/>
              <a:t>R-matrix codes for charged-particle reactions in the RRR, 15-16 March 2021, virtual, INDC(NDS)-0827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BCE53-A246-E6EB-DD99-0F7E591C10AC}"/>
              </a:ext>
            </a:extLst>
          </p:cNvPr>
          <p:cNvSpPr txBox="1"/>
          <p:nvPr/>
        </p:nvSpPr>
        <p:spPr>
          <a:xfrm>
            <a:off x="304800" y="1581150"/>
            <a:ext cx="8763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Preliminary results of </a:t>
            </a:r>
            <a:r>
              <a:rPr lang="en-US" sz="2000" baseline="30000" dirty="0">
                <a:solidFill>
                  <a:srgbClr val="000000"/>
                </a:solidFill>
              </a:rPr>
              <a:t>7</a:t>
            </a:r>
            <a:r>
              <a:rPr lang="en-US" sz="2000" dirty="0">
                <a:solidFill>
                  <a:srgbClr val="000000"/>
                </a:solidFill>
              </a:rPr>
              <a:t>Be* evaluation up to 20 MeV CM from I. Thompson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NCSM provided spin/parity input for levels above known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Generalized Reich Moore damping was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23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770C-1DAF-6C22-984D-85A1B885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91575"/>
            <a:ext cx="8663880" cy="960276"/>
          </a:xfrm>
        </p:spPr>
        <p:txBody>
          <a:bodyPr>
            <a:noAutofit/>
          </a:bodyPr>
          <a:lstStyle/>
          <a:p>
            <a:r>
              <a:rPr lang="en-US" sz="2400" dirty="0"/>
              <a:t>R-matrix codes for charged-particle reactions in the RRR, 15-16 March 2021, virtual, INDC(NDS)-0827</a:t>
            </a:r>
            <a:endParaRPr lang="en-GB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486D36-8B8A-7547-C107-8276FC43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64"/>
          <a:stretch/>
        </p:blipFill>
        <p:spPr>
          <a:xfrm>
            <a:off x="914400" y="1369336"/>
            <a:ext cx="7080274" cy="365084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F76F1C-5C8F-9DE8-091F-1E56D28AC854}"/>
              </a:ext>
            </a:extLst>
          </p:cNvPr>
          <p:cNvCxnSpPr/>
          <p:nvPr/>
        </p:nvCxnSpPr>
        <p:spPr>
          <a:xfrm>
            <a:off x="3288060" y="1581150"/>
            <a:ext cx="289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734BAB-4651-4D01-EE05-C83E5671E2A0}"/>
              </a:ext>
            </a:extLst>
          </p:cNvPr>
          <p:cNvCxnSpPr>
            <a:cxnSpLocks/>
          </p:cNvCxnSpPr>
          <p:nvPr/>
        </p:nvCxnSpPr>
        <p:spPr>
          <a:xfrm>
            <a:off x="3276600" y="3105150"/>
            <a:ext cx="3505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B9859C-B503-4BAB-F413-423AAD17AD5E}"/>
              </a:ext>
            </a:extLst>
          </p:cNvPr>
          <p:cNvSpPr/>
          <p:nvPr/>
        </p:nvSpPr>
        <p:spPr>
          <a:xfrm>
            <a:off x="1295400" y="3333750"/>
            <a:ext cx="6172200" cy="6857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59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5FC4-2578-95DF-6A02-567B0D40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3 – Full evaluation of </a:t>
            </a:r>
            <a:r>
              <a:rPr lang="en-US" sz="1800" b="1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compound system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[Summary of discussions of the follow-up meeting held on 01-09-2022.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Present: P.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Dimitriou,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H. Leeb, M.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Pigni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I. Thompson]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Specifications for the final evaluation for discussion at the next INDEN-LE meeting and consideration for ENDF/B-8.1: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incident channels will be considered according to the experimental data available in EXFOR: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lvl="1" algn="just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p+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Li, E</a:t>
            </a:r>
            <a:r>
              <a:rPr lang="en-US" sz="1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11.5 MeV at least (Ep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7 MeV (lab));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lvl="1" algn="just">
              <a:lnSpc>
                <a:spcPct val="107000"/>
              </a:lnSpc>
              <a:spcBef>
                <a:spcPts val="0"/>
              </a:spcBef>
            </a:pP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He+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He, E</a:t>
            </a:r>
            <a:r>
              <a:rPr lang="en-US" sz="1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11.5 MeV at least (E</a:t>
            </a:r>
            <a:r>
              <a:rPr lang="en-US" sz="1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3He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23 MeV (lab));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lvl="1" algn="just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He+</a:t>
            </a:r>
            <a:r>
              <a:rPr lang="en-US" sz="1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He, E</a:t>
            </a:r>
            <a:r>
              <a:rPr lang="en-US" sz="1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11.5 MeV at least (E</a:t>
            </a:r>
            <a:r>
              <a:rPr lang="en-US" sz="1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4He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≈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17 MeV (lab)).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0050" lvl="1" algn="just">
              <a:lnSpc>
                <a:spcPct val="107000"/>
              </a:lnSpc>
              <a:spcBef>
                <a:spcPts val="0"/>
              </a:spcBef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outgoing channels including gamma channels should be considered if possible.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63EF0C-5DFE-058B-7779-CFDCC668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4" y="87312"/>
            <a:ext cx="8512175" cy="731837"/>
          </a:xfrm>
        </p:spPr>
        <p:txBody>
          <a:bodyPr>
            <a:noAutofit/>
          </a:bodyPr>
          <a:lstStyle/>
          <a:p>
            <a:r>
              <a:rPr lang="en-US" sz="2400" dirty="0"/>
              <a:t>INDEN-LE (4), 20-23 June 2022, INDC(NDS)-0853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2703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FF29-FD11-FFD8-AA14-D38973E9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8FB1-B925-3666-DF41-BE4E77C8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data</a:t>
            </a:r>
          </a:p>
          <a:p>
            <a:pPr lvl="1" indent="-342900" algn="just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EXFOR data files (and others) compiled by I. Thompson and available on GitHub and on Shared OneDrive will be used. A csv file with metadata is also available (dataprop.csv).</a:t>
            </a:r>
          </a:p>
          <a:p>
            <a:pPr lvl="1" indent="-342900" algn="just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data files provided by James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deBoer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Zhenpeng Chen (also available on GitHub and Shared OneDrive), should also be consulted and used. </a:t>
            </a:r>
            <a:endParaRPr lang="en-GB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-285750" algn="just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deBoer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files do not contain any metadata (units, type of data, etc.)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indent="-228600" algn="just">
              <a:lnSpc>
                <a:spcPct val="107000"/>
              </a:lnSpc>
              <a:spcBef>
                <a:spcPts val="0"/>
              </a:spcBef>
              <a:buFont typeface="+mj-lt"/>
              <a:buAutoNum type="alphaLcPeriod" startAt="2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resonance energies, widths, spins and parities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information will be taken from TUNL website, and if additional data are needed in the higher excitation energies, theoretical values will be used. Ian Thompson will provide shell-model calculations.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 startAt="3"/>
            </a:pP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data (to be provided by evaluators)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Chi2/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dof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Resonance parameter (RP) files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Reconstructed cross-section files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indent="-3429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Legendre expansions for elastic scattering charged-particle angular distributions - if possible</a:t>
            </a:r>
            <a:endParaRPr lang="en-GB" sz="11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Covariances of RP and/or reconstructed cross sections (ENDF6 specifications)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of data normalizations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Bef>
                <a:spcPts val="0"/>
              </a:spcBef>
              <a:spcAft>
                <a:spcPts val="500"/>
              </a:spcAft>
              <a:buFont typeface="Calibri" panose="020F0502020204030204" pitchFamily="34" charset="0"/>
              <a:buChar char="–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data - metadata (whatever modifications have been implemented)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37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3399"/>
      </a:dk1>
      <a:lt1>
        <a:sysClr val="window" lastClr="FFFFFF"/>
      </a:lt1>
      <a:dk2>
        <a:srgbClr val="3366CC"/>
      </a:dk2>
      <a:lt2>
        <a:srgbClr val="DBDBDD"/>
      </a:lt2>
      <a:accent1>
        <a:srgbClr val="6699CC"/>
      </a:accent1>
      <a:accent2>
        <a:srgbClr val="FF9900"/>
      </a:accent2>
      <a:accent3>
        <a:srgbClr val="99CC00"/>
      </a:accent3>
      <a:accent4>
        <a:srgbClr val="8681B8"/>
      </a:accent4>
      <a:accent5>
        <a:srgbClr val="32A14C"/>
      </a:accent5>
      <a:accent6>
        <a:srgbClr val="99CCFF"/>
      </a:accent6>
      <a:hlink>
        <a:srgbClr val="6699CC"/>
      </a:hlink>
      <a:folHlink>
        <a:srgbClr val="8681B8"/>
      </a:folHlink>
    </a:clrScheme>
    <a:fontScheme name="procurem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EA_Presentation_wide_templ_2.pptx" id="{26840F5B-48F0-491A-B6A4-FE28040B37BB}" vid="{E7FD59DE-BDB7-4D29-AE44-6224962244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IAEA_Logo_&amp;_Slogan_wide</Template>
  <TotalTime>72</TotalTime>
  <Words>680</Words>
  <Application>Microsoft Office PowerPoint</Application>
  <PresentationFormat>On-screen Show (16:9)</PresentationFormat>
  <Paragraphs>58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</vt:lpstr>
      <vt:lpstr>Calibri</vt:lpstr>
      <vt:lpstr>Courier New</vt:lpstr>
      <vt:lpstr>Times</vt:lpstr>
      <vt:lpstr>Office Theme</vt:lpstr>
      <vt:lpstr>Online INDEN-LE meeting on Evaluation of 7Be system</vt:lpstr>
      <vt:lpstr>R-matrix Codes for charged-particle reactions in the RRR (4), 27-29 August 2018, INDC(NDS)-0767</vt:lpstr>
      <vt:lpstr>Cont’d</vt:lpstr>
      <vt:lpstr>R-matrix Codes for charged-particle reactions in the RRR (5), 13-14 May 2019, INDC(NDS)-0787</vt:lpstr>
      <vt:lpstr>Some results</vt:lpstr>
      <vt:lpstr>R-matrix codes for charged-particle reactions in the RRR, 15-16 March 2021, virtual, INDC(NDS)-0827</vt:lpstr>
      <vt:lpstr>R-matrix codes for charged-particle reactions in the RRR, 15-16 March 2021, virtual, INDC(NDS)-0827</vt:lpstr>
      <vt:lpstr>INDEN-LE (4), 20-23 June 2022, INDC(NDS)-0853</vt:lpstr>
      <vt:lpstr>Cont’d</vt:lpstr>
      <vt:lpstr>PowerPoint Presentation</vt:lpstr>
      <vt:lpstr>Questions for the final discussion session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INDEN-LE meeting on Evaluation of 7Be system</dc:title>
  <dc:creator>DIMITRIOU, Paraskevi</dc:creator>
  <cp:lastModifiedBy>DIMITRIOU, Paraskevi</cp:lastModifiedBy>
  <cp:revision>2</cp:revision>
  <cp:lastPrinted>2015-12-18T15:27:41Z</cp:lastPrinted>
  <dcterms:created xsi:type="dcterms:W3CDTF">2023-02-13T12:34:17Z</dcterms:created>
  <dcterms:modified xsi:type="dcterms:W3CDTF">2023-02-13T13:46:56Z</dcterms:modified>
</cp:coreProperties>
</file>