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9" r:id="rId4"/>
    <p:sldId id="275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677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480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553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220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998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7973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1518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438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1227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185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001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215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557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5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256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4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8071E7EC-B11F-4C24-92E0-6A11BBF13B1D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731DD60-C2D2-4E46-8FDF-74E7D409E3E4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4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fld id="{4D625AEA-3B59-46FB-8682-F456180FC8F9}" type="datetime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12-07-2022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E8FC7DF4-8A11-4B09-A2B8-C14480E4BFFF}" type="slidenum">
              <a:rPr lang="en-IN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827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0981512/spark-cores-tasks-concurrency/41171632#41171632" TargetMode="External"/><Relationship Id="rId2" Type="http://schemas.openxmlformats.org/officeDocument/2006/relationships/hyperlink" Target="https://spark.apache.org/docs/2.1.0/ml-classification-regressio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park.apache.org/docs/latest/" TargetMode="External"/><Relationship Id="rId4" Type="http://schemas.openxmlformats.org/officeDocument/2006/relationships/hyperlink" Target="https://stackoverflow.com/questions/34597923/how-to-set-the-number-of-partitions-nodes-when-importing-data-into-spa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GB" sz="6000" b="0" strike="noStrike" spc="-1" dirty="0" err="1">
                <a:solidFill>
                  <a:srgbClr val="000000"/>
                </a:solidFill>
                <a:latin typeface="Calibri Light"/>
              </a:rPr>
              <a:t>MeDAL</a:t>
            </a:r>
            <a:r>
              <a:rPr lang="en-GB" sz="6000" b="0" strike="noStrike" spc="-1" dirty="0">
                <a:solidFill>
                  <a:srgbClr val="000000"/>
                </a:solidFill>
                <a:latin typeface="Calibri Light"/>
              </a:rPr>
              <a:t> and Amazon Data Classification Using </a:t>
            </a:r>
            <a:r>
              <a:rPr lang="en-GB" sz="6000" b="0" strike="noStrike" spc="-1" dirty="0" err="1">
                <a:solidFill>
                  <a:srgbClr val="000000"/>
                </a:solidFill>
                <a:latin typeface="Calibri Light"/>
              </a:rPr>
              <a:t>PySpark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772280"/>
            <a:ext cx="9143640" cy="177048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Team 13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Kanisettypalli Harshitha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Kavya Duvvuri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</a:rPr>
              <a:t>Kunisetty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z="2400" b="0" strike="noStrike" spc="-1" dirty="0" err="1">
                <a:solidFill>
                  <a:srgbClr val="000000"/>
                </a:solidFill>
                <a:latin typeface="Calibri"/>
              </a:rPr>
              <a:t>Jaswanth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Task Parallelism in PySpark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2"/>
          <p:cNvPicPr/>
          <p:nvPr/>
        </p:nvPicPr>
        <p:blipFill>
          <a:blip r:embed="rId2"/>
          <a:srcRect l="4002" b="58886"/>
          <a:stretch/>
        </p:blipFill>
        <p:spPr>
          <a:xfrm>
            <a:off x="360000" y="2016000"/>
            <a:ext cx="11204280" cy="269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System Workflow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6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Drop the unnecessary columns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Filter the rows with specified conditions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Use the tokenizer to separate the words of the text into an array of strings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Use the Word2Vec model to transform the text into vectors of specified size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Use the StringIndexer to obtain indices for labels in the dataframe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Drop duplicated rows in the dataframe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</a:rPr>
              <a:t>Fit the selected model to the dataframe and make predictions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Execution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2093040" y="1690200"/>
            <a:ext cx="8490960" cy="477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Execution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941040" y="1690200"/>
            <a:ext cx="10002960" cy="430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Commands Used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72080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5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42424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242424"/>
                </a:solidFill>
                <a:latin typeface="-apple-system"/>
              </a:rPr>
              <a:t>Command to initialize the master node :  ./start-master.sh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42424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242424"/>
                </a:solidFill>
                <a:latin typeface="-apple-system"/>
              </a:rPr>
              <a:t>Command to initialize the slave nodes: ./start-slave.sh spark://(master_ip):7077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42424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242424"/>
                </a:solidFill>
                <a:latin typeface="-apple-system"/>
              </a:rPr>
              <a:t>Command to initialize the pyspark terminal as a master:             ./pyspark --master spark://(master_ip):7077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800" b="0" strike="noStrike" spc="-1">
                <a:solidFill>
                  <a:srgbClr val="242424"/>
                </a:solidFill>
                <a:latin typeface="Segoe UI"/>
              </a:rPr>
              <a:t>./pyspark --master spark://</a:t>
            </a:r>
            <a:r>
              <a:rPr lang="en-IN" sz="2800" b="0" strike="noStrike" spc="-1">
                <a:solidFill>
                  <a:srgbClr val="242424"/>
                </a:solidFill>
                <a:latin typeface="-apple-system"/>
              </a:rPr>
              <a:t>(master_ip)</a:t>
            </a:r>
            <a:r>
              <a:rPr lang="en-IN" sz="2800" b="0" strike="noStrike" spc="-1">
                <a:solidFill>
                  <a:srgbClr val="242424"/>
                </a:solidFill>
                <a:latin typeface="Segoe UI"/>
              </a:rPr>
              <a:t>:7077</a:t>
            </a:r>
            <a:r>
              <a:rPr lang="en-IN" sz="2800" b="0" strike="noStrike" spc="-1">
                <a:solidFill>
                  <a:srgbClr val="242424"/>
                </a:solidFill>
                <a:latin typeface="-apple-system"/>
              </a:rPr>
              <a:t> </a:t>
            </a:r>
            <a:r>
              <a:rPr lang="en-US" sz="2800" b="0" strike="noStrike" spc="-1">
                <a:solidFill>
                  <a:srgbClr val="242424"/>
                </a:solidFill>
                <a:latin typeface="-apple-system"/>
              </a:rPr>
              <a:t>--driver-memory 32G --executor-memory 32G --driver-cores 20 --conf spark.driver.maxResultSize=32g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42424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800" b="0" strike="noStrike" spc="-1">
                <a:solidFill>
                  <a:srgbClr val="242424"/>
                </a:solidFill>
                <a:latin typeface="-apple-system"/>
              </a:rPr>
              <a:t>To make the master node also work : ./start-slave.sh spark://(master_ip):7077 in the sbin of spark directory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5040" y="-5040"/>
            <a:ext cx="121914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5040" y="-5040"/>
            <a:ext cx="1219140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PySpark Optimization Features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2"/>
          <p:cNvPicPr/>
          <p:nvPr/>
        </p:nvPicPr>
        <p:blipFill>
          <a:blip r:embed="rId2"/>
          <a:stretch/>
        </p:blipFill>
        <p:spPr>
          <a:xfrm>
            <a:off x="1047600" y="1690560"/>
            <a:ext cx="4834440" cy="4839840"/>
          </a:xfrm>
          <a:prstGeom prst="rect">
            <a:avLst/>
          </a:prstGeom>
          <a:ln>
            <a:noFill/>
          </a:ln>
        </p:spPr>
      </p:pic>
      <p:pic>
        <p:nvPicPr>
          <p:cNvPr id="115" name="Picture 4"/>
          <p:cNvPicPr/>
          <p:nvPr/>
        </p:nvPicPr>
        <p:blipFill>
          <a:blip r:embed="rId3"/>
          <a:stretch/>
        </p:blipFill>
        <p:spPr>
          <a:xfrm>
            <a:off x="6503400" y="1690560"/>
            <a:ext cx="4640400" cy="483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References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https://spark.apache.org/docs/2.1.0/ml-classification-regression.html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https://stackoverflow.com/questions/40981512/spark-cores-tasks-concurrency/41171632#41171632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https://stackoverflow.com/questions/34597923/how-to-set-the-number-of-partitions-nodes-when-importing-data-into-spark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hlinkClick r:id="rId5"/>
              </a:rPr>
              <a:t>https://spark.apache.org/docs/latest/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PySpark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Terminologies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Parallel Processing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Resilient Distributed Dataset (RDD)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Partitions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Cache and Persist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Executors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Spark Jobs and Stages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Directed Acyclic Graphs (DAG) 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E4B1-B492-59D5-FF29-AFF2700E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374" y="2689715"/>
            <a:ext cx="3737252" cy="147857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490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 err="1">
                <a:solidFill>
                  <a:srgbClr val="000000"/>
                </a:solidFill>
                <a:latin typeface="Calibri Light"/>
              </a:rPr>
              <a:t>MeDAL</a:t>
            </a:r>
            <a:r>
              <a:rPr lang="en-GB" sz="4400" b="0" strike="noStrike" spc="-1" dirty="0">
                <a:solidFill>
                  <a:srgbClr val="000000"/>
                </a:solidFill>
                <a:latin typeface="Calibri Light"/>
              </a:rPr>
              <a:t> Dataset Description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798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Abbreviation sense disambiguation is the logic that determines which of an abbreviation sense is the most relevant for a given instance of an abbreviation.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In this project medical abstracts have been taken up and the full form for a given medical abbreviation has been found.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There can be multiple options available but selecting the best word is the key challenge of the problem.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This dataset is 5 GB large, and it requires high computational strength of systems to be able to fit the large amount of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latin typeface="Calibri Light"/>
              </a:rPr>
              <a:t>Amazon Dataset Description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798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Amazon is a multinational company that provides an online platform for shopping for a wide range of products.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Millions of Amazon products are bought every year and they receive mixed reviews.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It is extremely necessary to identify the sentiment behind these reviews and modify the products accordingly.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This helps the company in gaining more customers. Also, knowing the general rating of the previous reviews helps customers in making better choices when selecting their products. </a:t>
            </a:r>
          </a:p>
        </p:txBody>
      </p:sp>
    </p:spTree>
    <p:extLst>
      <p:ext uri="{BB962C8B-B14F-4D97-AF65-F5344CB8AC3E}">
        <p14:creationId xmlns:p14="http://schemas.microsoft.com/office/powerpoint/2010/main" val="302404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Important Definitions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Tasks: Smallest execution unit in the pyspark. Tasks are executed inside the executor. 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Stages: A stage comprises of several tasks and every task in the stage executed the same set of instructions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Jobs: A Job comprises of several stages. 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Whenever Spark encounters a function that requires a shuffle it creates a new stage. Transformation functions like reduceByKey(), will trigger a shuffle and will result in a new stage. Spark will also create a stage when you are reading a dataset.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Application: It comprises of several jobs. A Job is created whenever we execute an action function. 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Executors in PySpark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Executors are the worker nodes in charge of running individual tasks in the spark job. 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They are launched at the beginning of the spark application and typically run for the entire life time of the application. 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Once they execute the task they send the results to the driver. 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By default pyspark allocates 2 executors per node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We can set the number of executors using the command “--num-executors NUM”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Executors in PySpark</a:t>
            </a:r>
          </a:p>
        </p:txBody>
      </p:sp>
      <p:pic>
        <p:nvPicPr>
          <p:cNvPr id="95" name="Picture 4_0"/>
          <p:cNvPicPr/>
          <p:nvPr/>
        </p:nvPicPr>
        <p:blipFill>
          <a:blip r:embed="rId2"/>
          <a:srcRect l="3880" t="9676" r="114" b="20360"/>
          <a:stretch/>
        </p:blipFill>
        <p:spPr>
          <a:xfrm>
            <a:off x="1296000" y="1872000"/>
            <a:ext cx="9594000" cy="417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Directed Acyclic Graph (DAG)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 execution of spark processes can be visualized as a graph with the vertices representing RDD’s and the edges representing the operation to be applied.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DAG scheduler is a scheduling layer in a spark which implements stage oriented scheduling. It converts logical execution plan to a physical execution plan. When an action is called, spark directly strikes to DAG scheduler. It executes the tasks those are submitted to the scheduler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DAG Visualizer</a:t>
            </a: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2808000" y="1944000"/>
            <a:ext cx="5950080" cy="311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727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Segoe UI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PySpark Terminologies</dc:title>
  <dc:subject/>
  <dc:creator>Boda Venkata Nikith</dc:creator>
  <dc:description/>
  <cp:lastModifiedBy>Kavya Duvvuri</cp:lastModifiedBy>
  <cp:revision>10</cp:revision>
  <dcterms:created xsi:type="dcterms:W3CDTF">2022-07-05T23:25:01Z</dcterms:created>
  <dcterms:modified xsi:type="dcterms:W3CDTF">2022-07-12T11:49:15Z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0x010100AED8C62E48B990419DAF9EDA72E59E49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