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jpeg" ContentType="image/jpeg"/>
  <Override PartName="/ppt/media/image3.jpeg" ContentType="image/jpeg"/>
  <Override PartName="/ppt/media/image4.jpeg" ContentType="image/jpeg"/>
  <Override PartName="/ppt/media/image1.png" ContentType="image/png"/>
  <Override PartName="/ppt/slideLayouts/slideLayout28.xml" ContentType="application/vnd.openxmlformats-officedocument.presentationml.slideLayout+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7"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48"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2"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5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6"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3"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64"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8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8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9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9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640"/>
          </a:xfrm>
          <a:prstGeom prst="rect">
            <a:avLst/>
          </a:prstGeom>
        </p:spPr>
        <p:txBody>
          <a:bodyPr anchor="ctr" bIns="0" lIns="0" rIns="0" tIns="0" wrap="none"/>
          <a:p>
            <a:r>
              <a:rPr lang="pt-BR"/>
              <a:t>Clique para editar o formato do texto do título</a:t>
            </a:r>
            <a:endParaRPr/>
          </a:p>
        </p:txBody>
      </p:sp>
      <p:sp>
        <p:nvSpPr>
          <p:cNvPr id="1"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pt-BR"/>
              <a:t>Clique para editar o formato do texto da estrutura de tópicos</a:t>
            </a:r>
            <a:endParaRPr/>
          </a:p>
          <a:p>
            <a:pPr lvl="1">
              <a:buSzPct val="75000"/>
              <a:buFont typeface="StarSymbol"/>
              <a:buChar char=""/>
            </a:pPr>
            <a:r>
              <a:rPr lang="pt-BR"/>
              <a:t>2.º Nível da estrutura de tópicos</a:t>
            </a:r>
            <a:endParaRPr/>
          </a:p>
          <a:p>
            <a:pPr lvl="2">
              <a:buSzPct val="45000"/>
              <a:buFont typeface="StarSymbol"/>
              <a:buChar char=""/>
            </a:pPr>
            <a:r>
              <a:rPr lang="pt-BR"/>
              <a:t>3.º Nível da estrutura de tópicos</a:t>
            </a:r>
            <a:endParaRPr/>
          </a:p>
          <a:p>
            <a:pPr lvl="3">
              <a:buSzPct val="75000"/>
              <a:buFont typeface="StarSymbol"/>
              <a:buChar char=""/>
            </a:pPr>
            <a:r>
              <a:rPr lang="pt-BR"/>
              <a:t>4.º Nível da estrutura de tópicos</a:t>
            </a:r>
            <a:endParaRPr/>
          </a:p>
          <a:p>
            <a:pPr lvl="4">
              <a:buSzPct val="45000"/>
              <a:buFont typeface="StarSymbol"/>
              <a:buChar char=""/>
            </a:pPr>
            <a:r>
              <a:rPr lang="pt-BR"/>
              <a:t>5.º Nível da estrutura de tópicos</a:t>
            </a:r>
            <a:endParaRPr/>
          </a:p>
          <a:p>
            <a:pPr lvl="5">
              <a:buSzPct val="45000"/>
              <a:buFont typeface="StarSymbol"/>
              <a:buChar char=""/>
            </a:pPr>
            <a:r>
              <a:rPr lang="pt-BR"/>
              <a:t>6.º Nível da estrutura de tópicos</a:t>
            </a:r>
            <a:endParaRPr/>
          </a:p>
          <a:p>
            <a:pPr lvl="6">
              <a:buSzPct val="45000"/>
              <a:buFont typeface="StarSymbol"/>
              <a:buChar char=""/>
            </a:pPr>
            <a:r>
              <a:rPr lang="pt-BR"/>
              <a:t>7.º Nível da estrutura de tópicos</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pt-BR"/>
              <a:t>Clique para editar o formato do texto do título</a:t>
            </a:r>
            <a:endParaRPr/>
          </a:p>
        </p:txBody>
      </p:sp>
      <p:sp>
        <p:nvSpPr>
          <p:cNvPr id="35"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pt-BR"/>
              <a:t>Clique para editar o formato do texto da estrutura de tópicos</a:t>
            </a:r>
            <a:endParaRPr/>
          </a:p>
          <a:p>
            <a:pPr lvl="1">
              <a:buSzPct val="75000"/>
              <a:buFont typeface="StarSymbol"/>
              <a:buChar char=""/>
            </a:pPr>
            <a:r>
              <a:rPr lang="pt-BR"/>
              <a:t>2.º Nível da estrutura de tópicos</a:t>
            </a:r>
            <a:endParaRPr/>
          </a:p>
          <a:p>
            <a:pPr lvl="2">
              <a:buSzPct val="45000"/>
              <a:buFont typeface="StarSymbol"/>
              <a:buChar char=""/>
            </a:pPr>
            <a:r>
              <a:rPr lang="pt-BR"/>
              <a:t>3.º Nível da estrutura de tópicos</a:t>
            </a:r>
            <a:endParaRPr/>
          </a:p>
          <a:p>
            <a:pPr lvl="3">
              <a:buSzPct val="75000"/>
              <a:buFont typeface="StarSymbol"/>
              <a:buChar char=""/>
            </a:pPr>
            <a:r>
              <a:rPr lang="pt-BR"/>
              <a:t>4.º Nível da estrutura de tópicos</a:t>
            </a:r>
            <a:endParaRPr/>
          </a:p>
          <a:p>
            <a:pPr lvl="4">
              <a:buSzPct val="45000"/>
              <a:buFont typeface="StarSymbol"/>
              <a:buChar char=""/>
            </a:pPr>
            <a:r>
              <a:rPr lang="pt-BR"/>
              <a:t>5.º Nível da estrutura de tópicos</a:t>
            </a:r>
            <a:endParaRPr/>
          </a:p>
          <a:p>
            <a:pPr lvl="5">
              <a:buSzPct val="45000"/>
              <a:buFont typeface="StarSymbol"/>
              <a:buChar char=""/>
            </a:pPr>
            <a:r>
              <a:rPr lang="pt-BR"/>
              <a:t>6.º Nível da estrutura de tópicos</a:t>
            </a:r>
            <a:endParaRPr/>
          </a:p>
          <a:p>
            <a:pPr lvl="6">
              <a:buSzPct val="45000"/>
              <a:buFont typeface="StarSymbol"/>
              <a:buChar char=""/>
            </a:pPr>
            <a:r>
              <a:rPr lang="pt-BR"/>
              <a:t>7.º Nível da estrutura de tópicos</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8880" cy="1142640"/>
          </a:xfrm>
          <a:prstGeom prst="rect">
            <a:avLst/>
          </a:prstGeom>
        </p:spPr>
        <p:txBody>
          <a:bodyPr anchor="ctr" bIns="0" lIns="0" rIns="0" tIns="0" wrap="none"/>
          <a:p>
            <a:r>
              <a:rPr lang="pt-BR"/>
              <a:t>Clique para editar o formato do texto do título</a:t>
            </a:r>
            <a:endParaRPr/>
          </a:p>
        </p:txBody>
      </p:sp>
      <p:sp>
        <p:nvSpPr>
          <p:cNvPr id="69"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pt-BR"/>
              <a:t>Clique para editar o formato do texto da estrutura de tópicos</a:t>
            </a:r>
            <a:endParaRPr/>
          </a:p>
          <a:p>
            <a:pPr lvl="1">
              <a:buSzPct val="75000"/>
              <a:buFont typeface="StarSymbol"/>
              <a:buChar char=""/>
            </a:pPr>
            <a:r>
              <a:rPr lang="pt-BR"/>
              <a:t>2.º Nível da estrutura de tópicos</a:t>
            </a:r>
            <a:endParaRPr/>
          </a:p>
          <a:p>
            <a:pPr lvl="2">
              <a:buSzPct val="45000"/>
              <a:buFont typeface="StarSymbol"/>
              <a:buChar char=""/>
            </a:pPr>
            <a:r>
              <a:rPr lang="pt-BR"/>
              <a:t>3.º Nível da estrutura de tópicos</a:t>
            </a:r>
            <a:endParaRPr/>
          </a:p>
          <a:p>
            <a:pPr lvl="3">
              <a:buSzPct val="75000"/>
              <a:buFont typeface="StarSymbol"/>
              <a:buChar char=""/>
            </a:pPr>
            <a:r>
              <a:rPr lang="pt-BR"/>
              <a:t>4.º Nível da estrutura de tópicos</a:t>
            </a:r>
            <a:endParaRPr/>
          </a:p>
          <a:p>
            <a:pPr lvl="4">
              <a:buSzPct val="45000"/>
              <a:buFont typeface="StarSymbol"/>
              <a:buChar char=""/>
            </a:pPr>
            <a:r>
              <a:rPr lang="pt-BR"/>
              <a:t>5.º Nível da estrutura de tópicos</a:t>
            </a:r>
            <a:endParaRPr/>
          </a:p>
          <a:p>
            <a:pPr lvl="5">
              <a:buSzPct val="45000"/>
              <a:buFont typeface="StarSymbol"/>
              <a:buChar char=""/>
            </a:pPr>
            <a:r>
              <a:rPr lang="pt-BR"/>
              <a:t>6.º Nível da estrutura de tópicos</a:t>
            </a:r>
            <a:endParaRPr/>
          </a:p>
          <a:p>
            <a:pPr lvl="6">
              <a:buSzPct val="45000"/>
              <a:buFont typeface="StarSymbol"/>
              <a:buChar char=""/>
            </a:pPr>
            <a:r>
              <a:rPr lang="pt-BR"/>
              <a:t>7.º Nível da estrutura de tópicos</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www.hongkiat.com/blog/revolutionary-products/"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hyperlink" Target="http://www.eslgamesplus.com/future-forms-review-spin/"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362160" y="2463120"/>
            <a:ext cx="8457480" cy="1469160"/>
          </a:xfrm>
          <a:prstGeom prst="rect">
            <a:avLst/>
          </a:prstGeom>
        </p:spPr>
        <p:txBody>
          <a:bodyPr anchor="ctr" bIns="45000" lIns="90000" rIns="90000" tIns="45000"/>
          <a:p>
            <a:r>
              <a:rPr b="1" lang="pt-BR" sz="3600">
                <a:solidFill>
                  <a:srgbClr val="000000"/>
                </a:solidFill>
                <a:latin typeface="Calibri"/>
              </a:rPr>
              <a:t>UNIVERSIDADE FEDERAL DO</a:t>
            </a:r>
            <a:endParaRPr/>
          </a:p>
          <a:p>
            <a:r>
              <a:rPr b="1" lang="pt-BR" sz="3600">
                <a:solidFill>
                  <a:srgbClr val="000000"/>
                </a:solidFill>
                <a:latin typeface="Calibri"/>
              </a:rPr>
              <a:t>RIO GRANDE DO NORTE</a:t>
            </a:r>
            <a:endParaRPr/>
          </a:p>
          <a:p>
            <a:r>
              <a:rPr lang="pt-BR" sz="3600">
                <a:solidFill>
                  <a:srgbClr val="000000"/>
                </a:solidFill>
                <a:latin typeface="Calibri"/>
              </a:rPr>
              <a:t>INSTITUTO METRÓPOLE DIGITAL</a:t>
            </a:r>
            <a:endParaRPr/>
          </a:p>
          <a:p>
            <a:r>
              <a:rPr lang="pt-BR" sz="3600">
                <a:solidFill>
                  <a:srgbClr val="000000"/>
                </a:solidFill>
                <a:latin typeface="Calibri"/>
              </a:rPr>
              <a:t>Bacharelado em Tecnologia da Informação</a:t>
            </a:r>
            <a:endParaRPr/>
          </a:p>
          <a:p>
            <a:pPr algn="ctr">
              <a:lnSpc>
                <a:spcPct val="100000"/>
              </a:lnSpc>
            </a:pPr>
            <a:endParaRPr/>
          </a:p>
        </p:txBody>
      </p:sp>
      <p:sp>
        <p:nvSpPr>
          <p:cNvPr id="103" name="CustomShape 2"/>
          <p:cNvSpPr/>
          <p:nvPr/>
        </p:nvSpPr>
        <p:spPr>
          <a:xfrm>
            <a:off x="72000" y="4437000"/>
            <a:ext cx="8784000" cy="2303640"/>
          </a:xfrm>
          <a:prstGeom prst="rect">
            <a:avLst/>
          </a:prstGeom>
        </p:spPr>
        <p:txBody>
          <a:bodyPr bIns="45000" lIns="90000" rIns="90000" tIns="45000"/>
          <a:p>
            <a:pPr algn="ctr">
              <a:lnSpc>
                <a:spcPct val="100000"/>
              </a:lnSpc>
            </a:pPr>
            <a:r>
              <a:rPr b="1" lang="pt-BR" sz="3000">
                <a:solidFill>
                  <a:srgbClr val="404040"/>
                </a:solidFill>
                <a:latin typeface="Calibri"/>
              </a:rPr>
              <a:t>Disciplina:Práticas de Leitura em Inglês</a:t>
            </a:r>
            <a:endParaRPr/>
          </a:p>
          <a:p>
            <a:pPr algn="ctr">
              <a:lnSpc>
                <a:spcPct val="100000"/>
              </a:lnSpc>
            </a:pPr>
            <a:r>
              <a:rPr b="1" lang="pt-BR" sz="3000">
                <a:solidFill>
                  <a:srgbClr val="404040"/>
                </a:solidFill>
                <a:latin typeface="Calibri"/>
              </a:rPr>
              <a:t>Professor: Wagner Kerller</a:t>
            </a:r>
            <a:endParaRPr/>
          </a:p>
          <a:p>
            <a:pPr algn="ctr">
              <a:lnSpc>
                <a:spcPct val="100000"/>
              </a:lnSpc>
            </a:pPr>
            <a:r>
              <a:rPr lang="pt-BR" sz="3200">
                <a:solidFill>
                  <a:srgbClr val="404040"/>
                </a:solidFill>
                <a:latin typeface="Calibri"/>
              </a:rPr>
              <a:t>Aula 7</a:t>
            </a:r>
            <a:endParaRPr/>
          </a:p>
        </p:txBody>
      </p:sp>
      <p:pic>
        <p:nvPicPr>
          <p:cNvPr descr="" id="104" name="Imagem 1"/>
          <p:cNvPicPr/>
          <p:nvPr/>
        </p:nvPicPr>
        <p:blipFill>
          <a:blip r:embed="rId1">
            <a:lum contrast="20000"/>
          </a:blip>
          <a:stretch>
            <a:fillRect/>
          </a:stretch>
        </p:blipFill>
        <p:spPr>
          <a:xfrm>
            <a:off x="4140000" y="216000"/>
            <a:ext cx="4492440" cy="907920"/>
          </a:xfrm>
          <a:prstGeom prst="rect">
            <a:avLst/>
          </a:prstGeom>
        </p:spPr>
      </p:pic>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69640"/>
            <a:ext cx="8228880" cy="1142280"/>
          </a:xfrm>
          <a:prstGeom prst="rect">
            <a:avLst/>
          </a:prstGeom>
        </p:spPr>
        <p:txBody>
          <a:bodyPr anchor="ctr" bIns="45000" lIns="90000" rIns="90000" tIns="45000"/>
          <a:p>
            <a:pPr algn="ctr">
              <a:lnSpc>
                <a:spcPct val="100000"/>
              </a:lnSpc>
            </a:pPr>
            <a:r>
              <a:rPr b="1" lang="pt-BR" sz="3200">
                <a:solidFill>
                  <a:srgbClr val="000000"/>
                </a:solidFill>
                <a:latin typeface="Calibri"/>
              </a:rPr>
              <a:t>Information and Communication Technologies (ICT)</a:t>
            </a:r>
            <a:endParaRPr/>
          </a:p>
        </p:txBody>
      </p:sp>
      <p:sp>
        <p:nvSpPr>
          <p:cNvPr id="123" name="CustomShape 2"/>
          <p:cNvSpPr/>
          <p:nvPr/>
        </p:nvSpPr>
        <p:spPr>
          <a:xfrm>
            <a:off x="395640" y="1556640"/>
            <a:ext cx="8290440" cy="5040000"/>
          </a:xfrm>
          <a:prstGeom prst="rect">
            <a:avLst/>
          </a:prstGeom>
        </p:spPr>
        <p:txBody>
          <a:bodyPr bIns="45000" lIns="90000" rIns="90000" tIns="45000"/>
          <a:p>
            <a:pPr algn="just">
              <a:lnSpc>
                <a:spcPct val="100000"/>
              </a:lnSpc>
            </a:pPr>
            <a:r>
              <a:rPr lang="pt-BR" sz="2600">
                <a:solidFill>
                  <a:srgbClr val="000000"/>
                </a:solidFill>
                <a:latin typeface="Calibri"/>
              </a:rPr>
              <a:t>In the past few decades, information and communication technologies have provided society with a vast array of new communication capabilities. For example, people can communicate in </a:t>
            </a:r>
            <a:r>
              <a:rPr b="1" lang="pt-BR" sz="2600">
                <a:solidFill>
                  <a:srgbClr val="000000"/>
                </a:solidFill>
                <a:latin typeface="Calibri"/>
              </a:rPr>
              <a:t>real-time</a:t>
            </a:r>
            <a:r>
              <a:rPr lang="pt-BR" sz="2600">
                <a:solidFill>
                  <a:srgbClr val="000000"/>
                </a:solidFill>
                <a:latin typeface="Calibri"/>
              </a:rPr>
              <a:t>with others in different countries using technologies such as </a:t>
            </a:r>
            <a:r>
              <a:rPr b="1" lang="pt-BR" sz="2600">
                <a:solidFill>
                  <a:srgbClr val="000000"/>
                </a:solidFill>
                <a:latin typeface="Calibri"/>
              </a:rPr>
              <a:t>instant messaging, voice over IP (VoIP), and video-conferencing.</a:t>
            </a:r>
            <a:r>
              <a:rPr lang="pt-BR" sz="2600">
                <a:solidFill>
                  <a:srgbClr val="000000"/>
                </a:solidFill>
                <a:latin typeface="Calibri"/>
              </a:rPr>
              <a:t> Social networking websites like </a:t>
            </a:r>
            <a:r>
              <a:rPr b="1" lang="pt-BR" sz="2600">
                <a:solidFill>
                  <a:srgbClr val="000000"/>
                </a:solidFill>
                <a:latin typeface="Calibri"/>
              </a:rPr>
              <a:t>Facebook</a:t>
            </a:r>
            <a:r>
              <a:rPr lang="pt-BR" sz="2600">
                <a:solidFill>
                  <a:srgbClr val="000000"/>
                </a:solidFill>
                <a:latin typeface="Calibri"/>
              </a:rPr>
              <a:t> allow users from all over the world to remain in contact and communicate on a regular basis.</a:t>
            </a:r>
            <a:endParaRPr/>
          </a:p>
        </p:txBody>
      </p:sp>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p:spPr>
        <p:txBody>
          <a:bodyPr anchor="ctr" bIns="45000" lIns="90000" rIns="90000" tIns="45000"/>
          <a:p>
            <a:pPr algn="ctr">
              <a:lnSpc>
                <a:spcPct val="100000"/>
              </a:lnSpc>
            </a:pPr>
            <a:r>
              <a:rPr b="1" lang="pt-BR" sz="3200">
                <a:solidFill>
                  <a:srgbClr val="000000"/>
                </a:solidFill>
                <a:latin typeface="Calibri"/>
              </a:rPr>
              <a:t>Information and Communication Technologies (ICT)</a:t>
            </a:r>
            <a:endParaRPr/>
          </a:p>
        </p:txBody>
      </p:sp>
      <p:sp>
        <p:nvSpPr>
          <p:cNvPr id="125" name="CustomShape 2"/>
          <p:cNvSpPr/>
          <p:nvPr/>
        </p:nvSpPr>
        <p:spPr>
          <a:xfrm>
            <a:off x="457200" y="1600200"/>
            <a:ext cx="8228880" cy="4525200"/>
          </a:xfrm>
          <a:prstGeom prst="rect">
            <a:avLst/>
          </a:prstGeom>
        </p:spPr>
        <p:txBody>
          <a:bodyPr bIns="45000" lIns="90000" rIns="90000" tIns="45000"/>
          <a:p>
            <a:pPr algn="just">
              <a:lnSpc>
                <a:spcPct val="100000"/>
              </a:lnSpc>
            </a:pPr>
            <a:r>
              <a:rPr lang="pt-BR" sz="2600">
                <a:solidFill>
                  <a:srgbClr val="000000"/>
                </a:solidFill>
                <a:latin typeface="Calibri"/>
              </a:rPr>
              <a:t>Modern information and communication technologies have created a "</a:t>
            </a:r>
            <a:r>
              <a:rPr b="1" lang="pt-BR" sz="2600">
                <a:solidFill>
                  <a:srgbClr val="000000"/>
                </a:solidFill>
                <a:latin typeface="Calibri"/>
              </a:rPr>
              <a:t>global village</a:t>
            </a:r>
            <a:r>
              <a:rPr lang="pt-BR" sz="2600">
                <a:solidFill>
                  <a:srgbClr val="000000"/>
                </a:solidFill>
                <a:latin typeface="Calibri"/>
              </a:rPr>
              <a:t>," in which people can communicate with others across the world as if they were living next door. For this reason, ICT is often studied in the context of how </a:t>
            </a:r>
            <a:r>
              <a:rPr b="1" lang="pt-BR" sz="2600">
                <a:solidFill>
                  <a:srgbClr val="000000"/>
                </a:solidFill>
                <a:latin typeface="Calibri"/>
              </a:rPr>
              <a:t>modern communication </a:t>
            </a:r>
            <a:r>
              <a:rPr lang="pt-BR" sz="2600">
                <a:solidFill>
                  <a:srgbClr val="000000"/>
                </a:solidFill>
                <a:latin typeface="Calibri"/>
              </a:rPr>
              <a:t>technologies affect society.</a:t>
            </a:r>
            <a:endParaRPr/>
          </a:p>
        </p:txBody>
      </p:sp>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p:spPr>
        <p:txBody>
          <a:bodyPr anchor="ctr" bIns="45000" lIns="90000" rIns="90000" tIns="45000"/>
          <a:p>
            <a:pPr algn="ctr">
              <a:lnSpc>
                <a:spcPct val="100000"/>
              </a:lnSpc>
            </a:pPr>
            <a:r>
              <a:rPr b="1" lang="pt-BR" sz="3200">
                <a:solidFill>
                  <a:srgbClr val="000000"/>
                </a:solidFill>
                <a:latin typeface="Calibri"/>
              </a:rPr>
              <a:t>Information and Communication Technologies (ICT)</a:t>
            </a:r>
            <a:endParaRPr/>
          </a:p>
        </p:txBody>
      </p:sp>
      <p:sp>
        <p:nvSpPr>
          <p:cNvPr id="127" name="CustomShape 2"/>
          <p:cNvSpPr/>
          <p:nvPr/>
        </p:nvSpPr>
        <p:spPr>
          <a:xfrm>
            <a:off x="457200" y="1600200"/>
            <a:ext cx="8228880" cy="4525200"/>
          </a:xfrm>
          <a:prstGeom prst="rect">
            <a:avLst/>
          </a:prstGeom>
        </p:spPr>
        <p:txBody>
          <a:bodyPr bIns="45000" lIns="90000" rIns="90000" tIns="45000"/>
          <a:p>
            <a:pPr>
              <a:lnSpc>
                <a:spcPct val="100000"/>
              </a:lnSpc>
            </a:pPr>
            <a:r>
              <a:rPr lang="pt-BR" sz="3200">
                <a:solidFill>
                  <a:srgbClr val="000000"/>
                </a:solidFill>
                <a:latin typeface="Calibri"/>
              </a:rPr>
              <a:t>1.Transcreva do texto 10 palavras cognatas parecidas.</a:t>
            </a:r>
            <a:endParaRPr/>
          </a:p>
          <a:p>
            <a:pPr>
              <a:lnSpc>
                <a:spcPct val="100000"/>
              </a:lnSpc>
            </a:pPr>
            <a:endParaRPr/>
          </a:p>
          <a:p>
            <a:pPr>
              <a:lnSpc>
                <a:spcPct val="100000"/>
              </a:lnSpc>
            </a:pPr>
            <a:r>
              <a:rPr lang="pt-BR" sz="3200">
                <a:solidFill>
                  <a:srgbClr val="000000"/>
                </a:solidFill>
                <a:latin typeface="Calibri"/>
              </a:rPr>
              <a:t>2.Transcreva do texto 5 palavras cognatas idênticas.</a:t>
            </a:r>
            <a:endParaRPr/>
          </a:p>
          <a:p>
            <a:pPr>
              <a:lnSpc>
                <a:spcPct val="100000"/>
              </a:lnSpc>
            </a:pPr>
            <a:endParaRPr/>
          </a:p>
          <a:p>
            <a:pPr>
              <a:lnSpc>
                <a:spcPct val="100000"/>
              </a:lnSpc>
            </a:pPr>
            <a:r>
              <a:rPr lang="pt-BR" sz="3200">
                <a:solidFill>
                  <a:srgbClr val="000000"/>
                </a:solidFill>
                <a:latin typeface="Calibri"/>
              </a:rPr>
              <a:t>3.Há, no texto, algum falso cognato?</a:t>
            </a:r>
            <a:endParaRPr/>
          </a:p>
          <a:p>
            <a:pPr>
              <a:lnSpc>
                <a:spcPct val="100000"/>
              </a:lnSpc>
            </a:pPr>
            <a:endParaRPr/>
          </a:p>
        </p:txBody>
      </p:sp>
    </p:spTree>
  </p:cSld>
  <p:timing>
    <p:tnLst>
      <p:par>
        <p:cTn dur="indefinite" id="31" nodeType="tmRoot" restart="never">
          <p:childTnLst>
            <p:seq>
              <p:cTn id="32"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p:spPr>
        <p:txBody>
          <a:bodyPr anchor="ctr" bIns="45000" lIns="90000" rIns="90000" tIns="45000"/>
          <a:p>
            <a:pPr algn="ctr">
              <a:lnSpc>
                <a:spcPct val="100000"/>
              </a:lnSpc>
            </a:pPr>
            <a:r>
              <a:rPr b="1" lang="pt-BR" sz="3200">
                <a:solidFill>
                  <a:srgbClr val="000000"/>
                </a:solidFill>
                <a:latin typeface="Calibri"/>
              </a:rPr>
              <a:t>Information and Communication Technologies (ICT)</a:t>
            </a:r>
            <a:endParaRPr/>
          </a:p>
        </p:txBody>
      </p:sp>
      <p:sp>
        <p:nvSpPr>
          <p:cNvPr id="129" name="CustomShape 2"/>
          <p:cNvSpPr/>
          <p:nvPr/>
        </p:nvSpPr>
        <p:spPr>
          <a:xfrm>
            <a:off x="457200" y="1600200"/>
            <a:ext cx="8228880" cy="4996440"/>
          </a:xfrm>
          <a:prstGeom prst="rect">
            <a:avLst/>
          </a:prstGeom>
        </p:spPr>
        <p:txBody>
          <a:bodyPr bIns="45000" lIns="90000" rIns="90000" tIns="45000"/>
          <a:p>
            <a:pPr>
              <a:lnSpc>
                <a:spcPct val="100000"/>
              </a:lnSpc>
              <a:buFont typeface="Arial"/>
              <a:buAutoNum type="alphaLcParenR"/>
            </a:pPr>
            <a:r>
              <a:rPr lang="pt-BR" sz="3200">
                <a:solidFill>
                  <a:srgbClr val="000000"/>
                </a:solidFill>
                <a:latin typeface="Calibri"/>
              </a:rPr>
              <a:t>O que são TICs?</a:t>
            </a:r>
            <a:endParaRPr/>
          </a:p>
          <a:p>
            <a:pPr>
              <a:lnSpc>
                <a:spcPct val="100000"/>
              </a:lnSpc>
              <a:buFont typeface="Arial"/>
              <a:buAutoNum type="alphaLcParenR"/>
            </a:pPr>
            <a:r>
              <a:rPr lang="pt-BR" sz="3200">
                <a:solidFill>
                  <a:srgbClr val="000000"/>
                </a:solidFill>
                <a:latin typeface="Calibri"/>
              </a:rPr>
              <a:t>Qual a diferença entre TICs e TI?</a:t>
            </a:r>
            <a:endParaRPr/>
          </a:p>
          <a:p>
            <a:pPr>
              <a:lnSpc>
                <a:spcPct val="100000"/>
              </a:lnSpc>
            </a:pPr>
            <a:r>
              <a:rPr lang="pt-BR" sz="3200">
                <a:solidFill>
                  <a:srgbClr val="000000"/>
                </a:solidFill>
                <a:latin typeface="Calibri"/>
              </a:rPr>
              <a:t>Que tecnologias possibilitam que pessoas em diferentes países se comuniquem em tempo real?</a:t>
            </a:r>
            <a:endParaRPr/>
          </a:p>
          <a:p>
            <a:pPr>
              <a:lnSpc>
                <a:spcPct val="100000"/>
              </a:lnSpc>
              <a:buFont typeface="Arial"/>
              <a:buAutoNum type="alphaLcParenR"/>
            </a:pPr>
            <a:r>
              <a:rPr lang="pt-BR" sz="3200">
                <a:solidFill>
                  <a:srgbClr val="000000"/>
                </a:solidFill>
                <a:latin typeface="Calibri"/>
              </a:rPr>
              <a:t>O que o facebook permite?</a:t>
            </a:r>
            <a:endParaRPr/>
          </a:p>
          <a:p>
            <a:pPr>
              <a:lnSpc>
                <a:spcPct val="100000"/>
              </a:lnSpc>
              <a:buFont typeface="Arial"/>
              <a:buAutoNum type="alphaLcParenR"/>
            </a:pPr>
            <a:r>
              <a:rPr lang="pt-BR" sz="3200">
                <a:solidFill>
                  <a:srgbClr val="000000"/>
                </a:solidFill>
                <a:latin typeface="Calibri"/>
              </a:rPr>
              <a:t>O que é </a:t>
            </a:r>
            <a:r>
              <a:rPr i="1" lang="pt-BR" sz="3200">
                <a:solidFill>
                  <a:srgbClr val="000000"/>
                </a:solidFill>
                <a:latin typeface="Calibri"/>
              </a:rPr>
              <a:t>global village</a:t>
            </a:r>
            <a:r>
              <a:rPr lang="pt-BR" sz="3200">
                <a:solidFill>
                  <a:srgbClr val="000000"/>
                </a:solidFill>
                <a:latin typeface="Calibri"/>
              </a:rPr>
              <a:t>?</a:t>
            </a:r>
            <a:endParaRPr/>
          </a:p>
          <a:p>
            <a:pPr>
              <a:lnSpc>
                <a:spcPct val="100000"/>
              </a:lnSpc>
              <a:buFont typeface="Arial"/>
              <a:buAutoNum type="alphaLcParenR"/>
            </a:pPr>
            <a:r>
              <a:rPr lang="pt-BR" sz="3200">
                <a:solidFill>
                  <a:srgbClr val="000000"/>
                </a:solidFill>
                <a:latin typeface="Calibri"/>
              </a:rPr>
              <a:t>Em que contexto as TICs são geralmente estudadas?</a:t>
            </a:r>
            <a:endParaRPr/>
          </a:p>
          <a:p>
            <a:pPr>
              <a:lnSpc>
                <a:spcPct val="100000"/>
              </a:lnSpc>
            </a:pPr>
            <a:endParaRPr/>
          </a:p>
        </p:txBody>
      </p:sp>
    </p:spTree>
  </p:cSld>
  <p:timing>
    <p:tnLst>
      <p:par>
        <p:cTn dur="indefinite" id="33" nodeType="tmRoot" restart="never">
          <p:childTnLst>
            <p:seq>
              <p:cTn id="34" nodeType="mainSeq">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p:spPr>
        <p:txBody>
          <a:bodyPr anchor="ctr" bIns="45000" lIns="90000" rIns="90000" tIns="45000"/>
          <a:p>
            <a:pPr algn="ctr">
              <a:lnSpc>
                <a:spcPct val="100000"/>
              </a:lnSpc>
            </a:pPr>
            <a:r>
              <a:rPr b="1" lang="pt-BR" sz="4400">
                <a:solidFill>
                  <a:srgbClr val="000000"/>
                </a:solidFill>
                <a:latin typeface="Calibri"/>
              </a:rPr>
              <a:t>READING 2</a:t>
            </a:r>
            <a:endParaRPr/>
          </a:p>
        </p:txBody>
      </p:sp>
      <p:sp>
        <p:nvSpPr>
          <p:cNvPr id="131" name="CustomShape 2"/>
          <p:cNvSpPr/>
          <p:nvPr/>
        </p:nvSpPr>
        <p:spPr>
          <a:xfrm>
            <a:off x="457200" y="1600200"/>
            <a:ext cx="8228880" cy="4525200"/>
          </a:xfrm>
          <a:prstGeom prst="rect">
            <a:avLst/>
          </a:prstGeom>
        </p:spPr>
      </p:sp>
      <p:pic>
        <p:nvPicPr>
          <p:cNvPr descr="" id="132" name="Picture 8"/>
          <p:cNvPicPr/>
          <p:nvPr/>
        </p:nvPicPr>
        <p:blipFill>
          <a:blip r:embed="rId1"/>
          <a:stretch>
            <a:fillRect/>
          </a:stretch>
        </p:blipFill>
        <p:spPr>
          <a:xfrm>
            <a:off x="1437120" y="1330920"/>
            <a:ext cx="6230520" cy="5337720"/>
          </a:xfrm>
          <a:prstGeom prst="rect">
            <a:avLst/>
          </a:prstGeom>
        </p:spPr>
      </p:pic>
    </p:spTree>
  </p:cSld>
  <p:timing>
    <p:tnLst>
      <p:par>
        <p:cTn dur="indefinite" id="35" nodeType="tmRoot" restart="never">
          <p:childTnLst>
            <p:seq>
              <p:cTn id="36"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144000" y="288000"/>
            <a:ext cx="8855640" cy="4780440"/>
          </a:xfrm>
          <a:prstGeom prst="rect">
            <a:avLst/>
          </a:prstGeom>
        </p:spPr>
        <p:txBody>
          <a:bodyPr bIns="45000" lIns="90000" rIns="90000" tIns="45000" wrap="none"/>
          <a:p>
            <a:r>
              <a:rPr lang="pt-BR" sz="4800"/>
              <a:t>10 Upcoming Technology </a:t>
            </a:r>
            <a:endParaRPr/>
          </a:p>
          <a:p>
            <a:r>
              <a:rPr lang="pt-BR" sz="4800"/>
              <a:t>That May Change The World</a:t>
            </a:r>
            <a:endParaRPr/>
          </a:p>
          <a:p>
            <a:endParaRPr/>
          </a:p>
          <a:p>
            <a:endParaRPr/>
          </a:p>
          <a:p>
            <a:endParaRPr/>
          </a:p>
          <a:p>
            <a:r>
              <a:rPr lang="pt-BR" sz="2600">
                <a:hlinkClick r:id="rId1"/>
              </a:rPr>
              <a:t>http://www.hongkiat.com/blog/revolutionary-products/</a:t>
            </a:r>
            <a:endParaRPr/>
          </a:p>
          <a:p>
            <a:endParaRPr/>
          </a:p>
          <a:p>
            <a:endParaRPr/>
          </a:p>
          <a:p>
            <a:endParaRPr/>
          </a:p>
          <a:p>
            <a:endParaRPr/>
          </a:p>
          <a:p>
            <a:endParaRPr/>
          </a:p>
          <a:p>
            <a:endParaRPr/>
          </a:p>
        </p:txBody>
      </p:sp>
    </p:spTree>
  </p:cSld>
  <p:timing>
    <p:tnLst>
      <p:par>
        <p:cTn dur="indefinite" id="37" nodeType="tmRoot" restart="never">
          <p:childTnLst>
            <p:seq>
              <p:cTn id="38" nodeType="mainSeq">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34" name="CustomShape 1"/>
          <p:cNvSpPr/>
          <p:nvPr/>
        </p:nvSpPr>
        <p:spPr>
          <a:xfrm>
            <a:off x="457200" y="-11880"/>
            <a:ext cx="8228880" cy="1715760"/>
          </a:xfrm>
          <a:prstGeom prst="rect">
            <a:avLst/>
          </a:prstGeom>
        </p:spPr>
        <p:txBody>
          <a:bodyPr anchor="ctr" bIns="0" lIns="0" rIns="0" tIns="0" wrap="none"/>
          <a:p>
            <a:r>
              <a:rPr b="1" lang="pt-BR" sz="4000">
                <a:latin typeface="Castellar"/>
              </a:rPr>
              <a:t>10 Upcoming Technology That </a:t>
            </a:r>
            <a:endParaRPr/>
          </a:p>
          <a:p>
            <a:r>
              <a:rPr b="1" lang="pt-BR" sz="4000">
                <a:latin typeface="Castellar"/>
              </a:rPr>
              <a:t>May Change The World</a:t>
            </a:r>
            <a:endParaRPr/>
          </a:p>
        </p:txBody>
      </p:sp>
      <p:sp>
        <p:nvSpPr>
          <p:cNvPr id="135" name="CustomShape 2"/>
          <p:cNvSpPr/>
          <p:nvPr/>
        </p:nvSpPr>
        <p:spPr>
          <a:xfrm>
            <a:off x="457200" y="1600200"/>
            <a:ext cx="8228880" cy="4525200"/>
          </a:xfrm>
          <a:prstGeom prst="rect">
            <a:avLst/>
          </a:prstGeom>
        </p:spPr>
      </p:sp>
      <p:sp>
        <p:nvSpPr>
          <p:cNvPr id="136" name="TextShape 3"/>
          <p:cNvSpPr txBox="1"/>
          <p:nvPr/>
        </p:nvSpPr>
        <p:spPr>
          <a:xfrm>
            <a:off x="457200" y="2160000"/>
            <a:ext cx="8228880" cy="3261240"/>
          </a:xfrm>
          <a:prstGeom prst="rect">
            <a:avLst/>
          </a:prstGeom>
        </p:spPr>
        <p:txBody>
          <a:bodyPr bIns="45000" lIns="90000" rIns="90000" tIns="45000" wrap="none"/>
          <a:p>
            <a:pPr algn="just">
              <a:lnSpc>
                <a:spcPct val="100000"/>
              </a:lnSpc>
            </a:pPr>
            <a:r>
              <a:rPr lang="pt-BR" sz="2800"/>
              <a:t>We have seen great leaps in digital technology in past the past five years. Smartphones, cloud computing, multi-touch tablets, these are all innovations that revolutionized the way we live and work. However, believe it or not, we are just getting started. Technology will get even better. In the future, we could live like how people in science fiction movies did.</a:t>
            </a:r>
            <a:endParaRPr/>
          </a:p>
        </p:txBody>
      </p:sp>
    </p:spTree>
  </p:cSld>
  <p:timing>
    <p:tnLst>
      <p:par>
        <p:cTn dur="indefinite" id="39" nodeType="tmRoot" restart="never">
          <p:childTnLst>
            <p:seq>
              <p:cTn id="40" nodeType="mainSeq">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288000" y="1944000"/>
            <a:ext cx="8711640" cy="857880"/>
          </a:xfrm>
          <a:prstGeom prst="rect">
            <a:avLst/>
          </a:prstGeom>
        </p:spPr>
        <p:txBody>
          <a:bodyPr bIns="45000" lIns="90000" rIns="90000" tIns="45000" wrap="none"/>
          <a:p>
            <a:r>
              <a:rPr lang="pt-BR">
                <a:hlinkClick r:id="rId1"/>
              </a:rPr>
              <a:t>http://www.eslgamesplus.com/future-forms-review-spin/</a:t>
            </a:r>
            <a:endParaRPr/>
          </a:p>
          <a:p>
            <a:endParaRPr/>
          </a:p>
          <a:p>
            <a:endParaRPr/>
          </a:p>
          <a:p>
            <a:endParaRPr/>
          </a:p>
        </p:txBody>
      </p:sp>
    </p:spTree>
  </p:cSld>
  <p:timing>
    <p:tnLst>
      <p:par>
        <p:cTn dur="indefinite" id="41" nodeType="tmRoot" restart="never">
          <p:childTnLst>
            <p:seq>
              <p:cTn id="42"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457200" y="274680"/>
            <a:ext cx="8228880" cy="1142280"/>
          </a:xfrm>
          <a:prstGeom prst="rect">
            <a:avLst/>
          </a:prstGeom>
        </p:spPr>
        <p:txBody>
          <a:bodyPr anchor="ctr" bIns="45000" lIns="90000" rIns="90000" tIns="45000"/>
          <a:p>
            <a:pPr algn="ctr">
              <a:lnSpc>
                <a:spcPct val="100000"/>
              </a:lnSpc>
            </a:pPr>
            <a:r>
              <a:rPr b="1" lang="pt-BR" sz="4400">
                <a:solidFill>
                  <a:srgbClr val="000000"/>
                </a:solidFill>
                <a:latin typeface="Calibri"/>
              </a:rPr>
              <a:t>READING STRATEGY</a:t>
            </a:r>
            <a:endParaRPr/>
          </a:p>
        </p:txBody>
      </p:sp>
      <p:sp>
        <p:nvSpPr>
          <p:cNvPr id="106" name="CustomShape 2"/>
          <p:cNvSpPr/>
          <p:nvPr/>
        </p:nvSpPr>
        <p:spPr>
          <a:xfrm>
            <a:off x="457200" y="1600200"/>
            <a:ext cx="8228880" cy="4525200"/>
          </a:xfrm>
          <a:prstGeom prst="rect">
            <a:avLst/>
          </a:prstGeom>
        </p:spPr>
      </p:sp>
      <p:pic>
        <p:nvPicPr>
          <p:cNvPr descr="" id="107" name="Picture 4"/>
          <p:cNvPicPr/>
          <p:nvPr/>
        </p:nvPicPr>
        <p:blipFill>
          <a:blip r:embed="rId1"/>
          <a:stretch>
            <a:fillRect/>
          </a:stretch>
        </p:blipFill>
        <p:spPr>
          <a:xfrm>
            <a:off x="1043640" y="1484640"/>
            <a:ext cx="7056000" cy="5292000"/>
          </a:xfrm>
          <a:prstGeom prst="rect">
            <a:avLst/>
          </a:prstGeom>
        </p:spPr>
      </p:pic>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457200" y="274680"/>
            <a:ext cx="8228880" cy="1142280"/>
          </a:xfrm>
          <a:prstGeom prst="rect">
            <a:avLst/>
          </a:prstGeom>
        </p:spPr>
        <p:txBody>
          <a:bodyPr anchor="ctr" bIns="45000" lIns="90000" rIns="90000" tIns="45000"/>
          <a:p>
            <a:pPr algn="ctr">
              <a:lnSpc>
                <a:spcPct val="100000"/>
              </a:lnSpc>
            </a:pPr>
            <a:r>
              <a:rPr b="1" lang="pt-BR" sz="5400">
                <a:solidFill>
                  <a:srgbClr val="000000"/>
                </a:solidFill>
                <a:latin typeface="Calibri"/>
              </a:rPr>
              <a:t>What are cognates?</a:t>
            </a:r>
            <a:endParaRPr/>
          </a:p>
        </p:txBody>
      </p:sp>
      <p:sp>
        <p:nvSpPr>
          <p:cNvPr id="109" name="CustomShape 2"/>
          <p:cNvSpPr/>
          <p:nvPr/>
        </p:nvSpPr>
        <p:spPr>
          <a:xfrm>
            <a:off x="457200" y="1600200"/>
            <a:ext cx="8228880" cy="4525200"/>
          </a:xfrm>
          <a:prstGeom prst="rect">
            <a:avLst/>
          </a:prstGeom>
        </p:spPr>
        <p:txBody>
          <a:bodyPr bIns="45000" lIns="90000" rIns="90000" tIns="45000"/>
          <a:p>
            <a:pPr algn="just">
              <a:lnSpc>
                <a:spcPct val="100000"/>
              </a:lnSpc>
            </a:pPr>
            <a:r>
              <a:rPr lang="pt-BR" sz="3200">
                <a:solidFill>
                  <a:srgbClr val="000000"/>
                </a:solidFill>
                <a:latin typeface="Calibri"/>
              </a:rPr>
              <a:t>Cognatas são palavras de uma língua estrangeira que, além de parecidas na forma, são também parecidas no significado com palavras do português.</a:t>
            </a:r>
            <a:endParaRPr/>
          </a:p>
          <a:p>
            <a:pPr algn="just">
              <a:lnSpc>
                <a:spcPct val="100000"/>
              </a:lnSpc>
            </a:pPr>
            <a:endParaRPr/>
          </a:p>
          <a:p>
            <a:pPr algn="just">
              <a:lnSpc>
                <a:spcPct val="100000"/>
              </a:lnSpc>
            </a:pPr>
            <a:r>
              <a:rPr lang="pt-BR" sz="3200">
                <a:solidFill>
                  <a:srgbClr val="000000"/>
                </a:solidFill>
                <a:latin typeface="Calibri"/>
              </a:rPr>
              <a:t>A língua inglesa possui várias palavras desse tipo, geralmente derivadas do latim ou do grego.</a:t>
            </a:r>
            <a:endParaRPr/>
          </a:p>
          <a:p>
            <a:pPr algn="just">
              <a:lnSpc>
                <a:spcPct val="100000"/>
              </a:lnSpc>
            </a:pP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457200" y="274680"/>
            <a:ext cx="8228880" cy="1142280"/>
          </a:xfrm>
          <a:prstGeom prst="rect">
            <a:avLst/>
          </a:prstGeom>
        </p:spPr>
        <p:txBody>
          <a:bodyPr anchor="ctr" bIns="45000" lIns="90000" rIns="90000" tIns="45000"/>
          <a:p>
            <a:pPr algn="ctr">
              <a:lnSpc>
                <a:spcPct val="100000"/>
              </a:lnSpc>
            </a:pPr>
            <a:r>
              <a:rPr b="1" lang="pt-BR" sz="5400">
                <a:solidFill>
                  <a:srgbClr val="000000"/>
                </a:solidFill>
                <a:latin typeface="Calibri"/>
              </a:rPr>
              <a:t>Cognates</a:t>
            </a:r>
            <a:endParaRPr/>
          </a:p>
        </p:txBody>
      </p:sp>
      <p:sp>
        <p:nvSpPr>
          <p:cNvPr id="111" name="CustomShape 2"/>
          <p:cNvSpPr/>
          <p:nvPr/>
        </p:nvSpPr>
        <p:spPr>
          <a:xfrm>
            <a:off x="457200" y="1412640"/>
            <a:ext cx="8228880" cy="1611000"/>
          </a:xfrm>
          <a:prstGeom prst="rect">
            <a:avLst/>
          </a:prstGeom>
        </p:spPr>
        <p:txBody>
          <a:bodyPr bIns="45000" lIns="90000" rIns="90000" tIns="45000"/>
          <a:p>
            <a:pPr algn="just">
              <a:lnSpc>
                <a:spcPct val="100000"/>
              </a:lnSpc>
            </a:pPr>
            <a:r>
              <a:rPr b="1" lang="pt-BR" sz="2600">
                <a:solidFill>
                  <a:srgbClr val="000000"/>
                </a:solidFill>
                <a:latin typeface="Calibri"/>
              </a:rPr>
              <a:t>1.idênticas:</a:t>
            </a:r>
            <a:r>
              <a:rPr lang="pt-BR" sz="2600">
                <a:solidFill>
                  <a:srgbClr val="000000"/>
                </a:solidFill>
                <a:latin typeface="Calibri"/>
              </a:rPr>
              <a:t> radio, piano, hospital, hotel, sofa, nuclear, social, total, particular, chance, camera, inventor...</a:t>
            </a:r>
            <a:endParaRPr/>
          </a:p>
          <a:p>
            <a:pPr algn="just">
              <a:lnSpc>
                <a:spcPct val="100000"/>
              </a:lnSpc>
            </a:pPr>
            <a:r>
              <a:rPr lang="pt-BR" sz="4800">
                <a:solidFill>
                  <a:srgbClr val="000000"/>
                </a:solidFill>
                <a:latin typeface="Calibri"/>
              </a:rPr>
              <a:t> </a:t>
            </a:r>
            <a:endParaRPr/>
          </a:p>
          <a:p>
            <a:pPr algn="just">
              <a:lnSpc>
                <a:spcPct val="100000"/>
              </a:lnSpc>
            </a:pPr>
            <a:endParaRPr/>
          </a:p>
          <a:p>
            <a:pPr algn="just">
              <a:lnSpc>
                <a:spcPct val="100000"/>
              </a:lnSpc>
            </a:pPr>
            <a:endParaRPr/>
          </a:p>
        </p:txBody>
      </p:sp>
      <p:sp>
        <p:nvSpPr>
          <p:cNvPr id="112" name="CustomShape 3"/>
          <p:cNvSpPr/>
          <p:nvPr/>
        </p:nvSpPr>
        <p:spPr>
          <a:xfrm>
            <a:off x="360000" y="2904840"/>
            <a:ext cx="8495640" cy="3502800"/>
          </a:xfrm>
          <a:prstGeom prst="rect">
            <a:avLst/>
          </a:prstGeom>
        </p:spPr>
      </p:sp>
      <p:sp>
        <p:nvSpPr>
          <p:cNvPr id="113" name="TextShape 4"/>
          <p:cNvSpPr txBox="1"/>
          <p:nvPr/>
        </p:nvSpPr>
        <p:spPr>
          <a:xfrm>
            <a:off x="457200" y="2904840"/>
            <a:ext cx="8542800" cy="2779200"/>
          </a:xfrm>
          <a:prstGeom prst="rect">
            <a:avLst/>
          </a:prstGeom>
        </p:spPr>
        <p:txBody>
          <a:bodyPr bIns="45000" lIns="90000" rIns="90000" tIns="45000" wrap="none"/>
          <a:p>
            <a:pPr algn="just">
              <a:lnSpc>
                <a:spcPct val="100000"/>
              </a:lnSpc>
            </a:pPr>
            <a:r>
              <a:rPr b="1" lang="pt-BR" sz="2600">
                <a:solidFill>
                  <a:srgbClr val="000000"/>
                </a:solidFill>
                <a:latin typeface="Calibri"/>
              </a:rPr>
              <a:t>2.parecidas:</a:t>
            </a:r>
            <a:r>
              <a:rPr lang="pt-BR" sz="2600">
                <a:solidFill>
                  <a:srgbClr val="000000"/>
                </a:solidFill>
                <a:latin typeface="Calibri"/>
              </a:rPr>
              <a:t> gasoline, banks, inflation, intelligent, population, revolution, commercial, attention, different, products, secretary, billion, dramatic, deposits, distribution, automatic, television, public, events, models, electricity, responsible, explain, activity, impossible, company...</a:t>
            </a:r>
            <a:endParaRPr/>
          </a:p>
        </p:txBody>
      </p:sp>
    </p:spTree>
  </p:cSld>
  <p:timing>
    <p:tnLst>
      <p:par>
        <p:cTn dur="indefinite" id="7" nodeType="tmRoot" restart="never">
          <p:childTnLst>
            <p:seq>
              <p:cTn id="8" nodeType="mainSeq">
                <p:childTnLst>
                  <p:par>
                    <p:cTn fill="freeze" id="9">
                      <p:stCondLst>
                        <p:cond delay="indefinite"/>
                      </p:stCondLst>
                      <p:childTnLst>
                        <p:par>
                          <p:cTn fill="freeze" id="10">
                            <p:stCondLst>
                              <p:cond delay="0"/>
                            </p:stCondLst>
                            <p:childTnLst>
                              <p:par>
                                <p:cTn fill="hold" id="11" nodeType="clickEffect" presetClass="entr" presetID="1">
                                  <p:stCondLst>
                                    <p:cond delay="0"/>
                                  </p:stCondLst>
                                  <p:childTnLst>
                                    <p:set>
                                      <p:cBhvr>
                                        <p:cTn dur="1" fill="hold" id="12">
                                          <p:stCondLst>
                                            <p:cond delay="0"/>
                                          </p:stCondLst>
                                        </p:cTn>
                                        <p:tgtEl>
                                          <p:spTgt spid="111">
                                            <p:txEl>
                                              <p:pRg end="114" st="0"/>
                                            </p:txEl>
                                          </p:spTgt>
                                        </p:tgtEl>
                                        <p:attrNameLst>
                                          <p:attrName>style.visibility</p:attrName>
                                        </p:attrNameLst>
                                      </p:cBhvr>
                                      <p:to>
                                        <p:strVal val="visible"/>
                                      </p:to>
                                    </p:set>
                                  </p:childTnLst>
                                </p:cTn>
                              </p:par>
                            </p:childTnLst>
                          </p:cTn>
                        </p:par>
                      </p:childTnLst>
                    </p:cTn>
                  </p:par>
                  <p:par>
                    <p:cTn fill="freeze" id="13">
                      <p:stCondLst>
                        <p:cond delay="indefinite"/>
                      </p:stCondLst>
                      <p:childTnLst>
                        <p:par>
                          <p:cTn fill="freeze" id="14">
                            <p:stCondLst>
                              <p:cond delay="0"/>
                            </p:stCondLst>
                            <p:childTnLst>
                              <p:par>
                                <p:cTn fill="hold" id="15" nodeType="clickEffect" presetClass="entr" presetID="1">
                                  <p:stCondLst>
                                    <p:cond delay="0"/>
                                  </p:stCondLst>
                                  <p:childTnLst>
                                    <p:set>
                                      <p:cBhvr>
                                        <p:cTn dur="1" fill="hold" id="16">
                                          <p:stCondLst>
                                            <p:cond delay="0"/>
                                          </p:stCondLst>
                                        </p:cTn>
                                        <p:tgtEl>
                                          <p:spTgt spid="113">
                                            <p:txEl>
                                              <p:pRg end="291" st="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144000" y="144000"/>
            <a:ext cx="8783640" cy="6808320"/>
          </a:xfrm>
          <a:prstGeom prst="rect">
            <a:avLst/>
          </a:prstGeom>
        </p:spPr>
        <p:txBody>
          <a:bodyPr bIns="45000" lIns="90000" rIns="90000" tIns="45000" wrap="none"/>
          <a:p>
            <a:pPr>
              <a:lnSpc>
                <a:spcPct val="150000"/>
              </a:lnSpc>
            </a:pPr>
            <a:r>
              <a:rPr lang="pt-BR" sz="2000"/>
              <a:t>Actually (actual, existing fact) — Atualmente (nowadays, today)</a:t>
            </a:r>
            <a:endParaRPr/>
          </a:p>
          <a:p>
            <a:pPr>
              <a:lnSpc>
                <a:spcPct val="150000"/>
              </a:lnSpc>
            </a:pPr>
            <a:r>
              <a:rPr lang="pt-BR" sz="2000"/>
              <a:t>Anticipate (expect, look forward to) — Antecipar (to bring forward, </a:t>
            </a:r>
            <a:endParaRPr/>
          </a:p>
          <a:p>
            <a:pPr>
              <a:lnSpc>
                <a:spcPct val="150000"/>
              </a:lnSpc>
            </a:pPr>
            <a:r>
              <a:rPr lang="pt-BR" sz="2000"/>
              <a:t>to move forward)</a:t>
            </a:r>
            <a:endParaRPr/>
          </a:p>
          <a:p>
            <a:pPr>
              <a:lnSpc>
                <a:spcPct val="150000"/>
              </a:lnSpc>
            </a:pPr>
            <a:r>
              <a:rPr lang="pt-BR" sz="2000"/>
              <a:t>Assist (to give support, aid to) — Assistir (to watch)</a:t>
            </a:r>
            <a:endParaRPr/>
          </a:p>
          <a:p>
            <a:pPr>
              <a:lnSpc>
                <a:spcPct val="150000"/>
              </a:lnSpc>
            </a:pPr>
            <a:r>
              <a:rPr lang="pt-BR" sz="2000"/>
              <a:t>Balcony (balustraded, railed elevated platform) — Balcão (counter)</a:t>
            </a:r>
            <a:endParaRPr/>
          </a:p>
          <a:p>
            <a:pPr>
              <a:lnSpc>
                <a:spcPct val="150000"/>
              </a:lnSpc>
            </a:pPr>
            <a:r>
              <a:rPr lang="pt-BR" sz="2000"/>
              <a:t>Contest (competition, dispute) — Contexto (context)</a:t>
            </a:r>
            <a:endParaRPr/>
          </a:p>
          <a:p>
            <a:pPr>
              <a:lnSpc>
                <a:spcPct val="150000"/>
              </a:lnSpc>
            </a:pPr>
            <a:r>
              <a:rPr lang="pt-BR" sz="2000"/>
              <a:t>Costume (worn on the stage or at balls) — Costume (custom, habit)</a:t>
            </a:r>
            <a:endParaRPr/>
          </a:p>
          <a:p>
            <a:pPr>
              <a:lnSpc>
                <a:spcPct val="150000"/>
              </a:lnSpc>
            </a:pPr>
            <a:r>
              <a:rPr lang="pt-BR" sz="2000"/>
              <a:t>Data (individual facts, statistics) — Data (date)</a:t>
            </a:r>
            <a:endParaRPr/>
          </a:p>
          <a:p>
            <a:pPr>
              <a:lnSpc>
                <a:spcPct val="150000"/>
              </a:lnSpc>
            </a:pPr>
            <a:r>
              <a:rPr lang="pt-BR" sz="2000"/>
              <a:t>Design (especially to plan the form and structure) — Designar (to appoint)</a:t>
            </a:r>
            <a:endParaRPr/>
          </a:p>
          <a:p>
            <a:pPr>
              <a:lnSpc>
                <a:spcPct val="150000"/>
              </a:lnSpc>
            </a:pPr>
            <a:r>
              <a:rPr lang="pt-BR" sz="2000"/>
              <a:t>Educated (displaying qualities) — Educado (with a good upbringing, </a:t>
            </a:r>
            <a:endParaRPr/>
          </a:p>
          <a:p>
            <a:pPr>
              <a:lnSpc>
                <a:spcPct val="150000"/>
              </a:lnSpc>
            </a:pPr>
            <a:r>
              <a:rPr lang="pt-BR" sz="2000"/>
              <a:t>well-mannered, polite)</a:t>
            </a:r>
            <a:endParaRPr/>
          </a:p>
          <a:p>
            <a:pPr>
              <a:lnSpc>
                <a:spcPct val="150000"/>
              </a:lnSpc>
            </a:pPr>
            <a:r>
              <a:rPr lang="pt-BR" sz="2000"/>
              <a:t>Enroll (register, to put in a record) — Enrolar (to roll, to wind, to curl)</a:t>
            </a:r>
            <a:endParaRPr/>
          </a:p>
          <a:p>
            <a:pPr>
              <a:lnSpc>
                <a:spcPct val="150000"/>
              </a:lnSpc>
            </a:pPr>
            <a:r>
              <a:rPr lang="pt-BR" sz="2000"/>
              <a:t>Exit (a way or passage out) — Êxito (success)</a:t>
            </a:r>
            <a:endParaRPr/>
          </a:p>
          <a:p>
            <a:pPr>
              <a:lnSpc>
                <a:spcPct val="150000"/>
              </a:lnSpc>
            </a:pPr>
            <a:endParaRPr/>
          </a:p>
        </p:txBody>
      </p:sp>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0" y="72000"/>
            <a:ext cx="8999640" cy="6964560"/>
          </a:xfrm>
          <a:prstGeom prst="rect">
            <a:avLst/>
          </a:prstGeom>
        </p:spPr>
        <p:txBody>
          <a:bodyPr bIns="45000" lIns="90000" rIns="90000" tIns="45000" wrap="none"/>
          <a:p>
            <a:pPr>
              <a:lnSpc>
                <a:spcPct val="150000"/>
              </a:lnSpc>
            </a:pPr>
            <a:endParaRPr/>
          </a:p>
          <a:p>
            <a:pPr>
              <a:lnSpc>
                <a:spcPct val="150000"/>
              </a:lnSpc>
            </a:pPr>
            <a:r>
              <a:rPr lang="pt-BR" sz="2000"/>
              <a:t>Expert (a person who has special skill or knowledge) — </a:t>
            </a:r>
            <a:endParaRPr/>
          </a:p>
          <a:p>
            <a:pPr>
              <a:lnSpc>
                <a:spcPct val="150000"/>
              </a:lnSpc>
            </a:pPr>
            <a:r>
              <a:rPr lang="pt-BR" sz="2000"/>
              <a:t>                                                                              </a:t>
            </a:r>
            <a:r>
              <a:rPr lang="pt-BR" sz="2000"/>
              <a:t>Esperto (smart, clever)</a:t>
            </a:r>
            <a:endParaRPr/>
          </a:p>
          <a:p>
            <a:pPr>
              <a:lnSpc>
                <a:spcPct val="150000"/>
              </a:lnSpc>
            </a:pPr>
            <a:r>
              <a:rPr lang="pt-BR" sz="2000"/>
              <a:t>Fabric (a cloth made by weaving, knitting) — Fábrica (plant, factory)</a:t>
            </a:r>
            <a:endParaRPr/>
          </a:p>
          <a:p>
            <a:pPr>
              <a:lnSpc>
                <a:spcPct val="150000"/>
              </a:lnSpc>
            </a:pPr>
            <a:r>
              <a:rPr lang="pt-BR" sz="2000"/>
              <a:t>Injury (harm or damage) — Injúria (insult)</a:t>
            </a:r>
            <a:endParaRPr/>
          </a:p>
          <a:p>
            <a:pPr>
              <a:lnSpc>
                <a:spcPct val="150000"/>
              </a:lnSpc>
            </a:pPr>
            <a:r>
              <a:rPr lang="pt-BR" sz="2000"/>
              <a:t>Legend (a nonhistorical or unverifiable story) — Legenda (subtitle)</a:t>
            </a:r>
            <a:endParaRPr/>
          </a:p>
          <a:p>
            <a:pPr>
              <a:lnSpc>
                <a:spcPct val="150000"/>
              </a:lnSpc>
            </a:pPr>
            <a:r>
              <a:rPr lang="pt-BR" sz="2000"/>
              <a:t>Library (a place to contain books) — Livraria (book shop)</a:t>
            </a:r>
            <a:endParaRPr/>
          </a:p>
          <a:p>
            <a:pPr>
              <a:lnSpc>
                <a:spcPct val="150000"/>
              </a:lnSpc>
            </a:pPr>
            <a:r>
              <a:rPr lang="pt-BR" sz="2000"/>
              <a:t>Lunch (a light midday meal between breakfast and dinner) —</a:t>
            </a:r>
            <a:endParaRPr/>
          </a:p>
          <a:p>
            <a:pPr>
              <a:lnSpc>
                <a:spcPct val="150000"/>
              </a:lnSpc>
            </a:pPr>
            <a:r>
              <a:rPr lang="pt-BR" sz="2000"/>
              <a:t>                                                                                              </a:t>
            </a:r>
            <a:r>
              <a:rPr lang="pt-BR" sz="2000"/>
              <a:t>Lanche (snack)</a:t>
            </a:r>
            <a:endParaRPr/>
          </a:p>
          <a:p>
            <a:pPr>
              <a:lnSpc>
                <a:spcPct val="150000"/>
              </a:lnSpc>
            </a:pPr>
            <a:r>
              <a:rPr lang="pt-BR" sz="2000"/>
              <a:t>Novel (fictitious narrative of considerable length and complexity) — </a:t>
            </a:r>
            <a:endParaRPr/>
          </a:p>
          <a:p>
            <a:pPr>
              <a:lnSpc>
                <a:spcPct val="150000"/>
              </a:lnSpc>
            </a:pPr>
            <a:r>
              <a:rPr lang="pt-BR" sz="2000"/>
              <a:t>                                                                                    </a:t>
            </a:r>
            <a:r>
              <a:rPr lang="pt-BR" sz="2000"/>
              <a:t>Novela (soap opera)</a:t>
            </a:r>
            <a:endParaRPr/>
          </a:p>
          <a:p>
            <a:pPr>
              <a:lnSpc>
                <a:spcPct val="150000"/>
              </a:lnSpc>
            </a:pPr>
            <a:r>
              <a:rPr lang="pt-BR" sz="2000"/>
              <a:t>Office (a room or set of rooms for a business or professional organisation) — </a:t>
            </a:r>
            <a:endParaRPr/>
          </a:p>
          <a:p>
            <a:pPr>
              <a:lnSpc>
                <a:spcPct val="150000"/>
              </a:lnSpc>
            </a:pPr>
            <a:r>
              <a:rPr lang="pt-BR" sz="2000"/>
              <a:t>                                                                                           </a:t>
            </a:r>
            <a:r>
              <a:rPr lang="pt-BR" sz="2000"/>
              <a:t>Oficial (official)</a:t>
            </a:r>
            <a:endParaRPr/>
          </a:p>
          <a:p>
            <a:pPr>
              <a:lnSpc>
                <a:spcPct val="150000"/>
              </a:lnSpc>
            </a:pPr>
            <a:r>
              <a:rPr lang="pt-BR" sz="2000"/>
              <a:t>Parents (a father or a mother) — Parentes (relatives)</a:t>
            </a:r>
            <a:endParaRPr/>
          </a:p>
          <a:p>
            <a:pPr>
              <a:lnSpc>
                <a:spcPct val="150000"/>
              </a:lnSpc>
            </a:pPr>
            <a:endParaRPr/>
          </a:p>
        </p:txBody>
      </p:sp>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144000" y="144000"/>
            <a:ext cx="8855640" cy="6546960"/>
          </a:xfrm>
          <a:prstGeom prst="rect">
            <a:avLst/>
          </a:prstGeom>
        </p:spPr>
        <p:txBody>
          <a:bodyPr bIns="45000" lIns="90000" rIns="90000" tIns="45000" wrap="none"/>
          <a:p>
            <a:pPr>
              <a:lnSpc>
                <a:spcPct val="150000"/>
              </a:lnSpc>
            </a:pPr>
            <a:r>
              <a:rPr lang="pt-BR" sz="2200"/>
              <a:t>Particular (distinguished or different, exceptional, especial) —</a:t>
            </a:r>
            <a:endParaRPr/>
          </a:p>
          <a:p>
            <a:pPr>
              <a:lnSpc>
                <a:spcPct val="150000"/>
              </a:lnSpc>
            </a:pPr>
            <a:r>
              <a:rPr lang="pt-BR" sz="2200"/>
              <a:t> </a:t>
            </a:r>
            <a:r>
              <a:rPr lang="pt-BR" sz="2200"/>
              <a:t>Particular (personal, private)</a:t>
            </a:r>
            <a:endParaRPr/>
          </a:p>
          <a:p>
            <a:pPr>
              <a:lnSpc>
                <a:spcPct val="150000"/>
              </a:lnSpc>
            </a:pPr>
            <a:r>
              <a:rPr lang="pt-BR" sz="2200"/>
              <a:t>Push (to press upon or against (a thing)) — Puxe (to pull)</a:t>
            </a:r>
            <a:endParaRPr/>
          </a:p>
          <a:p>
            <a:pPr>
              <a:lnSpc>
                <a:spcPct val="150000"/>
              </a:lnSpc>
            </a:pPr>
            <a:r>
              <a:rPr lang="pt-BR" sz="2200"/>
              <a:t>Pull (to draw or haul toward oneself or itself) — Pular (to jump)</a:t>
            </a:r>
            <a:endParaRPr/>
          </a:p>
          <a:p>
            <a:pPr>
              <a:lnSpc>
                <a:spcPct val="150000"/>
              </a:lnSpc>
            </a:pPr>
            <a:r>
              <a:rPr lang="pt-BR" sz="2200"/>
              <a:t>Record (to cause to be set down or registered) — </a:t>
            </a:r>
            <a:endParaRPr/>
          </a:p>
          <a:p>
            <a:pPr>
              <a:lnSpc>
                <a:spcPct val="150000"/>
              </a:lnSpc>
            </a:pPr>
            <a:r>
              <a:rPr lang="pt-BR" sz="2200"/>
              <a:t>Recordar (to remember, to recall)</a:t>
            </a:r>
            <a:endParaRPr/>
          </a:p>
          <a:p>
            <a:pPr>
              <a:lnSpc>
                <a:spcPct val="150000"/>
              </a:lnSpc>
            </a:pPr>
            <a:r>
              <a:rPr lang="pt-BR" sz="2200"/>
              <a:t>Refrigerant (a cooling substance) — Refrigerante (soft drink) </a:t>
            </a:r>
            <a:endParaRPr/>
          </a:p>
          <a:p>
            <a:pPr>
              <a:lnSpc>
                <a:spcPct val="150000"/>
              </a:lnSpc>
            </a:pPr>
            <a:r>
              <a:rPr lang="pt-BR" sz="2200"/>
              <a:t>Service (an act of helpful activity, the providing or a provider) — </a:t>
            </a:r>
            <a:endParaRPr/>
          </a:p>
          <a:p>
            <a:pPr>
              <a:lnSpc>
                <a:spcPct val="150000"/>
              </a:lnSpc>
            </a:pPr>
            <a:r>
              <a:rPr lang="pt-BR" sz="2200"/>
              <a:t>Serviço (job)</a:t>
            </a:r>
            <a:endParaRPr/>
          </a:p>
          <a:p>
            <a:pPr>
              <a:lnSpc>
                <a:spcPct val="150000"/>
              </a:lnSpc>
            </a:pPr>
            <a:r>
              <a:rPr lang="pt-BR" sz="2200"/>
              <a:t>Stranger (person with whom one has no personal acquaintance) —</a:t>
            </a:r>
            <a:endParaRPr/>
          </a:p>
          <a:p>
            <a:pPr>
              <a:lnSpc>
                <a:spcPct val="150000"/>
              </a:lnSpc>
            </a:pPr>
            <a:r>
              <a:rPr lang="pt-BR" sz="2200"/>
              <a:t> </a:t>
            </a:r>
            <a:r>
              <a:rPr lang="pt-BR" sz="2200"/>
              <a:t>Estrangeiro (foreigner)</a:t>
            </a:r>
            <a:endParaRPr/>
          </a:p>
          <a:p>
            <a:pPr>
              <a:lnSpc>
                <a:spcPct val="150000"/>
              </a:lnSpc>
            </a:pPr>
            <a:r>
              <a:rPr lang="pt-BR" sz="2200"/>
              <a:t>Tax (sum of money demanded by a government) — Taxa (rate, fee)</a:t>
            </a:r>
            <a:endParaRPr/>
          </a:p>
        </p:txBody>
      </p:sp>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457200" y="274680"/>
            <a:ext cx="8228880" cy="1142280"/>
          </a:xfrm>
          <a:prstGeom prst="rect">
            <a:avLst/>
          </a:prstGeom>
        </p:spPr>
        <p:txBody>
          <a:bodyPr anchor="ctr" bIns="45000" lIns="90000" rIns="90000" tIns="45000"/>
          <a:p>
            <a:pPr algn="ctr">
              <a:lnSpc>
                <a:spcPct val="100000"/>
              </a:lnSpc>
            </a:pPr>
            <a:r>
              <a:rPr b="1" lang="pt-BR" sz="4400">
                <a:solidFill>
                  <a:srgbClr val="000000"/>
                </a:solidFill>
                <a:latin typeface="Calibri"/>
              </a:rPr>
              <a:t>READING 1</a:t>
            </a:r>
            <a:endParaRPr/>
          </a:p>
        </p:txBody>
      </p:sp>
      <p:sp>
        <p:nvSpPr>
          <p:cNvPr id="118" name="CustomShape 2"/>
          <p:cNvSpPr/>
          <p:nvPr/>
        </p:nvSpPr>
        <p:spPr>
          <a:xfrm>
            <a:off x="457200" y="1600200"/>
            <a:ext cx="8228880" cy="4525200"/>
          </a:xfrm>
          <a:prstGeom prst="rect">
            <a:avLst/>
          </a:prstGeom>
        </p:spPr>
      </p:sp>
      <p:pic>
        <p:nvPicPr>
          <p:cNvPr descr="" id="119" name="Picture 8"/>
          <p:cNvPicPr/>
          <p:nvPr/>
        </p:nvPicPr>
        <p:blipFill>
          <a:blip r:embed="rId1"/>
          <a:stretch>
            <a:fillRect/>
          </a:stretch>
        </p:blipFill>
        <p:spPr>
          <a:xfrm>
            <a:off x="1437120" y="1330920"/>
            <a:ext cx="6230520" cy="5337720"/>
          </a:xfrm>
          <a:prstGeom prst="rect">
            <a:avLst/>
          </a:prstGeom>
        </p:spPr>
      </p:pic>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69640"/>
            <a:ext cx="8228880" cy="1142280"/>
          </a:xfrm>
          <a:prstGeom prst="rect">
            <a:avLst/>
          </a:prstGeom>
        </p:spPr>
        <p:txBody>
          <a:bodyPr anchor="ctr" bIns="45000" lIns="90000" rIns="90000" tIns="45000"/>
          <a:p>
            <a:pPr algn="ctr">
              <a:lnSpc>
                <a:spcPct val="100000"/>
              </a:lnSpc>
            </a:pPr>
            <a:r>
              <a:rPr b="1" lang="pt-BR" sz="3600">
                <a:solidFill>
                  <a:srgbClr val="000000"/>
                </a:solidFill>
                <a:latin typeface="Calibri"/>
              </a:rPr>
              <a:t>Information and Communication Technologies (ICT)</a:t>
            </a:r>
            <a:endParaRPr/>
          </a:p>
        </p:txBody>
      </p:sp>
      <p:sp>
        <p:nvSpPr>
          <p:cNvPr id="121" name="CustomShape 2"/>
          <p:cNvSpPr/>
          <p:nvPr/>
        </p:nvSpPr>
        <p:spPr>
          <a:xfrm>
            <a:off x="457200" y="1628640"/>
            <a:ext cx="8228880" cy="4535640"/>
          </a:xfrm>
          <a:prstGeom prst="rect">
            <a:avLst/>
          </a:prstGeom>
        </p:spPr>
        <p:txBody>
          <a:bodyPr bIns="45000" lIns="90000" rIns="90000" tIns="45000"/>
          <a:p>
            <a:pPr algn="just">
              <a:lnSpc>
                <a:spcPct val="100000"/>
              </a:lnSpc>
            </a:pPr>
            <a:r>
              <a:rPr lang="pt-BR" sz="2800">
                <a:solidFill>
                  <a:srgbClr val="000000"/>
                </a:solidFill>
                <a:latin typeface="Calibri"/>
              </a:rPr>
              <a:t>ICT refers to technologies that provide access to information through </a:t>
            </a:r>
            <a:r>
              <a:rPr b="1" lang="pt-BR" sz="2800">
                <a:solidFill>
                  <a:srgbClr val="000000"/>
                </a:solidFill>
                <a:latin typeface="Calibri"/>
              </a:rPr>
              <a:t>telecommunications</a:t>
            </a:r>
            <a:r>
              <a:rPr lang="pt-BR" sz="2800">
                <a:solidFill>
                  <a:srgbClr val="000000"/>
                </a:solidFill>
                <a:latin typeface="Calibri"/>
              </a:rPr>
              <a:t>. It is similar to Information Technology (IT), but focuses primarily on </a:t>
            </a:r>
            <a:r>
              <a:rPr b="1" lang="pt-BR" sz="2800">
                <a:solidFill>
                  <a:srgbClr val="000000"/>
                </a:solidFill>
                <a:latin typeface="Calibri"/>
              </a:rPr>
              <a:t>communication technologies</a:t>
            </a:r>
            <a:r>
              <a:rPr lang="pt-BR" sz="2800">
                <a:solidFill>
                  <a:srgbClr val="000000"/>
                </a:solidFill>
                <a:latin typeface="Calibri"/>
              </a:rPr>
              <a:t>. This includes the Internet, wireless networks, cell phones, and other communication mediums.</a:t>
            </a:r>
            <a:endParaRPr/>
          </a:p>
        </p:txBody>
      </p:sp>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