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60" r:id="rId15"/>
    <p:sldId id="26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gar Udasi" initials="SU" lastIdx="1" clrIdx="0">
    <p:extLst>
      <p:ext uri="{19B8F6BF-5375-455C-9EA6-DF929625EA0E}">
        <p15:presenceInfo xmlns:p15="http://schemas.microsoft.com/office/powerpoint/2012/main" userId="Sagar Uda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A2447-6029-4594-AE95-93BDAE2AEFD3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919EB-1F04-4E87-A721-840D2A045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958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66B8A-E011-4057-AEBB-296202992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4D27F-38FA-4999-A66F-2926F1A64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C34B8-6CCA-4580-AC4E-3813F428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BE7D-DE4F-401A-B905-4379F18EF3C8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29A53-98BB-4160-B4F4-C9ABB79B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5006D-5BB3-439E-A08A-D889733D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D812-1E0E-41EF-889B-16F60C72B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28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F5330-61D6-4250-8F3C-BB4F2C4DA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F48F8-FA93-4446-BB98-4EE516C40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7A229-9CDE-45F9-9734-572249AF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BE7D-DE4F-401A-B905-4379F18EF3C8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739A4-D41A-4C2A-A243-87E59194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3C2E6-5E6A-4671-B1EE-03CE66B8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D812-1E0E-41EF-889B-16F60C72B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40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62F91-B150-403C-9ED4-6408DA632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9F7D5-5002-4809-A293-14AE67C34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ED73D-29BF-4C14-9398-FD72BB69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BE7D-DE4F-401A-B905-4379F18EF3C8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3BF57-EACB-453F-980C-C1C9BE83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E79E5-00E4-40D0-98B7-A5721B42E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D812-1E0E-41EF-889B-16F60C72B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6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CCED-CF27-40DA-A802-E71F5ED4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F3639-4F24-4F08-9969-C81631646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3D5B5-9B74-4739-B184-F750D6017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BE7D-DE4F-401A-B905-4379F18EF3C8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ADAFF-856E-4115-93C5-D35EB2BC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FAF3E-0D46-4C86-AD04-1D0F13F1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D812-1E0E-41EF-889B-16F60C72B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08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2287-1785-43BA-A82E-AA00CD8A8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FA6AF-51E3-4FCA-AB17-F778D3D41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27157-B913-44AC-B58E-D8F5F78A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BE7D-DE4F-401A-B905-4379F18EF3C8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1ED90-11B4-4518-8813-118D4779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39F34-CE9A-41B4-8EE5-276B2F41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D812-1E0E-41EF-889B-16F60C72B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79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1CB0-9574-4C3C-9B22-D5858116E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F1DE0-9828-45D6-8B9C-E15805B12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489AA-F602-4B33-8E6C-6FBAC6EEC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5CB2E-B6A0-4D93-A325-65805C4C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BE7D-DE4F-401A-B905-4379F18EF3C8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20708-98D2-49A9-A486-2DB265C9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5C486-BE6F-4921-9CB1-58375D3AB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D812-1E0E-41EF-889B-16F60C72B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53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3E99C-75B6-4681-80A1-67F6AC4A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66D09-7AC3-4970-9AE3-6705FB5CD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C8B84-8F9B-4E30-AFD7-D74FEE0CB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22616-0B22-48DC-BA0B-F82E684EA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836AF-0C18-4A46-855E-A91E0F504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433C8-62C6-4C93-A4C8-C18F2E1A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BE7D-DE4F-401A-B905-4379F18EF3C8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9A7E2-8092-4C48-BC88-8B7E968F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635FF8-A490-421C-8659-BB36342E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D812-1E0E-41EF-889B-16F60C72B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05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5085-F65B-4959-AC11-BFD58F4A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3E4EF-8B1F-4E52-89A9-64FA3227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BE7D-DE4F-401A-B905-4379F18EF3C8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3BCBA-F3FB-4CA9-BD82-FA49966B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5E83C-C578-46C0-B500-6C5C5BFED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D812-1E0E-41EF-889B-16F60C72B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07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E0907-41B8-4948-B576-FE1D4D46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BE7D-DE4F-401A-B905-4379F18EF3C8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72129-6C8B-4034-BC60-C7B12DC1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1696E-E035-4419-8619-7F385CA3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D812-1E0E-41EF-889B-16F60C72B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81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463D-3989-4676-8121-157D03A4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E3664-853D-498E-8265-B16958076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87A08-5896-42F7-93BC-38C5FFE0E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9DA9F-893A-41A9-A4B8-0C6FCDF2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BE7D-DE4F-401A-B905-4379F18EF3C8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7C462-D286-45F5-ACF1-7E27AF01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D9FC2-0E2E-4104-A70F-C26A8735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D812-1E0E-41EF-889B-16F60C72B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94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C3E3-AA6A-4DE3-A675-928C5C76D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8D27A-DAEF-4955-818A-8C9CEE841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15DB2-00E1-4AB6-ACE2-71474D63E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DFBE-717B-43F1-ACB4-AE2A462E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BE7D-DE4F-401A-B905-4379F18EF3C8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DEACD-72C0-48DC-BE54-5DFDBCDA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95A06-F77E-40EF-9084-33F6D1B5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D812-1E0E-41EF-889B-16F60C72B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56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752105-CA3D-4A56-9507-E5AF1C287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5F1E2-620B-43ED-95F9-DE55830D4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5B052-BBCF-4B2D-B6B6-4443D3DEC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1BE7D-DE4F-401A-B905-4379F18EF3C8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CA41F-58A9-4A94-A806-74A4891FC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8C592-5DA4-4FBB-9BF6-605208197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6D812-1E0E-41EF-889B-16F60C72B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01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E12FB-B3E8-4CF3-89BA-3B9640F0A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894" y="-125277"/>
            <a:ext cx="1608348" cy="107074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F559C-37CC-435B-A589-6E3228F4CFCE}"/>
              </a:ext>
            </a:extLst>
          </p:cNvPr>
          <p:cNvSpPr txBox="1"/>
          <p:nvPr/>
        </p:nvSpPr>
        <p:spPr>
          <a:xfrm>
            <a:off x="2477862" y="2173233"/>
            <a:ext cx="723627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A review on - </a:t>
            </a:r>
          </a:p>
          <a:p>
            <a:pPr algn="ctr"/>
            <a:r>
              <a:rPr lang="en-IN" sz="6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Sentence Similarity</a:t>
            </a:r>
          </a:p>
        </p:txBody>
      </p:sp>
    </p:spTree>
    <p:extLst>
      <p:ext uri="{BB962C8B-B14F-4D97-AF65-F5344CB8AC3E}">
        <p14:creationId xmlns:p14="http://schemas.microsoft.com/office/powerpoint/2010/main" val="1719441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E12FB-B3E8-4CF3-89BA-3B9640F0A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894" y="-125277"/>
            <a:ext cx="1608348" cy="107074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F559C-37CC-435B-A589-6E3228F4CFCE}"/>
              </a:ext>
            </a:extLst>
          </p:cNvPr>
          <p:cNvSpPr txBox="1"/>
          <p:nvPr/>
        </p:nvSpPr>
        <p:spPr>
          <a:xfrm>
            <a:off x="2521143" y="448030"/>
            <a:ext cx="7149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1.  Latent Semantic Analysis (LSA)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96BD651-E15A-4635-88F0-4B144FCC1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997695"/>
              </p:ext>
            </p:extLst>
          </p:nvPr>
        </p:nvGraphicFramePr>
        <p:xfrm>
          <a:off x="893021" y="1370447"/>
          <a:ext cx="6952512" cy="260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3216">
                  <a:extLst>
                    <a:ext uri="{9D8B030D-6E8A-4147-A177-3AD203B41FA5}">
                      <a16:colId xmlns:a16="http://schemas.microsoft.com/office/drawing/2014/main" val="2491308113"/>
                    </a:ext>
                  </a:extLst>
                </a:gridCol>
                <a:gridCol w="993216">
                  <a:extLst>
                    <a:ext uri="{9D8B030D-6E8A-4147-A177-3AD203B41FA5}">
                      <a16:colId xmlns:a16="http://schemas.microsoft.com/office/drawing/2014/main" val="4055450370"/>
                    </a:ext>
                  </a:extLst>
                </a:gridCol>
                <a:gridCol w="993216">
                  <a:extLst>
                    <a:ext uri="{9D8B030D-6E8A-4147-A177-3AD203B41FA5}">
                      <a16:colId xmlns:a16="http://schemas.microsoft.com/office/drawing/2014/main" val="3551863765"/>
                    </a:ext>
                  </a:extLst>
                </a:gridCol>
                <a:gridCol w="993216">
                  <a:extLst>
                    <a:ext uri="{9D8B030D-6E8A-4147-A177-3AD203B41FA5}">
                      <a16:colId xmlns:a16="http://schemas.microsoft.com/office/drawing/2014/main" val="1562531659"/>
                    </a:ext>
                  </a:extLst>
                </a:gridCol>
                <a:gridCol w="993216">
                  <a:extLst>
                    <a:ext uri="{9D8B030D-6E8A-4147-A177-3AD203B41FA5}">
                      <a16:colId xmlns:a16="http://schemas.microsoft.com/office/drawing/2014/main" val="2591950216"/>
                    </a:ext>
                  </a:extLst>
                </a:gridCol>
                <a:gridCol w="993216">
                  <a:extLst>
                    <a:ext uri="{9D8B030D-6E8A-4147-A177-3AD203B41FA5}">
                      <a16:colId xmlns:a16="http://schemas.microsoft.com/office/drawing/2014/main" val="1948253248"/>
                    </a:ext>
                  </a:extLst>
                </a:gridCol>
                <a:gridCol w="993216">
                  <a:extLst>
                    <a:ext uri="{9D8B030D-6E8A-4147-A177-3AD203B41FA5}">
                      <a16:colId xmlns:a16="http://schemas.microsoft.com/office/drawing/2014/main" val="3173271174"/>
                    </a:ext>
                  </a:extLst>
                </a:gridCol>
              </a:tblGrid>
              <a:tr h="38032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Machine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For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32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2.14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Machine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2.14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03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0.96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12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1.87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4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77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-0.13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1775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C35977-0D5B-4A21-86CC-624725563B82}"/>
                  </a:ext>
                </a:extLst>
              </p:cNvPr>
              <p:cNvSpPr txBox="1"/>
              <p:nvPr/>
            </p:nvSpPr>
            <p:spPr>
              <a:xfrm>
                <a:off x="8035309" y="1407822"/>
                <a:ext cx="3649872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entury Schoolbook" panose="02040604050505020304" pitchFamily="18" charset="0"/>
                  </a:rPr>
                  <a:t>This is our SVD matrix,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 dirty="0">
                    <a:latin typeface="Century Schoolbook" panose="020406040505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C35977-0D5B-4A21-86CC-624725563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309" y="1407822"/>
                <a:ext cx="3649872" cy="376770"/>
              </a:xfrm>
              <a:prstGeom prst="rect">
                <a:avLst/>
              </a:prstGeom>
              <a:blipFill>
                <a:blip r:embed="rId3"/>
                <a:stretch>
                  <a:fillRect l="-1336" t="-8065" b="-24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E58629-5D34-49EB-82AC-45481B1E9612}"/>
                  </a:ext>
                </a:extLst>
              </p:cNvPr>
              <p:cNvSpPr txBox="1"/>
              <p:nvPr/>
            </p:nvSpPr>
            <p:spPr>
              <a:xfrm>
                <a:off x="999460" y="4486940"/>
                <a:ext cx="10120719" cy="1466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𝐶𝑜𝑠𝑖𝑛𝑒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𝑢𝑠𝑒𝑟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h𝑢𝑚𝑎𝑛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p>
                              </m:s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𝑟𝑜𝑤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𝑟𝑒𝑝𝑟𝑒𝑠𝑒𝑛𝑡𝑖𝑛𝑔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𝑈𝑆𝐸𝑅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.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p>
                              </m:s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𝑐𝑜𝑙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𝑟𝑒𝑝𝑟𝑒𝑠𝑒𝑛𝑡𝑖𝑛𝑔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𝐻𝑈𝑀𝐴𝑁</m:t>
                              </m:r>
                            </m:e>
                          </m:d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𝐿𝑒𝑛𝑔𝑡h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𝑈𝑆𝐸𝑅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𝑣𝑒𝑐𝑡𝑜𝑟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𝐿𝑒𝑛𝑔𝑡h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𝐻𝑈𝑀𝐴𝑁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𝑣𝑒𝑐𝑡𝑜𝑟</m:t>
                          </m:r>
                        </m:den>
                      </m:f>
                    </m:oMath>
                  </m:oMathPara>
                </a14:m>
                <a:endParaRPr lang="en-IN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=0.36                                                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E58629-5D34-49EB-82AC-45481B1E9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460" y="4486940"/>
                <a:ext cx="10120719" cy="1466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6089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E12FB-B3E8-4CF3-89BA-3B9640F0A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894" y="-125277"/>
            <a:ext cx="1608348" cy="107074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F559C-37CC-435B-A589-6E3228F4CFCE}"/>
              </a:ext>
            </a:extLst>
          </p:cNvPr>
          <p:cNvSpPr txBox="1"/>
          <p:nvPr/>
        </p:nvSpPr>
        <p:spPr>
          <a:xfrm>
            <a:off x="2521143" y="448030"/>
            <a:ext cx="7149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1.  Latent Semantic Analysis (LSA)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017F7C-23BA-4203-81D4-C0CA6F321640}"/>
                  </a:ext>
                </a:extLst>
              </p:cNvPr>
              <p:cNvSpPr txBox="1"/>
              <p:nvPr/>
            </p:nvSpPr>
            <p:spPr>
              <a:xfrm>
                <a:off x="707718" y="1296608"/>
                <a:ext cx="8407302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i="1" dirty="0">
                    <a:latin typeface="Century Schoolbook" panose="02040604050505020304" pitchFamily="18" charset="0"/>
                  </a:rPr>
                  <a:t>Problem: </a:t>
                </a:r>
                <a:r>
                  <a:rPr lang="en-IN" dirty="0">
                    <a:latin typeface="Century Schoolbook" panose="02040604050505020304" pitchFamily="18" charset="0"/>
                  </a:rPr>
                  <a:t>Working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 dirty="0">
                    <a:latin typeface="Century Schoolbook" panose="02040604050505020304" pitchFamily="18" charset="0"/>
                  </a:rPr>
                  <a:t> matrix is tough because of its high dimensionality.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017F7C-23BA-4203-81D4-C0CA6F321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18" y="1296608"/>
                <a:ext cx="8407302" cy="376770"/>
              </a:xfrm>
              <a:prstGeom prst="rect">
                <a:avLst/>
              </a:prstGeom>
              <a:blipFill>
                <a:blip r:embed="rId3"/>
                <a:stretch>
                  <a:fillRect l="-580" t="-8065" b="-24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9427C2-9249-407B-BEED-082C02999FA1}"/>
                  </a:ext>
                </a:extLst>
              </p:cNvPr>
              <p:cNvSpPr txBox="1"/>
              <p:nvPr/>
            </p:nvSpPr>
            <p:spPr>
              <a:xfrm>
                <a:off x="757980" y="2228850"/>
                <a:ext cx="4564070" cy="26131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i="1" dirty="0">
                    <a:latin typeface="Century Schoolbook" panose="02040604050505020304" pitchFamily="18" charset="0"/>
                  </a:rPr>
                  <a:t>Solution</a:t>
                </a:r>
                <a:r>
                  <a:rPr lang="en-IN" dirty="0">
                    <a:latin typeface="Century Schoolbook" panose="02040604050505020304" pitchFamily="18" charset="0"/>
                  </a:rPr>
                  <a:t>: Consider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𝑤𝑜𝑟𝑑𝑠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b="0" dirty="0">
                  <a:latin typeface="Century Schoolbook" panose="020406040505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sSup>
                        <m:sSupPr>
                          <m:ctrlPr>
                            <a:rPr lang="en-I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m:rPr>
                              <m:sty m:val="p"/>
                            </m:rPr>
                            <a:rPr lang="en-IN" b="0" i="0" dirty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I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m:rPr>
                                  <m:sty m:val="p"/>
                                </m:rPr>
                                <a:rPr lang="en-IN" dirty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sSup>
                                <m:sSup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IN" b="0" dirty="0">
                  <a:latin typeface="Century Schoolbook" panose="020406040505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    =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b="0" dirty="0">
                  <a:latin typeface="Century Schoolbook" panose="020406040505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               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∵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N" b="0" dirty="0"/>
                  <a:t>                         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IN" b="0" dirty="0">
                  <a:latin typeface="Century Schoolbook" panose="020406040505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N" b="0" dirty="0"/>
                  <a:t>                         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𝑤𝑜𝑟𝑑𝑠</m:t>
                        </m:r>
                      </m:sub>
                    </m:sSub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𝑤𝑜𝑟𝑑𝑠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IN" dirty="0">
                  <a:latin typeface="Century Schoolbook" panose="020406040505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9427C2-9249-407B-BEED-082C02999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80" y="2228850"/>
                <a:ext cx="4564070" cy="2613151"/>
              </a:xfrm>
              <a:prstGeom prst="rect">
                <a:avLst/>
              </a:prstGeom>
              <a:blipFill>
                <a:blip r:embed="rId4"/>
                <a:stretch>
                  <a:fillRect l="-10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69F3EE-3185-4C31-888E-F556A0A380D1}"/>
                  </a:ext>
                </a:extLst>
              </p:cNvPr>
              <p:cNvSpPr txBox="1"/>
              <p:nvPr/>
            </p:nvSpPr>
            <p:spPr>
              <a:xfrm>
                <a:off x="707718" y="5036192"/>
                <a:ext cx="987084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latin typeface="Century Schoolbook" panose="02040604050505020304" pitchFamily="18" charset="0"/>
                  </a:rPr>
                  <a:t>This means,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𝑤𝑜𝑟𝑑𝑠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Century Schoolbook" panose="02040604050505020304" pitchFamily="18" charset="0"/>
                  </a:rPr>
                  <a:t>matrix, which has a lot lesser values, is equivalent representation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b="0" dirty="0">
                  <a:latin typeface="Century Schoolbook" panose="020406040505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69F3EE-3185-4C31-888E-F556A0A38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18" y="5036192"/>
                <a:ext cx="9870844" cy="376770"/>
              </a:xfrm>
              <a:prstGeom prst="rect">
                <a:avLst/>
              </a:prstGeom>
              <a:blipFill>
                <a:blip r:embed="rId5"/>
                <a:stretch>
                  <a:fillRect l="-494" t="-6452" r="-1235" b="-24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118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E12FB-B3E8-4CF3-89BA-3B9640F0A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894" y="-125277"/>
            <a:ext cx="1608348" cy="107074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F559C-37CC-435B-A589-6E3228F4CFCE}"/>
              </a:ext>
            </a:extLst>
          </p:cNvPr>
          <p:cNvSpPr txBox="1"/>
          <p:nvPr/>
        </p:nvSpPr>
        <p:spPr>
          <a:xfrm>
            <a:off x="2521143" y="448030"/>
            <a:ext cx="7149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1.  Latent Semantic Analysis (LSA)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17F7C-23BA-4203-81D4-C0CA6F321640}"/>
              </a:ext>
            </a:extLst>
          </p:cNvPr>
          <p:cNvSpPr txBox="1"/>
          <p:nvPr/>
        </p:nvSpPr>
        <p:spPr>
          <a:xfrm>
            <a:off x="707718" y="1296608"/>
            <a:ext cx="493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>
                <a:latin typeface="Century Schoolbook" panose="02040604050505020304" pitchFamily="18" charset="0"/>
              </a:rPr>
              <a:t>Problem: </a:t>
            </a:r>
            <a:r>
              <a:rPr lang="en-IN" dirty="0">
                <a:latin typeface="Century Schoolbook" panose="02040604050505020304" pitchFamily="18" charset="0"/>
              </a:rPr>
              <a:t>How to make a query of similarity?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9427C2-9249-407B-BEED-082C02999FA1}"/>
                  </a:ext>
                </a:extLst>
              </p:cNvPr>
              <p:cNvSpPr txBox="1"/>
              <p:nvPr/>
            </p:nvSpPr>
            <p:spPr>
              <a:xfrm>
                <a:off x="757980" y="2228850"/>
                <a:ext cx="10329120" cy="894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i="1" dirty="0">
                    <a:latin typeface="Century Schoolbook" panose="02040604050505020304" pitchFamily="18" charset="0"/>
                  </a:rPr>
                  <a:t>Solution</a:t>
                </a:r>
                <a:r>
                  <a:rPr lang="en-IN" dirty="0">
                    <a:latin typeface="Century Schoolbook" panose="02040604050505020304" pitchFamily="18" charset="0"/>
                  </a:rPr>
                  <a:t>: Suppose we had 3 sentences initially. For each sentence, represent the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dirty="0">
                    <a:latin typeface="Century Schoolbook" panose="02040604050505020304" pitchFamily="18" charset="0"/>
                  </a:rPr>
                  <a:t> denoting the words in it. Find the representation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>
                  <a:latin typeface="Century Schoolbook" panose="020406040505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9427C2-9249-407B-BEED-082C02999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80" y="2228850"/>
                <a:ext cx="10329120" cy="894412"/>
              </a:xfrm>
              <a:prstGeom prst="rect">
                <a:avLst/>
              </a:prstGeom>
              <a:blipFill>
                <a:blip r:embed="rId3"/>
                <a:stretch>
                  <a:fillRect l="-472" b="-9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766592-A277-4A6A-A5A6-B5148FEA5C9B}"/>
                  </a:ext>
                </a:extLst>
              </p:cNvPr>
              <p:cNvSpPr txBox="1"/>
              <p:nvPr/>
            </p:nvSpPr>
            <p:spPr>
              <a:xfrm>
                <a:off x="757980" y="3185967"/>
                <a:ext cx="10688952" cy="3267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latin typeface="Century Schoolbook" panose="02040604050505020304" pitchFamily="18" charset="0"/>
                  </a:rPr>
                  <a:t>Let’s say, query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0, 0, 0, 0, 0, 1, 0, 0, 0, 1, 1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Century Schoolbook" panose="020406040505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0.4201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0.0748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−0.2995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−0.2001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−0.1206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0.2749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−0.1576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−0.3046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−0.1206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0.2749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0.2626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0.3749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0.4201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0.0749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0.4201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0.0749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0.2626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0.3749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−0.3151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−0.6093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−0.2995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−0.2001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>
                    <a:latin typeface="Century Schoolbook" panose="020406040505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.0989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2.3616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>
                  <a:latin typeface="Century Schoolbook" panose="020406040505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766592-A277-4A6A-A5A6-B5148FEA5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80" y="3185967"/>
                <a:ext cx="10688952" cy="3267176"/>
              </a:xfrm>
              <a:prstGeom prst="rect">
                <a:avLst/>
              </a:prstGeom>
              <a:blipFill>
                <a:blip r:embed="rId4"/>
                <a:stretch>
                  <a:fillRect l="-4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29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E12FB-B3E8-4CF3-89BA-3B9640F0A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894" y="-125277"/>
            <a:ext cx="1608348" cy="107074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F559C-37CC-435B-A589-6E3228F4CFCE}"/>
              </a:ext>
            </a:extLst>
          </p:cNvPr>
          <p:cNvSpPr txBox="1"/>
          <p:nvPr/>
        </p:nvSpPr>
        <p:spPr>
          <a:xfrm>
            <a:off x="2521143" y="448030"/>
            <a:ext cx="7149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1.  Latent Semantic Analysis (LSA)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17F7C-23BA-4203-81D4-C0CA6F321640}"/>
              </a:ext>
            </a:extLst>
          </p:cNvPr>
          <p:cNvSpPr txBox="1"/>
          <p:nvPr/>
        </p:nvSpPr>
        <p:spPr>
          <a:xfrm>
            <a:off x="707718" y="1296608"/>
            <a:ext cx="493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>
                <a:latin typeface="Century Schoolbook" panose="02040604050505020304" pitchFamily="18" charset="0"/>
              </a:rPr>
              <a:t>Problem: </a:t>
            </a:r>
            <a:r>
              <a:rPr lang="en-IN" dirty="0">
                <a:latin typeface="Century Schoolbook" panose="02040604050505020304" pitchFamily="18" charset="0"/>
              </a:rPr>
              <a:t>How to make a query of similarity?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9427C2-9249-407B-BEED-082C02999FA1}"/>
                  </a:ext>
                </a:extLst>
              </p:cNvPr>
              <p:cNvSpPr txBox="1"/>
              <p:nvPr/>
            </p:nvSpPr>
            <p:spPr>
              <a:xfrm>
                <a:off x="757980" y="2264002"/>
                <a:ext cx="10329120" cy="509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i="1" dirty="0">
                    <a:latin typeface="Century Schoolbook" panose="02040604050505020304" pitchFamily="18" charset="0"/>
                  </a:rPr>
                  <a:t>Solution contd.</a:t>
                </a:r>
                <a:r>
                  <a:rPr lang="en-IN" dirty="0">
                    <a:latin typeface="Century Schoolbook" panose="02040604050505020304" pitchFamily="18" charset="0"/>
                  </a:rPr>
                  <a:t>: Using the formula,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dirty="0">
                    <a:latin typeface="Century Schoolbook" panose="02040604050505020304" pitchFamily="18" charset="0"/>
                  </a:rPr>
                  <a:t> we get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−0.2140, −0.1821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>
                  <a:latin typeface="Century Schoolbook" panose="020406040505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9427C2-9249-407B-BEED-082C02999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80" y="2264002"/>
                <a:ext cx="10329120" cy="509498"/>
              </a:xfrm>
              <a:prstGeom prst="rect">
                <a:avLst/>
              </a:prstGeom>
              <a:blipFill>
                <a:blip r:embed="rId3"/>
                <a:stretch>
                  <a:fillRect l="-472" b="-119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766592-A277-4A6A-A5A6-B5148FEA5C9B}"/>
                  </a:ext>
                </a:extLst>
              </p:cNvPr>
              <p:cNvSpPr txBox="1"/>
              <p:nvPr/>
            </p:nvSpPr>
            <p:spPr>
              <a:xfrm>
                <a:off x="757980" y="3185967"/>
                <a:ext cx="10089622" cy="3184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dirty="0">
                    <a:latin typeface="Century Schoolbook" panose="02040604050505020304" pitchFamily="18" charset="0"/>
                  </a:rPr>
                  <a:t>Let’s say, similarly we had such representations of 3 documents initially.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−0.4945, 0.6492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−0.6458, −0.7194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=[−0.5817, 0.2469]</m:t>
                      </m:r>
                    </m:oMath>
                  </m:oMathPara>
                </a14:m>
                <a:endParaRPr lang="en-IN" dirty="0">
                  <a:latin typeface="Century Schoolbook" panose="020406040505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N" dirty="0">
                    <a:latin typeface="Century Schoolbook" panose="02040604050505020304" pitchFamily="18" charset="0"/>
                  </a:rPr>
                  <a:t>Using cosine similarity,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𝑠𝑖𝑚𝑖𝑙𝑎𝑟𝑖𝑡𝑦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IN" dirty="0">
                    <a:latin typeface="Century Schoolbook" panose="02040604050505020304" pitchFamily="18" charset="0"/>
                  </a:rPr>
                  <a:t>, we can obtain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𝑠𝑖𝑚𝑖𝑙𝑎𝑟𝑖𝑡𝑦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=−0.0541,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𝑠𝑖𝑚𝑖𝑙𝑎𝑟𝑖𝑡𝑦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0.9810,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𝑠𝑖𝑚𝑖𝑙𝑎𝑟𝑖𝑡𝑦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0.4479.</m:t>
                      </m:r>
                    </m:oMath>
                  </m:oMathPara>
                </a14:m>
                <a:endParaRPr lang="en-IN" b="0" dirty="0">
                  <a:latin typeface="Century Schoolbook" panose="020406040505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N" b="0" dirty="0">
                    <a:latin typeface="Century Schoolbook" panose="02040604050505020304" pitchFamily="18" charset="0"/>
                  </a:rPr>
                  <a:t>Hence, the query is most similar to document 2.</a:t>
                </a:r>
              </a:p>
              <a:p>
                <a:pPr>
                  <a:lnSpc>
                    <a:spcPct val="150000"/>
                  </a:lnSpc>
                </a:pPr>
                <a:endParaRPr lang="en-IN" dirty="0">
                  <a:latin typeface="Century Schoolbook" panose="020406040505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N" b="0" dirty="0">
                    <a:latin typeface="Century Schoolbook" panose="02040604050505020304" pitchFamily="18" charset="0"/>
                  </a:rPr>
                  <a:t>This method of </a:t>
                </a:r>
                <a:r>
                  <a:rPr lang="en-IN" dirty="0">
                    <a:latin typeface="Century Schoolbook" panose="02040604050505020304" pitchFamily="18" charset="0"/>
                  </a:rPr>
                  <a:t>finding similarity using SVD matrices, is called </a:t>
                </a:r>
                <a:r>
                  <a:rPr lang="en-IN" b="1" dirty="0">
                    <a:latin typeface="Century Schoolbook" panose="02040604050505020304" pitchFamily="18" charset="0"/>
                  </a:rPr>
                  <a:t>Latent Semantic Analysis.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766592-A277-4A6A-A5A6-B5148FEA5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80" y="3185967"/>
                <a:ext cx="10089622" cy="3184590"/>
              </a:xfrm>
              <a:prstGeom prst="rect">
                <a:avLst/>
              </a:prstGeom>
              <a:blipFill>
                <a:blip r:embed="rId4"/>
                <a:stretch>
                  <a:fillRect l="-483" b="-2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333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E12FB-B3E8-4CF3-89BA-3B9640F0A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894" y="-125277"/>
            <a:ext cx="1608348" cy="107074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F559C-37CC-435B-A589-6E3228F4CFCE}"/>
              </a:ext>
            </a:extLst>
          </p:cNvPr>
          <p:cNvSpPr txBox="1"/>
          <p:nvPr/>
        </p:nvSpPr>
        <p:spPr>
          <a:xfrm>
            <a:off x="1700053" y="448030"/>
            <a:ext cx="8171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2.  The Continuous Bag of Words Model</a:t>
            </a:r>
          </a:p>
        </p:txBody>
      </p:sp>
      <p:pic>
        <p:nvPicPr>
          <p:cNvPr id="1030" name="Picture 6" descr="Learning Word Embedding">
            <a:extLst>
              <a:ext uri="{FF2B5EF4-FFF2-40B4-BE49-F238E27FC236}">
                <a16:creationId xmlns:a16="http://schemas.microsoft.com/office/drawing/2014/main" id="{DEC853A6-2586-4566-9E4A-7BFFE3776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82" y="1248499"/>
            <a:ext cx="9585606" cy="527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928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E12FB-B3E8-4CF3-89BA-3B9640F0A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894" y="-125277"/>
            <a:ext cx="1608348" cy="107074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F559C-37CC-435B-A589-6E3228F4CFCE}"/>
              </a:ext>
            </a:extLst>
          </p:cNvPr>
          <p:cNvSpPr txBox="1"/>
          <p:nvPr/>
        </p:nvSpPr>
        <p:spPr>
          <a:xfrm>
            <a:off x="2521143" y="448030"/>
            <a:ext cx="7149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3.  Using WordNet Database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EAB6DC3-51E0-4B51-A0CF-47AFF47ED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516" y="1010054"/>
            <a:ext cx="6945913" cy="544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089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E12FB-B3E8-4CF3-89BA-3B9640F0A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894" y="-125277"/>
            <a:ext cx="1608348" cy="107074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F559C-37CC-435B-A589-6E3228F4CFCE}"/>
              </a:ext>
            </a:extLst>
          </p:cNvPr>
          <p:cNvSpPr txBox="1"/>
          <p:nvPr/>
        </p:nvSpPr>
        <p:spPr>
          <a:xfrm>
            <a:off x="2521143" y="448030"/>
            <a:ext cx="7149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3.  Using WordNet Database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5F5748-2401-4E63-9C04-087E69E8A820}"/>
                  </a:ext>
                </a:extLst>
              </p:cNvPr>
              <p:cNvSpPr txBox="1"/>
              <p:nvPr/>
            </p:nvSpPr>
            <p:spPr>
              <a:xfrm>
                <a:off x="1360967" y="1730988"/>
                <a:ext cx="9512368" cy="4293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b="1" i="1" dirty="0">
                    <a:latin typeface="Century Schoolbook" panose="02040604050505020304" pitchFamily="18" charset="0"/>
                  </a:rPr>
                  <a:t>Wu-Palmer Test</a:t>
                </a:r>
              </a:p>
              <a:p>
                <a:pPr>
                  <a:lnSpc>
                    <a:spcPct val="150000"/>
                  </a:lnSpc>
                </a:pPr>
                <a:endParaRPr lang="en-IN" i="1" dirty="0">
                  <a:latin typeface="Century Schoolbook" panose="020406040505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N" i="1" dirty="0">
                    <a:latin typeface="Century Schoolbook" panose="02040604050505020304" pitchFamily="18" charset="0"/>
                  </a:rPr>
                  <a:t>Principle: </a:t>
                </a:r>
                <a:r>
                  <a:rPr lang="en-IN" dirty="0">
                    <a:latin typeface="Century Schoolbook" panose="02040604050505020304" pitchFamily="18" charset="0"/>
                  </a:rPr>
                  <a:t>Given an ontological set (relational graph of similar elements) of element, let the two words which we are querying similarity for, be represented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i="1" dirty="0">
                    <a:latin typeface="Century Schoolbook" panose="02040604050505020304" pitchFamily="18" charset="0"/>
                  </a:rPr>
                  <a:t> </a:t>
                </a:r>
                <a:r>
                  <a:rPr lang="en-IN" dirty="0">
                    <a:latin typeface="Century Schoolbook" panose="020406040505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i="1" dirty="0">
                    <a:latin typeface="Century Schoolbook" panose="02040604050505020304" pitchFamily="18" charset="0"/>
                  </a:rPr>
                  <a:t>, </a:t>
                </a:r>
                <a:r>
                  <a:rPr lang="en-IN" dirty="0">
                    <a:latin typeface="Century Schoolbook" panose="02040604050505020304" pitchFamily="18" charset="0"/>
                  </a:rPr>
                  <a:t>then – </a:t>
                </a:r>
              </a:p>
              <a:p>
                <a:pPr>
                  <a:lnSpc>
                    <a:spcPct val="150000"/>
                  </a:lnSpc>
                </a:pPr>
                <a:endParaRPr lang="en-IN" i="1" dirty="0">
                  <a:latin typeface="Century Schoolbook" panose="020406040505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𝑊𝑢𝑃𝑎𝑙𝑚𝑒𝑟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=2∗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𝑑𝑒𝑝𝑡h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𝑙𝑐𝑠</m:t>
                              </m:r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𝑑𝑒𝑝𝑡h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𝑑𝑒𝑝𝑡h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i="1" dirty="0">
                  <a:latin typeface="Century Schoolbook" panose="020406040505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IN" i="1" dirty="0">
                  <a:latin typeface="Century Schoolbook" panose="020406040505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N" i="1" dirty="0">
                    <a:latin typeface="Century Schoolbook" panose="02040604050505020304" pitchFamily="18" charset="0"/>
                  </a:rPr>
                  <a:t>Note: </a:t>
                </a:r>
                <a:r>
                  <a:rPr lang="en-IN" dirty="0">
                    <a:latin typeface="Century Schoolbook" panose="02040604050505020304" pitchFamily="18" charset="0"/>
                  </a:rPr>
                  <a:t>The value of this ratio is between 0 and 1.</a:t>
                </a:r>
              </a:p>
              <a:p>
                <a:pPr>
                  <a:lnSpc>
                    <a:spcPct val="150000"/>
                  </a:lnSpc>
                </a:pPr>
                <a:endParaRPr lang="en-IN" i="1" dirty="0">
                  <a:latin typeface="Century Schoolbook" panose="020406040505050203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5F5748-2401-4E63-9C04-087E69E8A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967" y="1730988"/>
                <a:ext cx="9512368" cy="4293932"/>
              </a:xfrm>
              <a:prstGeom prst="rect">
                <a:avLst/>
              </a:prstGeom>
              <a:blipFill>
                <a:blip r:embed="rId3"/>
                <a:stretch>
                  <a:fillRect l="-5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898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E12FB-B3E8-4CF3-89BA-3B9640F0A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894" y="-125277"/>
            <a:ext cx="1608348" cy="107074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F559C-37CC-435B-A589-6E3228F4CFCE}"/>
              </a:ext>
            </a:extLst>
          </p:cNvPr>
          <p:cNvSpPr txBox="1"/>
          <p:nvPr/>
        </p:nvSpPr>
        <p:spPr>
          <a:xfrm>
            <a:off x="2521143" y="448030"/>
            <a:ext cx="7149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3.  Using WordNet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E1312-D5F3-4945-AB24-C91A4783CB56}"/>
              </a:ext>
            </a:extLst>
          </p:cNvPr>
          <p:cNvSpPr txBox="1"/>
          <p:nvPr/>
        </p:nvSpPr>
        <p:spPr>
          <a:xfrm>
            <a:off x="1158949" y="1403498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latin typeface="Century Schoolbook" panose="02040604050505020304" pitchFamily="18" charset="0"/>
              </a:rPr>
              <a:t>Code:</a:t>
            </a:r>
          </a:p>
          <a:p>
            <a:endParaRPr lang="en-IN" i="1" dirty="0">
              <a:latin typeface="Century Schoolbook" panose="02040604050505020304" pitchFamily="18" charset="0"/>
            </a:endParaRPr>
          </a:p>
          <a:p>
            <a:endParaRPr lang="en-IN" i="1" dirty="0">
              <a:latin typeface="Century Schoolbook" panose="020406040505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FD8DA0-2323-4432-AC52-3064E8A3A3C1}"/>
              </a:ext>
            </a:extLst>
          </p:cNvPr>
          <p:cNvSpPr txBox="1"/>
          <p:nvPr/>
        </p:nvSpPr>
        <p:spPr>
          <a:xfrm>
            <a:off x="6504676" y="1407673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latin typeface="Century Schoolbook" panose="02040604050505020304" pitchFamily="18" charset="0"/>
              </a:rPr>
              <a:t>Output:</a:t>
            </a:r>
          </a:p>
          <a:p>
            <a:endParaRPr lang="en-IN" i="1" dirty="0">
              <a:latin typeface="Century Schoolbook" panose="020406040505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898A95-346D-4FAE-8C23-9B0C78B25325}"/>
              </a:ext>
            </a:extLst>
          </p:cNvPr>
          <p:cNvSpPr txBox="1"/>
          <p:nvPr/>
        </p:nvSpPr>
        <p:spPr>
          <a:xfrm>
            <a:off x="1052623" y="1938525"/>
            <a:ext cx="433644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nltk.corpus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wordnet 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wn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wn.synsets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'n'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I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3921F-E6F8-437F-9B64-9EB331373CD1}"/>
              </a:ext>
            </a:extLst>
          </p:cNvPr>
          <p:cNvSpPr txBox="1"/>
          <p:nvPr/>
        </p:nvSpPr>
        <p:spPr>
          <a:xfrm>
            <a:off x="6079232" y="1938525"/>
            <a:ext cx="4953820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6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Synset</a:t>
            </a:r>
            <a:r>
              <a:rPr lang="en-IN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('cat.n.01'), </a:t>
            </a:r>
            <a:r>
              <a:rPr lang="en-IN" sz="16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Synset</a:t>
            </a:r>
            <a:r>
              <a:rPr lang="en-IN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('guy.n.01’), </a:t>
            </a:r>
          </a:p>
          <a:p>
            <a:r>
              <a:rPr lang="en-IN" sz="16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Synset</a:t>
            </a:r>
            <a:r>
              <a:rPr lang="en-IN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('cat.n.03’), </a:t>
            </a:r>
          </a:p>
          <a:p>
            <a:r>
              <a:rPr lang="en-IN" sz="16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Synset</a:t>
            </a:r>
            <a:r>
              <a:rPr lang="en-IN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('kat.n.01’), </a:t>
            </a:r>
          </a:p>
          <a:p>
            <a:r>
              <a:rPr lang="en-IN" sz="16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Synset</a:t>
            </a:r>
            <a:r>
              <a:rPr lang="en-IN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('cat-o'-nine-tails.n.01'), </a:t>
            </a:r>
            <a:r>
              <a:rPr lang="en-IN" sz="16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Synset</a:t>
            </a:r>
            <a:r>
              <a:rPr lang="en-IN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('caterpillar.n.02'), </a:t>
            </a:r>
            <a:r>
              <a:rPr lang="en-IN" sz="16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Synset</a:t>
            </a:r>
            <a:r>
              <a:rPr lang="en-IN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('big_cat.n.01'), </a:t>
            </a:r>
            <a:r>
              <a:rPr lang="en-IN" sz="16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Synset</a:t>
            </a:r>
            <a:r>
              <a:rPr lang="en-IN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('computerized_tomography.n.01')]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10675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E12FB-B3E8-4CF3-89BA-3B9640F0A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894" y="-125277"/>
            <a:ext cx="1608348" cy="107074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F559C-37CC-435B-A589-6E3228F4CFCE}"/>
              </a:ext>
            </a:extLst>
          </p:cNvPr>
          <p:cNvSpPr txBox="1"/>
          <p:nvPr/>
        </p:nvSpPr>
        <p:spPr>
          <a:xfrm>
            <a:off x="2521143" y="448030"/>
            <a:ext cx="7149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3.  Using WordNet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E1312-D5F3-4945-AB24-C91A4783CB56}"/>
              </a:ext>
            </a:extLst>
          </p:cNvPr>
          <p:cNvSpPr txBox="1"/>
          <p:nvPr/>
        </p:nvSpPr>
        <p:spPr>
          <a:xfrm>
            <a:off x="1158949" y="1403498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latin typeface="Century Schoolbook" panose="02040604050505020304" pitchFamily="18" charset="0"/>
              </a:rPr>
              <a:t>Code:</a:t>
            </a:r>
          </a:p>
          <a:p>
            <a:endParaRPr lang="en-IN" i="1" dirty="0">
              <a:latin typeface="Century Schoolbook" panose="02040604050505020304" pitchFamily="18" charset="0"/>
            </a:endParaRPr>
          </a:p>
          <a:p>
            <a:endParaRPr lang="en-IN" i="1" dirty="0">
              <a:latin typeface="Century Schoolbook" panose="020406040505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FD8DA0-2323-4432-AC52-3064E8A3A3C1}"/>
              </a:ext>
            </a:extLst>
          </p:cNvPr>
          <p:cNvSpPr txBox="1"/>
          <p:nvPr/>
        </p:nvSpPr>
        <p:spPr>
          <a:xfrm>
            <a:off x="6504676" y="1407673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latin typeface="Century Schoolbook" panose="02040604050505020304" pitchFamily="18" charset="0"/>
              </a:rPr>
              <a:t>Output:</a:t>
            </a:r>
          </a:p>
          <a:p>
            <a:endParaRPr lang="en-IN" i="1" dirty="0">
              <a:latin typeface="Century Schoolbook" panose="020406040505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898A95-346D-4FAE-8C23-9B0C78B25325}"/>
              </a:ext>
            </a:extLst>
          </p:cNvPr>
          <p:cNvSpPr txBox="1"/>
          <p:nvPr/>
        </p:nvSpPr>
        <p:spPr>
          <a:xfrm>
            <a:off x="1052623" y="1938525"/>
            <a:ext cx="4593265" cy="427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It's important to note that the 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Synsets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 from such a query are 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ordered by how frequent that 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sense appears in the corpus.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Get the most common 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synset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dog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wn.synsets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'dog'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feline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wn.synsets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'feline'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mammal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wn.synsets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'mammal'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truck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wn.synsets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'truck'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IN" sz="1600" dirty="0"/>
          </a:p>
          <a:p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synset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[dog, feline, mammal,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truck]: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"Similarity(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(cat,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synset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cat.wup_similarity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synset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endParaRPr lang="en-IN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130F54-F122-46E3-A473-974984503F4D}"/>
              </a:ext>
            </a:extLst>
          </p:cNvPr>
          <p:cNvSpPr txBox="1"/>
          <p:nvPr/>
        </p:nvSpPr>
        <p:spPr>
          <a:xfrm>
            <a:off x="6079232" y="1938525"/>
            <a:ext cx="4953820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Similarity(</a:t>
            </a:r>
            <a:r>
              <a:rPr lang="en-IN" sz="16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Synset</a:t>
            </a:r>
            <a:r>
              <a:rPr lang="en-IN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('cat.n.01'), </a:t>
            </a:r>
            <a:r>
              <a:rPr lang="en-IN" sz="16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Synset</a:t>
            </a:r>
            <a:r>
              <a:rPr lang="en-IN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('dog.n.01')) = 0.8571428571428571</a:t>
            </a:r>
          </a:p>
          <a:p>
            <a:endParaRPr lang="en-IN" sz="16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IN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Similarity(</a:t>
            </a:r>
            <a:r>
              <a:rPr lang="en-IN" sz="16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Synset</a:t>
            </a:r>
            <a:r>
              <a:rPr lang="en-IN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('cat.n.01'), </a:t>
            </a:r>
            <a:r>
              <a:rPr lang="en-IN" sz="16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Synset</a:t>
            </a:r>
            <a:r>
              <a:rPr lang="en-IN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('feline.n.01')) = 0.9629629629629629</a:t>
            </a:r>
          </a:p>
          <a:p>
            <a:endParaRPr lang="en-IN" sz="16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IN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Similarity(</a:t>
            </a:r>
            <a:r>
              <a:rPr lang="en-IN" sz="16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Synset</a:t>
            </a:r>
            <a:r>
              <a:rPr lang="en-IN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('cat.n.01'), </a:t>
            </a:r>
            <a:r>
              <a:rPr lang="en-IN" sz="16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Synset</a:t>
            </a:r>
            <a:r>
              <a:rPr lang="en-IN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('mammal.n.01')) = 0.8333333333333334</a:t>
            </a:r>
          </a:p>
          <a:p>
            <a:endParaRPr lang="en-IN" sz="16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IN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Similarity(</a:t>
            </a:r>
            <a:r>
              <a:rPr lang="en-IN" sz="16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Synset</a:t>
            </a:r>
            <a:r>
              <a:rPr lang="en-IN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('cat.n.01'), </a:t>
            </a:r>
            <a:r>
              <a:rPr lang="en-IN" sz="16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Synset</a:t>
            </a:r>
            <a:r>
              <a:rPr lang="en-IN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('truck.n.01')) = 0.32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5965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E12FB-B3E8-4CF3-89BA-3B9640F0A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894" y="-125277"/>
            <a:ext cx="1608348" cy="107074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F559C-37CC-435B-A589-6E3228F4CFCE}"/>
              </a:ext>
            </a:extLst>
          </p:cNvPr>
          <p:cNvSpPr txBox="1"/>
          <p:nvPr/>
        </p:nvSpPr>
        <p:spPr>
          <a:xfrm>
            <a:off x="2521143" y="448030"/>
            <a:ext cx="7149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3.  Using WordNet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E1312-D5F3-4945-AB24-C91A4783CB56}"/>
              </a:ext>
            </a:extLst>
          </p:cNvPr>
          <p:cNvSpPr txBox="1"/>
          <p:nvPr/>
        </p:nvSpPr>
        <p:spPr>
          <a:xfrm>
            <a:off x="1158949" y="1403498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latin typeface="Century Schoolbook" panose="02040604050505020304" pitchFamily="18" charset="0"/>
              </a:rPr>
              <a:t>Code:</a:t>
            </a:r>
          </a:p>
          <a:p>
            <a:endParaRPr lang="en-IN" i="1" dirty="0">
              <a:latin typeface="Century Schoolbook" panose="02040604050505020304" pitchFamily="18" charset="0"/>
            </a:endParaRPr>
          </a:p>
          <a:p>
            <a:endParaRPr lang="en-IN" i="1" dirty="0">
              <a:latin typeface="Century Schoolbook" panose="020406040505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898A95-346D-4FAE-8C23-9B0C78B25325}"/>
              </a:ext>
            </a:extLst>
          </p:cNvPr>
          <p:cNvSpPr txBox="1"/>
          <p:nvPr/>
        </p:nvSpPr>
        <p:spPr>
          <a:xfrm>
            <a:off x="1052623" y="1938525"/>
            <a:ext cx="4593265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Helper Function 1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penn_to_wn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 Convert between a Penn Treebank tag to a simplified Wordnet tag """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tag.startswith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'N'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'n'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tag.startswith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'V'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'v'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tag.startswith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'J'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tag.startswith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'r'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130F54-F122-46E3-A473-974984503F4D}"/>
              </a:ext>
            </a:extLst>
          </p:cNvPr>
          <p:cNvSpPr txBox="1"/>
          <p:nvPr/>
        </p:nvSpPr>
        <p:spPr>
          <a:xfrm>
            <a:off x="6079232" y="1938525"/>
            <a:ext cx="495382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Helper Function 2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tagged_to_synset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wn_tag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penn_to_wn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(tag)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wn_tag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wn.synsets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(word,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wn_tag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40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E12FB-B3E8-4CF3-89BA-3B9640F0A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894" y="-125277"/>
            <a:ext cx="1608348" cy="107074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F559C-37CC-435B-A589-6E3228F4CFCE}"/>
              </a:ext>
            </a:extLst>
          </p:cNvPr>
          <p:cNvSpPr txBox="1"/>
          <p:nvPr/>
        </p:nvSpPr>
        <p:spPr>
          <a:xfrm>
            <a:off x="2521143" y="740418"/>
            <a:ext cx="7149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Sentence Similarity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FF01D06-EEF2-4BFE-BBD3-A6482C232295}"/>
              </a:ext>
            </a:extLst>
          </p:cNvPr>
          <p:cNvCxnSpPr>
            <a:stCxn id="6" idx="2"/>
          </p:cNvCxnSpPr>
          <p:nvPr/>
        </p:nvCxnSpPr>
        <p:spPr>
          <a:xfrm>
            <a:off x="6096000" y="1325193"/>
            <a:ext cx="0" cy="5780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95AC6A-C2A6-423D-BC9B-F3A960C2A78D}"/>
              </a:ext>
            </a:extLst>
          </p:cNvPr>
          <p:cNvCxnSpPr>
            <a:cxnSpLocks/>
          </p:cNvCxnSpPr>
          <p:nvPr/>
        </p:nvCxnSpPr>
        <p:spPr>
          <a:xfrm flipH="1">
            <a:off x="2521143" y="1903228"/>
            <a:ext cx="70268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060D6D-E8BC-493A-B6A7-3D2C4032C139}"/>
              </a:ext>
            </a:extLst>
          </p:cNvPr>
          <p:cNvCxnSpPr/>
          <p:nvPr/>
        </p:nvCxnSpPr>
        <p:spPr>
          <a:xfrm>
            <a:off x="2521143" y="1903228"/>
            <a:ext cx="0" cy="6166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BDD9D4-7DF4-480B-B5FC-EF405BDC4C2A}"/>
              </a:ext>
            </a:extLst>
          </p:cNvPr>
          <p:cNvCxnSpPr/>
          <p:nvPr/>
        </p:nvCxnSpPr>
        <p:spPr>
          <a:xfrm>
            <a:off x="9548037" y="1903228"/>
            <a:ext cx="0" cy="6166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3FEF97B-B1F2-470C-94D7-025F15358889}"/>
              </a:ext>
            </a:extLst>
          </p:cNvPr>
          <p:cNvSpPr txBox="1"/>
          <p:nvPr/>
        </p:nvSpPr>
        <p:spPr>
          <a:xfrm>
            <a:off x="1341215" y="2571745"/>
            <a:ext cx="2747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>
                <a:latin typeface="Century Schoolbook" panose="02040604050505020304" pitchFamily="18" charset="0"/>
              </a:rPr>
              <a:t>Lexical Similarity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5FF380-1B92-45C7-8068-86A2B5A06853}"/>
              </a:ext>
            </a:extLst>
          </p:cNvPr>
          <p:cNvSpPr txBox="1"/>
          <p:nvPr/>
        </p:nvSpPr>
        <p:spPr>
          <a:xfrm>
            <a:off x="8128739" y="2571746"/>
            <a:ext cx="30842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i="1" dirty="0">
                <a:latin typeface="Century Schoolbook" panose="02040604050505020304" pitchFamily="18" charset="0"/>
              </a:rPr>
              <a:t>Semantic Similarity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B286F8-5E97-4CC8-956F-74622D527811}"/>
              </a:ext>
            </a:extLst>
          </p:cNvPr>
          <p:cNvSpPr txBox="1"/>
          <p:nvPr/>
        </p:nvSpPr>
        <p:spPr>
          <a:xfrm>
            <a:off x="1337368" y="3118102"/>
            <a:ext cx="3634122" cy="1284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u="sng" dirty="0">
                <a:latin typeface="Century Schoolbook" panose="02040604050505020304" pitchFamily="18" charset="0"/>
              </a:rPr>
              <a:t>Example: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1" dirty="0">
                <a:latin typeface="Century Schoolbook" panose="02040604050505020304" pitchFamily="18" charset="0"/>
              </a:rPr>
              <a:t>How are you?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1" dirty="0">
                <a:latin typeface="Century Schoolbook" panose="02040604050505020304" pitchFamily="18" charset="0"/>
              </a:rPr>
              <a:t>How old are you?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04647-7889-46BF-808F-1218BA8863AB}"/>
              </a:ext>
            </a:extLst>
          </p:cNvPr>
          <p:cNvSpPr txBox="1"/>
          <p:nvPr/>
        </p:nvSpPr>
        <p:spPr>
          <a:xfrm>
            <a:off x="8011531" y="3096435"/>
            <a:ext cx="363412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u="sng" dirty="0">
                <a:latin typeface="Century Schoolbook" panose="02040604050505020304" pitchFamily="18" charset="0"/>
              </a:rPr>
              <a:t>Example: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1" dirty="0">
                <a:latin typeface="Century Schoolbook" panose="02040604050505020304" pitchFamily="18" charset="0"/>
              </a:rPr>
              <a:t>How old are you?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1" dirty="0">
                <a:latin typeface="Century Schoolbook" panose="02040604050505020304" pitchFamily="18" charset="0"/>
              </a:rPr>
              <a:t>What is your age?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8F9711-A5F6-49A5-A3CD-BBC7C98B65BD}"/>
              </a:ext>
            </a:extLst>
          </p:cNvPr>
          <p:cNvSpPr txBox="1"/>
          <p:nvPr/>
        </p:nvSpPr>
        <p:spPr>
          <a:xfrm>
            <a:off x="1337368" y="4381146"/>
            <a:ext cx="5503430" cy="829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u="sng" dirty="0">
                <a:latin typeface="Century Schoolbook" panose="02040604050505020304" pitchFamily="18" charset="0"/>
              </a:rPr>
              <a:t>How to measure this similarity?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i="1" u="sng" dirty="0">
                <a:latin typeface="Century Schoolbook" panose="02040604050505020304" pitchFamily="18" charset="0"/>
              </a:rPr>
              <a:t>Jaccard’s Method:</a:t>
            </a:r>
            <a:r>
              <a:rPr lang="en-IN" sz="1600" i="1" dirty="0">
                <a:latin typeface="Century Schoolbook" panose="02040604050505020304" pitchFamily="18" charset="0"/>
              </a:rPr>
              <a:t> Find the % of common words.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078958-9B89-464F-878B-150BCCD9AA12}"/>
              </a:ext>
            </a:extLst>
          </p:cNvPr>
          <p:cNvSpPr txBox="1"/>
          <p:nvPr/>
        </p:nvSpPr>
        <p:spPr>
          <a:xfrm>
            <a:off x="7976344" y="4383882"/>
            <a:ext cx="3607078" cy="45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u="sng" dirty="0">
                <a:latin typeface="Century Schoolbook" panose="02040604050505020304" pitchFamily="18" charset="0"/>
              </a:rPr>
              <a:t>How to measure this similarity?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C43364-1C1B-47F7-91A7-5C6597F91516}"/>
                  </a:ext>
                </a:extLst>
              </p:cNvPr>
              <p:cNvSpPr txBox="1"/>
              <p:nvPr/>
            </p:nvSpPr>
            <p:spPr>
              <a:xfrm>
                <a:off x="1755558" y="5295422"/>
                <a:ext cx="5697693" cy="60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𝐽𝑎𝑐𝑐𝑎𝑟𝑑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𝐶𝑜𝑒𝑓𝑓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𝑜𝑓𝑐𝑜𝑚𝑚𝑜𝑛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𝑤𝑜𝑟𝑑𝑠</m:t>
                          </m:r>
                        </m:num>
                        <m:den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𝑤𝑜𝑟𝑑𝑠</m:t>
                          </m:r>
                        </m:den>
                      </m:f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=75% 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𝑠𝑖𝑚𝑖𝑙𝑎𝑟</m:t>
                      </m:r>
                    </m:oMath>
                  </m:oMathPara>
                </a14:m>
                <a:endParaRPr lang="en-IN" sz="1600" b="0" i="1" dirty="0">
                  <a:latin typeface="Century Schoolbook" panose="020406040505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C43364-1C1B-47F7-91A7-5C6597F91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558" y="5295422"/>
                <a:ext cx="5697693" cy="6036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E1CE82C-3AB8-4824-9D20-B898FBB7D157}"/>
              </a:ext>
            </a:extLst>
          </p:cNvPr>
          <p:cNvSpPr txBox="1"/>
          <p:nvPr/>
        </p:nvSpPr>
        <p:spPr>
          <a:xfrm>
            <a:off x="2521143" y="5930835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Century Schoolbook" panose="02040604050505020304" pitchFamily="18" charset="0"/>
              </a:rPr>
              <a:t>A very bad measure of similarity!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3D7239-78EE-46A2-92E5-E451A15931A3}"/>
              </a:ext>
            </a:extLst>
          </p:cNvPr>
          <p:cNvSpPr txBox="1"/>
          <p:nvPr/>
        </p:nvSpPr>
        <p:spPr>
          <a:xfrm>
            <a:off x="8230683" y="4945017"/>
            <a:ext cx="318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Century Schoolbook" panose="02040604050505020304" pitchFamily="18" charset="0"/>
              </a:rPr>
              <a:t>OUR TODAY’S SESSION!</a:t>
            </a:r>
          </a:p>
        </p:txBody>
      </p:sp>
    </p:spTree>
    <p:extLst>
      <p:ext uri="{BB962C8B-B14F-4D97-AF65-F5344CB8AC3E}">
        <p14:creationId xmlns:p14="http://schemas.microsoft.com/office/powerpoint/2010/main" val="1343709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E12FB-B3E8-4CF3-89BA-3B9640F0A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894" y="-125277"/>
            <a:ext cx="1608348" cy="107074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898A95-346D-4FAE-8C23-9B0C78B25325}"/>
              </a:ext>
            </a:extLst>
          </p:cNvPr>
          <p:cNvSpPr txBox="1"/>
          <p:nvPr/>
        </p:nvSpPr>
        <p:spPr>
          <a:xfrm>
            <a:off x="1145356" y="99930"/>
            <a:ext cx="9820712" cy="655564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sentence_similarity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sentence1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sentence2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 compute the sentence similarity using Wordnet """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Tokenize and tag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sentence1 = 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pos_tag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word_tokenize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(sentence1))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sentence2 = 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pos_tag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word_tokenize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(sentence2))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Get the </a:t>
            </a:r>
            <a:r>
              <a:rPr lang="en-US" sz="15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synsets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for the tagged words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synsets1 = [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tagged_to_synset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tagged_word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tagged_word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sentence1]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synsets2 = [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tagged_to_synset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tagged_word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tagged_word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sentence2]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Filter out the </a:t>
            </a:r>
            <a:r>
              <a:rPr lang="en-US" sz="15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Nones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synsets1 = [ss 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ss 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synsets1 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ss]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synsets2 = [ss 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ss 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synsets2 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ss]</a:t>
            </a:r>
          </a:p>
          <a:p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score, count = </a:t>
            </a:r>
            <a:r>
              <a:rPr lang="en-US" sz="15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5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For each word in the first sentence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synset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synsets1: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Get the similarity value of the most similar word in the other sentence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best_score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synset.path_similarity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(ss) 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ss 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synsets2])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Check that the similarity could have been computed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best_score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score += 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best_score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count += </a:t>
            </a:r>
            <a:r>
              <a:rPr lang="en-US" sz="15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Average the values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score /= count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score</a:t>
            </a:r>
          </a:p>
        </p:txBody>
      </p:sp>
    </p:spTree>
    <p:extLst>
      <p:ext uri="{BB962C8B-B14F-4D97-AF65-F5344CB8AC3E}">
        <p14:creationId xmlns:p14="http://schemas.microsoft.com/office/powerpoint/2010/main" val="614376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E12FB-B3E8-4CF3-89BA-3B9640F0A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894" y="-125277"/>
            <a:ext cx="1608348" cy="107074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F559C-37CC-435B-A589-6E3228F4CFCE}"/>
              </a:ext>
            </a:extLst>
          </p:cNvPr>
          <p:cNvSpPr txBox="1"/>
          <p:nvPr/>
        </p:nvSpPr>
        <p:spPr>
          <a:xfrm>
            <a:off x="2521143" y="448030"/>
            <a:ext cx="7149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3.  Using WordNet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E1312-D5F3-4945-AB24-C91A4783CB56}"/>
              </a:ext>
            </a:extLst>
          </p:cNvPr>
          <p:cNvSpPr txBox="1"/>
          <p:nvPr/>
        </p:nvSpPr>
        <p:spPr>
          <a:xfrm>
            <a:off x="1158949" y="1403498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latin typeface="Century Schoolbook" panose="02040604050505020304" pitchFamily="18" charset="0"/>
              </a:rPr>
              <a:t>Code:</a:t>
            </a:r>
          </a:p>
          <a:p>
            <a:endParaRPr lang="en-IN" i="1" dirty="0">
              <a:latin typeface="Century Schoolbook" panose="02040604050505020304" pitchFamily="18" charset="0"/>
            </a:endParaRPr>
          </a:p>
          <a:p>
            <a:endParaRPr lang="en-IN" i="1" dirty="0">
              <a:latin typeface="Century Schoolbook" panose="020406040505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FD8DA0-2323-4432-AC52-3064E8A3A3C1}"/>
              </a:ext>
            </a:extLst>
          </p:cNvPr>
          <p:cNvSpPr txBox="1"/>
          <p:nvPr/>
        </p:nvSpPr>
        <p:spPr>
          <a:xfrm>
            <a:off x="6504676" y="1407673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latin typeface="Century Schoolbook" panose="02040604050505020304" pitchFamily="18" charset="0"/>
              </a:rPr>
              <a:t>Output:</a:t>
            </a:r>
          </a:p>
          <a:p>
            <a:endParaRPr lang="en-IN" i="1" dirty="0">
              <a:latin typeface="Century Schoolbook" panose="020406040505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130F54-F122-46E3-A473-974984503F4D}"/>
              </a:ext>
            </a:extLst>
          </p:cNvPr>
          <p:cNvSpPr txBox="1"/>
          <p:nvPr/>
        </p:nvSpPr>
        <p:spPr>
          <a:xfrm>
            <a:off x="6079232" y="1938525"/>
            <a:ext cx="4953820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Similarity("Cats are beautiful animals.", "Dogs are awesome.") = 0.511111111111</a:t>
            </a:r>
          </a:p>
          <a:p>
            <a:endParaRPr lang="en-IN" sz="16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Similarity("Cats are beautiful animals.", "Some gorgeous creatures are felines.") = 0.833333333333</a:t>
            </a:r>
          </a:p>
          <a:p>
            <a:endParaRPr lang="en-IN" sz="16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Similarity("Cats are beautiful animals.", "Dolphins are swimming mammals.") = 0.483333333333</a:t>
            </a:r>
          </a:p>
          <a:p>
            <a:endParaRPr lang="en-IN" sz="16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Similarity("Cats are beautiful animals.", "Cats are beautiful animals.") = 1.0</a:t>
            </a:r>
            <a:endParaRPr lang="en-IN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2B15E4-441D-4C0F-94A5-24738F63C711}"/>
              </a:ext>
            </a:extLst>
          </p:cNvPr>
          <p:cNvSpPr txBox="1"/>
          <p:nvPr/>
        </p:nvSpPr>
        <p:spPr>
          <a:xfrm>
            <a:off x="340242" y="1938525"/>
            <a:ext cx="5305647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sentences = [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"Dogs are awesome."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"Some gorgeous creatures are felines."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"Dolphins are swimming mammals."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"Cats are beautiful animals."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focus_sentence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"Cats are beautiful animals."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sz="1600" dirty="0"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sentence 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sentences: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"Similarity(</a:t>
            </a:r>
            <a:r>
              <a:rPr lang="en-IN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  (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focus_sentence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sentence, 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sentence_similarity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focus_sentence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sentence)))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"Similarity(</a:t>
            </a:r>
            <a:r>
              <a:rPr lang="en-IN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(sentence, 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focus_sentence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sentence_similarity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(sentence, 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focus_sentence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316567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E12FB-B3E8-4CF3-89BA-3B9640F0A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894" y="-125277"/>
            <a:ext cx="1608348" cy="107074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F559C-37CC-435B-A589-6E3228F4CFCE}"/>
              </a:ext>
            </a:extLst>
          </p:cNvPr>
          <p:cNvSpPr txBox="1"/>
          <p:nvPr/>
        </p:nvSpPr>
        <p:spPr>
          <a:xfrm>
            <a:off x="2521143" y="740418"/>
            <a:ext cx="7149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Semantic Similarity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FF01D06-EEF2-4BFE-BBD3-A6482C232295}"/>
              </a:ext>
            </a:extLst>
          </p:cNvPr>
          <p:cNvCxnSpPr>
            <a:stCxn id="6" idx="2"/>
          </p:cNvCxnSpPr>
          <p:nvPr/>
        </p:nvCxnSpPr>
        <p:spPr>
          <a:xfrm>
            <a:off x="6096000" y="1325193"/>
            <a:ext cx="0" cy="5780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95AC6A-C2A6-423D-BC9B-F3A960C2A78D}"/>
              </a:ext>
            </a:extLst>
          </p:cNvPr>
          <p:cNvCxnSpPr>
            <a:cxnSpLocks/>
          </p:cNvCxnSpPr>
          <p:nvPr/>
        </p:nvCxnSpPr>
        <p:spPr>
          <a:xfrm flipH="1">
            <a:off x="2860159" y="1903228"/>
            <a:ext cx="66878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060D6D-E8BC-493A-B6A7-3D2C4032C139}"/>
              </a:ext>
            </a:extLst>
          </p:cNvPr>
          <p:cNvCxnSpPr/>
          <p:nvPr/>
        </p:nvCxnSpPr>
        <p:spPr>
          <a:xfrm>
            <a:off x="2860158" y="1903228"/>
            <a:ext cx="0" cy="6166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BDD9D4-7DF4-480B-B5FC-EF405BDC4C2A}"/>
              </a:ext>
            </a:extLst>
          </p:cNvPr>
          <p:cNvCxnSpPr/>
          <p:nvPr/>
        </p:nvCxnSpPr>
        <p:spPr>
          <a:xfrm>
            <a:off x="9548037" y="1903228"/>
            <a:ext cx="0" cy="6166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3FEF97B-B1F2-470C-94D7-025F15358889}"/>
              </a:ext>
            </a:extLst>
          </p:cNvPr>
          <p:cNvSpPr txBox="1"/>
          <p:nvPr/>
        </p:nvSpPr>
        <p:spPr>
          <a:xfrm>
            <a:off x="1551557" y="2530751"/>
            <a:ext cx="3786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>
                <a:latin typeface="Century Schoolbook" panose="02040604050505020304" pitchFamily="18" charset="0"/>
              </a:rPr>
              <a:t>Corpus-based Techniques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5FF380-1B92-45C7-8068-86A2B5A06853}"/>
              </a:ext>
            </a:extLst>
          </p:cNvPr>
          <p:cNvSpPr txBox="1"/>
          <p:nvPr/>
        </p:nvSpPr>
        <p:spPr>
          <a:xfrm>
            <a:off x="7401132" y="2516511"/>
            <a:ext cx="42938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i="1" dirty="0">
                <a:latin typeface="Century Schoolbook" panose="02040604050505020304" pitchFamily="18" charset="0"/>
              </a:rPr>
              <a:t>Knowledge-based Techniques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DAF969F-9D9F-42EA-8228-C7B154958DBA}"/>
              </a:ext>
            </a:extLst>
          </p:cNvPr>
          <p:cNvCxnSpPr>
            <a:cxnSpLocks/>
          </p:cNvCxnSpPr>
          <p:nvPr/>
        </p:nvCxnSpPr>
        <p:spPr>
          <a:xfrm flipH="1">
            <a:off x="1764208" y="3556211"/>
            <a:ext cx="37221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F1ED14-B0FA-44E1-B8F6-3DD77D042DE9}"/>
              </a:ext>
            </a:extLst>
          </p:cNvPr>
          <p:cNvCxnSpPr/>
          <p:nvPr/>
        </p:nvCxnSpPr>
        <p:spPr>
          <a:xfrm>
            <a:off x="2860158" y="2978176"/>
            <a:ext cx="0" cy="5780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3224AD0-503B-4088-9E7F-A4678D6AAAFE}"/>
              </a:ext>
            </a:extLst>
          </p:cNvPr>
          <p:cNvCxnSpPr>
            <a:cxnSpLocks/>
          </p:cNvCxnSpPr>
          <p:nvPr/>
        </p:nvCxnSpPr>
        <p:spPr>
          <a:xfrm>
            <a:off x="1764208" y="3556211"/>
            <a:ext cx="0" cy="4628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0E6A9A-8A56-47AF-AF00-A86A6094CA7F}"/>
              </a:ext>
            </a:extLst>
          </p:cNvPr>
          <p:cNvCxnSpPr>
            <a:cxnSpLocks/>
          </p:cNvCxnSpPr>
          <p:nvPr/>
        </p:nvCxnSpPr>
        <p:spPr>
          <a:xfrm>
            <a:off x="5486400" y="3556211"/>
            <a:ext cx="0" cy="4628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B293023-046E-42F6-9515-8E533C1146D5}"/>
              </a:ext>
            </a:extLst>
          </p:cNvPr>
          <p:cNvSpPr txBox="1"/>
          <p:nvPr/>
        </p:nvSpPr>
        <p:spPr>
          <a:xfrm>
            <a:off x="917941" y="4019107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>
                <a:latin typeface="Century Schoolbook" panose="02040604050505020304" pitchFamily="18" charset="0"/>
              </a:rPr>
              <a:t>Statistical Methods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32573C-F43F-4E61-9D0D-C1AE2A1E1E75}"/>
              </a:ext>
            </a:extLst>
          </p:cNvPr>
          <p:cNvSpPr txBox="1"/>
          <p:nvPr/>
        </p:nvSpPr>
        <p:spPr>
          <a:xfrm>
            <a:off x="4102849" y="4022117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>
                <a:latin typeface="Century Schoolbook" panose="02040604050505020304" pitchFamily="18" charset="0"/>
              </a:rPr>
              <a:t>Deep-Learning Methods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255B53-496F-4BD0-98F0-7A3373F66386}"/>
              </a:ext>
            </a:extLst>
          </p:cNvPr>
          <p:cNvSpPr txBox="1"/>
          <p:nvPr/>
        </p:nvSpPr>
        <p:spPr>
          <a:xfrm>
            <a:off x="876532" y="4625528"/>
            <a:ext cx="1487908" cy="869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u="sng" dirty="0">
                <a:latin typeface="Century Schoolbook" panose="02040604050505020304" pitchFamily="18" charset="0"/>
              </a:rPr>
              <a:t>Example: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entury Schoolbook" panose="02040604050505020304" pitchFamily="18" charset="0"/>
              </a:rPr>
              <a:t>LSA(LSI)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898EF5-1AAB-4740-B347-6831360AC2AD}"/>
              </a:ext>
            </a:extLst>
          </p:cNvPr>
          <p:cNvSpPr txBox="1"/>
          <p:nvPr/>
        </p:nvSpPr>
        <p:spPr>
          <a:xfrm>
            <a:off x="3925354" y="4500139"/>
            <a:ext cx="3381054" cy="2115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u="sng" dirty="0">
                <a:latin typeface="Century Schoolbook" panose="02040604050505020304" pitchFamily="18" charset="0"/>
              </a:rPr>
              <a:t>Example: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entury Schoolbook" panose="02040604050505020304" pitchFamily="18" charset="0"/>
              </a:rPr>
              <a:t>Continuous Bag of Words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entury Schoolbook" panose="02040604050505020304" pitchFamily="18" charset="0"/>
              </a:rPr>
              <a:t>The Skip-gram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entury Schoolbook" panose="02040604050505020304" pitchFamily="18" charset="0"/>
              </a:rPr>
              <a:t>Siamese-Manhattan LSTM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entury Schoolbook" panose="02040604050505020304" pitchFamily="18" charset="0"/>
              </a:rPr>
              <a:t>BERT embeddings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5AF2F7-4ABD-4A95-A394-2E1A600C4FF0}"/>
              </a:ext>
            </a:extLst>
          </p:cNvPr>
          <p:cNvCxnSpPr>
            <a:cxnSpLocks/>
          </p:cNvCxnSpPr>
          <p:nvPr/>
        </p:nvCxnSpPr>
        <p:spPr>
          <a:xfrm>
            <a:off x="5486400" y="4354880"/>
            <a:ext cx="0" cy="2905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4BE5844-059D-429E-B3C9-309385ABFF95}"/>
              </a:ext>
            </a:extLst>
          </p:cNvPr>
          <p:cNvCxnSpPr>
            <a:cxnSpLocks/>
          </p:cNvCxnSpPr>
          <p:nvPr/>
        </p:nvCxnSpPr>
        <p:spPr>
          <a:xfrm>
            <a:off x="9548036" y="2966104"/>
            <a:ext cx="0" cy="4628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F682EE7-A8C9-4D31-B3CD-924B7AF5F628}"/>
              </a:ext>
            </a:extLst>
          </p:cNvPr>
          <p:cNvSpPr txBox="1"/>
          <p:nvPr/>
        </p:nvSpPr>
        <p:spPr>
          <a:xfrm>
            <a:off x="7375771" y="3359137"/>
            <a:ext cx="4030270" cy="1284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u="sng" dirty="0">
                <a:latin typeface="Century Schoolbook" panose="02040604050505020304" pitchFamily="18" charset="0"/>
              </a:rPr>
              <a:t>Example: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entury Schoolbook" panose="02040604050505020304" pitchFamily="18" charset="0"/>
              </a:rPr>
              <a:t>WordNet’s Wu-Palmer Similarity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entury Schoolbook" panose="02040604050505020304" pitchFamily="18" charset="0"/>
              </a:rPr>
              <a:t>Leacock Chodorow Similarity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5A0427-E9F8-4BD5-A4F6-FF68A1330DAD}"/>
              </a:ext>
            </a:extLst>
          </p:cNvPr>
          <p:cNvCxnSpPr>
            <a:cxnSpLocks/>
          </p:cNvCxnSpPr>
          <p:nvPr/>
        </p:nvCxnSpPr>
        <p:spPr>
          <a:xfrm>
            <a:off x="1764208" y="4411952"/>
            <a:ext cx="0" cy="2905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76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E12FB-B3E8-4CF3-89BA-3B9640F0A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894" y="-125277"/>
            <a:ext cx="1608348" cy="107074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F559C-37CC-435B-A589-6E3228F4CFCE}"/>
              </a:ext>
            </a:extLst>
          </p:cNvPr>
          <p:cNvSpPr txBox="1"/>
          <p:nvPr/>
        </p:nvSpPr>
        <p:spPr>
          <a:xfrm>
            <a:off x="2521143" y="448030"/>
            <a:ext cx="7149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1.  Latent Semantic Analysis (LSA)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223D5F-2CF8-42F3-8D6B-D612F01B9733}"/>
              </a:ext>
            </a:extLst>
          </p:cNvPr>
          <p:cNvSpPr txBox="1"/>
          <p:nvPr/>
        </p:nvSpPr>
        <p:spPr>
          <a:xfrm>
            <a:off x="1020725" y="1218381"/>
            <a:ext cx="6046848" cy="2115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i="1" dirty="0">
                <a:latin typeface="Century Schoolbook" panose="02040604050505020304" pitchFamily="18" charset="0"/>
              </a:rPr>
              <a:t>Corpus: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entury Schoolbook" panose="02040604050505020304" pitchFamily="18" charset="0"/>
              </a:rPr>
              <a:t>Human machine interface for computer applications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entury Schoolbook" panose="02040604050505020304" pitchFamily="18" charset="0"/>
              </a:rPr>
              <a:t>User opinion of computer system response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entury Schoolbook" panose="02040604050505020304" pitchFamily="18" charset="0"/>
              </a:rPr>
              <a:t>User interface management 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entury Schoolbook" panose="02040604050505020304" pitchFamily="18" charset="0"/>
              </a:rPr>
              <a:t>System engineering for improved response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4588E-707F-44BF-A70E-5BB6690EA1C6}"/>
              </a:ext>
            </a:extLst>
          </p:cNvPr>
          <p:cNvSpPr txBox="1"/>
          <p:nvPr/>
        </p:nvSpPr>
        <p:spPr>
          <a:xfrm>
            <a:off x="1020725" y="3519664"/>
            <a:ext cx="10543271" cy="869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i="1" dirty="0">
                <a:latin typeface="Century Schoolbook" panose="02040604050505020304" pitchFamily="18" charset="0"/>
              </a:rPr>
              <a:t>Vocabulary, V </a:t>
            </a:r>
            <a:r>
              <a:rPr lang="en-IN" dirty="0">
                <a:latin typeface="Century Schoolbook" panose="02040604050505020304" pitchFamily="18" charset="0"/>
              </a:rPr>
              <a:t>= [human, machine, interface, for, computer, application, user, opinion, of, system,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Century Schoolbook" panose="02040604050505020304" pitchFamily="18" charset="0"/>
              </a:rPr>
              <a:t>response, time, engineering, improved, management]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CE085-B0F5-44CC-AFD0-7BD757F31C27}"/>
              </a:ext>
            </a:extLst>
          </p:cNvPr>
          <p:cNvSpPr txBox="1"/>
          <p:nvPr/>
        </p:nvSpPr>
        <p:spPr>
          <a:xfrm>
            <a:off x="1053310" y="4491015"/>
            <a:ext cx="10241906" cy="170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i="1" dirty="0">
                <a:latin typeface="Century Schoolbook" panose="02040604050505020304" pitchFamily="18" charset="0"/>
              </a:rPr>
              <a:t>One-hot representation of words </a:t>
            </a:r>
            <a:r>
              <a:rPr lang="en-IN" dirty="0">
                <a:latin typeface="Century Schoolbook" panose="02040604050505020304" pitchFamily="18" charset="0"/>
              </a:rPr>
              <a:t>in vocabulary: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Century Schoolbook" panose="02040604050505020304" pitchFamily="18" charset="0"/>
              </a:rPr>
              <a:t>Human = [1, 0, 0, …, 0, 0, 0]</a:t>
            </a:r>
          </a:p>
          <a:p>
            <a:pPr>
              <a:lnSpc>
                <a:spcPct val="150000"/>
              </a:lnSpc>
            </a:pPr>
            <a:endParaRPr lang="en-IN" dirty="0">
              <a:latin typeface="Century Schoolbook" panose="020406040505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IN" b="1" dirty="0">
                <a:latin typeface="Century Schoolbook" panose="02040604050505020304" pitchFamily="18" charset="0"/>
              </a:rPr>
              <a:t>Not a good representation! We wish our words to carry context information as well. </a:t>
            </a:r>
          </a:p>
        </p:txBody>
      </p:sp>
    </p:spTree>
    <p:extLst>
      <p:ext uri="{BB962C8B-B14F-4D97-AF65-F5344CB8AC3E}">
        <p14:creationId xmlns:p14="http://schemas.microsoft.com/office/powerpoint/2010/main" val="336965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E12FB-B3E8-4CF3-89BA-3B9640F0A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894" y="-125277"/>
            <a:ext cx="1608348" cy="107074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F559C-37CC-435B-A589-6E3228F4CFCE}"/>
              </a:ext>
            </a:extLst>
          </p:cNvPr>
          <p:cNvSpPr txBox="1"/>
          <p:nvPr/>
        </p:nvSpPr>
        <p:spPr>
          <a:xfrm>
            <a:off x="2521143" y="448030"/>
            <a:ext cx="7149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1.  Latent Semantic Analysis (LSA)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223D5F-2CF8-42F3-8D6B-D612F01B9733}"/>
              </a:ext>
            </a:extLst>
          </p:cNvPr>
          <p:cNvSpPr txBox="1"/>
          <p:nvPr/>
        </p:nvSpPr>
        <p:spPr>
          <a:xfrm>
            <a:off x="1020725" y="1195388"/>
            <a:ext cx="6046848" cy="2115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i="1" dirty="0">
                <a:latin typeface="Century Schoolbook" panose="02040604050505020304" pitchFamily="18" charset="0"/>
              </a:rPr>
              <a:t>Corpus: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entury Schoolbook" panose="02040604050505020304" pitchFamily="18" charset="0"/>
              </a:rPr>
              <a:t>Human machine interface for computer applications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entury Schoolbook" panose="02040604050505020304" pitchFamily="18" charset="0"/>
              </a:rPr>
              <a:t>User opinion of computer system response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entury Schoolbook" panose="02040604050505020304" pitchFamily="18" charset="0"/>
              </a:rPr>
              <a:t>User interface management 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entury Schoolbook" panose="02040604050505020304" pitchFamily="18" charset="0"/>
              </a:rPr>
              <a:t>System engineering for improved response time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96BD651-E15A-4635-88F0-4B144FCC1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164539"/>
              </p:ext>
            </p:extLst>
          </p:nvPr>
        </p:nvGraphicFramePr>
        <p:xfrm>
          <a:off x="1139897" y="3606616"/>
          <a:ext cx="695251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3216">
                  <a:extLst>
                    <a:ext uri="{9D8B030D-6E8A-4147-A177-3AD203B41FA5}">
                      <a16:colId xmlns:a16="http://schemas.microsoft.com/office/drawing/2014/main" val="2491308113"/>
                    </a:ext>
                  </a:extLst>
                </a:gridCol>
                <a:gridCol w="993216">
                  <a:extLst>
                    <a:ext uri="{9D8B030D-6E8A-4147-A177-3AD203B41FA5}">
                      <a16:colId xmlns:a16="http://schemas.microsoft.com/office/drawing/2014/main" val="4055450370"/>
                    </a:ext>
                  </a:extLst>
                </a:gridCol>
                <a:gridCol w="993216">
                  <a:extLst>
                    <a:ext uri="{9D8B030D-6E8A-4147-A177-3AD203B41FA5}">
                      <a16:colId xmlns:a16="http://schemas.microsoft.com/office/drawing/2014/main" val="3551863765"/>
                    </a:ext>
                  </a:extLst>
                </a:gridCol>
                <a:gridCol w="993216">
                  <a:extLst>
                    <a:ext uri="{9D8B030D-6E8A-4147-A177-3AD203B41FA5}">
                      <a16:colId xmlns:a16="http://schemas.microsoft.com/office/drawing/2014/main" val="1562531659"/>
                    </a:ext>
                  </a:extLst>
                </a:gridCol>
                <a:gridCol w="993216">
                  <a:extLst>
                    <a:ext uri="{9D8B030D-6E8A-4147-A177-3AD203B41FA5}">
                      <a16:colId xmlns:a16="http://schemas.microsoft.com/office/drawing/2014/main" val="2591950216"/>
                    </a:ext>
                  </a:extLst>
                </a:gridCol>
                <a:gridCol w="993216">
                  <a:extLst>
                    <a:ext uri="{9D8B030D-6E8A-4147-A177-3AD203B41FA5}">
                      <a16:colId xmlns:a16="http://schemas.microsoft.com/office/drawing/2014/main" val="1948253248"/>
                    </a:ext>
                  </a:extLst>
                </a:gridCol>
                <a:gridCol w="993216">
                  <a:extLst>
                    <a:ext uri="{9D8B030D-6E8A-4147-A177-3AD203B41FA5}">
                      <a16:colId xmlns:a16="http://schemas.microsoft.com/office/drawing/2014/main" val="3173271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Machine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32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Machine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03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12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4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77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1775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47A0CFE-B3F3-47AB-8299-0038CE10C364}"/>
              </a:ext>
            </a:extLst>
          </p:cNvPr>
          <p:cNvSpPr txBox="1"/>
          <p:nvPr/>
        </p:nvSpPr>
        <p:spPr>
          <a:xfrm>
            <a:off x="8222825" y="3943735"/>
            <a:ext cx="3563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latin typeface="Century Schoolbook" panose="02040604050505020304" pitchFamily="18" charset="0"/>
              </a:rPr>
              <a:t>Co-occurrence matrix</a:t>
            </a:r>
            <a:r>
              <a:rPr lang="en-IN" i="1" dirty="0">
                <a:latin typeface="Century Schoolbook" panose="02040604050505020304" pitchFamily="18" charset="0"/>
              </a:rPr>
              <a:t> capturing context of every word in the vocabulary from the corpus, in a window of k = 2 words.</a:t>
            </a:r>
          </a:p>
        </p:txBody>
      </p:sp>
    </p:spTree>
    <p:extLst>
      <p:ext uri="{BB962C8B-B14F-4D97-AF65-F5344CB8AC3E}">
        <p14:creationId xmlns:p14="http://schemas.microsoft.com/office/powerpoint/2010/main" val="209749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E12FB-B3E8-4CF3-89BA-3B9640F0A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894" y="-125277"/>
            <a:ext cx="1608348" cy="107074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F559C-37CC-435B-A589-6E3228F4CFCE}"/>
              </a:ext>
            </a:extLst>
          </p:cNvPr>
          <p:cNvSpPr txBox="1"/>
          <p:nvPr/>
        </p:nvSpPr>
        <p:spPr>
          <a:xfrm>
            <a:off x="2521143" y="448030"/>
            <a:ext cx="7149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1.  Latent Semantic Analysis (LSA)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96BD651-E15A-4635-88F0-4B144FCC1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539990"/>
              </p:ext>
            </p:extLst>
          </p:nvPr>
        </p:nvGraphicFramePr>
        <p:xfrm>
          <a:off x="893021" y="1370447"/>
          <a:ext cx="6952512" cy="260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3216">
                  <a:extLst>
                    <a:ext uri="{9D8B030D-6E8A-4147-A177-3AD203B41FA5}">
                      <a16:colId xmlns:a16="http://schemas.microsoft.com/office/drawing/2014/main" val="2491308113"/>
                    </a:ext>
                  </a:extLst>
                </a:gridCol>
                <a:gridCol w="993216">
                  <a:extLst>
                    <a:ext uri="{9D8B030D-6E8A-4147-A177-3AD203B41FA5}">
                      <a16:colId xmlns:a16="http://schemas.microsoft.com/office/drawing/2014/main" val="4055450370"/>
                    </a:ext>
                  </a:extLst>
                </a:gridCol>
                <a:gridCol w="993216">
                  <a:extLst>
                    <a:ext uri="{9D8B030D-6E8A-4147-A177-3AD203B41FA5}">
                      <a16:colId xmlns:a16="http://schemas.microsoft.com/office/drawing/2014/main" val="3551863765"/>
                    </a:ext>
                  </a:extLst>
                </a:gridCol>
                <a:gridCol w="993216">
                  <a:extLst>
                    <a:ext uri="{9D8B030D-6E8A-4147-A177-3AD203B41FA5}">
                      <a16:colId xmlns:a16="http://schemas.microsoft.com/office/drawing/2014/main" val="1562531659"/>
                    </a:ext>
                  </a:extLst>
                </a:gridCol>
                <a:gridCol w="993216">
                  <a:extLst>
                    <a:ext uri="{9D8B030D-6E8A-4147-A177-3AD203B41FA5}">
                      <a16:colId xmlns:a16="http://schemas.microsoft.com/office/drawing/2014/main" val="2591950216"/>
                    </a:ext>
                  </a:extLst>
                </a:gridCol>
                <a:gridCol w="993216">
                  <a:extLst>
                    <a:ext uri="{9D8B030D-6E8A-4147-A177-3AD203B41FA5}">
                      <a16:colId xmlns:a16="http://schemas.microsoft.com/office/drawing/2014/main" val="1948253248"/>
                    </a:ext>
                  </a:extLst>
                </a:gridCol>
                <a:gridCol w="993216">
                  <a:extLst>
                    <a:ext uri="{9D8B030D-6E8A-4147-A177-3AD203B41FA5}">
                      <a16:colId xmlns:a16="http://schemas.microsoft.com/office/drawing/2014/main" val="3173271174"/>
                    </a:ext>
                  </a:extLst>
                </a:gridCol>
              </a:tblGrid>
              <a:tr h="38032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Machine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For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32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Machine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03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12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4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77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1775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0AC375-EE2E-4A5E-B05D-5098906B9921}"/>
              </a:ext>
            </a:extLst>
          </p:cNvPr>
          <p:cNvSpPr txBox="1"/>
          <p:nvPr/>
        </p:nvSpPr>
        <p:spPr>
          <a:xfrm>
            <a:off x="8011531" y="1342290"/>
            <a:ext cx="3351258" cy="24468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i="1" dirty="0">
                <a:latin typeface="Century Schoolbook" panose="02040604050505020304" pitchFamily="18" charset="0"/>
              </a:rPr>
              <a:t>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entury Schoolbook" panose="02040604050505020304" pitchFamily="18" charset="0"/>
              </a:rPr>
              <a:t>Stop words occur very often and they hardly carry any contextual meaning.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entury Schoolbook" panose="02040604050505020304" pitchFamily="18" charset="0"/>
              </a:rPr>
              <a:t>Some frequent words carry a lot of weightage, which should be avoided.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3AF2C9-7516-476E-8F89-735F9574FCB1}"/>
                  </a:ext>
                </a:extLst>
              </p:cNvPr>
              <p:cNvSpPr txBox="1"/>
              <p:nvPr/>
            </p:nvSpPr>
            <p:spPr>
              <a:xfrm>
                <a:off x="757980" y="4325547"/>
                <a:ext cx="8339462" cy="1937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b="1" dirty="0">
                    <a:latin typeface="Century Schoolbook" panose="02040604050505020304" pitchFamily="18" charset="0"/>
                  </a:rPr>
                  <a:t>Solution:</a:t>
                </a:r>
                <a:r>
                  <a:rPr lang="en-IN" dirty="0">
                    <a:latin typeface="Century Schoolbook" panose="02040604050505020304" pitchFamily="18" charset="0"/>
                  </a:rPr>
                  <a:t> Instead of count, use PMI (Pointwise Mutual Information).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𝑃𝑀𝐼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num>
                          <m:den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den>
                        </m:f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𝑐𝑜𝑢𝑛𝑡</m:t>
                                </m:r>
                                <m:d>
                                  <m:d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𝑐𝑜𝑢𝑛𝑡</m:t>
                                </m:r>
                                <m:d>
                                  <m:d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𝑐𝑜𝑢𝑛𝑡</m:t>
                                </m:r>
                                <m:d>
                                  <m:d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en-IN" dirty="0">
                    <a:latin typeface="Century Schoolbook" panose="02040604050505020304" pitchFamily="18" charset="0"/>
                  </a:rPr>
                  <a:t> , </a:t>
                </a:r>
                <a:r>
                  <a:rPr lang="en-IN" sz="1600" dirty="0">
                    <a:latin typeface="Century Schoolbook" panose="02040604050505020304" pitchFamily="18" charset="0"/>
                  </a:rPr>
                  <a:t>N is the total number of words.</a:t>
                </a:r>
              </a:p>
              <a:p>
                <a:pPr>
                  <a:lnSpc>
                    <a:spcPct val="150000"/>
                  </a:lnSpc>
                </a:pPr>
                <a:endParaRPr lang="en-IN" sz="1600" i="1" dirty="0">
                  <a:latin typeface="Century Schoolbook" panose="020406040505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N" sz="1600" i="1" dirty="0">
                    <a:latin typeface="Century Schoolbook" panose="02040604050505020304" pitchFamily="18" charset="0"/>
                  </a:rPr>
                  <a:t>Note: </a:t>
                </a:r>
                <a:r>
                  <a:rPr lang="en-IN" sz="1600" dirty="0">
                    <a:latin typeface="Century Schoolbook" panose="02040604050505020304" pitchFamily="18" charset="0"/>
                  </a:rPr>
                  <a:t>PMI is considered 0 if the term inside is between 0 to 1. </a:t>
                </a:r>
                <a:endParaRPr lang="en-IN" i="1" dirty="0">
                  <a:latin typeface="Century Schoolbook" panose="020406040505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3AF2C9-7516-476E-8F89-735F9574F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80" y="4325547"/>
                <a:ext cx="8339462" cy="1937646"/>
              </a:xfrm>
              <a:prstGeom prst="rect">
                <a:avLst/>
              </a:prstGeom>
              <a:blipFill>
                <a:blip r:embed="rId3"/>
                <a:stretch>
                  <a:fillRect l="-585" b="-34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63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E12FB-B3E8-4CF3-89BA-3B9640F0A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894" y="-125277"/>
            <a:ext cx="1608348" cy="107074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F559C-37CC-435B-A589-6E3228F4CFCE}"/>
              </a:ext>
            </a:extLst>
          </p:cNvPr>
          <p:cNvSpPr txBox="1"/>
          <p:nvPr/>
        </p:nvSpPr>
        <p:spPr>
          <a:xfrm>
            <a:off x="2521143" y="448030"/>
            <a:ext cx="7149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1.  Latent Semantic Analysis (LSA)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96BD651-E15A-4635-88F0-4B144FCC1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939821"/>
              </p:ext>
            </p:extLst>
          </p:nvPr>
        </p:nvGraphicFramePr>
        <p:xfrm>
          <a:off x="893021" y="1370447"/>
          <a:ext cx="6952512" cy="260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3216">
                  <a:extLst>
                    <a:ext uri="{9D8B030D-6E8A-4147-A177-3AD203B41FA5}">
                      <a16:colId xmlns:a16="http://schemas.microsoft.com/office/drawing/2014/main" val="2491308113"/>
                    </a:ext>
                  </a:extLst>
                </a:gridCol>
                <a:gridCol w="993216">
                  <a:extLst>
                    <a:ext uri="{9D8B030D-6E8A-4147-A177-3AD203B41FA5}">
                      <a16:colId xmlns:a16="http://schemas.microsoft.com/office/drawing/2014/main" val="4055450370"/>
                    </a:ext>
                  </a:extLst>
                </a:gridCol>
                <a:gridCol w="993216">
                  <a:extLst>
                    <a:ext uri="{9D8B030D-6E8A-4147-A177-3AD203B41FA5}">
                      <a16:colId xmlns:a16="http://schemas.microsoft.com/office/drawing/2014/main" val="3551863765"/>
                    </a:ext>
                  </a:extLst>
                </a:gridCol>
                <a:gridCol w="993216">
                  <a:extLst>
                    <a:ext uri="{9D8B030D-6E8A-4147-A177-3AD203B41FA5}">
                      <a16:colId xmlns:a16="http://schemas.microsoft.com/office/drawing/2014/main" val="1562531659"/>
                    </a:ext>
                  </a:extLst>
                </a:gridCol>
                <a:gridCol w="993216">
                  <a:extLst>
                    <a:ext uri="{9D8B030D-6E8A-4147-A177-3AD203B41FA5}">
                      <a16:colId xmlns:a16="http://schemas.microsoft.com/office/drawing/2014/main" val="2591950216"/>
                    </a:ext>
                  </a:extLst>
                </a:gridCol>
                <a:gridCol w="993216">
                  <a:extLst>
                    <a:ext uri="{9D8B030D-6E8A-4147-A177-3AD203B41FA5}">
                      <a16:colId xmlns:a16="http://schemas.microsoft.com/office/drawing/2014/main" val="1948253248"/>
                    </a:ext>
                  </a:extLst>
                </a:gridCol>
                <a:gridCol w="993216">
                  <a:extLst>
                    <a:ext uri="{9D8B030D-6E8A-4147-A177-3AD203B41FA5}">
                      <a16:colId xmlns:a16="http://schemas.microsoft.com/office/drawing/2014/main" val="3173271174"/>
                    </a:ext>
                  </a:extLst>
                </a:gridCol>
              </a:tblGrid>
              <a:tr h="38032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Machine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For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32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Machine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03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1.15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12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4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77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17751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D57EC79-F87C-4A47-B223-162E594A4092}"/>
              </a:ext>
            </a:extLst>
          </p:cNvPr>
          <p:cNvSpPr txBox="1"/>
          <p:nvPr/>
        </p:nvSpPr>
        <p:spPr>
          <a:xfrm>
            <a:off x="8011531" y="1507849"/>
            <a:ext cx="3351258" cy="21157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i="1" dirty="0">
                <a:latin typeface="Century Schoolbook" panose="02040604050505020304" pitchFamily="18" charset="0"/>
              </a:rPr>
              <a:t>Problems: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entury Schoolbook" panose="02040604050505020304" pitchFamily="18" charset="0"/>
              </a:rPr>
              <a:t>High dimensionality and very sparse matrix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entury Schoolbook" panose="02040604050505020304" pitchFamily="18" charset="0"/>
              </a:rPr>
              <a:t>Does not actually capture contexts correctly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63DA85-D7AB-45C5-A2BD-079DBA32388B}"/>
                  </a:ext>
                </a:extLst>
              </p:cNvPr>
              <p:cNvSpPr txBox="1"/>
              <p:nvPr/>
            </p:nvSpPr>
            <p:spPr>
              <a:xfrm>
                <a:off x="757980" y="4325547"/>
                <a:ext cx="9959639" cy="1718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b="1" dirty="0">
                    <a:latin typeface="Century Schoolbook" panose="02040604050505020304" pitchFamily="18" charset="0"/>
                  </a:rPr>
                  <a:t>Solution: </a:t>
                </a:r>
                <a:r>
                  <a:rPr lang="en-IN" dirty="0">
                    <a:latin typeface="Century Schoolbook" panose="02040604050505020304" pitchFamily="18" charset="0"/>
                  </a:rPr>
                  <a:t>Use SVD (Singular Value Decomposition) Technique for dimensionality reduction.</a:t>
                </a:r>
                <a:endParaRPr lang="en-IN" i="1" dirty="0">
                  <a:latin typeface="Century Schoolbook" panose="020406040505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N" dirty="0">
                    <a:latin typeface="Century Schoolbook" panose="02040604050505020304" pitchFamily="18" charset="0"/>
                  </a:rPr>
                  <a:t>If we denote above matrix by X, we have to represent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I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n-IN" dirty="0">
                    <a:latin typeface="Century Schoolbook" panose="02040604050505020304" pitchFamily="18" charset="0"/>
                  </a:rPr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dirty="0">
                    <a:latin typeface="Century Schoolbook" panose="02040604050505020304" pitchFamily="18" charset="0"/>
                  </a:rPr>
                  <a:t> order approximation of X.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63DA85-D7AB-45C5-A2BD-079DBA323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80" y="4325547"/>
                <a:ext cx="9959639" cy="1718227"/>
              </a:xfrm>
              <a:prstGeom prst="rect">
                <a:avLst/>
              </a:prstGeom>
              <a:blipFill>
                <a:blip r:embed="rId3"/>
                <a:stretch>
                  <a:fillRect l="-490" b="-49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73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E12FB-B3E8-4CF3-89BA-3B9640F0A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894" y="-125277"/>
            <a:ext cx="1608348" cy="107074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F559C-37CC-435B-A589-6E3228F4CFCE}"/>
              </a:ext>
            </a:extLst>
          </p:cNvPr>
          <p:cNvSpPr txBox="1"/>
          <p:nvPr/>
        </p:nvSpPr>
        <p:spPr>
          <a:xfrm>
            <a:off x="2521143" y="448030"/>
            <a:ext cx="7149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1.  Latent Semantic Analysis (LSA)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96BD651-E15A-4635-88F0-4B144FCC1E3E}"/>
              </a:ext>
            </a:extLst>
          </p:cNvPr>
          <p:cNvGraphicFramePr>
            <a:graphicFrameLocks noGrp="1"/>
          </p:cNvGraphicFramePr>
          <p:nvPr/>
        </p:nvGraphicFramePr>
        <p:xfrm>
          <a:off x="893021" y="1370447"/>
          <a:ext cx="6952512" cy="260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3216">
                  <a:extLst>
                    <a:ext uri="{9D8B030D-6E8A-4147-A177-3AD203B41FA5}">
                      <a16:colId xmlns:a16="http://schemas.microsoft.com/office/drawing/2014/main" val="2491308113"/>
                    </a:ext>
                  </a:extLst>
                </a:gridCol>
                <a:gridCol w="993216">
                  <a:extLst>
                    <a:ext uri="{9D8B030D-6E8A-4147-A177-3AD203B41FA5}">
                      <a16:colId xmlns:a16="http://schemas.microsoft.com/office/drawing/2014/main" val="4055450370"/>
                    </a:ext>
                  </a:extLst>
                </a:gridCol>
                <a:gridCol w="993216">
                  <a:extLst>
                    <a:ext uri="{9D8B030D-6E8A-4147-A177-3AD203B41FA5}">
                      <a16:colId xmlns:a16="http://schemas.microsoft.com/office/drawing/2014/main" val="3551863765"/>
                    </a:ext>
                  </a:extLst>
                </a:gridCol>
                <a:gridCol w="993216">
                  <a:extLst>
                    <a:ext uri="{9D8B030D-6E8A-4147-A177-3AD203B41FA5}">
                      <a16:colId xmlns:a16="http://schemas.microsoft.com/office/drawing/2014/main" val="1562531659"/>
                    </a:ext>
                  </a:extLst>
                </a:gridCol>
                <a:gridCol w="993216">
                  <a:extLst>
                    <a:ext uri="{9D8B030D-6E8A-4147-A177-3AD203B41FA5}">
                      <a16:colId xmlns:a16="http://schemas.microsoft.com/office/drawing/2014/main" val="2591950216"/>
                    </a:ext>
                  </a:extLst>
                </a:gridCol>
                <a:gridCol w="993216">
                  <a:extLst>
                    <a:ext uri="{9D8B030D-6E8A-4147-A177-3AD203B41FA5}">
                      <a16:colId xmlns:a16="http://schemas.microsoft.com/office/drawing/2014/main" val="1948253248"/>
                    </a:ext>
                  </a:extLst>
                </a:gridCol>
                <a:gridCol w="993216">
                  <a:extLst>
                    <a:ext uri="{9D8B030D-6E8A-4147-A177-3AD203B41FA5}">
                      <a16:colId xmlns:a16="http://schemas.microsoft.com/office/drawing/2014/main" val="3173271174"/>
                    </a:ext>
                  </a:extLst>
                </a:gridCol>
              </a:tblGrid>
              <a:tr h="38032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Machine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For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32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Machine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03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1.15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12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4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77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1775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16DB34-A20B-4EB4-95F2-CE99B6FA591E}"/>
                  </a:ext>
                </a:extLst>
              </p:cNvPr>
              <p:cNvSpPr txBox="1"/>
              <p:nvPr/>
            </p:nvSpPr>
            <p:spPr>
              <a:xfrm>
                <a:off x="8011531" y="1298138"/>
                <a:ext cx="3351258" cy="54396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i="1" dirty="0">
                    <a:latin typeface="Century Schoolbook" panose="02040604050505020304" pitchFamily="18" charset="0"/>
                  </a:rPr>
                  <a:t>Steps of doing SVD: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Century Schoolbook" panose="020406040505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N" dirty="0">
                    <a:latin typeface="Century Schoolbook" panose="02040604050505020304" pitchFamily="18" charset="0"/>
                  </a:rPr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>
                    <a:latin typeface="Century Schoolbook" panose="02040604050505020304" pitchFamily="18" charset="0"/>
                  </a:rPr>
                  <a:t> and then find its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>
                    <a:latin typeface="Century Schoolbook" panose="02040604050505020304" pitchFamily="18" charset="0"/>
                  </a:rPr>
                  <a:t> Eigen values.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Century Schoolbook" panose="020406040505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>
                    <a:latin typeface="Century Schoolbook" panose="02040604050505020304" pitchFamily="18" charset="0"/>
                  </a:rPr>
                  <a:t> biggest absolute values out of them. Select corresponding Eigen vectors and represent it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dirty="0">
                    <a:latin typeface="Century Schoolbook" panose="02040604050505020304" pitchFamily="18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Century Schoolbook" panose="02040604050505020304" pitchFamily="18" charset="0"/>
                  </a:rPr>
                  <a:t>Find U 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𝑋𝑉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dirty="0">
                    <a:latin typeface="Century Schoolbook" panose="02040604050505020304" pitchFamily="18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IN" dirty="0">
                  <a:latin typeface="Century Schoolbook" panose="020406040505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N" dirty="0">
                    <a:latin typeface="Century Schoolbook" panose="02040604050505020304" pitchFamily="18" charset="0"/>
                  </a:rPr>
                  <a:t>If we execute above steps, for k = 2, we get the transformed matrix as below one.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16DB34-A20B-4EB4-95F2-CE99B6FA5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531" y="1298138"/>
                <a:ext cx="3351258" cy="5439694"/>
              </a:xfrm>
              <a:prstGeom prst="rect">
                <a:avLst/>
              </a:prstGeom>
              <a:blipFill>
                <a:blip r:embed="rId3"/>
                <a:stretch>
                  <a:fillRect l="-1455" r="-1818" b="-13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7">
            <a:extLst>
              <a:ext uri="{FF2B5EF4-FFF2-40B4-BE49-F238E27FC236}">
                <a16:creationId xmlns:a16="http://schemas.microsoft.com/office/drawing/2014/main" id="{28C8D6BF-E8F4-46C4-B014-696D6C397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405007"/>
              </p:ext>
            </p:extLst>
          </p:nvPr>
        </p:nvGraphicFramePr>
        <p:xfrm>
          <a:off x="893021" y="4132472"/>
          <a:ext cx="6952512" cy="260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3216">
                  <a:extLst>
                    <a:ext uri="{9D8B030D-6E8A-4147-A177-3AD203B41FA5}">
                      <a16:colId xmlns:a16="http://schemas.microsoft.com/office/drawing/2014/main" val="2491308113"/>
                    </a:ext>
                  </a:extLst>
                </a:gridCol>
                <a:gridCol w="993216">
                  <a:extLst>
                    <a:ext uri="{9D8B030D-6E8A-4147-A177-3AD203B41FA5}">
                      <a16:colId xmlns:a16="http://schemas.microsoft.com/office/drawing/2014/main" val="4055450370"/>
                    </a:ext>
                  </a:extLst>
                </a:gridCol>
                <a:gridCol w="993216">
                  <a:extLst>
                    <a:ext uri="{9D8B030D-6E8A-4147-A177-3AD203B41FA5}">
                      <a16:colId xmlns:a16="http://schemas.microsoft.com/office/drawing/2014/main" val="3551863765"/>
                    </a:ext>
                  </a:extLst>
                </a:gridCol>
                <a:gridCol w="993216">
                  <a:extLst>
                    <a:ext uri="{9D8B030D-6E8A-4147-A177-3AD203B41FA5}">
                      <a16:colId xmlns:a16="http://schemas.microsoft.com/office/drawing/2014/main" val="1562531659"/>
                    </a:ext>
                  </a:extLst>
                </a:gridCol>
                <a:gridCol w="993216">
                  <a:extLst>
                    <a:ext uri="{9D8B030D-6E8A-4147-A177-3AD203B41FA5}">
                      <a16:colId xmlns:a16="http://schemas.microsoft.com/office/drawing/2014/main" val="2591950216"/>
                    </a:ext>
                  </a:extLst>
                </a:gridCol>
                <a:gridCol w="993216">
                  <a:extLst>
                    <a:ext uri="{9D8B030D-6E8A-4147-A177-3AD203B41FA5}">
                      <a16:colId xmlns:a16="http://schemas.microsoft.com/office/drawing/2014/main" val="1948253248"/>
                    </a:ext>
                  </a:extLst>
                </a:gridCol>
                <a:gridCol w="993216">
                  <a:extLst>
                    <a:ext uri="{9D8B030D-6E8A-4147-A177-3AD203B41FA5}">
                      <a16:colId xmlns:a16="http://schemas.microsoft.com/office/drawing/2014/main" val="3173271174"/>
                    </a:ext>
                  </a:extLst>
                </a:gridCol>
              </a:tblGrid>
              <a:tr h="38032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Machine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For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32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2.14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Machine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2.14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03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0.96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12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1.87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4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77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-0.13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177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691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E12FB-B3E8-4CF3-89BA-3B9640F0A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894" y="-125277"/>
            <a:ext cx="1608348" cy="107074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F559C-37CC-435B-A589-6E3228F4CFCE}"/>
              </a:ext>
            </a:extLst>
          </p:cNvPr>
          <p:cNvSpPr txBox="1"/>
          <p:nvPr/>
        </p:nvSpPr>
        <p:spPr>
          <a:xfrm>
            <a:off x="2521143" y="448030"/>
            <a:ext cx="7149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1.  Latent Semantic Analysis (LSA)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96BD651-E15A-4635-88F0-4B144FCC1E3E}"/>
              </a:ext>
            </a:extLst>
          </p:cNvPr>
          <p:cNvGraphicFramePr>
            <a:graphicFrameLocks noGrp="1"/>
          </p:cNvGraphicFramePr>
          <p:nvPr/>
        </p:nvGraphicFramePr>
        <p:xfrm>
          <a:off x="893021" y="1370447"/>
          <a:ext cx="6952512" cy="260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3216">
                  <a:extLst>
                    <a:ext uri="{9D8B030D-6E8A-4147-A177-3AD203B41FA5}">
                      <a16:colId xmlns:a16="http://schemas.microsoft.com/office/drawing/2014/main" val="2491308113"/>
                    </a:ext>
                  </a:extLst>
                </a:gridCol>
                <a:gridCol w="993216">
                  <a:extLst>
                    <a:ext uri="{9D8B030D-6E8A-4147-A177-3AD203B41FA5}">
                      <a16:colId xmlns:a16="http://schemas.microsoft.com/office/drawing/2014/main" val="4055450370"/>
                    </a:ext>
                  </a:extLst>
                </a:gridCol>
                <a:gridCol w="993216">
                  <a:extLst>
                    <a:ext uri="{9D8B030D-6E8A-4147-A177-3AD203B41FA5}">
                      <a16:colId xmlns:a16="http://schemas.microsoft.com/office/drawing/2014/main" val="3551863765"/>
                    </a:ext>
                  </a:extLst>
                </a:gridCol>
                <a:gridCol w="993216">
                  <a:extLst>
                    <a:ext uri="{9D8B030D-6E8A-4147-A177-3AD203B41FA5}">
                      <a16:colId xmlns:a16="http://schemas.microsoft.com/office/drawing/2014/main" val="1562531659"/>
                    </a:ext>
                  </a:extLst>
                </a:gridCol>
                <a:gridCol w="993216">
                  <a:extLst>
                    <a:ext uri="{9D8B030D-6E8A-4147-A177-3AD203B41FA5}">
                      <a16:colId xmlns:a16="http://schemas.microsoft.com/office/drawing/2014/main" val="2591950216"/>
                    </a:ext>
                  </a:extLst>
                </a:gridCol>
                <a:gridCol w="993216">
                  <a:extLst>
                    <a:ext uri="{9D8B030D-6E8A-4147-A177-3AD203B41FA5}">
                      <a16:colId xmlns:a16="http://schemas.microsoft.com/office/drawing/2014/main" val="1948253248"/>
                    </a:ext>
                  </a:extLst>
                </a:gridCol>
                <a:gridCol w="993216">
                  <a:extLst>
                    <a:ext uri="{9D8B030D-6E8A-4147-A177-3AD203B41FA5}">
                      <a16:colId xmlns:a16="http://schemas.microsoft.com/office/drawing/2014/main" val="3173271174"/>
                    </a:ext>
                  </a:extLst>
                </a:gridCol>
              </a:tblGrid>
              <a:tr h="38032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Machine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For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32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Machine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03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1.15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12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4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77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17751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1C35977-0D5B-4A21-86CC-624725563B82}"/>
              </a:ext>
            </a:extLst>
          </p:cNvPr>
          <p:cNvSpPr txBox="1"/>
          <p:nvPr/>
        </p:nvSpPr>
        <p:spPr>
          <a:xfrm>
            <a:off x="8035309" y="1407822"/>
            <a:ext cx="3649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entury Schoolbook" panose="02040604050505020304" pitchFamily="18" charset="0"/>
              </a:rPr>
              <a:t>This is our original cooccurrence matrix, X.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E58629-5D34-49EB-82AC-45481B1E9612}"/>
                  </a:ext>
                </a:extLst>
              </p:cNvPr>
              <p:cNvSpPr txBox="1"/>
              <p:nvPr/>
            </p:nvSpPr>
            <p:spPr>
              <a:xfrm>
                <a:off x="999460" y="4486940"/>
                <a:ext cx="10120719" cy="1466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𝐶𝑜𝑠𝑖𝑛𝑒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𝑢𝑠𝑒𝑟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h𝑢𝑚𝑎𝑛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p>
                              </m:s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𝑟𝑜𝑤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𝑟𝑒𝑝𝑟𝑒𝑠𝑒𝑛𝑡𝑖𝑛𝑔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𝑈𝑆𝐸𝑅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.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p>
                              </m:s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𝑐𝑜𝑙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𝑟𝑒𝑝𝑟𝑒𝑠𝑒𝑛𝑡𝑖𝑛𝑔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𝐻𝑈𝑀𝐴𝑁</m:t>
                              </m:r>
                            </m:e>
                          </m:d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𝐿𝑒𝑛𝑔𝑡h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𝑈𝑆𝐸𝑅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𝑣𝑒𝑐𝑡𝑜𝑟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𝐿𝑒𝑛𝑔𝑡h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𝐻𝑈𝑀𝐴𝑁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𝑣𝑒𝑐𝑡𝑜𝑟</m:t>
                          </m:r>
                        </m:den>
                      </m:f>
                    </m:oMath>
                  </m:oMathPara>
                </a14:m>
                <a:endParaRPr lang="en-IN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=0.21                                                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E58629-5D34-49EB-82AC-45481B1E9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460" y="4486940"/>
                <a:ext cx="10120719" cy="1466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34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2289</Words>
  <Application>Microsoft Office PowerPoint</Application>
  <PresentationFormat>Widescreen</PresentationFormat>
  <Paragraphs>554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Century Schoolbook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Udasi</dc:creator>
  <cp:lastModifiedBy>Sagar Udasi</cp:lastModifiedBy>
  <cp:revision>196</cp:revision>
  <dcterms:created xsi:type="dcterms:W3CDTF">2020-07-07T11:02:16Z</dcterms:created>
  <dcterms:modified xsi:type="dcterms:W3CDTF">2020-07-09T13:16:08Z</dcterms:modified>
</cp:coreProperties>
</file>