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B0D9"/>
    <a:srgbClr val="4CC4C9"/>
    <a:srgbClr val="779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8F00-EA77-41F0-A149-290C26AF5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689EFF-C918-4573-8210-8886F16C8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3FF235-B8EC-4DF3-B979-C4DBE5AD2DB3}"/>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5" name="Footer Placeholder 4">
            <a:extLst>
              <a:ext uri="{FF2B5EF4-FFF2-40B4-BE49-F238E27FC236}">
                <a16:creationId xmlns:a16="http://schemas.microsoft.com/office/drawing/2014/main" id="{6890EEE6-8BE0-4436-9D1D-7300ED0F2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5EEFF-77A7-452F-BFCA-451B5C24D35F}"/>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04233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23CB-F43D-4A10-9F93-2C3B3BFFAD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483E10-7345-4B84-9B01-119BCB32C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0450E-4B8B-4355-92FC-46028604D732}"/>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5" name="Footer Placeholder 4">
            <a:extLst>
              <a:ext uri="{FF2B5EF4-FFF2-40B4-BE49-F238E27FC236}">
                <a16:creationId xmlns:a16="http://schemas.microsoft.com/office/drawing/2014/main" id="{13F18A87-D4D1-44E8-89F4-99013CDEC6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BE4CD-E814-4713-8FDD-48AEF5979224}"/>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255479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7FE91-532B-44E5-9331-D68DF97AE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129C5F-270E-4900-9CA9-EDBF8B4B47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273DB-1DA7-4492-8E05-42E2760A1F6C}"/>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5" name="Footer Placeholder 4">
            <a:extLst>
              <a:ext uri="{FF2B5EF4-FFF2-40B4-BE49-F238E27FC236}">
                <a16:creationId xmlns:a16="http://schemas.microsoft.com/office/drawing/2014/main" id="{253E5D98-F4B7-4691-9F46-E21FE8A2F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557F8-7F0F-467D-8228-1F0094D5B17E}"/>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4428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B574-5DD9-4837-A38F-F3166F498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8BB458-6915-477E-B923-A25AF652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FF5B7-98E4-495C-8FDC-3743C4B31AA5}"/>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5" name="Footer Placeholder 4">
            <a:extLst>
              <a:ext uri="{FF2B5EF4-FFF2-40B4-BE49-F238E27FC236}">
                <a16:creationId xmlns:a16="http://schemas.microsoft.com/office/drawing/2014/main" id="{85D2DA28-F2DF-48D7-87F4-27F3D8B4F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A0AFF-C338-4CA7-A956-3C5F3DEE633F}"/>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94689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7FD4-A6A9-47A1-A4C5-3ADC80897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CD1E3-223A-4BA7-B348-FF8BDD19C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0C24CD-AF36-4CAB-A34C-290CA04685E0}"/>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5" name="Footer Placeholder 4">
            <a:extLst>
              <a:ext uri="{FF2B5EF4-FFF2-40B4-BE49-F238E27FC236}">
                <a16:creationId xmlns:a16="http://schemas.microsoft.com/office/drawing/2014/main" id="{08F18448-7C7D-4BB0-B646-16B71B873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41D86-D7BB-4B15-8E7B-AB8A1AEE13B5}"/>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119157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A20B-E99A-4E4E-AA8A-12BFC6FC2D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B94B6E-E6D7-4413-9F6C-35BEECAE5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9F86B8-F072-4FC9-845A-4DD966A97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3ABB88-5CCF-41EF-90CD-84930C1F7E49}"/>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6" name="Footer Placeholder 5">
            <a:extLst>
              <a:ext uri="{FF2B5EF4-FFF2-40B4-BE49-F238E27FC236}">
                <a16:creationId xmlns:a16="http://schemas.microsoft.com/office/drawing/2014/main" id="{0D21F98E-BFD7-47FE-A9F7-5A8C8DE59A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2E115-2978-47B3-B11F-B008D351DEA8}"/>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04741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C47A-9A78-4D0A-9A77-07D6A9BB8C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F746D1-B8FB-4697-AC93-4F088D2B9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26F0D-DE35-421E-AC34-DF6A1A5797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CCDAB6-8F6E-4F42-94F2-E6E16F0C8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44AFF-9FD8-4A9C-80F6-B5AA216E5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A6B06A-494C-48E1-A6C1-45D38A238311}"/>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8" name="Footer Placeholder 7">
            <a:extLst>
              <a:ext uri="{FF2B5EF4-FFF2-40B4-BE49-F238E27FC236}">
                <a16:creationId xmlns:a16="http://schemas.microsoft.com/office/drawing/2014/main" id="{99CCEF10-AA6E-4C3B-962B-1268036D3E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0B76DA-710E-4B3A-9FEC-FF506F74E6C1}"/>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14208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C71A-301B-4BF8-81AF-AD9FF70F38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4E2C8F-BE99-4282-ACF9-9D6B8B53C4C4}"/>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4" name="Footer Placeholder 3">
            <a:extLst>
              <a:ext uri="{FF2B5EF4-FFF2-40B4-BE49-F238E27FC236}">
                <a16:creationId xmlns:a16="http://schemas.microsoft.com/office/drawing/2014/main" id="{091E48EB-BAFD-43D0-838F-205FACE2C1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1B8539-824F-416F-93BB-44C7E982B69D}"/>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395046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F58D14-9C9C-4CAF-9193-82B3555616A2}"/>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3" name="Footer Placeholder 2">
            <a:extLst>
              <a:ext uri="{FF2B5EF4-FFF2-40B4-BE49-F238E27FC236}">
                <a16:creationId xmlns:a16="http://schemas.microsoft.com/office/drawing/2014/main" id="{D9805D75-C816-4923-9D6A-F682739E54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63C1B2-A0DB-47E7-ACD4-A352B27A7B45}"/>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246684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3B7C-DF05-405D-A82E-B6209BFD3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A0C1E3-CFD8-47EA-B4B3-28E5358E2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810798-CD0B-4DD8-8E11-AD3984275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27876-D994-4E87-8D9A-E0057EE0E065}"/>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6" name="Footer Placeholder 5">
            <a:extLst>
              <a:ext uri="{FF2B5EF4-FFF2-40B4-BE49-F238E27FC236}">
                <a16:creationId xmlns:a16="http://schemas.microsoft.com/office/drawing/2014/main" id="{09D2C587-3B77-4E32-875C-D19EAECA7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E8E7E5-0E20-4A86-A828-C898C6FE196F}"/>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50405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ACC8-1527-43E4-8EA0-0DD00A01C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04F3BE-7107-4BE7-90AB-C01CCEFF3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EFE67C-12BF-4E72-974D-47939F163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6B898-5BB4-4B65-81DC-01EF717E4C65}"/>
              </a:ext>
            </a:extLst>
          </p:cNvPr>
          <p:cNvSpPr>
            <a:spLocks noGrp="1"/>
          </p:cNvSpPr>
          <p:nvPr>
            <p:ph type="dt" sz="half" idx="10"/>
          </p:nvPr>
        </p:nvSpPr>
        <p:spPr/>
        <p:txBody>
          <a:bodyPr/>
          <a:lstStyle/>
          <a:p>
            <a:fld id="{6FA34028-BB46-45C8-8890-A7F7C1C6FBC9}" type="datetimeFigureOut">
              <a:rPr lang="en-IN" smtClean="0"/>
              <a:t>13-07-2020</a:t>
            </a:fld>
            <a:endParaRPr lang="en-IN"/>
          </a:p>
        </p:txBody>
      </p:sp>
      <p:sp>
        <p:nvSpPr>
          <p:cNvPr id="6" name="Footer Placeholder 5">
            <a:extLst>
              <a:ext uri="{FF2B5EF4-FFF2-40B4-BE49-F238E27FC236}">
                <a16:creationId xmlns:a16="http://schemas.microsoft.com/office/drawing/2014/main" id="{16EFCDEE-163B-42D9-B696-59ED5C0649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B775C-C5B1-430A-BFF5-58171D3276C7}"/>
              </a:ext>
            </a:extLst>
          </p:cNvPr>
          <p:cNvSpPr>
            <a:spLocks noGrp="1"/>
          </p:cNvSpPr>
          <p:nvPr>
            <p:ph type="sldNum" sz="quarter" idx="12"/>
          </p:nvPr>
        </p:nvSpPr>
        <p:spPr/>
        <p:txBody>
          <a:bodyPr/>
          <a:lstStyle/>
          <a:p>
            <a:fld id="{B1E6462D-F5DD-4C4D-8631-53ECFD1E6F1A}" type="slidenum">
              <a:rPr lang="en-IN" smtClean="0"/>
              <a:t>‹#›</a:t>
            </a:fld>
            <a:endParaRPr lang="en-IN"/>
          </a:p>
        </p:txBody>
      </p:sp>
    </p:spTree>
    <p:extLst>
      <p:ext uri="{BB962C8B-B14F-4D97-AF65-F5344CB8AC3E}">
        <p14:creationId xmlns:p14="http://schemas.microsoft.com/office/powerpoint/2010/main" val="276570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E5E7F-5E8C-436E-823A-B35149705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D3FDA-444B-476E-9A33-AE8690CB3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F873D-6A2A-4462-B292-FA7B45CEC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34028-BB46-45C8-8890-A7F7C1C6FBC9}" type="datetimeFigureOut">
              <a:rPr lang="en-IN" smtClean="0"/>
              <a:t>13-07-2020</a:t>
            </a:fld>
            <a:endParaRPr lang="en-IN"/>
          </a:p>
        </p:txBody>
      </p:sp>
      <p:sp>
        <p:nvSpPr>
          <p:cNvPr id="5" name="Footer Placeholder 4">
            <a:extLst>
              <a:ext uri="{FF2B5EF4-FFF2-40B4-BE49-F238E27FC236}">
                <a16:creationId xmlns:a16="http://schemas.microsoft.com/office/drawing/2014/main" id="{7F92BAE0-5CA9-4483-947F-F8D6065B0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B7D812-FF6E-4EE7-AFD2-222035F23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6462D-F5DD-4C4D-8631-53ECFD1E6F1A}" type="slidenum">
              <a:rPr lang="en-IN" smtClean="0"/>
              <a:t>‹#›</a:t>
            </a:fld>
            <a:endParaRPr lang="en-IN"/>
          </a:p>
        </p:txBody>
      </p:sp>
    </p:spTree>
    <p:extLst>
      <p:ext uri="{BB962C8B-B14F-4D97-AF65-F5344CB8AC3E}">
        <p14:creationId xmlns:p14="http://schemas.microsoft.com/office/powerpoint/2010/main" val="297767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E75064-6C61-4B24-98BD-F690B1F85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spTree>
    <p:extLst>
      <p:ext uri="{BB962C8B-B14F-4D97-AF65-F5344CB8AC3E}">
        <p14:creationId xmlns:p14="http://schemas.microsoft.com/office/powerpoint/2010/main" val="401235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B58AC301-56CB-4EEB-A4E3-43618B3A4FC4}"/>
              </a:ext>
            </a:extLst>
          </p:cNvPr>
          <p:cNvSpPr txBox="1"/>
          <p:nvPr/>
        </p:nvSpPr>
        <p:spPr>
          <a:xfrm>
            <a:off x="837189" y="1536174"/>
            <a:ext cx="10517623" cy="3785652"/>
          </a:xfrm>
          <a:prstGeom prst="rect">
            <a:avLst/>
          </a:prstGeom>
          <a:noFill/>
        </p:spPr>
        <p:txBody>
          <a:bodyPr wrap="none" rtlCol="0">
            <a:spAutoFit/>
          </a:bodyPr>
          <a:lstStyle/>
          <a:p>
            <a:pPr algn="ctr"/>
            <a:r>
              <a:rPr lang="en-US" sz="8000" b="1" dirty="0">
                <a:latin typeface="High Tower Text" panose="02040502050506030303" pitchFamily="18" charset="0"/>
              </a:rPr>
              <a:t>Demo of a </a:t>
            </a:r>
          </a:p>
          <a:p>
            <a:pPr algn="ctr"/>
            <a:r>
              <a:rPr lang="en-US" sz="8000" b="1" dirty="0">
                <a:latin typeface="High Tower Text" panose="02040502050506030303" pitchFamily="18" charset="0"/>
              </a:rPr>
              <a:t>Simple Bixby Capsule : </a:t>
            </a:r>
          </a:p>
          <a:p>
            <a:pPr algn="ctr"/>
            <a:r>
              <a:rPr lang="en-US" sz="8000" b="1" i="1" dirty="0">
                <a:latin typeface="High Tower Text" panose="02040502050506030303" pitchFamily="18" charset="0"/>
              </a:rPr>
              <a:t>Movies Capsule</a:t>
            </a:r>
            <a:endParaRPr lang="en-IN" sz="8000" b="1" i="1" dirty="0">
              <a:latin typeface="High Tower Text" panose="02040502050506030303" pitchFamily="18" charset="0"/>
            </a:endParaRPr>
          </a:p>
        </p:txBody>
      </p:sp>
    </p:spTree>
    <p:extLst>
      <p:ext uri="{BB962C8B-B14F-4D97-AF65-F5344CB8AC3E}">
        <p14:creationId xmlns:p14="http://schemas.microsoft.com/office/powerpoint/2010/main" val="136316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pic>
        <p:nvPicPr>
          <p:cNvPr id="7" name="Picture 6">
            <a:extLst>
              <a:ext uri="{FF2B5EF4-FFF2-40B4-BE49-F238E27FC236}">
                <a16:creationId xmlns:a16="http://schemas.microsoft.com/office/drawing/2014/main" id="{2199B82F-0D4E-4806-9784-00E09104E495}"/>
              </a:ext>
            </a:extLst>
          </p:cNvPr>
          <p:cNvPicPr>
            <a:picLocks noChangeAspect="1"/>
          </p:cNvPicPr>
          <p:nvPr/>
        </p:nvPicPr>
        <p:blipFill>
          <a:blip r:embed="rId4"/>
          <a:stretch>
            <a:fillRect/>
          </a:stretch>
        </p:blipFill>
        <p:spPr>
          <a:xfrm>
            <a:off x="5175202" y="872187"/>
            <a:ext cx="6508178" cy="5794427"/>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5262979"/>
          </a:xfrm>
          <a:prstGeom prst="rect">
            <a:avLst/>
          </a:prstGeom>
          <a:noFill/>
        </p:spPr>
        <p:txBody>
          <a:bodyPr wrap="square" rtlCol="0">
            <a:spAutoFit/>
          </a:bodyPr>
          <a:lstStyle/>
          <a:p>
            <a:pPr algn="just"/>
            <a:r>
              <a:rPr lang="en-US" sz="2100" b="1" dirty="0">
                <a:latin typeface="High Tower Text" panose="02040502050506030303" pitchFamily="18" charset="0"/>
              </a:rPr>
              <a:t>Type 1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If the query contains </a:t>
            </a:r>
            <a:r>
              <a:rPr lang="en-US" sz="2100" i="1" dirty="0">
                <a:latin typeface="High Tower Text" panose="02040502050506030303" pitchFamily="18" charset="0"/>
              </a:rPr>
              <a:t>some name of the person, </a:t>
            </a:r>
            <a:r>
              <a:rPr lang="en-US" sz="2100" dirty="0">
                <a:latin typeface="High Tower Text" panose="02040502050506030303" pitchFamily="18" charset="0"/>
              </a:rPr>
              <a:t>then the movies are discovered in which the person was involved. </a:t>
            </a:r>
          </a:p>
          <a:p>
            <a:pPr marL="285750" indent="-285750" algn="just">
              <a:buFont typeface="Arial" panose="020B0604020202020204" pitchFamily="34" charset="0"/>
              <a:buChar char="•"/>
            </a:pPr>
            <a:r>
              <a:rPr lang="en-US" sz="2100" dirty="0">
                <a:latin typeface="High Tower Text" panose="02040502050506030303" pitchFamily="18" charset="0"/>
              </a:rPr>
              <a:t>Involvement can be in any way – the person can be an actor, a director, a producer or any other role in which that person has contributed. </a:t>
            </a:r>
          </a:p>
          <a:p>
            <a:pPr marL="285750" indent="-285750" algn="just">
              <a:buFont typeface="Arial" panose="020B0604020202020204" pitchFamily="34" charset="0"/>
              <a:buChar char="•"/>
            </a:pPr>
            <a:endParaRPr lang="en-US" sz="2100" dirty="0">
              <a:latin typeface="High Tower Text" panose="02040502050506030303" pitchFamily="18" charset="0"/>
            </a:endParaRPr>
          </a:p>
          <a:p>
            <a:pPr algn="just"/>
            <a:r>
              <a:rPr lang="en-US" sz="2100" b="1" i="1" dirty="0">
                <a:latin typeface="High Tower Text" panose="02040502050506030303" pitchFamily="18" charset="0"/>
              </a:rPr>
              <a:t>Note: </a:t>
            </a:r>
            <a:r>
              <a:rPr lang="en-US" sz="2100" i="1" dirty="0">
                <a:latin typeface="High Tower Text" panose="02040502050506030303" pitchFamily="18" charset="0"/>
              </a:rPr>
              <a:t>Sometimes this capsule provides wrong results, but that is just because of inaccurate data provided by the API. </a:t>
            </a:r>
            <a:endParaRPr lang="en-IN" sz="2100" i="1" dirty="0">
              <a:latin typeface="High Tower Text" panose="02040502050506030303" pitchFamily="18" charset="0"/>
            </a:endParaRPr>
          </a:p>
        </p:txBody>
      </p:sp>
    </p:spTree>
    <p:extLst>
      <p:ext uri="{BB962C8B-B14F-4D97-AF65-F5344CB8AC3E}">
        <p14:creationId xmlns:p14="http://schemas.microsoft.com/office/powerpoint/2010/main" val="264016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1012256"/>
            <a:ext cx="4072270" cy="3323987"/>
          </a:xfrm>
          <a:prstGeom prst="rect">
            <a:avLst/>
          </a:prstGeom>
          <a:noFill/>
        </p:spPr>
        <p:txBody>
          <a:bodyPr wrap="square" rtlCol="0">
            <a:spAutoFit/>
          </a:bodyPr>
          <a:lstStyle/>
          <a:p>
            <a:pPr algn="just"/>
            <a:r>
              <a:rPr lang="en-US" sz="2100" b="1" dirty="0">
                <a:latin typeface="High Tower Text" panose="02040502050506030303" pitchFamily="18" charset="0"/>
              </a:rPr>
              <a:t>More Examples of Type 1 Queries: </a:t>
            </a:r>
          </a:p>
          <a:p>
            <a:pPr algn="just"/>
            <a:endParaRPr lang="en-US" sz="2100" b="1" dirty="0">
              <a:latin typeface="High Tower Text" panose="02040502050506030303" pitchFamily="18" charset="0"/>
            </a:endParaRPr>
          </a:p>
          <a:p>
            <a:pPr algn="just"/>
            <a:r>
              <a:rPr lang="en-US" sz="2100" dirty="0">
                <a:latin typeface="High Tower Text" panose="02040502050506030303" pitchFamily="18" charset="0"/>
              </a:rPr>
              <a:t>Example 1 – Search by the name of Director. </a:t>
            </a: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a:t>
            </a:r>
            <a:r>
              <a:rPr lang="en-US" sz="2100" b="1" dirty="0">
                <a:latin typeface="High Tower Text" panose="02040502050506030303" pitchFamily="18" charset="0"/>
              </a:rPr>
              <a:t> </a:t>
            </a:r>
            <a:r>
              <a:rPr lang="en-US" sz="2100" i="1" dirty="0">
                <a:latin typeface="High Tower Text" panose="02040502050506030303" pitchFamily="18" charset="0"/>
              </a:rPr>
              <a:t>The database is regionally generic. Hence, the director can be an Indian director, a Spanish director, or any other director from almost any region of the world. </a:t>
            </a:r>
            <a:endParaRPr lang="en-US" sz="2100" b="1" i="1" dirty="0">
              <a:latin typeface="High Tower Text" panose="02040502050506030303" pitchFamily="18" charset="0"/>
            </a:endParaRPr>
          </a:p>
        </p:txBody>
      </p:sp>
      <p:pic>
        <p:nvPicPr>
          <p:cNvPr id="10" name="Picture 9">
            <a:extLst>
              <a:ext uri="{FF2B5EF4-FFF2-40B4-BE49-F238E27FC236}">
                <a16:creationId xmlns:a16="http://schemas.microsoft.com/office/drawing/2014/main" id="{74448437-9A1C-494E-887D-B587E0976663}"/>
              </a:ext>
            </a:extLst>
          </p:cNvPr>
          <p:cNvPicPr>
            <a:picLocks noChangeAspect="1"/>
          </p:cNvPicPr>
          <p:nvPr/>
        </p:nvPicPr>
        <p:blipFill>
          <a:blip r:embed="rId4"/>
          <a:stretch>
            <a:fillRect/>
          </a:stretch>
        </p:blipFill>
        <p:spPr>
          <a:xfrm>
            <a:off x="5157948" y="872187"/>
            <a:ext cx="6525432" cy="58543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545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1012256"/>
            <a:ext cx="4072270" cy="3970318"/>
          </a:xfrm>
          <a:prstGeom prst="rect">
            <a:avLst/>
          </a:prstGeom>
          <a:noFill/>
        </p:spPr>
        <p:txBody>
          <a:bodyPr wrap="square" rtlCol="0">
            <a:spAutoFit/>
          </a:bodyPr>
          <a:lstStyle/>
          <a:p>
            <a:pPr algn="just"/>
            <a:r>
              <a:rPr lang="en-US" sz="2100" b="1" dirty="0">
                <a:latin typeface="High Tower Text" panose="02040502050506030303" pitchFamily="18" charset="0"/>
              </a:rPr>
              <a:t>More Examples of Type 1 Queries: </a:t>
            </a:r>
          </a:p>
          <a:p>
            <a:pPr algn="just"/>
            <a:endParaRPr lang="en-US" sz="2100" b="1" dirty="0">
              <a:latin typeface="High Tower Text" panose="02040502050506030303" pitchFamily="18" charset="0"/>
            </a:endParaRPr>
          </a:p>
          <a:p>
            <a:pPr algn="just"/>
            <a:r>
              <a:rPr lang="en-US" sz="2100" dirty="0">
                <a:latin typeface="High Tower Text" panose="02040502050506030303" pitchFamily="18" charset="0"/>
              </a:rPr>
              <a:t>Example 1 – Search by the name of an Actor. </a:t>
            </a: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a:t>
            </a:r>
            <a:r>
              <a:rPr lang="en-US" sz="2100" b="1" dirty="0">
                <a:latin typeface="High Tower Text" panose="02040502050506030303" pitchFamily="18" charset="0"/>
              </a:rPr>
              <a:t> </a:t>
            </a:r>
            <a:r>
              <a:rPr lang="en-US" sz="2100" i="1" dirty="0">
                <a:latin typeface="High Tower Text" panose="02040502050506030303" pitchFamily="18" charset="0"/>
              </a:rPr>
              <a:t>The term actor is generic here. This means – it could be the name of an actress as well. Also, the capsule doesn’t assume that the actor is the lead actor. Even the name of supporting cast is sufficient for the search. </a:t>
            </a:r>
            <a:endParaRPr lang="en-US" sz="2100" b="1" i="1" dirty="0">
              <a:latin typeface="High Tower Text" panose="02040502050506030303" pitchFamily="18" charset="0"/>
            </a:endParaRPr>
          </a:p>
        </p:txBody>
      </p:sp>
      <p:pic>
        <p:nvPicPr>
          <p:cNvPr id="7" name="Picture 6">
            <a:extLst>
              <a:ext uri="{FF2B5EF4-FFF2-40B4-BE49-F238E27FC236}">
                <a16:creationId xmlns:a16="http://schemas.microsoft.com/office/drawing/2014/main" id="{F79E764C-3025-45BF-BE3E-42608D5B6F7B}"/>
              </a:ext>
            </a:extLst>
          </p:cNvPr>
          <p:cNvPicPr>
            <a:picLocks noChangeAspect="1"/>
          </p:cNvPicPr>
          <p:nvPr/>
        </p:nvPicPr>
        <p:blipFill>
          <a:blip r:embed="rId4"/>
          <a:stretch>
            <a:fillRect/>
          </a:stretch>
        </p:blipFill>
        <p:spPr>
          <a:xfrm>
            <a:off x="5095549" y="838739"/>
            <a:ext cx="6587831" cy="588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744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4293483"/>
          </a:xfrm>
          <a:prstGeom prst="rect">
            <a:avLst/>
          </a:prstGeom>
          <a:noFill/>
        </p:spPr>
        <p:txBody>
          <a:bodyPr wrap="square" rtlCol="0">
            <a:spAutoFit/>
          </a:bodyPr>
          <a:lstStyle/>
          <a:p>
            <a:pPr algn="just"/>
            <a:r>
              <a:rPr lang="en-US" sz="2100" b="1" dirty="0">
                <a:latin typeface="High Tower Text" panose="02040502050506030303" pitchFamily="18" charset="0"/>
              </a:rPr>
              <a:t>Type 2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If there is some ambiguity in the name of the person, </a:t>
            </a:r>
            <a:r>
              <a:rPr lang="en-US" sz="2100" i="1" dirty="0">
                <a:latin typeface="High Tower Text" panose="02040502050506030303" pitchFamily="18" charset="0"/>
              </a:rPr>
              <a:t>capsule suggests/prompts the user to select the desired person.</a:t>
            </a:r>
          </a:p>
          <a:p>
            <a:pPr marL="285750" indent="-285750" algn="just">
              <a:buFont typeface="Arial" panose="020B0604020202020204" pitchFamily="34" charset="0"/>
              <a:buChar char="•"/>
            </a:pPr>
            <a:r>
              <a:rPr lang="en-US" sz="2100" dirty="0">
                <a:latin typeface="High Tower Text" panose="02040502050506030303" pitchFamily="18" charset="0"/>
              </a:rPr>
              <a:t>A small ‘conversational driver’ of </a:t>
            </a:r>
            <a:r>
              <a:rPr lang="en-US" sz="2100" i="1" dirty="0">
                <a:latin typeface="High Tower Text" panose="02040502050506030303" pitchFamily="18" charset="0"/>
              </a:rPr>
              <a:t>None </a:t>
            </a:r>
            <a:r>
              <a:rPr lang="en-US" sz="2100" dirty="0">
                <a:latin typeface="High Tower Text" panose="02040502050506030303" pitchFamily="18" charset="0"/>
              </a:rPr>
              <a:t>as an option is also included. </a:t>
            </a: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 </a:t>
            </a:r>
            <a:r>
              <a:rPr lang="en-US" sz="2100" i="1" dirty="0">
                <a:latin typeface="High Tower Text" panose="02040502050506030303" pitchFamily="18" charset="0"/>
              </a:rPr>
              <a:t>This may also occur due to repetition of names of the same person in the database. </a:t>
            </a:r>
            <a:endParaRPr lang="en-IN" sz="2100" i="1" dirty="0">
              <a:latin typeface="High Tower Text" panose="02040502050506030303" pitchFamily="18" charset="0"/>
            </a:endParaRPr>
          </a:p>
        </p:txBody>
      </p:sp>
      <p:pic>
        <p:nvPicPr>
          <p:cNvPr id="10" name="Picture 9">
            <a:extLst>
              <a:ext uri="{FF2B5EF4-FFF2-40B4-BE49-F238E27FC236}">
                <a16:creationId xmlns:a16="http://schemas.microsoft.com/office/drawing/2014/main" id="{519418DB-F2F8-4439-B44D-8A182ADCF00C}"/>
              </a:ext>
            </a:extLst>
          </p:cNvPr>
          <p:cNvPicPr>
            <a:picLocks noChangeAspect="1"/>
          </p:cNvPicPr>
          <p:nvPr/>
        </p:nvPicPr>
        <p:blipFill>
          <a:blip r:embed="rId4"/>
          <a:stretch>
            <a:fillRect/>
          </a:stretch>
        </p:blipFill>
        <p:spPr>
          <a:xfrm>
            <a:off x="5095549" y="838739"/>
            <a:ext cx="6612121" cy="588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133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4939814"/>
          </a:xfrm>
          <a:prstGeom prst="rect">
            <a:avLst/>
          </a:prstGeom>
          <a:noFill/>
        </p:spPr>
        <p:txBody>
          <a:bodyPr wrap="square" rtlCol="0">
            <a:spAutoFit/>
          </a:bodyPr>
          <a:lstStyle/>
          <a:p>
            <a:pPr algn="just"/>
            <a:r>
              <a:rPr lang="en-US" sz="2100" b="1" dirty="0">
                <a:latin typeface="High Tower Text" panose="02040502050506030303" pitchFamily="18" charset="0"/>
              </a:rPr>
              <a:t>Type 3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These are the queries which directly target </a:t>
            </a:r>
            <a:r>
              <a:rPr lang="en-US" sz="2100" i="1" dirty="0">
                <a:latin typeface="High Tower Text" panose="02040502050506030303" pitchFamily="18" charset="0"/>
              </a:rPr>
              <a:t>some particular movie. </a:t>
            </a:r>
          </a:p>
          <a:p>
            <a:pPr marL="285750" indent="-285750" algn="just">
              <a:buFont typeface="Arial" panose="020B0604020202020204" pitchFamily="34" charset="0"/>
              <a:buChar char="•"/>
            </a:pPr>
            <a:r>
              <a:rPr lang="en-US" sz="2100" dirty="0">
                <a:latin typeface="High Tower Text" panose="02040502050506030303" pitchFamily="18" charset="0"/>
              </a:rPr>
              <a:t>These queries are more flexible as one can target movies by making a lot of natural language utterances. </a:t>
            </a:r>
          </a:p>
          <a:p>
            <a:pPr marL="285750" indent="-285750" algn="just">
              <a:buFont typeface="Arial" panose="020B0604020202020204" pitchFamily="34" charset="0"/>
              <a:buChar char="•"/>
            </a:pPr>
            <a:r>
              <a:rPr lang="en-US" sz="2100" dirty="0">
                <a:latin typeface="High Tower Text" panose="02040502050506030303" pitchFamily="18" charset="0"/>
              </a:rPr>
              <a:t>An IMDB link is provided in the movie description. If that link is clicked, that link opens up in the mobile phone’s browser. </a:t>
            </a:r>
          </a:p>
          <a:p>
            <a:pPr algn="just"/>
            <a:endParaRPr lang="en-US" sz="2100" dirty="0">
              <a:latin typeface="High Tower Text" panose="02040502050506030303" pitchFamily="18" charset="0"/>
            </a:endParaRPr>
          </a:p>
        </p:txBody>
      </p:sp>
      <p:pic>
        <p:nvPicPr>
          <p:cNvPr id="7" name="Picture 6">
            <a:extLst>
              <a:ext uri="{FF2B5EF4-FFF2-40B4-BE49-F238E27FC236}">
                <a16:creationId xmlns:a16="http://schemas.microsoft.com/office/drawing/2014/main" id="{53C78500-E561-4950-9D73-39D8DE1E81B0}"/>
              </a:ext>
            </a:extLst>
          </p:cNvPr>
          <p:cNvPicPr>
            <a:picLocks noChangeAspect="1"/>
          </p:cNvPicPr>
          <p:nvPr/>
        </p:nvPicPr>
        <p:blipFill>
          <a:blip r:embed="rId4"/>
          <a:stretch>
            <a:fillRect/>
          </a:stretch>
        </p:blipFill>
        <p:spPr>
          <a:xfrm>
            <a:off x="5091271" y="838739"/>
            <a:ext cx="6609258" cy="588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216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79DE7"/>
            </a:gs>
            <a:gs pos="47000">
              <a:srgbClr val="63B0D9"/>
            </a:gs>
            <a:gs pos="18000">
              <a:srgbClr val="4CC4C9"/>
            </a:gs>
          </a:gsLst>
          <a:lin ang="840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436F6-D75E-4DE0-814B-DFCA3C00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182880"/>
            <a:ext cx="2008754" cy="1337310"/>
          </a:xfrm>
          <a:prstGeom prst="rect">
            <a:avLst/>
          </a:prstGeom>
        </p:spPr>
      </p:pic>
      <p:pic>
        <p:nvPicPr>
          <p:cNvPr id="8" name="Picture 7">
            <a:extLst>
              <a:ext uri="{FF2B5EF4-FFF2-40B4-BE49-F238E27FC236}">
                <a16:creationId xmlns:a16="http://schemas.microsoft.com/office/drawing/2014/main" id="{DEA07D63-85A5-458F-9744-2C49405A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05" y="-182880"/>
            <a:ext cx="2245995" cy="1497330"/>
          </a:xfrm>
          <a:prstGeom prst="rect">
            <a:avLst/>
          </a:prstGeom>
        </p:spPr>
      </p:pic>
      <p:sp>
        <p:nvSpPr>
          <p:cNvPr id="9" name="TextBox 8">
            <a:extLst>
              <a:ext uri="{FF2B5EF4-FFF2-40B4-BE49-F238E27FC236}">
                <a16:creationId xmlns:a16="http://schemas.microsoft.com/office/drawing/2014/main" id="{E7515487-0A4F-4F3D-A433-1E9D82DC2F79}"/>
              </a:ext>
            </a:extLst>
          </p:cNvPr>
          <p:cNvSpPr txBox="1"/>
          <p:nvPr/>
        </p:nvSpPr>
        <p:spPr>
          <a:xfrm>
            <a:off x="627501" y="959093"/>
            <a:ext cx="4072270" cy="4616648"/>
          </a:xfrm>
          <a:prstGeom prst="rect">
            <a:avLst/>
          </a:prstGeom>
          <a:noFill/>
        </p:spPr>
        <p:txBody>
          <a:bodyPr wrap="square" rtlCol="0">
            <a:spAutoFit/>
          </a:bodyPr>
          <a:lstStyle/>
          <a:p>
            <a:pPr algn="just"/>
            <a:r>
              <a:rPr lang="en-US" sz="2100" b="1" dirty="0">
                <a:latin typeface="High Tower Text" panose="02040502050506030303" pitchFamily="18" charset="0"/>
              </a:rPr>
              <a:t>Type 4 Queries: </a:t>
            </a:r>
          </a:p>
          <a:p>
            <a:pPr algn="just"/>
            <a:endParaRPr lang="en-US" sz="2100" b="1" dirty="0">
              <a:latin typeface="High Tower Text" panose="02040502050506030303" pitchFamily="18" charset="0"/>
            </a:endParaRPr>
          </a:p>
          <a:p>
            <a:pPr marL="285750" indent="-285750" algn="just">
              <a:buFont typeface="Arial" panose="020B0604020202020204" pitchFamily="34" charset="0"/>
              <a:buChar char="•"/>
            </a:pPr>
            <a:r>
              <a:rPr lang="en-US" sz="2100" dirty="0">
                <a:latin typeface="High Tower Text" panose="02040502050506030303" pitchFamily="18" charset="0"/>
              </a:rPr>
              <a:t>These are the queries based on </a:t>
            </a:r>
            <a:r>
              <a:rPr lang="en-US" sz="2100" i="1" dirty="0">
                <a:latin typeface="High Tower Text" panose="02040502050506030303" pitchFamily="18" charset="0"/>
              </a:rPr>
              <a:t>genre.</a:t>
            </a:r>
            <a:endParaRPr lang="en-US" sz="2100" dirty="0">
              <a:latin typeface="High Tower Text" panose="02040502050506030303" pitchFamily="18" charset="0"/>
            </a:endParaRPr>
          </a:p>
          <a:p>
            <a:pPr algn="just"/>
            <a:endParaRPr lang="en-US" sz="2100" dirty="0">
              <a:latin typeface="High Tower Text" panose="02040502050506030303" pitchFamily="18" charset="0"/>
            </a:endParaRPr>
          </a:p>
          <a:p>
            <a:pPr algn="just"/>
            <a:r>
              <a:rPr lang="en-US" sz="2100" b="1" i="1" dirty="0">
                <a:latin typeface="High Tower Text" panose="02040502050506030303" pitchFamily="18" charset="0"/>
              </a:rPr>
              <a:t>Note:</a:t>
            </a:r>
            <a:r>
              <a:rPr lang="en-US" sz="2100" b="1" dirty="0">
                <a:latin typeface="High Tower Text" panose="02040502050506030303" pitchFamily="18" charset="0"/>
              </a:rPr>
              <a:t> </a:t>
            </a:r>
            <a:r>
              <a:rPr lang="en-US" sz="2100" i="1" dirty="0">
                <a:latin typeface="High Tower Text" panose="02040502050506030303" pitchFamily="18" charset="0"/>
              </a:rPr>
              <a:t>The ‘genre-based’ search usually provided a very poor performance. One may encounter some suspense or thriller-based movies, under the genre of comedy. </a:t>
            </a:r>
          </a:p>
          <a:p>
            <a:pPr algn="just"/>
            <a:endParaRPr lang="en-US" sz="2100" b="1" i="1" dirty="0">
              <a:latin typeface="High Tower Text" panose="02040502050506030303" pitchFamily="18" charset="0"/>
            </a:endParaRPr>
          </a:p>
          <a:p>
            <a:pPr algn="just"/>
            <a:r>
              <a:rPr lang="en-US" sz="2100" i="1" dirty="0">
                <a:latin typeface="High Tower Text" panose="02040502050506030303" pitchFamily="18" charset="0"/>
              </a:rPr>
              <a:t>Hence, the implementation of Type 4 Queries isn’t promoted. </a:t>
            </a:r>
          </a:p>
          <a:p>
            <a:pPr algn="just"/>
            <a:endParaRPr lang="en-US" sz="2100" dirty="0">
              <a:latin typeface="High Tower Text" panose="02040502050506030303" pitchFamily="18" charset="0"/>
            </a:endParaRPr>
          </a:p>
        </p:txBody>
      </p:sp>
      <p:pic>
        <p:nvPicPr>
          <p:cNvPr id="10" name="Picture 9">
            <a:extLst>
              <a:ext uri="{FF2B5EF4-FFF2-40B4-BE49-F238E27FC236}">
                <a16:creationId xmlns:a16="http://schemas.microsoft.com/office/drawing/2014/main" id="{1BBF10AB-3E6D-481D-8F53-95097A903B50}"/>
              </a:ext>
            </a:extLst>
          </p:cNvPr>
          <p:cNvPicPr>
            <a:picLocks noChangeAspect="1"/>
          </p:cNvPicPr>
          <p:nvPr/>
        </p:nvPicPr>
        <p:blipFill>
          <a:blip r:embed="rId4"/>
          <a:stretch>
            <a:fillRect/>
          </a:stretch>
        </p:blipFill>
        <p:spPr>
          <a:xfrm>
            <a:off x="5091271" y="838739"/>
            <a:ext cx="6529615" cy="5785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2159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379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High Tower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Udasi</dc:creator>
  <cp:lastModifiedBy>Sagar Udasi</cp:lastModifiedBy>
  <cp:revision>43</cp:revision>
  <dcterms:created xsi:type="dcterms:W3CDTF">2020-06-30T09:17:33Z</dcterms:created>
  <dcterms:modified xsi:type="dcterms:W3CDTF">2020-07-13T14:17:48Z</dcterms:modified>
</cp:coreProperties>
</file>