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2"/>
  </p:notesMasterIdLst>
  <p:sldIdLst>
    <p:sldId id="256" r:id="rId2"/>
    <p:sldId id="257" r:id="rId3"/>
    <p:sldId id="258" r:id="rId4"/>
    <p:sldId id="259" r:id="rId5"/>
    <p:sldId id="281" r:id="rId6"/>
    <p:sldId id="295" r:id="rId7"/>
    <p:sldId id="293" r:id="rId8"/>
    <p:sldId id="292" r:id="rId9"/>
    <p:sldId id="296" r:id="rId10"/>
    <p:sldId id="297" r:id="rId11"/>
    <p:sldId id="265" r:id="rId12"/>
    <p:sldId id="284" r:id="rId13"/>
    <p:sldId id="285" r:id="rId14"/>
    <p:sldId id="286" r:id="rId15"/>
    <p:sldId id="287" r:id="rId16"/>
    <p:sldId id="288" r:id="rId17"/>
    <p:sldId id="289" r:id="rId18"/>
    <p:sldId id="290" r:id="rId19"/>
    <p:sldId id="291" r:id="rId20"/>
    <p:sldId id="277" r:id="rId21"/>
  </p:sldIdLst>
  <p:sldSz cx="12192000" cy="6858000"/>
  <p:notesSz cx="6858000" cy="9144000"/>
  <p:embeddedFontLst>
    <p:embeddedFont>
      <p:font typeface="Roboto Mono" panose="020B0604020202020204" charset="0"/>
      <p:regular r:id="rId23"/>
      <p:bold r:id="rId24"/>
      <p:italic r:id="rId25"/>
      <p:boldItalic r:id="rId26"/>
    </p:embeddedFont>
    <p:embeddedFont>
      <p:font typeface="CommercialPi BT" panose="05020102010206080802" pitchFamily="18" charset="2"/>
      <p:regular r:id="rId27"/>
    </p:embeddedFont>
    <p:embeddedFont>
      <p:font typeface="Calibri" panose="020F0502020204030204" pitchFamily="34" charset="0"/>
      <p:regular r:id="rId28"/>
      <p:bold r:id="rId29"/>
      <p:italic r:id="rId30"/>
      <p:boldItalic r:id="rId31"/>
    </p:embeddedFont>
    <p:embeddedFont>
      <p:font typeface="Abril Fatface" panose="020B0604020202020204" charset="0"/>
      <p:regular r:id="rId32"/>
    </p:embeddedFont>
    <p:embeddedFont>
      <p:font typeface="Gill Sans MT" panose="020B0502020104020203" pitchFamily="34" charset="0"/>
      <p:regular r:id="rId33"/>
      <p:bold r:id="rId34"/>
      <p:italic r:id="rId35"/>
      <p:boldItalic r:id="rId36"/>
    </p:embeddedFont>
    <p:embeddedFont>
      <p:font typeface="Robot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053285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3956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205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5397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232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477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090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111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245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207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342"/>
        <p:cNvGrpSpPr/>
        <p:nvPr/>
      </p:nvGrpSpPr>
      <p:grpSpPr>
        <a:xfrm>
          <a:off x="0" y="0"/>
          <a:ext cx="0" cy="0"/>
          <a:chOff x="0" y="0"/>
          <a:chExt cx="0" cy="0"/>
        </a:xfrm>
      </p:grpSpPr>
      <p:sp>
        <p:nvSpPr>
          <p:cNvPr id="343" name="Google Shape;343;p19"/>
          <p:cNvSpPr/>
          <p:nvPr/>
        </p:nvSpPr>
        <p:spPr>
          <a:xfrm>
            <a:off x="46419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4" name="Google Shape;344;p19"/>
          <p:cNvGrpSpPr/>
          <p:nvPr/>
        </p:nvGrpSpPr>
        <p:grpSpPr>
          <a:xfrm>
            <a:off x="4777596" y="971259"/>
            <a:ext cx="635280" cy="1476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8" name="Google Shape;348;p19"/>
          <p:cNvSpPr txBox="1">
            <a:spLocks noGrp="1"/>
          </p:cNvSpPr>
          <p:nvPr>
            <p:ph type="title"/>
          </p:nvPr>
        </p:nvSpPr>
        <p:spPr>
          <a:xfrm>
            <a:off x="5300000" y="1512400"/>
            <a:ext cx="3831300" cy="1839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49" name="Google Shape;349;p19"/>
          <p:cNvSpPr txBox="1">
            <a:spLocks noGrp="1"/>
          </p:cNvSpPr>
          <p:nvPr>
            <p:ph type="body" idx="1"/>
          </p:nvPr>
        </p:nvSpPr>
        <p:spPr>
          <a:xfrm>
            <a:off x="5300088" y="3351250"/>
            <a:ext cx="5581500" cy="1702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350"/>
        <p:cNvGrpSpPr/>
        <p:nvPr/>
      </p:nvGrpSpPr>
      <p:grpSpPr>
        <a:xfrm>
          <a:off x="0" y="0"/>
          <a:ext cx="0" cy="0"/>
          <a:chOff x="0" y="0"/>
          <a:chExt cx="0" cy="0"/>
        </a:xfrm>
      </p:grpSpPr>
      <p:sp>
        <p:nvSpPr>
          <p:cNvPr id="351" name="Google Shape;351;p20"/>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2" name="Google Shape;352;p20"/>
          <p:cNvGrpSpPr/>
          <p:nvPr/>
        </p:nvGrpSpPr>
        <p:grpSpPr>
          <a:xfrm>
            <a:off x="1272396" y="1199859"/>
            <a:ext cx="635280" cy="147600"/>
            <a:chOff x="2147366" y="4139382"/>
            <a:chExt cx="635280" cy="147600"/>
          </a:xfrm>
        </p:grpSpPr>
        <p:sp>
          <p:nvSpPr>
            <p:cNvPr id="353" name="Google Shape;353;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4" name="Google Shape;354;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5" name="Google Shape;355;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56" name="Google Shape;356;p20"/>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7" name="Google Shape;357;p20"/>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8" name="Google Shape;358;p20"/>
          <p:cNvGrpSpPr/>
          <p:nvPr/>
        </p:nvGrpSpPr>
        <p:grpSpPr>
          <a:xfrm>
            <a:off x="7242946" y="2331434"/>
            <a:ext cx="635280" cy="147600"/>
            <a:chOff x="2147366" y="4139382"/>
            <a:chExt cx="635280" cy="147600"/>
          </a:xfrm>
        </p:grpSpPr>
        <p:sp>
          <p:nvSpPr>
            <p:cNvPr id="359" name="Google Shape;359;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0" name="Google Shape;360;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361;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62" name="Google Shape;362;p20"/>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63" name="Google Shape;363;p20"/>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lvl1pPr marL="0" marR="0" lvl="0" indent="0" algn="l" rtl="0">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364" name="Google Shape;364;p20"/>
          <p:cNvSpPr txBox="1">
            <a:spLocks noGrp="1"/>
          </p:cNvSpPr>
          <p:nvPr>
            <p:ph type="body" idx="2"/>
          </p:nvPr>
        </p:nvSpPr>
        <p:spPr>
          <a:xfrm>
            <a:off x="7372700" y="3014400"/>
            <a:ext cx="3167700" cy="1068300"/>
          </a:xfrm>
          <a:prstGeom prst="rect">
            <a:avLst/>
          </a:prstGeom>
        </p:spPr>
        <p:txBody>
          <a:bodyPr spcFirstLastPara="1" wrap="square" lIns="121900" tIns="121900" rIns="121900" bIns="121900" anchor="ctr" anchorCtr="0">
            <a:noAutofit/>
          </a:bodyPr>
          <a:lstStyle>
            <a:lvl1pPr marL="457200" lvl="0" indent="-342900">
              <a:lnSpc>
                <a:spcPct val="100000"/>
              </a:lnSpc>
              <a:spcBef>
                <a:spcPts val="0"/>
              </a:spcBef>
              <a:spcAft>
                <a:spcPts val="0"/>
              </a:spcAft>
              <a:buSzPts val="1800"/>
              <a:buChar char="●"/>
              <a:defRPr/>
            </a:lvl1pPr>
            <a:lvl2pPr marL="914400" lvl="1" indent="-342900">
              <a:lnSpc>
                <a:spcPct val="100000"/>
              </a:lnSpc>
              <a:spcBef>
                <a:spcPts val="0"/>
              </a:spcBef>
              <a:spcAft>
                <a:spcPts val="0"/>
              </a:spcAft>
              <a:buSzPts val="1800"/>
              <a:buChar char="○"/>
              <a:defRPr/>
            </a:lvl2pPr>
            <a:lvl3pPr marL="1371600" lvl="2" indent="-342900">
              <a:lnSpc>
                <a:spcPct val="100000"/>
              </a:lnSpc>
              <a:spcBef>
                <a:spcPts val="0"/>
              </a:spcBef>
              <a:spcAft>
                <a:spcPts val="0"/>
              </a:spcAft>
              <a:buSzPts val="1800"/>
              <a:buChar char="■"/>
              <a:defRPr/>
            </a:lvl3pPr>
            <a:lvl4pPr marL="1828800" lvl="3" indent="-342900">
              <a:lnSpc>
                <a:spcPct val="100000"/>
              </a:lnSpc>
              <a:spcBef>
                <a:spcPts val="0"/>
              </a:spcBef>
              <a:spcAft>
                <a:spcPts val="0"/>
              </a:spcAft>
              <a:buSzPts val="1800"/>
              <a:buChar char="●"/>
              <a:defRPr/>
            </a:lvl4pPr>
            <a:lvl5pPr marL="2286000" lvl="4" indent="-342900">
              <a:lnSpc>
                <a:spcPct val="100000"/>
              </a:lnSpc>
              <a:spcBef>
                <a:spcPts val="0"/>
              </a:spcBef>
              <a:spcAft>
                <a:spcPts val="0"/>
              </a:spcAft>
              <a:buSzPts val="1800"/>
              <a:buChar char="○"/>
              <a:defRPr/>
            </a:lvl5pPr>
            <a:lvl6pPr marL="2743200" lvl="5" indent="-342900">
              <a:lnSpc>
                <a:spcPct val="100000"/>
              </a:lnSpc>
              <a:spcBef>
                <a:spcPts val="0"/>
              </a:spcBef>
              <a:spcAft>
                <a:spcPts val="0"/>
              </a:spcAft>
              <a:buSzPts val="1800"/>
              <a:buChar char="■"/>
              <a:defRPr/>
            </a:lvl6pPr>
            <a:lvl7pPr marL="3200400" lvl="6" indent="-342900">
              <a:lnSpc>
                <a:spcPct val="100000"/>
              </a:lnSpc>
              <a:spcBef>
                <a:spcPts val="0"/>
              </a:spcBef>
              <a:spcAft>
                <a:spcPts val="0"/>
              </a:spcAft>
              <a:buSzPts val="1800"/>
              <a:buChar char="●"/>
              <a:defRPr/>
            </a:lvl7pPr>
            <a:lvl8pPr marL="3657600" lvl="7" indent="-342900">
              <a:lnSpc>
                <a:spcPct val="100000"/>
              </a:lnSpc>
              <a:spcBef>
                <a:spcPts val="0"/>
              </a:spcBef>
              <a:spcAft>
                <a:spcPts val="0"/>
              </a:spcAft>
              <a:buSzPts val="1800"/>
              <a:buChar char="○"/>
              <a:defRPr/>
            </a:lvl8pPr>
            <a:lvl9pPr marL="4114800" lvl="8" indent="-342900">
              <a:lnSpc>
                <a:spcPct val="100000"/>
              </a:lnSpc>
              <a:spcBef>
                <a:spcPts val="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65"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494446" y="1237511"/>
            <a:ext cx="7380180" cy="325807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Gill Sans MT" pitchFamily="34" charset="0"/>
              </a:rPr>
              <a:t>AGE </a:t>
            </a:r>
            <a:r>
              <a:rPr lang="en" dirty="0" smtClean="0">
                <a:solidFill>
                  <a:schemeClr val="accent1"/>
                </a:solidFill>
                <a:latin typeface="Gill Sans MT" pitchFamily="34" charset="0"/>
              </a:rPr>
              <a:t>CALCULATION </a:t>
            </a:r>
            <a:r>
              <a:rPr lang="en" dirty="0">
                <a:solidFill>
                  <a:schemeClr val="accent1"/>
                </a:solidFill>
                <a:latin typeface="Gill Sans MT" pitchFamily="34" charset="0"/>
              </a:rPr>
              <a:t/>
            </a:r>
            <a:br>
              <a:rPr lang="en" dirty="0">
                <a:solidFill>
                  <a:schemeClr val="accent1"/>
                </a:solidFill>
                <a:latin typeface="Gill Sans MT" pitchFamily="34" charset="0"/>
              </a:rPr>
            </a:br>
            <a:r>
              <a:rPr lang="en" dirty="0">
                <a:solidFill>
                  <a:schemeClr val="accent1"/>
                </a:solidFill>
                <a:latin typeface="Gill Sans MT" pitchFamily="34" charset="0"/>
              </a:rPr>
              <a:t>USING C</a:t>
            </a:r>
            <a:endParaRPr sz="5000" dirty="0">
              <a:latin typeface="Gill Sans MT"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26FA8141-E024-43CB-04AB-798D20ADADDB}"/>
              </a:ext>
            </a:extLst>
          </p:cNvPr>
          <p:cNvPicPr>
            <a:picLocks noChangeAspect="1"/>
          </p:cNvPicPr>
          <p:nvPr/>
        </p:nvPicPr>
        <p:blipFill>
          <a:blip r:embed="rId2"/>
          <a:stretch>
            <a:fillRect/>
          </a:stretch>
        </p:blipFill>
        <p:spPr>
          <a:xfrm>
            <a:off x="0" y="1"/>
            <a:ext cx="12192000" cy="68580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39218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6800" dirty="0">
                <a:solidFill>
                  <a:schemeClr val="tx1"/>
                </a:solidFill>
                <a:latin typeface="Gill Sans MT" pitchFamily="34" charset="0"/>
              </a:rPr>
              <a:t> # CODE </a:t>
            </a:r>
            <a:r>
              <a:rPr lang="en" sz="6800" dirty="0">
                <a:solidFill>
                  <a:schemeClr val="accent3"/>
                </a:solidFill>
                <a:latin typeface="Gill Sans MT" pitchFamily="34" charset="0"/>
              </a:rPr>
              <a:t/>
            </a:r>
            <a:br>
              <a:rPr lang="en" sz="6800" dirty="0">
                <a:solidFill>
                  <a:schemeClr val="accent3"/>
                </a:solidFill>
                <a:latin typeface="Gill Sans MT" pitchFamily="34" charset="0"/>
              </a:rPr>
            </a:br>
            <a:r>
              <a:rPr lang="en" sz="6800" dirty="0">
                <a:solidFill>
                  <a:schemeClr val="accent3"/>
                </a:solidFill>
                <a:latin typeface="Gill Sans MT" pitchFamily="34" charset="0"/>
              </a:rPr>
              <a:t>       INPUT</a:t>
            </a:r>
            <a:endParaRPr sz="680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x-none" b="1" i="0" dirty="0">
                <a:ln>
                  <a:noFill/>
                </a:ln>
                <a:solidFill>
                  <a:schemeClr val="accent3"/>
                </a:solidFill>
                <a:latin typeface="Roboto Mono"/>
              </a:rPr>
              <a:t>4</a:t>
            </a:r>
            <a:endParaRPr b="1" i="0" dirty="0">
              <a:ln>
                <a:noFill/>
              </a:ln>
              <a:solidFill>
                <a:schemeClr val="accent3"/>
              </a:solidFill>
              <a:latin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920475" y="1291771"/>
            <a:ext cx="9689468" cy="4151086"/>
          </a:xfrm>
        </p:spPr>
        <p:txBody>
          <a:bodyPr/>
          <a:lstStyle/>
          <a:p>
            <a:pPr>
              <a:buNone/>
            </a:pPr>
            <a:r>
              <a:rPr lang="en-US" sz="1600" dirty="0">
                <a:latin typeface="Gill Sans MT" pitchFamily="34" charset="0"/>
              </a:rPr>
              <a:t>#include &lt;</a:t>
            </a:r>
            <a:r>
              <a:rPr lang="en-US" sz="1600" dirty="0" err="1">
                <a:latin typeface="Gill Sans MT" pitchFamily="34" charset="0"/>
              </a:rPr>
              <a:t>stdio.h</a:t>
            </a:r>
            <a:r>
              <a:rPr lang="en-US" sz="1600" dirty="0">
                <a:latin typeface="Gill Sans MT" pitchFamily="34" charset="0"/>
              </a:rPr>
              <a:t>&gt;</a:t>
            </a:r>
          </a:p>
          <a:p>
            <a:pPr>
              <a:buNone/>
            </a:pPr>
            <a:r>
              <a:rPr lang="en-US" sz="1600" dirty="0">
                <a:latin typeface="Gill Sans MT" pitchFamily="34" charset="0"/>
              </a:rPr>
              <a:t>#include &lt;</a:t>
            </a:r>
            <a:r>
              <a:rPr lang="en-US" sz="1600" dirty="0" err="1">
                <a:latin typeface="Gill Sans MT" pitchFamily="34" charset="0"/>
              </a:rPr>
              <a:t>unistd.h</a:t>
            </a:r>
            <a:r>
              <a:rPr lang="en-US" sz="1600" dirty="0">
                <a:latin typeface="Gill Sans MT" pitchFamily="34" charset="0"/>
              </a:rPr>
              <a:t>&gt;</a:t>
            </a:r>
          </a:p>
          <a:p>
            <a:pPr>
              <a:buNone/>
            </a:pPr>
            <a:r>
              <a:rPr lang="en-US" sz="1600" dirty="0" err="1">
                <a:latin typeface="Gill Sans MT" pitchFamily="34" charset="0"/>
              </a:rPr>
              <a:t>int</a:t>
            </a:r>
            <a:r>
              <a:rPr lang="en-US" sz="1600" dirty="0">
                <a:latin typeface="Gill Sans MT" pitchFamily="34" charset="0"/>
              </a:rPr>
              <a:t> main()</a:t>
            </a:r>
          </a:p>
          <a:p>
            <a:pPr>
              <a:buNone/>
            </a:pPr>
            <a:r>
              <a:rPr lang="en-US" sz="1600" dirty="0">
                <a:latin typeface="Gill Sans MT" pitchFamily="34" charset="0"/>
              </a:rPr>
              <a:t>{</a:t>
            </a:r>
          </a:p>
          <a:p>
            <a:pPr>
              <a:buNone/>
            </a:pPr>
            <a:r>
              <a:rPr lang="en-US" sz="1600" dirty="0">
                <a:latin typeface="Gill Sans MT" pitchFamily="34" charset="0"/>
              </a:rPr>
              <a:t>    </a:t>
            </a:r>
            <a:r>
              <a:rPr lang="en-US" sz="1600" dirty="0" err="1">
                <a:latin typeface="Gill Sans MT" pitchFamily="34" charset="0"/>
              </a:rPr>
              <a:t>int</a:t>
            </a:r>
            <a:r>
              <a:rPr lang="en-US" sz="1600" dirty="0">
                <a:latin typeface="Gill Sans MT" pitchFamily="34" charset="0"/>
              </a:rPr>
              <a:t> d1,m1,y1,d2,m2,y2,r1,r2,r3,n=1;</a:t>
            </a:r>
          </a:p>
          <a:p>
            <a:pPr>
              <a:buNone/>
            </a:pPr>
            <a:r>
              <a:rPr lang="en-US" sz="1600" dirty="0">
                <a:latin typeface="Gill Sans MT" pitchFamily="34" charset="0"/>
              </a:rPr>
              <a:t>    while (n==1)</a:t>
            </a:r>
          </a:p>
          <a:p>
            <a:pPr>
              <a:buNone/>
            </a:pPr>
            <a:r>
              <a:rPr lang="en-US" sz="1600" dirty="0">
                <a:latin typeface="Gill Sans MT" pitchFamily="34" charset="0"/>
              </a:rPr>
              <a:t>    {</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("*************************************************************************************************\n");</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                                 AGE CALCULATION USING C                                         \n");</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("*************************************************************************************************\n");</a:t>
            </a:r>
          </a:p>
          <a:p>
            <a:pPr>
              <a:buNone/>
            </a:pPr>
            <a:endParaRPr lang="en-US" sz="1600" dirty="0">
              <a:latin typeface="Gill Sans MT" pitchFamily="34" charset="0"/>
            </a:endParaRP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("Enter date of birth in DD format : ");</a:t>
            </a:r>
          </a:p>
          <a:p>
            <a:pPr>
              <a:buNone/>
            </a:pPr>
            <a:r>
              <a:rPr lang="en-US" sz="1600" dirty="0">
                <a:latin typeface="Gill Sans MT" pitchFamily="34" charset="0"/>
              </a:rPr>
              <a:t>    </a:t>
            </a:r>
            <a:r>
              <a:rPr lang="en-US" sz="1600" dirty="0" err="1">
                <a:latin typeface="Gill Sans MT" pitchFamily="34" charset="0"/>
              </a:rPr>
              <a:t>scanf</a:t>
            </a:r>
            <a:r>
              <a:rPr lang="en-US" sz="1600" dirty="0">
                <a:latin typeface="Gill Sans MT" pitchFamily="34" charset="0"/>
              </a:rPr>
              <a:t>("%d",&amp;d1);</a:t>
            </a:r>
          </a:p>
          <a:p>
            <a:pPr>
              <a:buNone/>
            </a:pPr>
            <a:r>
              <a:rPr lang="en-US" sz="1600" dirty="0">
                <a:latin typeface="Gill Sans MT" pitchFamily="34"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920475" y="1248229"/>
            <a:ext cx="8789582" cy="4136571"/>
          </a:xfrm>
        </p:spPr>
        <p:txBody>
          <a:bodyPr/>
          <a:lstStyle/>
          <a:p>
            <a:pPr>
              <a:buNone/>
            </a:pPr>
            <a:r>
              <a:rPr lang="en-US" sz="1600" dirty="0">
                <a:latin typeface="Gill Sans MT" pitchFamily="34" charset="0"/>
              </a:rPr>
              <a:t>sleep(1);</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("Enter month of birth in MM format : ");</a:t>
            </a:r>
          </a:p>
          <a:p>
            <a:pPr>
              <a:buNone/>
            </a:pPr>
            <a:r>
              <a:rPr lang="en-US" sz="1600" dirty="0">
                <a:latin typeface="Gill Sans MT" pitchFamily="34" charset="0"/>
              </a:rPr>
              <a:t>    </a:t>
            </a:r>
            <a:r>
              <a:rPr lang="en-US" sz="1600" dirty="0" err="1">
                <a:latin typeface="Gill Sans MT" pitchFamily="34" charset="0"/>
              </a:rPr>
              <a:t>scanf</a:t>
            </a:r>
            <a:r>
              <a:rPr lang="en-US" sz="1600" dirty="0">
                <a:latin typeface="Gill Sans MT" pitchFamily="34" charset="0"/>
              </a:rPr>
              <a:t>("%d",&amp;m1);</a:t>
            </a:r>
          </a:p>
          <a:p>
            <a:pPr>
              <a:buNone/>
            </a:pPr>
            <a:r>
              <a:rPr lang="en-US" sz="1600" dirty="0">
                <a:latin typeface="Gill Sans MT" pitchFamily="34" charset="0"/>
              </a:rPr>
              <a:t>    sleep(1);</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("Enter year of birth in YYYY format : ");</a:t>
            </a:r>
          </a:p>
          <a:p>
            <a:pPr>
              <a:buNone/>
            </a:pPr>
            <a:r>
              <a:rPr lang="en-US" sz="1600" dirty="0">
                <a:latin typeface="Gill Sans MT" pitchFamily="34" charset="0"/>
              </a:rPr>
              <a:t>    </a:t>
            </a:r>
            <a:r>
              <a:rPr lang="en-US" sz="1600" dirty="0" err="1">
                <a:latin typeface="Gill Sans MT" pitchFamily="34" charset="0"/>
              </a:rPr>
              <a:t>scanf</a:t>
            </a:r>
            <a:r>
              <a:rPr lang="en-US" sz="1600" dirty="0">
                <a:latin typeface="Gill Sans MT" pitchFamily="34" charset="0"/>
              </a:rPr>
              <a:t>("%d",&amp;y1);</a:t>
            </a:r>
          </a:p>
          <a:p>
            <a:pPr>
              <a:buNone/>
            </a:pPr>
            <a:r>
              <a:rPr lang="en-US" sz="1600" dirty="0">
                <a:latin typeface="Gill Sans MT" pitchFamily="34" charset="0"/>
              </a:rPr>
              <a:t>    sleep(1);</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("Enter today's date in DD format : ");</a:t>
            </a:r>
          </a:p>
          <a:p>
            <a:pPr>
              <a:buNone/>
            </a:pPr>
            <a:r>
              <a:rPr lang="en-US" sz="1600" dirty="0">
                <a:latin typeface="Gill Sans MT" pitchFamily="34" charset="0"/>
              </a:rPr>
              <a:t>    </a:t>
            </a:r>
            <a:r>
              <a:rPr lang="en-US" sz="1600" dirty="0" err="1">
                <a:latin typeface="Gill Sans MT" pitchFamily="34" charset="0"/>
              </a:rPr>
              <a:t>scanf</a:t>
            </a:r>
            <a:r>
              <a:rPr lang="en-US" sz="1600" dirty="0">
                <a:latin typeface="Gill Sans MT" pitchFamily="34" charset="0"/>
              </a:rPr>
              <a:t>("%d",&amp;d2);</a:t>
            </a:r>
          </a:p>
          <a:p>
            <a:pPr>
              <a:buNone/>
            </a:pPr>
            <a:r>
              <a:rPr lang="en-US" sz="1600" dirty="0">
                <a:latin typeface="Gill Sans MT" pitchFamily="34" charset="0"/>
              </a:rPr>
              <a:t>    sleep(1);</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("Enter present month in MM format : ");</a:t>
            </a:r>
          </a:p>
          <a:p>
            <a:pPr>
              <a:buNone/>
            </a:pPr>
            <a:r>
              <a:rPr lang="en-US" sz="1600" dirty="0">
                <a:latin typeface="Gill Sans MT" pitchFamily="34" charset="0"/>
              </a:rPr>
              <a:t>    </a:t>
            </a:r>
            <a:r>
              <a:rPr lang="en-US" sz="1600" dirty="0" err="1">
                <a:latin typeface="Gill Sans MT" pitchFamily="34" charset="0"/>
              </a:rPr>
              <a:t>scanf</a:t>
            </a:r>
            <a:r>
              <a:rPr lang="en-US" sz="1600" dirty="0">
                <a:latin typeface="Gill Sans MT" pitchFamily="34" charset="0"/>
              </a:rPr>
              <a:t>("%d",&amp;m2);</a:t>
            </a:r>
          </a:p>
          <a:p>
            <a:pPr>
              <a:buNone/>
            </a:pPr>
            <a:r>
              <a:rPr lang="en-US" sz="1600" dirty="0">
                <a:latin typeface="Gill Sans MT" pitchFamily="34" charset="0"/>
              </a:rPr>
              <a:t>    sleep(1);</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("Enter present year in  YYYY format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920475" y="1161144"/>
            <a:ext cx="9616896" cy="4165600"/>
          </a:xfrm>
        </p:spPr>
        <p:txBody>
          <a:bodyPr/>
          <a:lstStyle/>
          <a:p>
            <a:pPr>
              <a:buNone/>
            </a:pPr>
            <a:r>
              <a:rPr lang="en-US" sz="1600" dirty="0" err="1">
                <a:latin typeface="Gill Sans MT" pitchFamily="34" charset="0"/>
              </a:rPr>
              <a:t>scanf</a:t>
            </a:r>
            <a:r>
              <a:rPr lang="en-US" sz="1600" dirty="0">
                <a:latin typeface="Gill Sans MT" pitchFamily="34" charset="0"/>
              </a:rPr>
              <a:t>("%d",&amp;y2);</a:t>
            </a:r>
          </a:p>
          <a:p>
            <a:pPr>
              <a:buNone/>
            </a:pPr>
            <a:r>
              <a:rPr lang="en-US" sz="1600" dirty="0">
                <a:latin typeface="Gill Sans MT" pitchFamily="34" charset="0"/>
              </a:rPr>
              <a:t>    sleep(1);</a:t>
            </a:r>
          </a:p>
          <a:p>
            <a:pPr>
              <a:buNone/>
            </a:pPr>
            <a:r>
              <a:rPr lang="en-US" sz="1600" dirty="0">
                <a:latin typeface="Gill Sans MT" pitchFamily="34" charset="0"/>
              </a:rPr>
              <a:t>    </a:t>
            </a:r>
          </a:p>
          <a:p>
            <a:pPr>
              <a:buNone/>
            </a:pPr>
            <a:r>
              <a:rPr lang="en-US" sz="1600" dirty="0">
                <a:latin typeface="Gill Sans MT" pitchFamily="34" charset="0"/>
              </a:rPr>
              <a:t>    if((d1&gt;31 || d1&lt;1) &amp;&amp; (d2&gt;31 || d2&lt;1) &amp;&amp; (m1&gt;12 || m1&lt;1) &amp;&amp; (m2&gt;12 || m2&lt;1) &amp;&amp; (y2&lt;0) &amp;&amp; (y1&lt;0) )</a:t>
            </a:r>
          </a:p>
          <a:p>
            <a:pPr>
              <a:buNone/>
            </a:pPr>
            <a:r>
              <a:rPr lang="en-US" sz="1600" dirty="0">
                <a:latin typeface="Gill Sans MT" pitchFamily="34" charset="0"/>
              </a:rPr>
              <a:t>    {</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("ERROR........\n");</a:t>
            </a:r>
          </a:p>
          <a:p>
            <a:pPr>
              <a:buNone/>
            </a:pPr>
            <a:r>
              <a:rPr lang="en-US" sz="1600" dirty="0">
                <a:latin typeface="Gill Sans MT" pitchFamily="34" charset="0"/>
              </a:rPr>
              <a:t>        sleep(1);</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("PLEASE CHECK THE DATE YOU ENTERED");</a:t>
            </a:r>
          </a:p>
          <a:p>
            <a:pPr>
              <a:buNone/>
            </a:pPr>
            <a:r>
              <a:rPr lang="en-US" sz="1600" dirty="0">
                <a:latin typeface="Gill Sans MT" pitchFamily="34" charset="0"/>
              </a:rPr>
              <a:t>    }</a:t>
            </a:r>
          </a:p>
          <a:p>
            <a:pPr>
              <a:buNone/>
            </a:pPr>
            <a:r>
              <a:rPr lang="en-US" sz="1600" dirty="0">
                <a:latin typeface="Gill Sans MT" pitchFamily="34" charset="0"/>
              </a:rPr>
              <a:t>    else</a:t>
            </a:r>
          </a:p>
          <a:p>
            <a:pPr>
              <a:buNone/>
            </a:pPr>
            <a:r>
              <a:rPr lang="en-US" sz="1600" dirty="0">
                <a:latin typeface="Gill Sans MT" pitchFamily="34" charset="0"/>
              </a:rPr>
              <a:t>    {</a:t>
            </a:r>
          </a:p>
          <a:p>
            <a:pPr>
              <a:buNone/>
            </a:pPr>
            <a:r>
              <a:rPr lang="en-US" sz="1600" dirty="0">
                <a:latin typeface="Gill Sans MT" pitchFamily="34" charset="0"/>
              </a:rPr>
              <a:t>        r3=y2-y1;</a:t>
            </a:r>
          </a:p>
          <a:p>
            <a:pPr>
              <a:buNone/>
            </a:pPr>
            <a:r>
              <a:rPr lang="en-US" sz="1600" dirty="0">
                <a:latin typeface="Gill Sans MT" pitchFamily="34" charset="0"/>
              </a:rPr>
              <a:t>        if(d2&gt;d1)</a:t>
            </a:r>
          </a:p>
          <a:p>
            <a:pPr>
              <a:buNone/>
            </a:pPr>
            <a:r>
              <a:rPr lang="en-US" sz="1600" dirty="0">
                <a:latin typeface="Gill Sans MT" pitchFamily="34"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920475" y="1030514"/>
            <a:ext cx="9384668" cy="4296229"/>
          </a:xfrm>
        </p:spPr>
        <p:txBody>
          <a:bodyPr/>
          <a:lstStyle/>
          <a:p>
            <a:pPr>
              <a:buNone/>
            </a:pPr>
            <a:r>
              <a:rPr lang="pt-BR" sz="1600" dirty="0">
                <a:latin typeface="Gill Sans MT" pitchFamily="34" charset="0"/>
              </a:rPr>
              <a:t>r1=d2-d1;</a:t>
            </a:r>
          </a:p>
          <a:p>
            <a:pPr>
              <a:buNone/>
            </a:pPr>
            <a:r>
              <a:rPr lang="pt-BR" sz="1600" dirty="0">
                <a:latin typeface="Gill Sans MT" pitchFamily="34" charset="0"/>
              </a:rPr>
              <a:t>        }</a:t>
            </a:r>
          </a:p>
          <a:p>
            <a:pPr>
              <a:buNone/>
            </a:pPr>
            <a:r>
              <a:rPr lang="pt-BR" sz="1600" dirty="0">
                <a:latin typeface="Gill Sans MT" pitchFamily="34" charset="0"/>
              </a:rPr>
              <a:t>        else</a:t>
            </a:r>
          </a:p>
          <a:p>
            <a:pPr>
              <a:buNone/>
            </a:pPr>
            <a:r>
              <a:rPr lang="pt-BR" sz="1600" dirty="0">
                <a:latin typeface="Gill Sans MT" pitchFamily="34" charset="0"/>
              </a:rPr>
              <a:t>        {</a:t>
            </a:r>
          </a:p>
          <a:p>
            <a:pPr>
              <a:buNone/>
            </a:pPr>
            <a:r>
              <a:rPr lang="pt-BR" sz="1600" dirty="0">
                <a:latin typeface="Gill Sans MT" pitchFamily="34" charset="0"/>
              </a:rPr>
              <a:t>            m2=m2-1;</a:t>
            </a:r>
          </a:p>
          <a:p>
            <a:pPr>
              <a:buNone/>
            </a:pPr>
            <a:r>
              <a:rPr lang="pt-BR" sz="1600" dirty="0">
                <a:latin typeface="Gill Sans MT" pitchFamily="34" charset="0"/>
              </a:rPr>
              <a:t>            d2=d2+30;</a:t>
            </a:r>
          </a:p>
          <a:p>
            <a:pPr>
              <a:buNone/>
            </a:pPr>
            <a:r>
              <a:rPr lang="pt-BR" sz="1600" dirty="0">
                <a:latin typeface="Gill Sans MT" pitchFamily="34" charset="0"/>
              </a:rPr>
              <a:t>            r1=d2-d1;</a:t>
            </a:r>
          </a:p>
          <a:p>
            <a:pPr>
              <a:buNone/>
            </a:pPr>
            <a:r>
              <a:rPr lang="pt-BR" sz="1600" dirty="0">
                <a:latin typeface="Gill Sans MT" pitchFamily="34" charset="0"/>
              </a:rPr>
              <a:t>        }</a:t>
            </a:r>
          </a:p>
          <a:p>
            <a:pPr>
              <a:buNone/>
            </a:pPr>
            <a:r>
              <a:rPr lang="pt-BR" sz="1600" dirty="0">
                <a:latin typeface="Gill Sans MT" pitchFamily="34" charset="0"/>
              </a:rPr>
              <a:t>        if(m2&gt;=m1)</a:t>
            </a:r>
          </a:p>
          <a:p>
            <a:pPr>
              <a:buNone/>
            </a:pPr>
            <a:r>
              <a:rPr lang="pt-BR" sz="1600" dirty="0">
                <a:latin typeface="Gill Sans MT" pitchFamily="34" charset="0"/>
              </a:rPr>
              <a:t>        {</a:t>
            </a:r>
          </a:p>
          <a:p>
            <a:pPr>
              <a:buNone/>
            </a:pPr>
            <a:r>
              <a:rPr lang="pt-BR" sz="1600" dirty="0">
                <a:latin typeface="Gill Sans MT" pitchFamily="34" charset="0"/>
              </a:rPr>
              <a:t>            r2=m2-m1;</a:t>
            </a:r>
          </a:p>
          <a:p>
            <a:pPr>
              <a:buNone/>
            </a:pPr>
            <a:r>
              <a:rPr lang="pt-BR" sz="1600" dirty="0">
                <a:latin typeface="Gill Sans MT" pitchFamily="34" charset="0"/>
              </a:rPr>
              <a:t>        }</a:t>
            </a:r>
          </a:p>
          <a:p>
            <a:pPr>
              <a:buNone/>
            </a:pPr>
            <a:r>
              <a:rPr lang="pt-BR" sz="1600" dirty="0">
                <a:latin typeface="Gill Sans MT" pitchFamily="34" charset="0"/>
              </a:rPr>
              <a:t>        else</a:t>
            </a:r>
          </a:p>
          <a:p>
            <a:pPr>
              <a:buNone/>
            </a:pPr>
            <a:r>
              <a:rPr lang="pt-BR" sz="1600" dirty="0">
                <a:latin typeface="Gill Sans MT" pitchFamily="34" charset="0"/>
              </a:rPr>
              <a:t>        {</a:t>
            </a:r>
          </a:p>
          <a:p>
            <a:pPr>
              <a:buNone/>
            </a:pPr>
            <a:r>
              <a:rPr lang="pt-BR" sz="1600" dirty="0">
                <a:latin typeface="Gill Sans MT" pitchFamily="34" charset="0"/>
              </a:rPr>
              <a:t>            r3=r3-1;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920474" y="1378857"/>
            <a:ext cx="8818611" cy="3976914"/>
          </a:xfrm>
        </p:spPr>
        <p:txBody>
          <a:bodyPr/>
          <a:lstStyle/>
          <a:p>
            <a:pPr>
              <a:buNone/>
            </a:pPr>
            <a:r>
              <a:rPr lang="en-US" sz="1600" dirty="0">
                <a:latin typeface="Gill Sans MT" pitchFamily="34" charset="0"/>
              </a:rPr>
              <a:t> m2=m2+12;</a:t>
            </a:r>
          </a:p>
          <a:p>
            <a:pPr>
              <a:buNone/>
            </a:pPr>
            <a:r>
              <a:rPr lang="en-US" sz="1600" dirty="0">
                <a:latin typeface="Gill Sans MT" pitchFamily="34" charset="0"/>
              </a:rPr>
              <a:t>            r2=m2-m1;</a:t>
            </a:r>
          </a:p>
          <a:p>
            <a:pPr>
              <a:buNone/>
            </a:pPr>
            <a:r>
              <a:rPr lang="en-US" sz="1600" dirty="0">
                <a:latin typeface="Gill Sans MT" pitchFamily="34" charset="0"/>
              </a:rPr>
              <a:t>        }</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("HEY YOUR ARE %d Years %d Months %d Days OLD\n",r3,r2,r1);</a:t>
            </a:r>
          </a:p>
          <a:p>
            <a:pPr>
              <a:buNone/>
            </a:pPr>
            <a:r>
              <a:rPr lang="en-US" sz="1600" dirty="0">
                <a:latin typeface="Gill Sans MT" pitchFamily="34" charset="0"/>
              </a:rPr>
              <a:t>            sleep(3);</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("DO YOU WANT TO DO ONE MORE...\n");</a:t>
            </a:r>
          </a:p>
          <a:p>
            <a:pPr>
              <a:buNone/>
            </a:pPr>
            <a:r>
              <a:rPr lang="en-US" sz="1600" dirty="0">
                <a:latin typeface="Gill Sans MT" pitchFamily="34" charset="0"/>
              </a:rPr>
              <a:t>            sleep(1);</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("1. YES\n");</a:t>
            </a:r>
          </a:p>
          <a:p>
            <a:pPr>
              <a:buNone/>
            </a:pPr>
            <a:r>
              <a:rPr lang="en-US" sz="1600" dirty="0">
                <a:latin typeface="Gill Sans MT" pitchFamily="34" charset="0"/>
              </a:rPr>
              <a:t>            sleep(1);</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("2. NO\n");</a:t>
            </a:r>
          </a:p>
          <a:p>
            <a:pPr>
              <a:buNone/>
            </a:pPr>
            <a:r>
              <a:rPr lang="en-US" sz="1600" dirty="0">
                <a:latin typeface="Gill Sans MT" pitchFamily="34" charset="0"/>
              </a:rPr>
              <a:t>            </a:t>
            </a:r>
            <a:r>
              <a:rPr lang="en-US" sz="1600" dirty="0" err="1">
                <a:latin typeface="Gill Sans MT" pitchFamily="34" charset="0"/>
              </a:rPr>
              <a:t>scanf</a:t>
            </a:r>
            <a:r>
              <a:rPr lang="en-US" sz="1600" dirty="0">
                <a:latin typeface="Gill Sans MT" pitchFamily="34" charset="0"/>
              </a:rPr>
              <a:t>("%</a:t>
            </a:r>
            <a:r>
              <a:rPr lang="en-US" sz="1600" dirty="0" err="1">
                <a:latin typeface="Gill Sans MT" pitchFamily="34" charset="0"/>
              </a:rPr>
              <a:t>d",&amp;n</a:t>
            </a:r>
            <a:r>
              <a:rPr lang="en-US" sz="1600" dirty="0">
                <a:latin typeface="Gill Sans MT" pitchFamily="34"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920475" y="1320801"/>
            <a:ext cx="7794000" cy="4064000"/>
          </a:xfrm>
        </p:spPr>
        <p:txBody>
          <a:bodyPr/>
          <a:lstStyle/>
          <a:p>
            <a:pPr>
              <a:buNone/>
            </a:pPr>
            <a:r>
              <a:rPr lang="en-US" sz="1600" dirty="0">
                <a:latin typeface="Gill Sans MT" pitchFamily="34" charset="0"/>
              </a:rPr>
              <a:t> if (n&gt;1)</a:t>
            </a:r>
          </a:p>
          <a:p>
            <a:pPr>
              <a:buNone/>
            </a:pPr>
            <a:r>
              <a:rPr lang="en-US" sz="1600" dirty="0">
                <a:latin typeface="Gill Sans MT" pitchFamily="34" charset="0"/>
              </a:rPr>
              <a:t>    {</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("THANK YOU\n");</a:t>
            </a:r>
          </a:p>
          <a:p>
            <a:pPr>
              <a:buNone/>
            </a:pPr>
            <a:r>
              <a:rPr lang="en-US" sz="1600" dirty="0">
                <a:latin typeface="Gill Sans MT" pitchFamily="34" charset="0"/>
              </a:rPr>
              <a:t>        sleep(1);</a:t>
            </a:r>
          </a:p>
          <a:p>
            <a:pPr>
              <a:buNone/>
            </a:pPr>
            <a:r>
              <a:rPr lang="en-US" sz="1600" dirty="0">
                <a:latin typeface="Gill Sans MT" pitchFamily="34" charset="0"/>
              </a:rPr>
              <a:t>        </a:t>
            </a:r>
            <a:r>
              <a:rPr lang="en-US" sz="1600" dirty="0" err="1">
                <a:latin typeface="Gill Sans MT" pitchFamily="34" charset="0"/>
              </a:rPr>
              <a:t>printf</a:t>
            </a:r>
            <a:r>
              <a:rPr lang="en-US" sz="1600" dirty="0">
                <a:latin typeface="Gill Sans MT" pitchFamily="34" charset="0"/>
              </a:rPr>
              <a:t>("HAVE A NICE DAY......");</a:t>
            </a:r>
          </a:p>
          <a:p>
            <a:pPr>
              <a:buNone/>
            </a:pPr>
            <a:r>
              <a:rPr lang="en-US" sz="1600" dirty="0">
                <a:latin typeface="Gill Sans MT" pitchFamily="34" charset="0"/>
              </a:rPr>
              <a:t>    }</a:t>
            </a:r>
          </a:p>
          <a:p>
            <a:pPr>
              <a:buNone/>
            </a:pPr>
            <a:r>
              <a:rPr lang="en-US" sz="1600" dirty="0">
                <a:latin typeface="Gill Sans MT" pitchFamily="34" charset="0"/>
              </a:rPr>
              <a:t>    }</a:t>
            </a:r>
          </a:p>
          <a:p>
            <a:pPr>
              <a:buNone/>
            </a:pPr>
            <a:r>
              <a:rPr lang="en-US" sz="1600" dirty="0">
                <a:latin typeface="Gill Sans MT" pitchFamily="34" charset="0"/>
              </a:rPr>
              <a:t>    }</a:t>
            </a:r>
          </a:p>
          <a:p>
            <a:pPr>
              <a:buNone/>
            </a:pPr>
            <a:r>
              <a:rPr lang="en-US" sz="1600" dirty="0">
                <a:latin typeface="Gill Sans MT" pitchFamily="34" charset="0"/>
              </a:rPr>
              <a:t>    return 0;</a:t>
            </a:r>
          </a:p>
          <a:p>
            <a:pPr>
              <a:buNone/>
            </a:pPr>
            <a:r>
              <a:rPr lang="en-US" sz="1600" dirty="0">
                <a:latin typeface="Gill Sans MT" pitchFamily="34" charset="0"/>
              </a:rPr>
              <a:t> }</a:t>
            </a:r>
          </a:p>
          <a:p>
            <a:pPr>
              <a:buNone/>
            </a:pPr>
            <a:r>
              <a:rPr lang="en-US" sz="1600" dirty="0">
                <a:latin typeface="Gill Sans MT" pitchFamily="34"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lvl="0"/>
            <a:r>
              <a:rPr lang="en-US" sz="6600" dirty="0">
                <a:latin typeface="Gill Sans MT" pitchFamily="34" charset="0"/>
              </a:rPr>
              <a:t># Code </a:t>
            </a:r>
            <a:br>
              <a:rPr lang="en-US" sz="6600" dirty="0">
                <a:latin typeface="Gill Sans MT" pitchFamily="34" charset="0"/>
              </a:rPr>
            </a:br>
            <a:r>
              <a:rPr lang="en-US" sz="6600" dirty="0">
                <a:latin typeface="Gill Sans MT" pitchFamily="34" charset="0"/>
              </a:rPr>
              <a:t>            Output. </a:t>
            </a:r>
            <a:endParaRPr sz="6600">
              <a:latin typeface="Gill Sans MT" pitchFamily="34" charset="0"/>
            </a:endParaRP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x-none" b="1" i="0" dirty="0">
                <a:ln>
                  <a:noFill/>
                </a:ln>
                <a:solidFill>
                  <a:schemeClr val="accent1"/>
                </a:solidFill>
                <a:latin typeface="Roboto Mono"/>
              </a:rPr>
              <a:t>5</a:t>
            </a:r>
            <a:endParaRPr b="1" i="0" dirty="0">
              <a:ln>
                <a:noFill/>
              </a:ln>
              <a:solidFill>
                <a:schemeClr val="accent1"/>
              </a:solidFill>
              <a:latin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920475" y="1146629"/>
            <a:ext cx="9181468" cy="4151086"/>
          </a:xfrm>
        </p:spPr>
        <p:txBody>
          <a:bodyPr/>
          <a:lstStyle/>
          <a:p>
            <a:pPr>
              <a:buNone/>
            </a:pPr>
            <a:r>
              <a:rPr lang="en-US" sz="1600" dirty="0">
                <a:solidFill>
                  <a:srgbClr val="FFFF00"/>
                </a:solidFill>
                <a:latin typeface="Gill Sans MT" pitchFamily="34" charset="0"/>
              </a:rPr>
              <a:t>EXAMPLE:-</a:t>
            </a:r>
          </a:p>
          <a:p>
            <a:pPr>
              <a:buNone/>
            </a:pPr>
            <a:r>
              <a:rPr lang="en-US" sz="1600" dirty="0">
                <a:latin typeface="Gill Sans MT" pitchFamily="34" charset="0"/>
              </a:rPr>
              <a:t>*************************************************************************************************</a:t>
            </a:r>
          </a:p>
          <a:p>
            <a:pPr>
              <a:buNone/>
            </a:pPr>
            <a:r>
              <a:rPr lang="en-US" sz="1600" dirty="0">
                <a:latin typeface="Gill Sans MT" pitchFamily="34" charset="0"/>
              </a:rPr>
              <a:t>                                 AGE CALCULATION USING C                                         </a:t>
            </a:r>
          </a:p>
          <a:p>
            <a:pPr>
              <a:buNone/>
            </a:pPr>
            <a:r>
              <a:rPr lang="en-US" sz="1600" dirty="0">
                <a:latin typeface="Gill Sans MT" pitchFamily="34" charset="0"/>
              </a:rPr>
              <a:t>*************************************************************************************************</a:t>
            </a:r>
          </a:p>
          <a:p>
            <a:pPr>
              <a:buNone/>
            </a:pPr>
            <a:r>
              <a:rPr lang="en-US" sz="1600" dirty="0">
                <a:latin typeface="Gill Sans MT" pitchFamily="34" charset="0"/>
              </a:rPr>
              <a:t>Enter date of birth in DD format : 03</a:t>
            </a:r>
          </a:p>
          <a:p>
            <a:pPr>
              <a:buNone/>
            </a:pPr>
            <a:r>
              <a:rPr lang="en-US" sz="1600" dirty="0">
                <a:latin typeface="Gill Sans MT" pitchFamily="34" charset="0"/>
              </a:rPr>
              <a:t>Enter month of birth in MM format : 02</a:t>
            </a:r>
          </a:p>
          <a:p>
            <a:pPr>
              <a:buNone/>
            </a:pPr>
            <a:r>
              <a:rPr lang="en-US" sz="1600" dirty="0">
                <a:latin typeface="Gill Sans MT" pitchFamily="34" charset="0"/>
              </a:rPr>
              <a:t>Enter year of birth in YYYY format : 2005</a:t>
            </a:r>
          </a:p>
          <a:p>
            <a:pPr>
              <a:buNone/>
            </a:pPr>
            <a:r>
              <a:rPr lang="en-US" sz="1600" dirty="0">
                <a:latin typeface="Gill Sans MT" pitchFamily="34" charset="0"/>
              </a:rPr>
              <a:t>Enter today's date in DD format : 14</a:t>
            </a:r>
          </a:p>
          <a:p>
            <a:pPr>
              <a:buNone/>
            </a:pPr>
            <a:r>
              <a:rPr lang="en-US" sz="1600" dirty="0">
                <a:latin typeface="Gill Sans MT" pitchFamily="34" charset="0"/>
              </a:rPr>
              <a:t>Enter present month in MM format : 02</a:t>
            </a:r>
          </a:p>
          <a:p>
            <a:pPr>
              <a:buNone/>
            </a:pPr>
            <a:r>
              <a:rPr lang="en-US" sz="1600" dirty="0">
                <a:latin typeface="Gill Sans MT" pitchFamily="34" charset="0"/>
              </a:rPr>
              <a:t>Enter present year in  YYYY format 2023</a:t>
            </a:r>
          </a:p>
          <a:p>
            <a:pPr>
              <a:buNone/>
            </a:pPr>
            <a:r>
              <a:rPr lang="en-US" sz="1600" dirty="0">
                <a:latin typeface="Gill Sans MT" pitchFamily="34" charset="0"/>
              </a:rPr>
              <a:t>HEY YOUR ARE 18 Years 0 Months 11 Days OLD</a:t>
            </a:r>
          </a:p>
          <a:p>
            <a:pPr>
              <a:buNone/>
            </a:pPr>
            <a:r>
              <a:rPr lang="en-US" sz="1600" dirty="0">
                <a:latin typeface="Gill Sans MT" pitchFamily="34" charset="0"/>
              </a:rPr>
              <a:t>DO YOU WANT TO DO ONE MORE...</a:t>
            </a:r>
          </a:p>
          <a:p>
            <a:pPr>
              <a:buNone/>
            </a:pPr>
            <a:r>
              <a:rPr lang="en-US" sz="1600" dirty="0">
                <a:latin typeface="Gill Sans MT" pitchFamily="34" charset="0"/>
              </a:rPr>
              <a:t>1. YES</a:t>
            </a:r>
          </a:p>
          <a:p>
            <a:pPr>
              <a:buNone/>
            </a:pPr>
            <a:r>
              <a:rPr lang="en-US" sz="1600" dirty="0">
                <a:latin typeface="Gill Sans MT" pitchFamily="34" charset="0"/>
              </a:rPr>
              <a:t>2. NO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364343" y="1679536"/>
            <a:ext cx="5413828" cy="74435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000" dirty="0">
                <a:solidFill>
                  <a:srgbClr val="FFFF00"/>
                </a:solidFill>
                <a:latin typeface="Gill Sans MT" pitchFamily="34" charset="0"/>
              </a:rPr>
              <a:t>*</a:t>
            </a:r>
            <a:r>
              <a:rPr lang="en" sz="4000" dirty="0">
                <a:solidFill>
                  <a:schemeClr val="accent3"/>
                </a:solidFill>
                <a:latin typeface="Gill Sans MT" pitchFamily="34" charset="0"/>
              </a:rPr>
              <a:t>GROUP MEMBERS</a:t>
            </a:r>
            <a:r>
              <a:rPr lang="en" sz="4000" dirty="0">
                <a:solidFill>
                  <a:srgbClr val="FFFF00"/>
                </a:solidFill>
                <a:latin typeface="Gill Sans MT" pitchFamily="34" charset="0"/>
              </a:rPr>
              <a:t>*</a:t>
            </a:r>
            <a:endParaRPr sz="4000">
              <a:solidFill>
                <a:srgbClr val="FFFF00"/>
              </a:solidFill>
              <a:latin typeface="Gill Sans MT" pitchFamily="34" charset="0"/>
            </a:endParaRPr>
          </a:p>
        </p:txBody>
      </p:sp>
      <p:sp>
        <p:nvSpPr>
          <p:cNvPr id="387" name="Google Shape;387;p23"/>
          <p:cNvSpPr txBox="1">
            <a:spLocks noGrp="1"/>
          </p:cNvSpPr>
          <p:nvPr>
            <p:ph type="body" idx="1"/>
          </p:nvPr>
        </p:nvSpPr>
        <p:spPr>
          <a:xfrm>
            <a:off x="1462425" y="2481943"/>
            <a:ext cx="5322600" cy="2953982"/>
          </a:xfrm>
          <a:prstGeom prst="rect">
            <a:avLst/>
          </a:prstGeom>
        </p:spPr>
        <p:txBody>
          <a:bodyPr spcFirstLastPara="1" wrap="square" lIns="121900" tIns="121900" rIns="121900" bIns="121900" anchor="t" anchorCtr="0">
            <a:noAutofit/>
          </a:bodyPr>
          <a:lstStyle/>
          <a:p>
            <a:pPr marL="342900">
              <a:buFont typeface="Wingdings" pitchFamily="2" charset="2"/>
              <a:buChar char="v"/>
            </a:pPr>
            <a:r>
              <a:rPr lang="en-US" dirty="0">
                <a:latin typeface="Gill Sans MT" pitchFamily="34" charset="0"/>
              </a:rPr>
              <a:t>SANATH KUMAR {</a:t>
            </a:r>
            <a:r>
              <a:rPr lang="en-US" dirty="0">
                <a:solidFill>
                  <a:srgbClr val="FFFF00"/>
                </a:solidFill>
                <a:latin typeface="Gill Sans MT" pitchFamily="34" charset="0"/>
              </a:rPr>
              <a:t>GROUP LEADER</a:t>
            </a:r>
            <a:r>
              <a:rPr lang="en-US" dirty="0">
                <a:latin typeface="Gill Sans MT" pitchFamily="34" charset="0"/>
              </a:rPr>
              <a:t>} [52]</a:t>
            </a:r>
          </a:p>
          <a:p>
            <a:pPr marL="342900">
              <a:buFont typeface="Wingdings" pitchFamily="2" charset="2"/>
              <a:buChar char="v"/>
            </a:pPr>
            <a:r>
              <a:rPr lang="en-US" dirty="0">
                <a:latin typeface="Gill Sans MT" pitchFamily="34" charset="0"/>
              </a:rPr>
              <a:t>S.YASHWANT RAJ REDDY [40]</a:t>
            </a:r>
          </a:p>
          <a:p>
            <a:pPr marL="342900">
              <a:buFont typeface="Wingdings" pitchFamily="2" charset="2"/>
              <a:buChar char="v"/>
            </a:pPr>
            <a:r>
              <a:rPr lang="en-US" dirty="0">
                <a:latin typeface="Gill Sans MT" pitchFamily="34" charset="0"/>
              </a:rPr>
              <a:t>P.SAKETH [37]</a:t>
            </a:r>
          </a:p>
          <a:p>
            <a:pPr marL="342900">
              <a:buFont typeface="Wingdings" pitchFamily="2" charset="2"/>
              <a:buChar char="v"/>
            </a:pPr>
            <a:r>
              <a:rPr lang="en-US" dirty="0">
                <a:latin typeface="Gill Sans MT" pitchFamily="34" charset="0"/>
              </a:rPr>
              <a:t>MAHINDAR NAIK[39]</a:t>
            </a:r>
          </a:p>
          <a:p>
            <a:pPr marL="342900">
              <a:buFont typeface="Wingdings" pitchFamily="2" charset="2"/>
              <a:buChar char="v"/>
            </a:pPr>
            <a:r>
              <a:rPr lang="en-US" dirty="0">
                <a:latin typeface="Gill Sans MT" pitchFamily="34" charset="0"/>
              </a:rPr>
              <a:t>NIHANTH [57]</a:t>
            </a:r>
          </a:p>
          <a:p>
            <a:pPr marL="342900">
              <a:buFont typeface="Wingdings" pitchFamily="2" charset="2"/>
              <a:buChar char="v"/>
            </a:pPr>
            <a:r>
              <a:rPr lang="en-US" dirty="0">
                <a:latin typeface="Gill Sans MT" pitchFamily="34" charset="0"/>
              </a:rPr>
              <a:t>PREETHAM [24]</a:t>
            </a:r>
          </a:p>
          <a:p>
            <a:pPr marL="342900">
              <a:buFont typeface="Wingdings" pitchFamily="2" charset="2"/>
              <a:buChar char="v"/>
            </a:pPr>
            <a:r>
              <a:rPr lang="en-US" dirty="0">
                <a:latin typeface="Gill Sans MT" pitchFamily="34" charset="0"/>
              </a:rPr>
              <a:t>GAIKWAD[60]</a:t>
            </a:r>
            <a:endParaRPr lang="en-GB" dirty="0">
              <a:latin typeface="Gill Sans MT" pitchFamily="34" charset="0"/>
            </a:endParaRPr>
          </a:p>
          <a:p>
            <a:pPr marL="342900">
              <a:buFont typeface="Wingdings" pitchFamily="2" charset="2"/>
              <a:buChar char="v"/>
            </a:pPr>
            <a:r>
              <a:rPr lang="en-GB" dirty="0">
                <a:latin typeface="Gill Sans MT" pitchFamily="34" charset="0"/>
              </a:rPr>
              <a:t>S</a:t>
            </a:r>
            <a:r>
              <a:rPr lang="x-none" dirty="0">
                <a:latin typeface="Gill Sans MT" pitchFamily="34" charset="0"/>
              </a:rPr>
              <a:t>RIKANTH[53]</a:t>
            </a:r>
            <a:endParaRPr lang="en-GB" dirty="0">
              <a:latin typeface="Gill Sans MT" pitchFamily="34" charset="0"/>
            </a:endParaRPr>
          </a:p>
        </p:txBody>
      </p:sp>
      <p:pic>
        <p:nvPicPr>
          <p:cNvPr id="6" name="Picture 5" descr="image-12.png"/>
          <p:cNvPicPr>
            <a:picLocks noChangeAspect="1"/>
          </p:cNvPicPr>
          <p:nvPr/>
        </p:nvPicPr>
        <p:blipFill>
          <a:blip r:embed="rId3"/>
          <a:stretch>
            <a:fillRect/>
          </a:stretch>
        </p:blipFill>
        <p:spPr>
          <a:xfrm>
            <a:off x="7184571" y="2777065"/>
            <a:ext cx="3643086" cy="20561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43"/>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a:t>THANK </a:t>
            </a:r>
            <a:r>
              <a:rPr lang="en" sz="9000">
                <a:solidFill>
                  <a:schemeClr val="accent3"/>
                </a:solidFill>
              </a:rPr>
              <a:t>YOU!</a:t>
            </a:r>
            <a:endParaRPr sz="900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950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06</a:t>
            </a:r>
            <a:endParaRPr>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a:t>
            </a:r>
            <a:endParaRPr sz="600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spcAft>
                <a:spcPts val="2100"/>
              </a:spcAft>
              <a:buNone/>
            </a:pPr>
            <a:r>
              <a:rPr lang="en-US" dirty="0"/>
              <a:t>Description about the program</a:t>
            </a:r>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lvl="0" indent="0" algn="ctr" rtl="0">
              <a:spcBef>
                <a:spcPts val="0"/>
              </a:spcBef>
              <a:spcAft>
                <a:spcPts val="2100"/>
              </a:spcAft>
              <a:buNone/>
            </a:pPr>
            <a:r>
              <a:rPr lang="x-none" dirty="0"/>
              <a:t>Alogorithm</a:t>
            </a:r>
            <a:endParaRPr dirty="0"/>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x-none" dirty="0"/>
              <a:t>Code input</a:t>
            </a:r>
            <a:endParaRPr dirty="0"/>
          </a:p>
        </p:txBody>
      </p:sp>
      <p:sp>
        <p:nvSpPr>
          <p:cNvPr id="398" name="Google Shape;398;p24"/>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x-none" dirty="0"/>
              <a:t>      Output</a:t>
            </a:r>
            <a:endParaRPr dirty="0"/>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1"/>
                </a:solidFill>
              </a:rPr>
              <a:t>01</a:t>
            </a:r>
            <a:endParaRPr>
              <a:solidFill>
                <a:schemeClr val="accent1"/>
              </a:solidFill>
            </a:endParaRPr>
          </a:p>
        </p:txBody>
      </p:sp>
      <p:sp>
        <p:nvSpPr>
          <p:cNvPr id="400" name="Google Shape;400;p24"/>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p>
            <a:pPr marL="0" lvl="0" indent="0" algn="ctr" rtl="0">
              <a:spcBef>
                <a:spcPts val="0"/>
              </a:spcBef>
              <a:spcAft>
                <a:spcPts val="2100"/>
              </a:spcAft>
              <a:buNone/>
            </a:pPr>
            <a:r>
              <a:rPr lang="x-none" dirty="0"/>
              <a:t>Flow Chart</a:t>
            </a:r>
            <a:endParaRPr dirty="0"/>
          </a:p>
        </p:txBody>
      </p:sp>
      <p:sp>
        <p:nvSpPr>
          <p:cNvPr id="401" name="Google Shape;401;p24"/>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p>
            <a:pPr marL="0" lvl="0" indent="0" algn="ctr" rtl="0">
              <a:spcBef>
                <a:spcPts val="0"/>
              </a:spcBef>
              <a:spcAft>
                <a:spcPts val="2100"/>
              </a:spcAft>
              <a:buNone/>
            </a:pPr>
            <a:r>
              <a:rPr lang="en" dirty="0"/>
              <a:t>conclusion.</a:t>
            </a:r>
            <a:endParaRPr/>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02</a:t>
            </a:r>
            <a:endParaRPr/>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03</a:t>
            </a:r>
            <a:endParaRPr>
              <a:solidFill>
                <a:schemeClr val="accent2"/>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04</a:t>
            </a:r>
            <a:endParaRPr dirty="0">
              <a:solidFill>
                <a:schemeClr val="accent1"/>
              </a:solidFill>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05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lvl="0"/>
            <a:r>
              <a:rPr lang="en-US" sz="5800" dirty="0">
                <a:latin typeface="Gill Sans MT" pitchFamily="34" charset="0"/>
              </a:rPr>
              <a:t># Description about the program. </a:t>
            </a:r>
            <a:endParaRPr sz="5800">
              <a:latin typeface="Gill Sans MT" pitchFamily="34" charset="0"/>
            </a:endParaRP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a:ln>
                  <a:noFill/>
                </a:ln>
                <a:solidFill>
                  <a:schemeClr val="accent1"/>
                </a:solidFill>
                <a:latin typeface="Roboto Mono"/>
              </a:rPr>
              <a:t>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body" idx="2"/>
          </p:nvPr>
        </p:nvSpPr>
        <p:spPr>
          <a:xfrm>
            <a:off x="920750" y="1335314"/>
            <a:ext cx="7793038" cy="3976915"/>
          </a:xfrm>
        </p:spPr>
        <p:txBody>
          <a:bodyPr/>
          <a:lstStyle/>
          <a:p>
            <a:pPr marL="114300" indent="0">
              <a:lnSpc>
                <a:spcPct val="100000"/>
              </a:lnSpc>
              <a:buNone/>
            </a:pPr>
            <a:r>
              <a:rPr lang="en-US" sz="2400" dirty="0">
                <a:latin typeface="Gill Sans MT" pitchFamily="34" charset="0"/>
              </a:rPr>
              <a:t>As the title says main theme of this project is "Calculating the Age". The user can calculate the age of anything</a:t>
            </a:r>
            <a:r>
              <a:rPr lang="x-none" sz="2400" dirty="0">
                <a:latin typeface="Gill Sans MT" pitchFamily="34" charset="0"/>
              </a:rPr>
              <a:t>. </a:t>
            </a:r>
            <a:r>
              <a:rPr lang="en-US" sz="2400" dirty="0">
                <a:latin typeface="Gill Sans MT" pitchFamily="34" charset="0"/>
              </a:rPr>
              <a:t>Age calculator is an online tool with which you can find out</a:t>
            </a:r>
            <a:r>
              <a:rPr lang="x-none" sz="2400" dirty="0">
                <a:latin typeface="Gill Sans MT" pitchFamily="34" charset="0"/>
              </a:rPr>
              <a:t> </a:t>
            </a:r>
            <a:r>
              <a:rPr lang="en-US" sz="2400" dirty="0">
                <a:latin typeface="Gill Sans MT" pitchFamily="34" charset="0"/>
              </a:rPr>
              <a:t>your age using your date of birth and the current date.</a:t>
            </a:r>
            <a:r>
              <a:rPr lang="x-none" sz="2400" dirty="0">
                <a:latin typeface="Gill Sans MT" pitchFamily="34" charset="0"/>
              </a:rPr>
              <a:t> </a:t>
            </a:r>
            <a:r>
              <a:rPr lang="en-US" sz="2400" dirty="0">
                <a:latin typeface="Gill Sans MT" pitchFamily="34" charset="0"/>
              </a:rPr>
              <a:t>The tool helps to find out the difference in time between two dates. The results are also not affected by the time zone of a person since the tool just tells you the difference in time. The age calculator is based on the common age system, therefore it can be used by everyone.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body" idx="2"/>
          </p:nvPr>
        </p:nvSpPr>
        <p:spPr>
          <a:xfrm>
            <a:off x="920750" y="1335314"/>
            <a:ext cx="7793038" cy="3976915"/>
          </a:xfrm>
        </p:spPr>
        <p:txBody>
          <a:bodyPr/>
          <a:lstStyle/>
          <a:p>
            <a:pPr marL="114300" indent="0">
              <a:lnSpc>
                <a:spcPct val="100000"/>
              </a:lnSpc>
              <a:buNone/>
            </a:pPr>
            <a:r>
              <a:rPr lang="en-US" sz="2400" dirty="0">
                <a:latin typeface="Gill Sans MT" pitchFamily="34" charset="0"/>
              </a:rPr>
              <a:t>Alternatively, you can enter a date of your choice in the Current Age or Age as of field to know your age at that particular point in time. Additionally, this calculator can be used to determine the age of things such as a historical monument or a vintage/collectable item.</a:t>
            </a:r>
          </a:p>
        </p:txBody>
      </p:sp>
      <p:cxnSp>
        <p:nvCxnSpPr>
          <p:cNvPr id="3" name="Straight Connector 2"/>
          <p:cNvCxnSpPr>
            <a:stCxn id="6" idx="1"/>
            <a:endCxn id="6" idx="3"/>
          </p:cNvCxnSpPr>
          <p:nvPr/>
        </p:nvCxnSpPr>
        <p:spPr>
          <a:xfrm>
            <a:off x="920750" y="3323772"/>
            <a:ext cx="779303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82437" y="3323771"/>
            <a:ext cx="7481454" cy="2554545"/>
          </a:xfrm>
          <a:prstGeom prst="rect">
            <a:avLst/>
          </a:prstGeom>
          <a:noFill/>
        </p:spPr>
        <p:txBody>
          <a:bodyPr wrap="square" rtlCol="0">
            <a:spAutoFit/>
          </a:bodyPr>
          <a:lstStyle/>
          <a:p>
            <a:r>
              <a:rPr lang="en-US" sz="4000" dirty="0">
                <a:solidFill>
                  <a:schemeClr val="accent1"/>
                </a:solidFill>
                <a:latin typeface="CommercialPi BT" panose="05020102010206080802" pitchFamily="18" charset="2"/>
              </a:rPr>
              <a:t>GROWING OLD IS A CASE OF MIND OVER MATTER, IF YOU DON’T MIND, IT DOESN’T MATTER</a:t>
            </a:r>
          </a:p>
          <a:p>
            <a:endParaRPr lang="en-US" sz="4000" dirty="0"/>
          </a:p>
        </p:txBody>
      </p:sp>
    </p:spTree>
    <p:extLst>
      <p:ext uri="{BB962C8B-B14F-4D97-AF65-F5344CB8AC3E}">
        <p14:creationId xmlns:p14="http://schemas.microsoft.com/office/powerpoint/2010/main" val="419540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6800" dirty="0">
                <a:solidFill>
                  <a:schemeClr val="tx1"/>
                </a:solidFill>
                <a:latin typeface="Gill Sans MT" pitchFamily="34" charset="0"/>
              </a:rPr>
              <a:t> # </a:t>
            </a:r>
            <a:r>
              <a:rPr lang="x-none" sz="6800" dirty="0">
                <a:solidFill>
                  <a:schemeClr val="tx1"/>
                </a:solidFill>
                <a:latin typeface="Gill Sans MT" pitchFamily="34" charset="0"/>
              </a:rPr>
              <a:t>ALGORITHM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02</a:t>
            </a:r>
          </a:p>
        </p:txBody>
      </p:sp>
    </p:spTree>
    <p:extLst>
      <p:ext uri="{BB962C8B-B14F-4D97-AF65-F5344CB8AC3E}">
        <p14:creationId xmlns:p14="http://schemas.microsoft.com/office/powerpoint/2010/main" val="3545293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05DE51A-EE4B-9789-9B6B-D3424DABFEEF}"/>
              </a:ext>
            </a:extLst>
          </p:cNvPr>
          <p:cNvSpPr>
            <a:spLocks noGrp="1"/>
          </p:cNvSpPr>
          <p:nvPr>
            <p:ph type="body" idx="2"/>
          </p:nvPr>
        </p:nvSpPr>
        <p:spPr>
          <a:xfrm>
            <a:off x="1072875" y="1211037"/>
            <a:ext cx="7794000" cy="4026478"/>
          </a:xfrm>
        </p:spPr>
        <p:txBody>
          <a:bodyPr/>
          <a:lstStyle/>
          <a:p>
            <a:pPr marL="114300" indent="0">
              <a:buNone/>
            </a:pPr>
            <a:r>
              <a:rPr lang="en-US" sz="1300" dirty="0"/>
              <a:t>Step 1 : Start</a:t>
            </a:r>
          </a:p>
          <a:p>
            <a:pPr marL="114300" indent="0">
              <a:buNone/>
            </a:pPr>
            <a:r>
              <a:rPr lang="en-US" sz="1300" dirty="0"/>
              <a:t>Step 2 : Declare d1,m1,y1,d2,m2,y2,r1,r2,r3,n=1</a:t>
            </a:r>
          </a:p>
          <a:p>
            <a:pPr marL="114300" indent="0">
              <a:buNone/>
            </a:pPr>
            <a:r>
              <a:rPr lang="en-US" sz="1300" dirty="0"/>
              <a:t>Step 3 : Take the values of date, month, year from user and</a:t>
            </a:r>
          </a:p>
          <a:p>
            <a:pPr marL="114300" indent="0">
              <a:buNone/>
            </a:pPr>
            <a:r>
              <a:rPr lang="en-US" sz="1300" dirty="0"/>
              <a:t>           store them as d1,m1,y1</a:t>
            </a:r>
          </a:p>
          <a:p>
            <a:pPr marL="114300" indent="0">
              <a:buNone/>
            </a:pPr>
            <a:r>
              <a:rPr lang="en-US" sz="1300" dirty="0"/>
              <a:t>Step 4 : Take the values of current date, month, year form user</a:t>
            </a:r>
          </a:p>
          <a:p>
            <a:pPr marL="114300" indent="0">
              <a:buNone/>
            </a:pPr>
            <a:r>
              <a:rPr lang="en-US" sz="1300" dirty="0"/>
              <a:t>           as d2,m2,y2</a:t>
            </a:r>
          </a:p>
          <a:p>
            <a:pPr marL="114300" indent="0">
              <a:buNone/>
            </a:pPr>
            <a:r>
              <a:rPr lang="en-US" sz="1300" dirty="0"/>
              <a:t>Step 5 : if d1, d2 are equal and m1, m2 are</a:t>
            </a:r>
          </a:p>
          <a:p>
            <a:pPr marL="114300" indent="0">
              <a:buNone/>
            </a:pPr>
            <a:r>
              <a:rPr lang="en-US" sz="1300" dirty="0"/>
              <a:t>           also equal the print happy birthday</a:t>
            </a:r>
            <a:r>
              <a:rPr lang="x-none" sz="1300" dirty="0"/>
              <a:t>.</a:t>
            </a:r>
            <a:endParaRPr lang="en-US" sz="1300" dirty="0"/>
          </a:p>
          <a:p>
            <a:pPr marL="114300" indent="0">
              <a:buNone/>
            </a:pPr>
            <a:r>
              <a:rPr lang="en-US" sz="1300" dirty="0"/>
              <a:t>Step 6 : if d1 or d2&gt;31 or d1 or d2&lt;1 or m1 or m2&gt;12 or m1 or m2&lt;1</a:t>
            </a:r>
          </a:p>
          <a:p>
            <a:pPr marL="114300" indent="0">
              <a:buNone/>
            </a:pPr>
            <a:r>
              <a:rPr lang="en-US" sz="1300" dirty="0"/>
              <a:t>           or y1 or y2&lt;0 display error otherwise go to next step</a:t>
            </a:r>
          </a:p>
          <a:p>
            <a:pPr marL="114300" indent="0">
              <a:buNone/>
            </a:pPr>
            <a:r>
              <a:rPr lang="en-US" sz="1300" dirty="0"/>
              <a:t>Step 7 : r3=y2-y1 if d2&gt;=d1 then r1 becomes d2-d1</a:t>
            </a:r>
          </a:p>
          <a:p>
            <a:pPr marL="114300" indent="0">
              <a:buNone/>
            </a:pPr>
            <a:r>
              <a:rPr lang="en-US" sz="1300" dirty="0"/>
              <a:t>           if not then m2=m2-1; d2=d2+30 and r1=d2-d1</a:t>
            </a:r>
          </a:p>
          <a:p>
            <a:pPr marL="114300" indent="0">
              <a:buNone/>
            </a:pPr>
            <a:r>
              <a:rPr lang="en-US" sz="1300" dirty="0"/>
              <a:t>Step 8 : if m2&gt;=m1 then r2 becomes m2-m1</a:t>
            </a:r>
          </a:p>
          <a:p>
            <a:pPr marL="114300" indent="0">
              <a:buNone/>
            </a:pPr>
            <a:r>
              <a:rPr lang="en-US" sz="1300" dirty="0"/>
              <a:t>           else r3 decreases by 1 and m2=m2+30 also r2 becomes m2-m1</a:t>
            </a:r>
          </a:p>
          <a:p>
            <a:pPr marL="114300" indent="0">
              <a:buNone/>
            </a:pPr>
            <a:r>
              <a:rPr lang="en-US" sz="1300" dirty="0"/>
              <a:t>Step 9 : Display the age</a:t>
            </a:r>
          </a:p>
          <a:p>
            <a:pPr marL="114300" indent="0">
              <a:buNone/>
            </a:pPr>
            <a:r>
              <a:rPr lang="en-US" sz="1300" dirty="0"/>
              <a:t>Step 10: Ask the user to do one more calculation and take n value</a:t>
            </a:r>
          </a:p>
          <a:p>
            <a:pPr marL="114300" indent="0">
              <a:buNone/>
            </a:pPr>
            <a:r>
              <a:rPr lang="en-US" sz="1300" dirty="0"/>
              <a:t>Step 11: while n==1 repeat the program from the beginning</a:t>
            </a:r>
          </a:p>
          <a:p>
            <a:pPr marL="114300" indent="0">
              <a:buNone/>
            </a:pPr>
            <a:r>
              <a:rPr lang="en-US" sz="1300" dirty="0"/>
              <a:t>Step 12: Stop</a:t>
            </a:r>
          </a:p>
        </p:txBody>
      </p:sp>
    </p:spTree>
    <p:extLst>
      <p:ext uri="{BB962C8B-B14F-4D97-AF65-F5344CB8AC3E}">
        <p14:creationId xmlns:p14="http://schemas.microsoft.com/office/powerpoint/2010/main" val="41172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6800" dirty="0">
                <a:solidFill>
                  <a:schemeClr val="tx1"/>
                </a:solidFill>
                <a:latin typeface="Gill Sans MT" pitchFamily="34" charset="0"/>
              </a:rPr>
              <a:t> # </a:t>
            </a:r>
            <a:r>
              <a:rPr lang="en-GB" sz="6800" dirty="0">
                <a:solidFill>
                  <a:schemeClr val="tx1"/>
                </a:solidFill>
                <a:latin typeface="Gill Sans MT" pitchFamily="34" charset="0"/>
              </a:rPr>
              <a:t>FLO</a:t>
            </a:r>
            <a:r>
              <a:rPr lang="x-none" sz="6800" dirty="0">
                <a:solidFill>
                  <a:schemeClr val="tx1"/>
                </a:solidFill>
                <a:latin typeface="Gill Sans MT" pitchFamily="34" charset="0"/>
              </a:rPr>
              <a:t>WCHART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x-none" b="1" i="0" dirty="0">
                <a:ln>
                  <a:noFill/>
                </a:ln>
                <a:solidFill>
                  <a:schemeClr val="accent3"/>
                </a:solidFill>
                <a:latin typeface="Roboto Mono"/>
              </a:rPr>
              <a:t>3</a:t>
            </a:r>
            <a:endParaRPr b="1" i="0" dirty="0">
              <a:ln>
                <a:noFill/>
              </a:ln>
              <a:solidFill>
                <a:schemeClr val="accent3"/>
              </a:solidFill>
              <a:latin typeface="Roboto Mono"/>
            </a:endParaRPr>
          </a:p>
        </p:txBody>
      </p:sp>
    </p:spTree>
    <p:extLst>
      <p:ext uri="{BB962C8B-B14F-4D97-AF65-F5344CB8AC3E}">
        <p14:creationId xmlns:p14="http://schemas.microsoft.com/office/powerpoint/2010/main" val="3081677971"/>
      </p:ext>
    </p:extLst>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924</Words>
  <Application>Microsoft Office PowerPoint</Application>
  <PresentationFormat>Widescreen</PresentationFormat>
  <Paragraphs>148</Paragraphs>
  <Slides>20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Roboto Mono</vt:lpstr>
      <vt:lpstr>CommercialPi BT</vt:lpstr>
      <vt:lpstr>Calibri</vt:lpstr>
      <vt:lpstr>Abril Fatface</vt:lpstr>
      <vt:lpstr>Gill Sans MT</vt:lpstr>
      <vt:lpstr>Roboto</vt:lpstr>
      <vt:lpstr>Aldrich</vt:lpstr>
      <vt:lpstr>Arial</vt:lpstr>
      <vt:lpstr>Wingdings</vt:lpstr>
      <vt:lpstr>SlidesMania</vt:lpstr>
      <vt:lpstr>AGE CALCULATION  USING C</vt:lpstr>
      <vt:lpstr>*GROUP MEMBERS*</vt:lpstr>
      <vt:lpstr>06</vt:lpstr>
      <vt:lpstr># Description about the program. </vt:lpstr>
      <vt:lpstr>PowerPoint Presentation</vt:lpstr>
      <vt:lpstr>PowerPoint Presentation</vt:lpstr>
      <vt:lpstr> # ALGORITHM </vt:lpstr>
      <vt:lpstr>PowerPoint Presentation</vt:lpstr>
      <vt:lpstr> # FLOWCHART </vt:lpstr>
      <vt:lpstr>PowerPoint Presentation</vt:lpstr>
      <vt:lpstr> # CODE         INPUT</vt:lpstr>
      <vt:lpstr>PowerPoint Presentation</vt:lpstr>
      <vt:lpstr>PowerPoint Presentation</vt:lpstr>
      <vt:lpstr>PowerPoint Presentation</vt:lpstr>
      <vt:lpstr>PowerPoint Presentation</vt:lpstr>
      <vt:lpstr>PowerPoint Presentation</vt:lpstr>
      <vt:lpstr>PowerPoint Presentation</vt:lpstr>
      <vt:lpstr># Code              Output. </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IS WHERE YOU ADD YOUR PRESENT ATION TITLE.</dc:title>
  <dc:creator>Yashwant Sunuganti</dc:creator>
  <cp:lastModifiedBy>Sanath Kumar</cp:lastModifiedBy>
  <cp:revision>20</cp:revision>
  <dcterms:modified xsi:type="dcterms:W3CDTF">2023-02-19T16:03:06Z</dcterms:modified>
</cp:coreProperties>
</file>