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64" r:id="rId3"/>
    <p:sldId id="257" r:id="rId4"/>
    <p:sldId id="265" r:id="rId5"/>
    <p:sldId id="282" r:id="rId6"/>
    <p:sldId id="284" r:id="rId7"/>
    <p:sldId id="283" r:id="rId8"/>
    <p:sldId id="266" r:id="rId9"/>
    <p:sldId id="258" r:id="rId10"/>
    <p:sldId id="271" r:id="rId11"/>
    <p:sldId id="285" r:id="rId12"/>
    <p:sldId id="272" r:id="rId13"/>
    <p:sldId id="260" r:id="rId14"/>
    <p:sldId id="274" r:id="rId15"/>
    <p:sldId id="275" r:id="rId16"/>
    <p:sldId id="276" r:id="rId17"/>
    <p:sldId id="277" r:id="rId18"/>
    <p:sldId id="261" r:id="rId19"/>
    <p:sldId id="279" r:id="rId20"/>
    <p:sldId id="280" r:id="rId21"/>
    <p:sldId id="281" r:id="rId22"/>
    <p:sldId id="262" r:id="rId23"/>
    <p:sldId id="263" r:id="rId24"/>
    <p:sldId id="286"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9ED5"/>
    <a:srgbClr val="D1E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84246"/>
  </p:normalViewPr>
  <p:slideViewPr>
    <p:cSldViewPr snapToGrid="0">
      <p:cViewPr varScale="1">
        <p:scale>
          <a:sx n="109" d="100"/>
          <a:sy n="109" d="100"/>
        </p:scale>
        <p:origin x="7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A8B751-3F15-8A46-9FCE-D3BB23182C00}" type="doc">
      <dgm:prSet loTypeId="urn:microsoft.com/office/officeart/2005/8/layout/radial6" loCatId="" qsTypeId="urn:microsoft.com/office/officeart/2005/8/quickstyle/simple1" qsCatId="simple" csTypeId="urn:microsoft.com/office/officeart/2005/8/colors/accent4_2" csCatId="accent4" phldr="1"/>
      <dgm:spPr/>
      <dgm:t>
        <a:bodyPr/>
        <a:lstStyle/>
        <a:p>
          <a:endParaRPr lang="zh-CN" altLang="en-US"/>
        </a:p>
      </dgm:t>
    </dgm:pt>
    <dgm:pt modelId="{06F5515C-4ECB-C345-8778-5FAD1589DF17}">
      <dgm:prSet phldrT="[文本]" custT="1"/>
      <dgm:spPr>
        <a:solidFill>
          <a:schemeClr val="accent1">
            <a:lumMod val="20000"/>
            <a:lumOff val="80000"/>
          </a:schemeClr>
        </a:solidFill>
      </dgm:spPr>
      <dgm:t>
        <a:bodyPr/>
        <a:lstStyle/>
        <a:p>
          <a:r>
            <a:rPr lang="en-US" altLang="zh-CN" sz="2400">
              <a:solidFill>
                <a:schemeClr val="tx1"/>
              </a:solidFill>
            </a:rPr>
            <a:t>LLM</a:t>
          </a:r>
          <a:endParaRPr lang="zh-CN" altLang="en-US" sz="2400" dirty="0">
            <a:solidFill>
              <a:schemeClr val="tx1"/>
            </a:solidFill>
          </a:endParaRPr>
        </a:p>
      </dgm:t>
    </dgm:pt>
    <dgm:pt modelId="{A9F94041-2AF3-0D42-8B9A-9CD10A66A473}" type="parTrans" cxnId="{2AD9A936-745F-CC4C-8AA7-AA4D24FDDE93}">
      <dgm:prSet/>
      <dgm:spPr/>
      <dgm:t>
        <a:bodyPr/>
        <a:lstStyle/>
        <a:p>
          <a:endParaRPr lang="zh-CN" altLang="en-US">
            <a:solidFill>
              <a:schemeClr val="tx1"/>
            </a:solidFill>
          </a:endParaRPr>
        </a:p>
      </dgm:t>
    </dgm:pt>
    <dgm:pt modelId="{165DDD15-7FE8-774D-B6A5-6A076BD246B1}" type="sibTrans" cxnId="{2AD9A936-745F-CC4C-8AA7-AA4D24FDDE93}">
      <dgm:prSet/>
      <dgm:spPr/>
      <dgm:t>
        <a:bodyPr/>
        <a:lstStyle/>
        <a:p>
          <a:endParaRPr lang="zh-CN" altLang="en-US">
            <a:solidFill>
              <a:schemeClr val="tx1"/>
            </a:solidFill>
          </a:endParaRPr>
        </a:p>
      </dgm:t>
    </dgm:pt>
    <dgm:pt modelId="{D0C0C5B7-AE87-404B-9689-27C87843F780}">
      <dgm:prSet phldrT="[文本]" custT="1"/>
      <dgm:spPr>
        <a:solidFill>
          <a:schemeClr val="tx2">
            <a:lumMod val="10000"/>
            <a:lumOff val="90000"/>
          </a:schemeClr>
        </a:solidFill>
      </dgm:spPr>
      <dgm:t>
        <a:bodyPr/>
        <a:lstStyle/>
        <a:p>
          <a:r>
            <a:rPr lang="zh-CN" altLang="en-US" sz="1600" b="1" dirty="0">
              <a:solidFill>
                <a:schemeClr val="tx1"/>
              </a:solidFill>
            </a:rPr>
            <a:t>成功</a:t>
          </a:r>
          <a:r>
            <a:rPr lang="en-US" altLang="zh-CN" sz="1600" b="1" dirty="0">
              <a:solidFill>
                <a:schemeClr val="tx1"/>
              </a:solidFill>
            </a:rPr>
            <a:t>——</a:t>
          </a:r>
        </a:p>
        <a:p>
          <a:r>
            <a:rPr lang="zh-CN" altLang="en-US" sz="1600" dirty="0">
              <a:solidFill>
                <a:schemeClr val="tx1"/>
              </a:solidFill>
            </a:rPr>
            <a:t>写诗</a:t>
          </a:r>
          <a:endParaRPr lang="en-US" altLang="zh-CN" sz="1600" dirty="0">
            <a:solidFill>
              <a:schemeClr val="tx1"/>
            </a:solidFill>
          </a:endParaRPr>
        </a:p>
        <a:p>
          <a:r>
            <a:rPr lang="zh-CN" altLang="en-US" sz="1600" dirty="0">
              <a:solidFill>
                <a:schemeClr val="tx1"/>
              </a:solidFill>
            </a:rPr>
            <a:t>通过法考</a:t>
          </a:r>
          <a:endParaRPr lang="en-US" altLang="zh-CN" sz="1600" dirty="0">
            <a:solidFill>
              <a:schemeClr val="tx1"/>
            </a:solidFill>
          </a:endParaRPr>
        </a:p>
      </dgm:t>
    </dgm:pt>
    <dgm:pt modelId="{AA2426A3-8CC4-E443-AD70-696CE4540C73}" type="parTrans" cxnId="{F5E777D5-E424-0E4B-AEDE-8079CCAD485C}">
      <dgm:prSet/>
      <dgm:spPr/>
      <dgm:t>
        <a:bodyPr/>
        <a:lstStyle/>
        <a:p>
          <a:endParaRPr lang="zh-CN" altLang="en-US">
            <a:solidFill>
              <a:schemeClr val="tx1"/>
            </a:solidFill>
          </a:endParaRPr>
        </a:p>
      </dgm:t>
    </dgm:pt>
    <dgm:pt modelId="{22217C8D-2C42-E949-99BA-D03272671F21}" type="sibTrans" cxnId="{F5E777D5-E424-0E4B-AEDE-8079CCAD485C}">
      <dgm:prSet/>
      <dgm:spPr/>
      <dgm:t>
        <a:bodyPr/>
        <a:lstStyle/>
        <a:p>
          <a:endParaRPr lang="zh-CN" altLang="en-US" sz="1050">
            <a:solidFill>
              <a:schemeClr val="tx1"/>
            </a:solidFill>
          </a:endParaRPr>
        </a:p>
      </dgm:t>
    </dgm:pt>
    <dgm:pt modelId="{4750740A-67B4-6340-A540-86E48905BBD6}">
      <dgm:prSet phldrT="[文本]" custT="1"/>
      <dgm:spPr>
        <a:solidFill>
          <a:schemeClr val="tx2">
            <a:lumMod val="10000"/>
            <a:lumOff val="90000"/>
          </a:schemeClr>
        </a:solidFill>
      </dgm:spPr>
      <dgm:t>
        <a:bodyPr/>
        <a:lstStyle/>
        <a:p>
          <a:r>
            <a:rPr lang="zh-CN" altLang="en-US" sz="1600" dirty="0">
              <a:solidFill>
                <a:schemeClr val="tx1"/>
              </a:solidFill>
            </a:rPr>
            <a:t>编写程序</a:t>
          </a:r>
        </a:p>
      </dgm:t>
    </dgm:pt>
    <dgm:pt modelId="{85A71D7B-FB40-0F40-AEEC-54E3B30950DA}" type="parTrans" cxnId="{5AC2884E-BB15-4441-8BF8-855802B83E1C}">
      <dgm:prSet/>
      <dgm:spPr/>
      <dgm:t>
        <a:bodyPr/>
        <a:lstStyle/>
        <a:p>
          <a:endParaRPr lang="zh-CN" altLang="en-US">
            <a:solidFill>
              <a:schemeClr val="tx1"/>
            </a:solidFill>
          </a:endParaRPr>
        </a:p>
      </dgm:t>
    </dgm:pt>
    <dgm:pt modelId="{0BE5498D-7ABD-1D48-94A0-87E2358B2F46}" type="sibTrans" cxnId="{5AC2884E-BB15-4441-8BF8-855802B83E1C}">
      <dgm:prSet/>
      <dgm:spPr/>
      <dgm:t>
        <a:bodyPr/>
        <a:lstStyle/>
        <a:p>
          <a:endParaRPr lang="zh-CN" altLang="en-US" sz="1050">
            <a:solidFill>
              <a:schemeClr val="tx1"/>
            </a:solidFill>
          </a:endParaRPr>
        </a:p>
      </dgm:t>
    </dgm:pt>
    <dgm:pt modelId="{82F3748D-92DF-484B-8C1D-D091FB88ACBC}">
      <dgm:prSet phldrT="[文本]" custT="1"/>
      <dgm:spPr>
        <a:solidFill>
          <a:schemeClr val="tx2">
            <a:lumMod val="10000"/>
            <a:lumOff val="90000"/>
          </a:schemeClr>
        </a:solidFill>
      </dgm:spPr>
      <dgm:t>
        <a:bodyPr/>
        <a:lstStyle/>
        <a:p>
          <a:r>
            <a:rPr lang="zh-CN" altLang="en-US" sz="1600">
              <a:solidFill>
                <a:schemeClr val="tx1"/>
              </a:solidFill>
            </a:rPr>
            <a:t>软件测试</a:t>
          </a:r>
          <a:endParaRPr lang="en-US" altLang="zh-CN" sz="1600">
            <a:solidFill>
              <a:schemeClr val="tx1"/>
            </a:solidFill>
          </a:endParaRPr>
        </a:p>
        <a:p>
          <a:r>
            <a:rPr lang="zh-CN" altLang="en-US" sz="1600">
              <a:solidFill>
                <a:schemeClr val="tx1"/>
              </a:solidFill>
            </a:rPr>
            <a:t>调试助手</a:t>
          </a:r>
          <a:endParaRPr lang="zh-CN" altLang="en-US" sz="1600" dirty="0">
            <a:solidFill>
              <a:schemeClr val="tx1"/>
            </a:solidFill>
          </a:endParaRPr>
        </a:p>
      </dgm:t>
    </dgm:pt>
    <dgm:pt modelId="{5652E64A-26CE-EE46-99FF-505426D5BC12}" type="parTrans" cxnId="{5F76A16A-0F27-AB4B-8045-79C70E1ED252}">
      <dgm:prSet/>
      <dgm:spPr/>
      <dgm:t>
        <a:bodyPr/>
        <a:lstStyle/>
        <a:p>
          <a:endParaRPr lang="zh-CN" altLang="en-US">
            <a:solidFill>
              <a:schemeClr val="tx1"/>
            </a:solidFill>
          </a:endParaRPr>
        </a:p>
      </dgm:t>
    </dgm:pt>
    <dgm:pt modelId="{7730C474-866C-7C49-AD63-9D664F2CD627}" type="sibTrans" cxnId="{5F76A16A-0F27-AB4B-8045-79C70E1ED252}">
      <dgm:prSet/>
      <dgm:spPr/>
      <dgm:t>
        <a:bodyPr/>
        <a:lstStyle/>
        <a:p>
          <a:endParaRPr lang="zh-CN" altLang="en-US" sz="1050">
            <a:solidFill>
              <a:schemeClr val="tx1"/>
            </a:solidFill>
          </a:endParaRPr>
        </a:p>
      </dgm:t>
    </dgm:pt>
    <dgm:pt modelId="{C46FBC46-74F7-2A4A-995D-D1982507D0DA}">
      <dgm:prSet phldrT="[文本]" custT="1"/>
      <dgm:spPr>
        <a:solidFill>
          <a:schemeClr val="tx2">
            <a:lumMod val="10000"/>
            <a:lumOff val="90000"/>
          </a:schemeClr>
        </a:solidFill>
      </dgm:spPr>
      <dgm:t>
        <a:bodyPr/>
        <a:lstStyle/>
        <a:p>
          <a:r>
            <a:rPr lang="zh-CN" altLang="en-US" sz="1600" b="1" dirty="0">
              <a:solidFill>
                <a:schemeClr val="tx1"/>
              </a:solidFill>
            </a:rPr>
            <a:t>问题</a:t>
          </a:r>
          <a:r>
            <a:rPr lang="en-US" altLang="zh-CN" sz="1600" b="1" dirty="0">
              <a:solidFill>
                <a:schemeClr val="tx1"/>
              </a:solidFill>
            </a:rPr>
            <a:t>——</a:t>
          </a:r>
        </a:p>
        <a:p>
          <a:r>
            <a:rPr lang="zh-CN" altLang="en-US" sz="1600" dirty="0">
              <a:solidFill>
                <a:schemeClr val="tx1"/>
              </a:solidFill>
            </a:rPr>
            <a:t>数学</a:t>
          </a:r>
          <a:endParaRPr lang="en-US" altLang="zh-CN" sz="1600" dirty="0">
            <a:solidFill>
              <a:schemeClr val="tx1"/>
            </a:solidFill>
          </a:endParaRPr>
        </a:p>
        <a:p>
          <a:r>
            <a:rPr lang="zh-CN" altLang="en-US" sz="1600" dirty="0">
              <a:solidFill>
                <a:schemeClr val="tx1"/>
              </a:solidFill>
            </a:rPr>
            <a:t>猜字谜</a:t>
          </a:r>
          <a:endParaRPr lang="en-US" altLang="zh-CN" sz="1600" dirty="0">
            <a:solidFill>
              <a:schemeClr val="tx1"/>
            </a:solidFill>
          </a:endParaRPr>
        </a:p>
      </dgm:t>
    </dgm:pt>
    <dgm:pt modelId="{650A379C-BEF3-0A40-A1ED-3A5C341F4A88}" type="parTrans" cxnId="{EFD6609C-0E51-4A45-98DE-71D5846DAC6B}">
      <dgm:prSet/>
      <dgm:spPr/>
      <dgm:t>
        <a:bodyPr/>
        <a:lstStyle/>
        <a:p>
          <a:endParaRPr lang="zh-CN" altLang="en-US">
            <a:solidFill>
              <a:schemeClr val="tx1"/>
            </a:solidFill>
          </a:endParaRPr>
        </a:p>
      </dgm:t>
    </dgm:pt>
    <dgm:pt modelId="{CE496011-B9D8-E74F-BF0D-B86D261D6B30}" type="sibTrans" cxnId="{EFD6609C-0E51-4A45-98DE-71D5846DAC6B}">
      <dgm:prSet/>
      <dgm:spPr/>
      <dgm:t>
        <a:bodyPr/>
        <a:lstStyle/>
        <a:p>
          <a:endParaRPr lang="zh-CN" altLang="en-US" sz="1050">
            <a:solidFill>
              <a:schemeClr val="tx1"/>
            </a:solidFill>
          </a:endParaRPr>
        </a:p>
      </dgm:t>
    </dgm:pt>
    <dgm:pt modelId="{1D724260-C90C-C340-B34D-CD8D4563DC6B}" type="pres">
      <dgm:prSet presAssocID="{88A8B751-3F15-8A46-9FCE-D3BB23182C00}" presName="Name0" presStyleCnt="0">
        <dgm:presLayoutVars>
          <dgm:chMax val="1"/>
          <dgm:dir/>
          <dgm:animLvl val="ctr"/>
          <dgm:resizeHandles val="exact"/>
        </dgm:presLayoutVars>
      </dgm:prSet>
      <dgm:spPr/>
    </dgm:pt>
    <dgm:pt modelId="{F6BEA66B-48EF-A14C-9DB6-AACC2B51BC87}" type="pres">
      <dgm:prSet presAssocID="{06F5515C-4ECB-C345-8778-5FAD1589DF17}" presName="centerShape" presStyleLbl="node0" presStyleIdx="0" presStyleCnt="1"/>
      <dgm:spPr/>
    </dgm:pt>
    <dgm:pt modelId="{DF15EAE9-1D37-2D4D-9838-D6D555E51D24}" type="pres">
      <dgm:prSet presAssocID="{D0C0C5B7-AE87-404B-9689-27C87843F780}" presName="node" presStyleLbl="node1" presStyleIdx="0" presStyleCnt="4">
        <dgm:presLayoutVars>
          <dgm:bulletEnabled val="1"/>
        </dgm:presLayoutVars>
      </dgm:prSet>
      <dgm:spPr/>
    </dgm:pt>
    <dgm:pt modelId="{8A20C785-6833-B845-B1D2-B9803F0E3E60}" type="pres">
      <dgm:prSet presAssocID="{D0C0C5B7-AE87-404B-9689-27C87843F780}" presName="dummy" presStyleCnt="0"/>
      <dgm:spPr/>
    </dgm:pt>
    <dgm:pt modelId="{935E29C7-0829-DB44-91EE-8875EEE7B04D}" type="pres">
      <dgm:prSet presAssocID="{22217C8D-2C42-E949-99BA-D03272671F21}" presName="sibTrans" presStyleLbl="sibTrans2D1" presStyleIdx="0" presStyleCnt="4"/>
      <dgm:spPr/>
    </dgm:pt>
    <dgm:pt modelId="{77981FA2-E3F7-C647-9C96-1367274AAA86}" type="pres">
      <dgm:prSet presAssocID="{4750740A-67B4-6340-A540-86E48905BBD6}" presName="node" presStyleLbl="node1" presStyleIdx="1" presStyleCnt="4">
        <dgm:presLayoutVars>
          <dgm:bulletEnabled val="1"/>
        </dgm:presLayoutVars>
      </dgm:prSet>
      <dgm:spPr/>
    </dgm:pt>
    <dgm:pt modelId="{7FFA538E-0FCA-6D48-A8EF-8FF9323D58F2}" type="pres">
      <dgm:prSet presAssocID="{4750740A-67B4-6340-A540-86E48905BBD6}" presName="dummy" presStyleCnt="0"/>
      <dgm:spPr/>
    </dgm:pt>
    <dgm:pt modelId="{AA8C5083-2EAD-F944-8AE6-567FAE691028}" type="pres">
      <dgm:prSet presAssocID="{0BE5498D-7ABD-1D48-94A0-87E2358B2F46}" presName="sibTrans" presStyleLbl="sibTrans2D1" presStyleIdx="1" presStyleCnt="4"/>
      <dgm:spPr/>
    </dgm:pt>
    <dgm:pt modelId="{6F05B133-5047-1345-85C2-02E4D80B9EE2}" type="pres">
      <dgm:prSet presAssocID="{82F3748D-92DF-484B-8C1D-D091FB88ACBC}" presName="node" presStyleLbl="node1" presStyleIdx="2" presStyleCnt="4">
        <dgm:presLayoutVars>
          <dgm:bulletEnabled val="1"/>
        </dgm:presLayoutVars>
      </dgm:prSet>
      <dgm:spPr/>
    </dgm:pt>
    <dgm:pt modelId="{971D09EE-6EEF-914C-BD24-5F6B6447DF08}" type="pres">
      <dgm:prSet presAssocID="{82F3748D-92DF-484B-8C1D-D091FB88ACBC}" presName="dummy" presStyleCnt="0"/>
      <dgm:spPr/>
    </dgm:pt>
    <dgm:pt modelId="{25689109-39A5-464B-8398-4B30C14C7F98}" type="pres">
      <dgm:prSet presAssocID="{7730C474-866C-7C49-AD63-9D664F2CD627}" presName="sibTrans" presStyleLbl="sibTrans2D1" presStyleIdx="2" presStyleCnt="4"/>
      <dgm:spPr/>
    </dgm:pt>
    <dgm:pt modelId="{15CBEF4A-7BD8-0B4C-B066-B992F0A9483F}" type="pres">
      <dgm:prSet presAssocID="{C46FBC46-74F7-2A4A-995D-D1982507D0DA}" presName="node" presStyleLbl="node1" presStyleIdx="3" presStyleCnt="4">
        <dgm:presLayoutVars>
          <dgm:bulletEnabled val="1"/>
        </dgm:presLayoutVars>
      </dgm:prSet>
      <dgm:spPr/>
    </dgm:pt>
    <dgm:pt modelId="{4A87F1CF-BCC0-F644-B9CB-BB2CF2EEF1A4}" type="pres">
      <dgm:prSet presAssocID="{C46FBC46-74F7-2A4A-995D-D1982507D0DA}" presName="dummy" presStyleCnt="0"/>
      <dgm:spPr/>
    </dgm:pt>
    <dgm:pt modelId="{9C669DF4-0302-F244-8EE4-18AA3727EC15}" type="pres">
      <dgm:prSet presAssocID="{CE496011-B9D8-E74F-BF0D-B86D261D6B30}" presName="sibTrans" presStyleLbl="sibTrans2D1" presStyleIdx="3" presStyleCnt="4"/>
      <dgm:spPr/>
    </dgm:pt>
  </dgm:ptLst>
  <dgm:cxnLst>
    <dgm:cxn modelId="{EB448707-ADE5-6142-A0F5-23603B7148C0}" type="presOf" srcId="{CE496011-B9D8-E74F-BF0D-B86D261D6B30}" destId="{9C669DF4-0302-F244-8EE4-18AA3727EC15}" srcOrd="0" destOrd="0" presId="urn:microsoft.com/office/officeart/2005/8/layout/radial6"/>
    <dgm:cxn modelId="{15A45E0C-4691-0E4A-940B-5FCA41FCA8EA}" type="presOf" srcId="{C46FBC46-74F7-2A4A-995D-D1982507D0DA}" destId="{15CBEF4A-7BD8-0B4C-B066-B992F0A9483F}" srcOrd="0" destOrd="0" presId="urn:microsoft.com/office/officeart/2005/8/layout/radial6"/>
    <dgm:cxn modelId="{F22B061B-686C-9243-B936-995151F4D502}" type="presOf" srcId="{0BE5498D-7ABD-1D48-94A0-87E2358B2F46}" destId="{AA8C5083-2EAD-F944-8AE6-567FAE691028}" srcOrd="0" destOrd="0" presId="urn:microsoft.com/office/officeart/2005/8/layout/radial6"/>
    <dgm:cxn modelId="{2AD9A936-745F-CC4C-8AA7-AA4D24FDDE93}" srcId="{88A8B751-3F15-8A46-9FCE-D3BB23182C00}" destId="{06F5515C-4ECB-C345-8778-5FAD1589DF17}" srcOrd="0" destOrd="0" parTransId="{A9F94041-2AF3-0D42-8B9A-9CD10A66A473}" sibTransId="{165DDD15-7FE8-774D-B6A5-6A076BD246B1}"/>
    <dgm:cxn modelId="{CACB7A38-9D8D-3547-A5BE-2306235B3359}" type="presOf" srcId="{82F3748D-92DF-484B-8C1D-D091FB88ACBC}" destId="{6F05B133-5047-1345-85C2-02E4D80B9EE2}" srcOrd="0" destOrd="0" presId="urn:microsoft.com/office/officeart/2005/8/layout/radial6"/>
    <dgm:cxn modelId="{5AC2884E-BB15-4441-8BF8-855802B83E1C}" srcId="{06F5515C-4ECB-C345-8778-5FAD1589DF17}" destId="{4750740A-67B4-6340-A540-86E48905BBD6}" srcOrd="1" destOrd="0" parTransId="{85A71D7B-FB40-0F40-AEEC-54E3B30950DA}" sibTransId="{0BE5498D-7ABD-1D48-94A0-87E2358B2F46}"/>
    <dgm:cxn modelId="{5F76A16A-0F27-AB4B-8045-79C70E1ED252}" srcId="{06F5515C-4ECB-C345-8778-5FAD1589DF17}" destId="{82F3748D-92DF-484B-8C1D-D091FB88ACBC}" srcOrd="2" destOrd="0" parTransId="{5652E64A-26CE-EE46-99FF-505426D5BC12}" sibTransId="{7730C474-866C-7C49-AD63-9D664F2CD627}"/>
    <dgm:cxn modelId="{9EDEB994-62FE-A04A-A5A2-22FB8E8E22D1}" type="presOf" srcId="{7730C474-866C-7C49-AD63-9D664F2CD627}" destId="{25689109-39A5-464B-8398-4B30C14C7F98}" srcOrd="0" destOrd="0" presId="urn:microsoft.com/office/officeart/2005/8/layout/radial6"/>
    <dgm:cxn modelId="{EFD6609C-0E51-4A45-98DE-71D5846DAC6B}" srcId="{06F5515C-4ECB-C345-8778-5FAD1589DF17}" destId="{C46FBC46-74F7-2A4A-995D-D1982507D0DA}" srcOrd="3" destOrd="0" parTransId="{650A379C-BEF3-0A40-A1ED-3A5C341F4A88}" sibTransId="{CE496011-B9D8-E74F-BF0D-B86D261D6B30}"/>
    <dgm:cxn modelId="{7ACDF1AC-7CA2-0B49-B6B4-42CA64D80EAC}" type="presOf" srcId="{88A8B751-3F15-8A46-9FCE-D3BB23182C00}" destId="{1D724260-C90C-C340-B34D-CD8D4563DC6B}" srcOrd="0" destOrd="0" presId="urn:microsoft.com/office/officeart/2005/8/layout/radial6"/>
    <dgm:cxn modelId="{5C4152B1-524E-744B-B6ED-DBDEA0E70E16}" type="presOf" srcId="{06F5515C-4ECB-C345-8778-5FAD1589DF17}" destId="{F6BEA66B-48EF-A14C-9DB6-AACC2B51BC87}" srcOrd="0" destOrd="0" presId="urn:microsoft.com/office/officeart/2005/8/layout/radial6"/>
    <dgm:cxn modelId="{F12338B6-12C7-CE45-AD78-AB8119EBA71E}" type="presOf" srcId="{D0C0C5B7-AE87-404B-9689-27C87843F780}" destId="{DF15EAE9-1D37-2D4D-9838-D6D555E51D24}" srcOrd="0" destOrd="0" presId="urn:microsoft.com/office/officeart/2005/8/layout/radial6"/>
    <dgm:cxn modelId="{2F4A5AC5-BA26-894B-8362-6FA2582EC0DA}" type="presOf" srcId="{4750740A-67B4-6340-A540-86E48905BBD6}" destId="{77981FA2-E3F7-C647-9C96-1367274AAA86}" srcOrd="0" destOrd="0" presId="urn:microsoft.com/office/officeart/2005/8/layout/radial6"/>
    <dgm:cxn modelId="{F5E777D5-E424-0E4B-AEDE-8079CCAD485C}" srcId="{06F5515C-4ECB-C345-8778-5FAD1589DF17}" destId="{D0C0C5B7-AE87-404B-9689-27C87843F780}" srcOrd="0" destOrd="0" parTransId="{AA2426A3-8CC4-E443-AD70-696CE4540C73}" sibTransId="{22217C8D-2C42-E949-99BA-D03272671F21}"/>
    <dgm:cxn modelId="{EC9484E2-FE04-EE44-B691-9EAEF5D9639F}" type="presOf" srcId="{22217C8D-2C42-E949-99BA-D03272671F21}" destId="{935E29C7-0829-DB44-91EE-8875EEE7B04D}" srcOrd="0" destOrd="0" presId="urn:microsoft.com/office/officeart/2005/8/layout/radial6"/>
    <dgm:cxn modelId="{7A3DDFDB-A50E-C247-B81C-27700CABF87A}" type="presParOf" srcId="{1D724260-C90C-C340-B34D-CD8D4563DC6B}" destId="{F6BEA66B-48EF-A14C-9DB6-AACC2B51BC87}" srcOrd="0" destOrd="0" presId="urn:microsoft.com/office/officeart/2005/8/layout/radial6"/>
    <dgm:cxn modelId="{95D6E1E0-8353-B740-BA0E-BFD1FE0E512E}" type="presParOf" srcId="{1D724260-C90C-C340-B34D-CD8D4563DC6B}" destId="{DF15EAE9-1D37-2D4D-9838-D6D555E51D24}" srcOrd="1" destOrd="0" presId="urn:microsoft.com/office/officeart/2005/8/layout/radial6"/>
    <dgm:cxn modelId="{B8377A76-7D40-F04D-9077-BE2A37764030}" type="presParOf" srcId="{1D724260-C90C-C340-B34D-CD8D4563DC6B}" destId="{8A20C785-6833-B845-B1D2-B9803F0E3E60}" srcOrd="2" destOrd="0" presId="urn:microsoft.com/office/officeart/2005/8/layout/radial6"/>
    <dgm:cxn modelId="{2A4EED29-6A85-7244-860D-ABCB1310C63E}" type="presParOf" srcId="{1D724260-C90C-C340-B34D-CD8D4563DC6B}" destId="{935E29C7-0829-DB44-91EE-8875EEE7B04D}" srcOrd="3" destOrd="0" presId="urn:microsoft.com/office/officeart/2005/8/layout/radial6"/>
    <dgm:cxn modelId="{6EFED61C-74BB-8C43-8C5A-C23675494AB6}" type="presParOf" srcId="{1D724260-C90C-C340-B34D-CD8D4563DC6B}" destId="{77981FA2-E3F7-C647-9C96-1367274AAA86}" srcOrd="4" destOrd="0" presId="urn:microsoft.com/office/officeart/2005/8/layout/radial6"/>
    <dgm:cxn modelId="{7202A8B6-C540-E645-B76E-A87556943E72}" type="presParOf" srcId="{1D724260-C90C-C340-B34D-CD8D4563DC6B}" destId="{7FFA538E-0FCA-6D48-A8EF-8FF9323D58F2}" srcOrd="5" destOrd="0" presId="urn:microsoft.com/office/officeart/2005/8/layout/radial6"/>
    <dgm:cxn modelId="{323DF5AF-BFB0-514D-A7BE-03A443DBF0CA}" type="presParOf" srcId="{1D724260-C90C-C340-B34D-CD8D4563DC6B}" destId="{AA8C5083-2EAD-F944-8AE6-567FAE691028}" srcOrd="6" destOrd="0" presId="urn:microsoft.com/office/officeart/2005/8/layout/radial6"/>
    <dgm:cxn modelId="{F4C37857-7A75-5545-B1C9-36213B61A5A4}" type="presParOf" srcId="{1D724260-C90C-C340-B34D-CD8D4563DC6B}" destId="{6F05B133-5047-1345-85C2-02E4D80B9EE2}" srcOrd="7" destOrd="0" presId="urn:microsoft.com/office/officeart/2005/8/layout/radial6"/>
    <dgm:cxn modelId="{E8AD2E3A-D75F-2F46-B388-457B590E273F}" type="presParOf" srcId="{1D724260-C90C-C340-B34D-CD8D4563DC6B}" destId="{971D09EE-6EEF-914C-BD24-5F6B6447DF08}" srcOrd="8" destOrd="0" presId="urn:microsoft.com/office/officeart/2005/8/layout/radial6"/>
    <dgm:cxn modelId="{3E574724-A741-A743-8A5D-AB8B27B4FB6D}" type="presParOf" srcId="{1D724260-C90C-C340-B34D-CD8D4563DC6B}" destId="{25689109-39A5-464B-8398-4B30C14C7F98}" srcOrd="9" destOrd="0" presId="urn:microsoft.com/office/officeart/2005/8/layout/radial6"/>
    <dgm:cxn modelId="{56947BF1-8D4A-7B48-A7C6-265C0874E515}" type="presParOf" srcId="{1D724260-C90C-C340-B34D-CD8D4563DC6B}" destId="{15CBEF4A-7BD8-0B4C-B066-B992F0A9483F}" srcOrd="10" destOrd="0" presId="urn:microsoft.com/office/officeart/2005/8/layout/radial6"/>
    <dgm:cxn modelId="{9308AA88-9644-E04E-86DA-1EB7270C4586}" type="presParOf" srcId="{1D724260-C90C-C340-B34D-CD8D4563DC6B}" destId="{4A87F1CF-BCC0-F644-B9CB-BB2CF2EEF1A4}" srcOrd="11" destOrd="0" presId="urn:microsoft.com/office/officeart/2005/8/layout/radial6"/>
    <dgm:cxn modelId="{5E2448BC-B1B5-8349-82C5-CD4AB08E9A9A}" type="presParOf" srcId="{1D724260-C90C-C340-B34D-CD8D4563DC6B}" destId="{9C669DF4-0302-F244-8EE4-18AA3727EC15}" srcOrd="12" destOrd="0" presId="urn:microsoft.com/office/officeart/2005/8/layout/radial6"/>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2281F4-A5F6-A948-B71B-DD744E28B04A}" type="doc">
      <dgm:prSet loTypeId="urn:microsoft.com/office/officeart/2005/8/layout/hierarchy3" loCatId="" qsTypeId="urn:microsoft.com/office/officeart/2005/8/quickstyle/simple1" qsCatId="simple" csTypeId="urn:microsoft.com/office/officeart/2005/8/colors/accent4_1" csCatId="accent4" phldr="1"/>
      <dgm:spPr/>
      <dgm:t>
        <a:bodyPr/>
        <a:lstStyle/>
        <a:p>
          <a:endParaRPr lang="zh-CN" altLang="en-US"/>
        </a:p>
      </dgm:t>
    </dgm:pt>
    <dgm:pt modelId="{D1363F65-9DFF-5349-944A-0EF580BFD682}">
      <dgm:prSet phldrT="[文本]" custT="1"/>
      <dgm:spPr/>
      <dgm:t>
        <a:bodyPr/>
        <a:lstStyle/>
        <a:p>
          <a:r>
            <a:rPr lang="zh-CN" altLang="en-US" sz="2000" b="1" dirty="0"/>
            <a:t>两个验证器</a:t>
          </a:r>
        </a:p>
      </dgm:t>
    </dgm:pt>
    <dgm:pt modelId="{25841E37-F332-3B45-9661-730600E5A7BC}" type="parTrans" cxnId="{8BB3D050-B1FD-3045-8C69-B525F87A41D2}">
      <dgm:prSet/>
      <dgm:spPr/>
      <dgm:t>
        <a:bodyPr/>
        <a:lstStyle/>
        <a:p>
          <a:endParaRPr lang="zh-CN" altLang="en-US"/>
        </a:p>
      </dgm:t>
    </dgm:pt>
    <dgm:pt modelId="{EB75C97E-16FB-084B-8F64-C99F0B638132}" type="sibTrans" cxnId="{8BB3D050-B1FD-3045-8C69-B525F87A41D2}">
      <dgm:prSet/>
      <dgm:spPr/>
      <dgm:t>
        <a:bodyPr/>
        <a:lstStyle/>
        <a:p>
          <a:endParaRPr lang="zh-CN" altLang="en-US"/>
        </a:p>
      </dgm:t>
    </dgm:pt>
    <dgm:pt modelId="{33A73428-7AB3-954F-B3D5-85F195B92233}">
      <dgm:prSet phldrT="[文本]" custT="1"/>
      <dgm:spPr/>
      <dgm:t>
        <a:bodyPr/>
        <a:lstStyle/>
        <a:p>
          <a:r>
            <a:rPr lang="zh-CN" altLang="en-US" sz="2000" dirty="0"/>
            <a:t>语法验证器</a:t>
          </a:r>
        </a:p>
      </dgm:t>
    </dgm:pt>
    <dgm:pt modelId="{8F084F6A-0B23-A245-87AD-F607823D78C0}" type="parTrans" cxnId="{245E08DE-C38E-8A40-B093-8976A07BA758}">
      <dgm:prSet/>
      <dgm:spPr/>
      <dgm:t>
        <a:bodyPr/>
        <a:lstStyle/>
        <a:p>
          <a:endParaRPr lang="zh-CN" altLang="en-US" sz="2000"/>
        </a:p>
      </dgm:t>
    </dgm:pt>
    <dgm:pt modelId="{662500E7-FDAF-C246-9D67-FAAF87FD7DDA}" type="sibTrans" cxnId="{245E08DE-C38E-8A40-B093-8976A07BA758}">
      <dgm:prSet/>
      <dgm:spPr/>
      <dgm:t>
        <a:bodyPr/>
        <a:lstStyle/>
        <a:p>
          <a:endParaRPr lang="zh-CN" altLang="en-US"/>
        </a:p>
      </dgm:t>
    </dgm:pt>
    <dgm:pt modelId="{9ECE8AA5-5F17-F445-873B-8BDF1104F100}">
      <dgm:prSet phldrT="[文本]" custT="1"/>
      <dgm:spPr/>
      <dgm:t>
        <a:bodyPr/>
        <a:lstStyle/>
        <a:p>
          <a:r>
            <a:rPr lang="zh-CN" altLang="en-US" sz="2000" dirty="0"/>
            <a:t>语义验证器</a:t>
          </a:r>
        </a:p>
      </dgm:t>
    </dgm:pt>
    <dgm:pt modelId="{D39425A0-546D-4B48-9D49-2B335D23EEFA}" type="parTrans" cxnId="{5437E83B-7FE1-C847-97F8-BF5EC50E1F2D}">
      <dgm:prSet/>
      <dgm:spPr/>
      <dgm:t>
        <a:bodyPr/>
        <a:lstStyle/>
        <a:p>
          <a:endParaRPr lang="zh-CN" altLang="en-US" sz="2000"/>
        </a:p>
      </dgm:t>
    </dgm:pt>
    <dgm:pt modelId="{FB884B18-1BF3-3A45-96DD-60034291C2E1}" type="sibTrans" cxnId="{5437E83B-7FE1-C847-97F8-BF5EC50E1F2D}">
      <dgm:prSet/>
      <dgm:spPr/>
      <dgm:t>
        <a:bodyPr/>
        <a:lstStyle/>
        <a:p>
          <a:endParaRPr lang="zh-CN" altLang="en-US"/>
        </a:p>
      </dgm:t>
    </dgm:pt>
    <dgm:pt modelId="{E7B2CCFB-1911-D648-8B28-27DF28A02A2E}" type="pres">
      <dgm:prSet presAssocID="{182281F4-A5F6-A948-B71B-DD744E28B04A}" presName="diagram" presStyleCnt="0">
        <dgm:presLayoutVars>
          <dgm:chPref val="1"/>
          <dgm:dir/>
          <dgm:animOne val="branch"/>
          <dgm:animLvl val="lvl"/>
          <dgm:resizeHandles/>
        </dgm:presLayoutVars>
      </dgm:prSet>
      <dgm:spPr/>
    </dgm:pt>
    <dgm:pt modelId="{F133CFEC-3C24-2D40-AFBD-C63E5A965EBA}" type="pres">
      <dgm:prSet presAssocID="{D1363F65-9DFF-5349-944A-0EF580BFD682}" presName="root" presStyleCnt="0"/>
      <dgm:spPr/>
    </dgm:pt>
    <dgm:pt modelId="{5595503F-61B0-7A49-A6C0-292F27966F84}" type="pres">
      <dgm:prSet presAssocID="{D1363F65-9DFF-5349-944A-0EF580BFD682}" presName="rootComposite" presStyleCnt="0"/>
      <dgm:spPr/>
    </dgm:pt>
    <dgm:pt modelId="{DB8C6F12-664E-A44E-A43B-94F8056D7777}" type="pres">
      <dgm:prSet presAssocID="{D1363F65-9DFF-5349-944A-0EF580BFD682}" presName="rootText" presStyleLbl="node1" presStyleIdx="0" presStyleCnt="1"/>
      <dgm:spPr/>
    </dgm:pt>
    <dgm:pt modelId="{F741EC41-12E0-634F-B4CF-BA8BC1416928}" type="pres">
      <dgm:prSet presAssocID="{D1363F65-9DFF-5349-944A-0EF580BFD682}" presName="rootConnector" presStyleLbl="node1" presStyleIdx="0" presStyleCnt="1"/>
      <dgm:spPr/>
    </dgm:pt>
    <dgm:pt modelId="{AC74064B-164E-CE41-B37F-AA8C9FACCFEA}" type="pres">
      <dgm:prSet presAssocID="{D1363F65-9DFF-5349-944A-0EF580BFD682}" presName="childShape" presStyleCnt="0"/>
      <dgm:spPr/>
    </dgm:pt>
    <dgm:pt modelId="{59B722F5-64E6-0B4A-A3C5-AB5EAEA260DF}" type="pres">
      <dgm:prSet presAssocID="{8F084F6A-0B23-A245-87AD-F607823D78C0}" presName="Name13" presStyleLbl="parChTrans1D2" presStyleIdx="0" presStyleCnt="2"/>
      <dgm:spPr/>
    </dgm:pt>
    <dgm:pt modelId="{1ACD84A5-1885-E142-B64D-BE5EE02D259E}" type="pres">
      <dgm:prSet presAssocID="{33A73428-7AB3-954F-B3D5-85F195B92233}" presName="childText" presStyleLbl="bgAcc1" presStyleIdx="0" presStyleCnt="2">
        <dgm:presLayoutVars>
          <dgm:bulletEnabled val="1"/>
        </dgm:presLayoutVars>
      </dgm:prSet>
      <dgm:spPr/>
    </dgm:pt>
    <dgm:pt modelId="{44A92B50-A296-B947-B3E7-F8DE53F2D05C}" type="pres">
      <dgm:prSet presAssocID="{D39425A0-546D-4B48-9D49-2B335D23EEFA}" presName="Name13" presStyleLbl="parChTrans1D2" presStyleIdx="1" presStyleCnt="2"/>
      <dgm:spPr/>
    </dgm:pt>
    <dgm:pt modelId="{4975FF1F-AB85-8949-B6EA-B44C9488D053}" type="pres">
      <dgm:prSet presAssocID="{9ECE8AA5-5F17-F445-873B-8BDF1104F100}" presName="childText" presStyleLbl="bgAcc1" presStyleIdx="1" presStyleCnt="2">
        <dgm:presLayoutVars>
          <dgm:bulletEnabled val="1"/>
        </dgm:presLayoutVars>
      </dgm:prSet>
      <dgm:spPr/>
    </dgm:pt>
  </dgm:ptLst>
  <dgm:cxnLst>
    <dgm:cxn modelId="{0E2ED61D-218F-2D42-A093-42FDEF3B2787}" type="presOf" srcId="{33A73428-7AB3-954F-B3D5-85F195B92233}" destId="{1ACD84A5-1885-E142-B64D-BE5EE02D259E}" srcOrd="0" destOrd="0" presId="urn:microsoft.com/office/officeart/2005/8/layout/hierarchy3"/>
    <dgm:cxn modelId="{5437E83B-7FE1-C847-97F8-BF5EC50E1F2D}" srcId="{D1363F65-9DFF-5349-944A-0EF580BFD682}" destId="{9ECE8AA5-5F17-F445-873B-8BDF1104F100}" srcOrd="1" destOrd="0" parTransId="{D39425A0-546D-4B48-9D49-2B335D23EEFA}" sibTransId="{FB884B18-1BF3-3A45-96DD-60034291C2E1}"/>
    <dgm:cxn modelId="{8BB3D050-B1FD-3045-8C69-B525F87A41D2}" srcId="{182281F4-A5F6-A948-B71B-DD744E28B04A}" destId="{D1363F65-9DFF-5349-944A-0EF580BFD682}" srcOrd="0" destOrd="0" parTransId="{25841E37-F332-3B45-9661-730600E5A7BC}" sibTransId="{EB75C97E-16FB-084B-8F64-C99F0B638132}"/>
    <dgm:cxn modelId="{8B2E2363-A487-654A-84F3-5AF5E32AFBFB}" type="presOf" srcId="{D1363F65-9DFF-5349-944A-0EF580BFD682}" destId="{F741EC41-12E0-634F-B4CF-BA8BC1416928}" srcOrd="1" destOrd="0" presId="urn:microsoft.com/office/officeart/2005/8/layout/hierarchy3"/>
    <dgm:cxn modelId="{5D1E8765-DD13-E740-965A-4B4A02F8B143}" type="presOf" srcId="{182281F4-A5F6-A948-B71B-DD744E28B04A}" destId="{E7B2CCFB-1911-D648-8B28-27DF28A02A2E}" srcOrd="0" destOrd="0" presId="urn:microsoft.com/office/officeart/2005/8/layout/hierarchy3"/>
    <dgm:cxn modelId="{06BBC866-24D5-1642-9178-B6133EB0BF4B}" type="presOf" srcId="{D39425A0-546D-4B48-9D49-2B335D23EEFA}" destId="{44A92B50-A296-B947-B3E7-F8DE53F2D05C}" srcOrd="0" destOrd="0" presId="urn:microsoft.com/office/officeart/2005/8/layout/hierarchy3"/>
    <dgm:cxn modelId="{2174AC80-6544-5048-AC17-67552110E34A}" type="presOf" srcId="{9ECE8AA5-5F17-F445-873B-8BDF1104F100}" destId="{4975FF1F-AB85-8949-B6EA-B44C9488D053}" srcOrd="0" destOrd="0" presId="urn:microsoft.com/office/officeart/2005/8/layout/hierarchy3"/>
    <dgm:cxn modelId="{E5A64FAA-6E5A-0E4D-B6A8-C53E341C8B2B}" type="presOf" srcId="{D1363F65-9DFF-5349-944A-0EF580BFD682}" destId="{DB8C6F12-664E-A44E-A43B-94F8056D7777}" srcOrd="0" destOrd="0" presId="urn:microsoft.com/office/officeart/2005/8/layout/hierarchy3"/>
    <dgm:cxn modelId="{245E08DE-C38E-8A40-B093-8976A07BA758}" srcId="{D1363F65-9DFF-5349-944A-0EF580BFD682}" destId="{33A73428-7AB3-954F-B3D5-85F195B92233}" srcOrd="0" destOrd="0" parTransId="{8F084F6A-0B23-A245-87AD-F607823D78C0}" sibTransId="{662500E7-FDAF-C246-9D67-FAAF87FD7DDA}"/>
    <dgm:cxn modelId="{717DB2EC-1F81-434D-8EA8-031E56D9F867}" type="presOf" srcId="{8F084F6A-0B23-A245-87AD-F607823D78C0}" destId="{59B722F5-64E6-0B4A-A3C5-AB5EAEA260DF}" srcOrd="0" destOrd="0" presId="urn:microsoft.com/office/officeart/2005/8/layout/hierarchy3"/>
    <dgm:cxn modelId="{B3E6C505-64E5-A245-8F4E-F995F9E0621C}" type="presParOf" srcId="{E7B2CCFB-1911-D648-8B28-27DF28A02A2E}" destId="{F133CFEC-3C24-2D40-AFBD-C63E5A965EBA}" srcOrd="0" destOrd="0" presId="urn:microsoft.com/office/officeart/2005/8/layout/hierarchy3"/>
    <dgm:cxn modelId="{B9FC40F6-B217-BC49-944F-EC3021C2DBC4}" type="presParOf" srcId="{F133CFEC-3C24-2D40-AFBD-C63E5A965EBA}" destId="{5595503F-61B0-7A49-A6C0-292F27966F84}" srcOrd="0" destOrd="0" presId="urn:microsoft.com/office/officeart/2005/8/layout/hierarchy3"/>
    <dgm:cxn modelId="{488A505D-71FE-F945-A68E-D1630931C6F8}" type="presParOf" srcId="{5595503F-61B0-7A49-A6C0-292F27966F84}" destId="{DB8C6F12-664E-A44E-A43B-94F8056D7777}" srcOrd="0" destOrd="0" presId="urn:microsoft.com/office/officeart/2005/8/layout/hierarchy3"/>
    <dgm:cxn modelId="{ABD7DB46-D9C7-D746-98A3-EA3709513061}" type="presParOf" srcId="{5595503F-61B0-7A49-A6C0-292F27966F84}" destId="{F741EC41-12E0-634F-B4CF-BA8BC1416928}" srcOrd="1" destOrd="0" presId="urn:microsoft.com/office/officeart/2005/8/layout/hierarchy3"/>
    <dgm:cxn modelId="{1CC6A30D-1C83-4345-AAEB-3AB323A9CFB7}" type="presParOf" srcId="{F133CFEC-3C24-2D40-AFBD-C63E5A965EBA}" destId="{AC74064B-164E-CE41-B37F-AA8C9FACCFEA}" srcOrd="1" destOrd="0" presId="urn:microsoft.com/office/officeart/2005/8/layout/hierarchy3"/>
    <dgm:cxn modelId="{83D1C48E-F734-4447-A15E-D91C65266E31}" type="presParOf" srcId="{AC74064B-164E-CE41-B37F-AA8C9FACCFEA}" destId="{59B722F5-64E6-0B4A-A3C5-AB5EAEA260DF}" srcOrd="0" destOrd="0" presId="urn:microsoft.com/office/officeart/2005/8/layout/hierarchy3"/>
    <dgm:cxn modelId="{4BDFFCD0-F3F8-1142-BA71-9451EB907C5F}" type="presParOf" srcId="{AC74064B-164E-CE41-B37F-AA8C9FACCFEA}" destId="{1ACD84A5-1885-E142-B64D-BE5EE02D259E}" srcOrd="1" destOrd="0" presId="urn:microsoft.com/office/officeart/2005/8/layout/hierarchy3"/>
    <dgm:cxn modelId="{0C2B723D-B732-2045-9D53-C1166FD801DA}" type="presParOf" srcId="{AC74064B-164E-CE41-B37F-AA8C9FACCFEA}" destId="{44A92B50-A296-B947-B3E7-F8DE53F2D05C}" srcOrd="2" destOrd="0" presId="urn:microsoft.com/office/officeart/2005/8/layout/hierarchy3"/>
    <dgm:cxn modelId="{EC90A43C-DC2C-7147-B2FF-7CC901E20E50}" type="presParOf" srcId="{AC74064B-164E-CE41-B37F-AA8C9FACCFEA}" destId="{4975FF1F-AB85-8949-B6EA-B44C9488D053}"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A67734-3EEE-5749-937E-1807681BEEB0}" type="doc">
      <dgm:prSet loTypeId="urn:microsoft.com/office/officeart/2005/8/layout/orgChart1" loCatId="" qsTypeId="urn:microsoft.com/office/officeart/2005/8/quickstyle/simple1" qsCatId="simple" csTypeId="urn:microsoft.com/office/officeart/2005/8/colors/accent4_5" csCatId="accent4" phldr="1"/>
      <dgm:spPr/>
      <dgm:t>
        <a:bodyPr/>
        <a:lstStyle/>
        <a:p>
          <a:endParaRPr lang="zh-CN" altLang="en-US"/>
        </a:p>
      </dgm:t>
    </dgm:pt>
    <dgm:pt modelId="{90E6B3A3-7F41-2D4A-83C4-16E65EF9B8E1}">
      <dgm:prSet phldrT="[文本]" custT="1"/>
      <dgm:spPr/>
      <dgm:t>
        <a:bodyPr/>
        <a:lstStyle/>
        <a:p>
          <a:r>
            <a:rPr lang="zh-CN" altLang="en-US" sz="1600" dirty="0">
              <a:solidFill>
                <a:schemeClr val="tx1"/>
              </a:solidFill>
            </a:rPr>
            <a:t>三类错误</a:t>
          </a:r>
        </a:p>
      </dgm:t>
    </dgm:pt>
    <dgm:pt modelId="{6A9ABFC0-34E2-4D4F-A8B4-FFDB9B48D3A5}" type="parTrans" cxnId="{F45D98D8-1397-794A-A3A6-2DE88874182D}">
      <dgm:prSet/>
      <dgm:spPr/>
      <dgm:t>
        <a:bodyPr/>
        <a:lstStyle/>
        <a:p>
          <a:endParaRPr lang="zh-CN" altLang="en-US">
            <a:solidFill>
              <a:schemeClr val="tx1"/>
            </a:solidFill>
          </a:endParaRPr>
        </a:p>
      </dgm:t>
    </dgm:pt>
    <dgm:pt modelId="{6500AEEF-A6F4-6945-8D56-842A310ABC65}" type="sibTrans" cxnId="{F45D98D8-1397-794A-A3A6-2DE88874182D}">
      <dgm:prSet/>
      <dgm:spPr/>
      <dgm:t>
        <a:bodyPr/>
        <a:lstStyle/>
        <a:p>
          <a:endParaRPr lang="zh-CN" altLang="en-US">
            <a:solidFill>
              <a:schemeClr val="tx1"/>
            </a:solidFill>
          </a:endParaRPr>
        </a:p>
      </dgm:t>
    </dgm:pt>
    <dgm:pt modelId="{A6A4F80C-F602-D740-81F4-4870B9E56817}">
      <dgm:prSet phldrT="[文本]" custT="1"/>
      <dgm:spPr/>
      <dgm:t>
        <a:bodyPr/>
        <a:lstStyle/>
        <a:p>
          <a:r>
            <a:rPr lang="en" altLang="zh-CN" sz="1600" dirty="0">
              <a:solidFill>
                <a:schemeClr val="tx1"/>
              </a:solidFill>
            </a:rPr>
            <a:t>Syntax errors</a:t>
          </a:r>
          <a:endParaRPr lang="zh-CN" altLang="en-US" sz="1600" dirty="0">
            <a:solidFill>
              <a:schemeClr val="tx1"/>
            </a:solidFill>
          </a:endParaRPr>
        </a:p>
      </dgm:t>
    </dgm:pt>
    <dgm:pt modelId="{6FFB24CF-326A-AF48-9590-D68E64328870}" type="parTrans" cxnId="{5FADA0A9-9010-FD45-96B0-154E26703310}">
      <dgm:prSet/>
      <dgm:spPr/>
      <dgm:t>
        <a:bodyPr/>
        <a:lstStyle/>
        <a:p>
          <a:endParaRPr lang="zh-CN" altLang="en-US" sz="1600">
            <a:solidFill>
              <a:schemeClr val="tx1"/>
            </a:solidFill>
          </a:endParaRPr>
        </a:p>
      </dgm:t>
    </dgm:pt>
    <dgm:pt modelId="{EEC652BE-E494-C24A-9F11-3EDF87B955AE}" type="sibTrans" cxnId="{5FADA0A9-9010-FD45-96B0-154E26703310}">
      <dgm:prSet/>
      <dgm:spPr/>
      <dgm:t>
        <a:bodyPr/>
        <a:lstStyle/>
        <a:p>
          <a:endParaRPr lang="zh-CN" altLang="en-US">
            <a:solidFill>
              <a:schemeClr val="tx1"/>
            </a:solidFill>
          </a:endParaRPr>
        </a:p>
      </dgm:t>
    </dgm:pt>
    <dgm:pt modelId="{3335100B-A4A6-8549-AE31-41208A282BD1}">
      <dgm:prSet phldrT="[文本]" custT="1"/>
      <dgm:spPr>
        <a:solidFill>
          <a:schemeClr val="accent2">
            <a:lumMod val="20000"/>
            <a:lumOff val="80000"/>
            <a:alpha val="70000"/>
          </a:schemeClr>
        </a:solidFill>
      </dgm:spPr>
      <dgm:t>
        <a:bodyPr/>
        <a:lstStyle/>
        <a:p>
          <a:r>
            <a:rPr lang="en" altLang="zh-CN" sz="1600" dirty="0">
              <a:solidFill>
                <a:schemeClr val="tx1"/>
              </a:solidFill>
            </a:rPr>
            <a:t>Topology errors</a:t>
          </a:r>
          <a:endParaRPr lang="zh-CN" altLang="en-US" sz="1600" dirty="0">
            <a:solidFill>
              <a:schemeClr val="tx1"/>
            </a:solidFill>
          </a:endParaRPr>
        </a:p>
      </dgm:t>
    </dgm:pt>
    <dgm:pt modelId="{5E80C7AF-E3ED-4E4F-B798-93706FD40FC8}" type="parTrans" cxnId="{B1109951-607B-3945-9E77-2AAD49E48AE6}">
      <dgm:prSet/>
      <dgm:spPr/>
      <dgm:t>
        <a:bodyPr/>
        <a:lstStyle/>
        <a:p>
          <a:endParaRPr lang="zh-CN" altLang="en-US" sz="1600">
            <a:solidFill>
              <a:schemeClr val="tx1"/>
            </a:solidFill>
          </a:endParaRPr>
        </a:p>
      </dgm:t>
    </dgm:pt>
    <dgm:pt modelId="{6378F9A3-9F80-0341-B1F9-F8F88C2BAA02}" type="sibTrans" cxnId="{B1109951-607B-3945-9E77-2AAD49E48AE6}">
      <dgm:prSet/>
      <dgm:spPr/>
      <dgm:t>
        <a:bodyPr/>
        <a:lstStyle/>
        <a:p>
          <a:endParaRPr lang="zh-CN" altLang="en-US">
            <a:solidFill>
              <a:schemeClr val="tx1"/>
            </a:solidFill>
          </a:endParaRPr>
        </a:p>
      </dgm:t>
    </dgm:pt>
    <dgm:pt modelId="{E393BD23-E455-584B-A7BA-645FA99A8663}">
      <dgm:prSet phldrT="[文本]" custT="1"/>
      <dgm:spPr>
        <a:solidFill>
          <a:schemeClr val="accent6">
            <a:lumMod val="20000"/>
            <a:lumOff val="80000"/>
            <a:alpha val="70000"/>
          </a:schemeClr>
        </a:solidFill>
      </dgm:spPr>
      <dgm:t>
        <a:bodyPr/>
        <a:lstStyle/>
        <a:p>
          <a:r>
            <a:rPr lang="en" altLang="zh-CN" sz="1600" dirty="0">
              <a:solidFill>
                <a:schemeClr val="tx1"/>
              </a:solidFill>
            </a:rPr>
            <a:t>Semantic errors </a:t>
          </a:r>
        </a:p>
        <a:p>
          <a:r>
            <a:rPr lang="en" altLang="zh-CN" sz="1600" dirty="0">
              <a:solidFill>
                <a:schemeClr val="tx1"/>
              </a:solidFill>
            </a:rPr>
            <a:t>/ Policy errors</a:t>
          </a:r>
          <a:endParaRPr lang="zh-CN" altLang="en-US" sz="1600" dirty="0">
            <a:solidFill>
              <a:schemeClr val="tx1"/>
            </a:solidFill>
          </a:endParaRPr>
        </a:p>
      </dgm:t>
    </dgm:pt>
    <dgm:pt modelId="{1B594FD0-70E5-0442-B7BB-17509ACF7263}" type="parTrans" cxnId="{4AA3AB5D-947D-F84C-B24B-8FF463BD3044}">
      <dgm:prSet/>
      <dgm:spPr/>
      <dgm:t>
        <a:bodyPr/>
        <a:lstStyle/>
        <a:p>
          <a:endParaRPr lang="zh-CN" altLang="en-US" sz="1600">
            <a:solidFill>
              <a:schemeClr val="tx1"/>
            </a:solidFill>
          </a:endParaRPr>
        </a:p>
      </dgm:t>
    </dgm:pt>
    <dgm:pt modelId="{AED73E88-3DAC-8E4D-9E62-1E3A77429406}" type="sibTrans" cxnId="{4AA3AB5D-947D-F84C-B24B-8FF463BD3044}">
      <dgm:prSet/>
      <dgm:spPr/>
      <dgm:t>
        <a:bodyPr/>
        <a:lstStyle/>
        <a:p>
          <a:endParaRPr lang="zh-CN" altLang="en-US">
            <a:solidFill>
              <a:schemeClr val="tx1"/>
            </a:solidFill>
          </a:endParaRPr>
        </a:p>
      </dgm:t>
    </dgm:pt>
    <dgm:pt modelId="{4EAD45E9-5195-6349-979D-AC489E0DA157}">
      <dgm:prSet custT="1"/>
      <dgm:spPr>
        <a:solidFill>
          <a:schemeClr val="accent2">
            <a:lumMod val="40000"/>
            <a:lumOff val="60000"/>
            <a:alpha val="50000"/>
          </a:schemeClr>
        </a:solidFill>
      </dgm:spPr>
      <dgm:t>
        <a:bodyPr/>
        <a:lstStyle/>
        <a:p>
          <a:pPr algn="l">
            <a:lnSpc>
              <a:spcPct val="150000"/>
            </a:lnSpc>
            <a:buFont typeface="+mj-lt"/>
            <a:buAutoNum type="arabicPeriod"/>
          </a:pPr>
          <a:r>
            <a:rPr lang="zh-CN" altLang="en" sz="700" b="1" dirty="0">
              <a:solidFill>
                <a:schemeClr val="tx1"/>
              </a:solidFill>
              <a:effectLst/>
            </a:rPr>
            <a:t>含义</a:t>
          </a:r>
          <a:r>
            <a:rPr lang="zh-CN" altLang="en-US" sz="700" b="1" dirty="0">
              <a:solidFill>
                <a:schemeClr val="tx1"/>
              </a:solidFill>
              <a:effectLst/>
            </a:rPr>
            <a:t>：</a:t>
          </a:r>
          <a:r>
            <a:rPr lang="en" altLang="zh-CN" sz="700" dirty="0">
              <a:solidFill>
                <a:schemeClr val="tx1"/>
              </a:solidFill>
              <a:effectLst/>
            </a:rPr>
            <a:t>GPT-4</a:t>
          </a:r>
          <a:r>
            <a:rPr lang="zh-CN" altLang="en-US" sz="700" dirty="0">
              <a:solidFill>
                <a:schemeClr val="tx1"/>
              </a:solidFill>
              <a:effectLst/>
            </a:rPr>
            <a:t>错误声明</a:t>
          </a:r>
          <a:r>
            <a:rPr lang="en-US" altLang="zh-CN" sz="700" dirty="0">
              <a:solidFill>
                <a:schemeClr val="tx1"/>
              </a:solidFill>
              <a:effectLst/>
            </a:rPr>
            <a:t>/</a:t>
          </a:r>
          <a:r>
            <a:rPr lang="zh-CN" altLang="en-US" sz="700" dirty="0">
              <a:solidFill>
                <a:schemeClr val="tx1"/>
              </a:solidFill>
              <a:effectLst/>
            </a:rPr>
            <a:t>遗漏</a:t>
          </a:r>
          <a:r>
            <a:rPr lang="en" altLang="zh-CN" sz="700" dirty="0">
              <a:solidFill>
                <a:schemeClr val="tx1"/>
              </a:solidFill>
              <a:effectLst/>
            </a:rPr>
            <a:t>BGP</a:t>
          </a:r>
          <a:r>
            <a:rPr lang="zh-CN" altLang="en-US" sz="700" dirty="0">
              <a:solidFill>
                <a:schemeClr val="tx1"/>
              </a:solidFill>
              <a:effectLst/>
            </a:rPr>
            <a:t>邻居</a:t>
          </a:r>
          <a:r>
            <a:rPr lang="en-US" altLang="zh-CN" sz="700" dirty="0">
              <a:solidFill>
                <a:schemeClr val="tx1"/>
              </a:solidFill>
              <a:effectLst/>
            </a:rPr>
            <a:t>/</a:t>
          </a:r>
          <a:r>
            <a:rPr lang="zh-CN" altLang="en-US" sz="700" dirty="0">
              <a:solidFill>
                <a:schemeClr val="tx1"/>
              </a:solidFill>
              <a:effectLst/>
            </a:rPr>
            <a:t>忘记宣布某些网络</a:t>
          </a:r>
          <a:endParaRPr lang="zh-CN" altLang="en-US" sz="700" dirty="0">
            <a:solidFill>
              <a:schemeClr val="tx1"/>
            </a:solidFill>
          </a:endParaRPr>
        </a:p>
        <a:p>
          <a:pPr algn="l">
            <a:lnSpc>
              <a:spcPct val="150000"/>
            </a:lnSpc>
            <a:buFont typeface="+mj-lt"/>
            <a:buAutoNum type="arabicPeriod"/>
          </a:pPr>
          <a:r>
            <a:rPr lang="zh-CN" altLang="en-US" sz="700" b="1" dirty="0">
              <a:solidFill>
                <a:schemeClr val="tx1"/>
              </a:solidFill>
            </a:rPr>
            <a:t>解决</a:t>
          </a:r>
          <a:r>
            <a:rPr lang="zh-CN" altLang="en-US" sz="700" dirty="0">
              <a:solidFill>
                <a:schemeClr val="tx1"/>
              </a:solidFill>
            </a:rPr>
            <a:t>：“</a:t>
          </a:r>
          <a:r>
            <a:rPr lang="en" altLang="zh-CN" sz="700" dirty="0">
              <a:solidFill>
                <a:schemeClr val="tx1"/>
              </a:solidFill>
            </a:rPr>
            <a:t>an automated "topology verifier"”  </a:t>
          </a:r>
        </a:p>
        <a:p>
          <a:pPr algn="l">
            <a:lnSpc>
              <a:spcPct val="150000"/>
            </a:lnSpc>
            <a:buFont typeface="+mj-lt"/>
            <a:buAutoNum type="arabicPeriod"/>
          </a:pPr>
          <a:r>
            <a:rPr lang="en-US" altLang="zh-CN" sz="700" dirty="0">
              <a:solidFill>
                <a:schemeClr val="tx1"/>
              </a:solidFill>
              <a:effectLst/>
            </a:rPr>
            <a:t>-</a:t>
          </a:r>
          <a:r>
            <a:rPr lang="zh-CN" altLang="en-US" sz="700" dirty="0">
              <a:solidFill>
                <a:schemeClr val="tx1"/>
              </a:solidFill>
              <a:effectLst/>
            </a:rPr>
            <a:t> 系统地解析所有以太网接口</a:t>
          </a:r>
          <a:endParaRPr lang="zh-CN" altLang="en-US" sz="700" dirty="0">
            <a:solidFill>
              <a:schemeClr val="tx1"/>
            </a:solidFill>
          </a:endParaRPr>
        </a:p>
        <a:p>
          <a:pPr algn="l">
            <a:lnSpc>
              <a:spcPct val="150000"/>
            </a:lnSpc>
            <a:buFont typeface="+mj-lt"/>
            <a:buAutoNum type="arabicPeriod"/>
          </a:pPr>
          <a:r>
            <a:rPr lang="en-US" altLang="zh-CN" sz="700" dirty="0">
              <a:solidFill>
                <a:schemeClr val="tx1"/>
              </a:solidFill>
              <a:effectLst/>
            </a:rPr>
            <a:t>-</a:t>
          </a:r>
          <a:r>
            <a:rPr lang="zh-CN" altLang="en-US" sz="700" dirty="0">
              <a:solidFill>
                <a:schemeClr val="tx1"/>
              </a:solidFill>
              <a:effectLst/>
            </a:rPr>
            <a:t> 将配置中的</a:t>
          </a:r>
          <a:r>
            <a:rPr lang="en" altLang="zh-CN" sz="700" dirty="0">
              <a:solidFill>
                <a:schemeClr val="tx1"/>
              </a:solidFill>
              <a:effectLst/>
            </a:rPr>
            <a:t>BGP</a:t>
          </a:r>
          <a:r>
            <a:rPr lang="zh-CN" altLang="en-US" sz="700" dirty="0">
              <a:solidFill>
                <a:schemeClr val="tx1"/>
              </a:solidFill>
              <a:effectLst/>
            </a:rPr>
            <a:t>邻居和网络声明与</a:t>
          </a:r>
          <a:r>
            <a:rPr lang="en" altLang="zh-CN" sz="700" dirty="0">
              <a:solidFill>
                <a:schemeClr val="tx1"/>
              </a:solidFill>
              <a:effectLst/>
            </a:rPr>
            <a:t>JSON</a:t>
          </a:r>
          <a:r>
            <a:rPr lang="zh-CN" altLang="en-US" sz="700" dirty="0">
              <a:solidFill>
                <a:schemeClr val="tx1"/>
              </a:solidFill>
              <a:effectLst/>
            </a:rPr>
            <a:t>字典中列出的网络结构进行匹配</a:t>
          </a:r>
          <a:endParaRPr lang="zh-CN" altLang="en-US" sz="700" dirty="0">
            <a:solidFill>
              <a:schemeClr val="tx1"/>
            </a:solidFill>
          </a:endParaRPr>
        </a:p>
        <a:p>
          <a:pPr algn="l">
            <a:lnSpc>
              <a:spcPct val="150000"/>
            </a:lnSpc>
            <a:buFont typeface="+mj-lt"/>
            <a:buAutoNum type="arabicPeriod"/>
          </a:pPr>
          <a:r>
            <a:rPr lang="en-US" altLang="zh-CN" sz="700" dirty="0">
              <a:solidFill>
                <a:schemeClr val="tx1"/>
              </a:solidFill>
              <a:effectLst/>
            </a:rPr>
            <a:t>-</a:t>
          </a:r>
          <a:r>
            <a:rPr lang="zh-CN" altLang="en-US" sz="700" dirty="0">
              <a:solidFill>
                <a:schemeClr val="tx1"/>
              </a:solidFill>
              <a:effectLst/>
            </a:rPr>
            <a:t> 指出所有缺失的声明和拓扑不一致问题</a:t>
          </a:r>
          <a:endParaRPr lang="zh-CN" altLang="en-US" sz="700" dirty="0">
            <a:solidFill>
              <a:schemeClr val="tx1"/>
            </a:solidFill>
          </a:endParaRPr>
        </a:p>
      </dgm:t>
    </dgm:pt>
    <dgm:pt modelId="{25E231FB-5105-FD44-8284-E9B3F01C3029}" type="parTrans" cxnId="{3DD1E659-3116-8E44-85D4-89E9E09A2421}">
      <dgm:prSet/>
      <dgm:spPr/>
      <dgm:t>
        <a:bodyPr/>
        <a:lstStyle/>
        <a:p>
          <a:endParaRPr lang="zh-CN" altLang="en-US" sz="1600">
            <a:solidFill>
              <a:schemeClr val="tx1"/>
            </a:solidFill>
          </a:endParaRPr>
        </a:p>
      </dgm:t>
    </dgm:pt>
    <dgm:pt modelId="{2DAF87BA-D4B7-F844-9F35-880646DB6ABE}" type="sibTrans" cxnId="{3DD1E659-3116-8E44-85D4-89E9E09A2421}">
      <dgm:prSet/>
      <dgm:spPr/>
      <dgm:t>
        <a:bodyPr/>
        <a:lstStyle/>
        <a:p>
          <a:endParaRPr lang="zh-CN" altLang="en-US">
            <a:solidFill>
              <a:schemeClr val="tx1"/>
            </a:solidFill>
          </a:endParaRPr>
        </a:p>
      </dgm:t>
    </dgm:pt>
    <dgm:pt modelId="{782083B7-E187-E34A-B687-FAC26C409134}">
      <dgm:prSet custT="1"/>
      <dgm:spPr>
        <a:solidFill>
          <a:schemeClr val="accent6">
            <a:lumMod val="40000"/>
            <a:lumOff val="60000"/>
            <a:alpha val="50000"/>
          </a:schemeClr>
        </a:solidFill>
      </dgm:spPr>
      <dgm:t>
        <a:bodyPr/>
        <a:lstStyle/>
        <a:p>
          <a:pPr algn="l">
            <a:lnSpc>
              <a:spcPct val="150000"/>
            </a:lnSpc>
            <a:buFont typeface="+mj-lt"/>
            <a:buAutoNum type="arabicPeriod"/>
          </a:pPr>
          <a:r>
            <a:rPr lang="zh-CN" altLang="en" sz="700" b="1" dirty="0">
              <a:solidFill>
                <a:schemeClr val="tx1"/>
              </a:solidFill>
              <a:effectLst/>
            </a:rPr>
            <a:t>含义</a:t>
          </a:r>
          <a:r>
            <a:rPr lang="zh-CN" altLang="en-US" sz="700" dirty="0">
              <a:solidFill>
                <a:schemeClr val="tx1"/>
              </a:solidFill>
              <a:effectLst/>
            </a:rPr>
            <a:t>：</a:t>
          </a:r>
          <a:r>
            <a:rPr lang="en" altLang="zh-CN" sz="700" dirty="0">
              <a:solidFill>
                <a:schemeClr val="tx1"/>
              </a:solidFill>
              <a:effectLst/>
            </a:rPr>
            <a:t>GPT-4</a:t>
          </a:r>
          <a:r>
            <a:rPr lang="zh-CN" altLang="en-US" sz="700" dirty="0">
              <a:solidFill>
                <a:schemeClr val="tx1"/>
              </a:solidFill>
              <a:effectLst/>
            </a:rPr>
            <a:t>生成的配置不遵循预期的本地策略。</a:t>
          </a:r>
          <a:endParaRPr lang="zh-CN" altLang="en-US" sz="700" dirty="0">
            <a:solidFill>
              <a:schemeClr val="tx1"/>
            </a:solidFill>
          </a:endParaRPr>
        </a:p>
        <a:p>
          <a:pPr algn="l">
            <a:lnSpc>
              <a:spcPct val="150000"/>
            </a:lnSpc>
            <a:buFont typeface="+mj-lt"/>
            <a:buAutoNum type="arabicPeriod"/>
          </a:pPr>
          <a:r>
            <a:rPr lang="zh-CN" altLang="en-US" sz="700" b="1" dirty="0">
              <a:solidFill>
                <a:schemeClr val="tx1"/>
              </a:solidFill>
              <a:effectLst/>
            </a:rPr>
            <a:t>解决</a:t>
          </a:r>
          <a:r>
            <a:rPr lang="zh-CN" altLang="en-US" sz="700" dirty="0">
              <a:solidFill>
                <a:schemeClr val="tx1"/>
              </a:solidFill>
              <a:effectLst/>
            </a:rPr>
            <a:t>：</a:t>
          </a:r>
          <a:endParaRPr lang="en-US" altLang="zh-CN" sz="700" dirty="0">
            <a:solidFill>
              <a:schemeClr val="tx1"/>
            </a:solidFill>
            <a:effectLst/>
          </a:endParaRPr>
        </a:p>
        <a:p>
          <a:pPr algn="l">
            <a:lnSpc>
              <a:spcPct val="150000"/>
            </a:lnSpc>
            <a:buFont typeface="+mj-lt"/>
            <a:buAutoNum type="arabicPeriod"/>
          </a:pPr>
          <a:r>
            <a:rPr lang="en-US" altLang="zh-CN" sz="700" dirty="0">
              <a:solidFill>
                <a:schemeClr val="tx1"/>
              </a:solidFill>
              <a:effectLst/>
            </a:rPr>
            <a:t>-</a:t>
          </a:r>
          <a:r>
            <a:rPr lang="zh-CN" altLang="en-US" sz="700" dirty="0">
              <a:solidFill>
                <a:schemeClr val="tx1"/>
              </a:solidFill>
              <a:effectLst/>
            </a:rPr>
            <a:t> 使用</a:t>
          </a:r>
          <a:r>
            <a:rPr lang="en" altLang="zh-CN" sz="700" dirty="0">
              <a:solidFill>
                <a:schemeClr val="tx1"/>
              </a:solidFill>
              <a:effectLst/>
            </a:rPr>
            <a:t>Batfish</a:t>
          </a:r>
          <a:r>
            <a:rPr lang="zh-CN" altLang="en" sz="700" dirty="0">
              <a:solidFill>
                <a:schemeClr val="tx1"/>
              </a:solidFill>
              <a:effectLst/>
            </a:rPr>
            <a:t>的</a:t>
          </a:r>
          <a:r>
            <a:rPr lang="zh-CN" altLang="en-US" sz="700" dirty="0">
              <a:solidFill>
                <a:schemeClr val="tx1"/>
              </a:solidFill>
            </a:rPr>
            <a:t>“</a:t>
          </a:r>
          <a:r>
            <a:rPr lang="en" altLang="zh-CN" sz="700" dirty="0">
              <a:solidFill>
                <a:schemeClr val="tx1"/>
              </a:solidFill>
            </a:rPr>
            <a:t>Search Route Policies” </a:t>
          </a:r>
          <a:r>
            <a:rPr lang="zh-CN" altLang="en-US" sz="700" dirty="0">
              <a:solidFill>
                <a:schemeClr val="tx1"/>
              </a:solidFill>
              <a:effectLst/>
            </a:rPr>
            <a:t>进行验证。</a:t>
          </a:r>
          <a:endParaRPr lang="zh-CN" altLang="en-US" sz="700" dirty="0">
            <a:solidFill>
              <a:schemeClr val="tx1"/>
            </a:solidFill>
          </a:endParaRPr>
        </a:p>
        <a:p>
          <a:pPr algn="l">
            <a:lnSpc>
              <a:spcPct val="150000"/>
            </a:lnSpc>
            <a:buFont typeface="+mj-lt"/>
            <a:buAutoNum type="arabicPeriod"/>
          </a:pPr>
          <a:r>
            <a:rPr lang="en-US" altLang="zh-CN" sz="700" dirty="0">
              <a:solidFill>
                <a:schemeClr val="tx1"/>
              </a:solidFill>
              <a:effectLst/>
            </a:rPr>
            <a:t>-</a:t>
          </a:r>
          <a:r>
            <a:rPr lang="zh-CN" altLang="en-US" sz="700" dirty="0">
              <a:solidFill>
                <a:schemeClr val="tx1"/>
              </a:solidFill>
              <a:effectLst/>
            </a:rPr>
            <a:t> 存在语义错误，</a:t>
          </a:r>
          <a:r>
            <a:rPr lang="en" altLang="zh-CN" sz="700" dirty="0">
              <a:solidFill>
                <a:schemeClr val="tx1"/>
              </a:solidFill>
              <a:effectLst/>
            </a:rPr>
            <a:t>Batfish</a:t>
          </a:r>
          <a:r>
            <a:rPr lang="zh-CN" altLang="en-US" sz="700" dirty="0">
              <a:solidFill>
                <a:schemeClr val="tx1"/>
              </a:solidFill>
              <a:effectLst/>
            </a:rPr>
            <a:t>生成没有遵循本地策略的示例</a:t>
          </a:r>
          <a:endParaRPr lang="zh-CN" altLang="en-US" sz="700" dirty="0">
            <a:solidFill>
              <a:schemeClr val="tx1"/>
            </a:solidFill>
          </a:endParaRPr>
        </a:p>
        <a:p>
          <a:pPr algn="l">
            <a:lnSpc>
              <a:spcPct val="150000"/>
            </a:lnSpc>
            <a:buFont typeface="+mj-lt"/>
            <a:buAutoNum type="arabicPeriod"/>
          </a:pPr>
          <a:r>
            <a:rPr lang="en-US" altLang="zh-CN" sz="700" dirty="0">
              <a:solidFill>
                <a:schemeClr val="tx1"/>
              </a:solidFill>
            </a:rPr>
            <a:t>-</a:t>
          </a:r>
          <a:r>
            <a:rPr lang="zh-CN" altLang="en-US" sz="700" dirty="0">
              <a:solidFill>
                <a:schemeClr val="tx1"/>
              </a:solidFill>
            </a:rPr>
            <a:t> 在新的提示词中，将这个示例反馈给</a:t>
          </a:r>
          <a:r>
            <a:rPr lang="en" altLang="zh-CN" sz="700" dirty="0">
              <a:solidFill>
                <a:schemeClr val="tx1"/>
              </a:solidFill>
            </a:rPr>
            <a:t>GPT4</a:t>
          </a:r>
          <a:endParaRPr lang="zh-CN" altLang="en-US" sz="700" dirty="0">
            <a:solidFill>
              <a:schemeClr val="tx1"/>
            </a:solidFill>
          </a:endParaRPr>
        </a:p>
      </dgm:t>
    </dgm:pt>
    <dgm:pt modelId="{55FA9259-110B-764E-B3B4-E601D2B3056B}" type="parTrans" cxnId="{34CF0DD4-64AE-B540-A9A4-5F0C8F9D0261}">
      <dgm:prSet/>
      <dgm:spPr/>
      <dgm:t>
        <a:bodyPr/>
        <a:lstStyle/>
        <a:p>
          <a:endParaRPr lang="zh-CN" altLang="en-US" sz="1600">
            <a:solidFill>
              <a:schemeClr val="tx1"/>
            </a:solidFill>
          </a:endParaRPr>
        </a:p>
      </dgm:t>
    </dgm:pt>
    <dgm:pt modelId="{F47E7E96-D46F-C34D-8953-B41F2FDB318A}" type="sibTrans" cxnId="{34CF0DD4-64AE-B540-A9A4-5F0C8F9D0261}">
      <dgm:prSet/>
      <dgm:spPr/>
      <dgm:t>
        <a:bodyPr/>
        <a:lstStyle/>
        <a:p>
          <a:endParaRPr lang="zh-CN" altLang="en-US">
            <a:solidFill>
              <a:schemeClr val="tx1"/>
            </a:solidFill>
          </a:endParaRPr>
        </a:p>
      </dgm:t>
    </dgm:pt>
    <dgm:pt modelId="{958D3478-CC04-5142-AC9A-F8628AB83561}" type="pres">
      <dgm:prSet presAssocID="{26A67734-3EEE-5749-937E-1807681BEEB0}" presName="hierChild1" presStyleCnt="0">
        <dgm:presLayoutVars>
          <dgm:orgChart val="1"/>
          <dgm:chPref val="1"/>
          <dgm:dir/>
          <dgm:animOne val="branch"/>
          <dgm:animLvl val="lvl"/>
          <dgm:resizeHandles/>
        </dgm:presLayoutVars>
      </dgm:prSet>
      <dgm:spPr/>
    </dgm:pt>
    <dgm:pt modelId="{FBCC7C14-7025-CE43-ACE6-FFAC7566EB3E}" type="pres">
      <dgm:prSet presAssocID="{90E6B3A3-7F41-2D4A-83C4-16E65EF9B8E1}" presName="hierRoot1" presStyleCnt="0">
        <dgm:presLayoutVars>
          <dgm:hierBranch val="init"/>
        </dgm:presLayoutVars>
      </dgm:prSet>
      <dgm:spPr/>
    </dgm:pt>
    <dgm:pt modelId="{4AC99453-6696-B74F-B066-5CD7BD3901D8}" type="pres">
      <dgm:prSet presAssocID="{90E6B3A3-7F41-2D4A-83C4-16E65EF9B8E1}" presName="rootComposite1" presStyleCnt="0"/>
      <dgm:spPr/>
    </dgm:pt>
    <dgm:pt modelId="{37A7EAB4-0467-D345-AB5D-EE9DA6F0DD1E}" type="pres">
      <dgm:prSet presAssocID="{90E6B3A3-7F41-2D4A-83C4-16E65EF9B8E1}" presName="rootText1" presStyleLbl="node0" presStyleIdx="0" presStyleCnt="1" custScaleY="73710" custLinFactNeighborX="-14074" custLinFactNeighborY="130">
        <dgm:presLayoutVars>
          <dgm:chPref val="3"/>
        </dgm:presLayoutVars>
      </dgm:prSet>
      <dgm:spPr/>
    </dgm:pt>
    <dgm:pt modelId="{38E26C7D-5751-0D4C-BB7C-E9B7F59838C6}" type="pres">
      <dgm:prSet presAssocID="{90E6B3A3-7F41-2D4A-83C4-16E65EF9B8E1}" presName="rootConnector1" presStyleLbl="node1" presStyleIdx="0" presStyleCnt="0"/>
      <dgm:spPr/>
    </dgm:pt>
    <dgm:pt modelId="{890042FC-FBDF-B24A-9F1F-5778FD4370D5}" type="pres">
      <dgm:prSet presAssocID="{90E6B3A3-7F41-2D4A-83C4-16E65EF9B8E1}" presName="hierChild2" presStyleCnt="0"/>
      <dgm:spPr/>
    </dgm:pt>
    <dgm:pt modelId="{28BA3B58-089D-114B-ADB2-02F0CEE1E9D7}" type="pres">
      <dgm:prSet presAssocID="{6FFB24CF-326A-AF48-9590-D68E64328870}" presName="Name37" presStyleLbl="parChTrans1D2" presStyleIdx="0" presStyleCnt="3"/>
      <dgm:spPr/>
    </dgm:pt>
    <dgm:pt modelId="{BE22BA50-4476-9E47-8DBF-C33F3216D477}" type="pres">
      <dgm:prSet presAssocID="{A6A4F80C-F602-D740-81F4-4870B9E56817}" presName="hierRoot2" presStyleCnt="0">
        <dgm:presLayoutVars>
          <dgm:hierBranch val="init"/>
        </dgm:presLayoutVars>
      </dgm:prSet>
      <dgm:spPr/>
    </dgm:pt>
    <dgm:pt modelId="{A90D77B2-8D22-134D-B469-DF2EA7AE52B3}" type="pres">
      <dgm:prSet presAssocID="{A6A4F80C-F602-D740-81F4-4870B9E56817}" presName="rootComposite" presStyleCnt="0"/>
      <dgm:spPr/>
    </dgm:pt>
    <dgm:pt modelId="{1FB162B3-9642-524D-BE00-DA72094180CE}" type="pres">
      <dgm:prSet presAssocID="{A6A4F80C-F602-D740-81F4-4870B9E56817}" presName="rootText" presStyleLbl="node2" presStyleIdx="0" presStyleCnt="3" custScaleY="64826">
        <dgm:presLayoutVars>
          <dgm:chPref val="3"/>
        </dgm:presLayoutVars>
      </dgm:prSet>
      <dgm:spPr/>
    </dgm:pt>
    <dgm:pt modelId="{D7A25D28-A357-5C45-8967-9559C02EB3AA}" type="pres">
      <dgm:prSet presAssocID="{A6A4F80C-F602-D740-81F4-4870B9E56817}" presName="rootConnector" presStyleLbl="node2" presStyleIdx="0" presStyleCnt="3"/>
      <dgm:spPr/>
    </dgm:pt>
    <dgm:pt modelId="{0288829D-3C27-9544-9943-67C53DE80656}" type="pres">
      <dgm:prSet presAssocID="{A6A4F80C-F602-D740-81F4-4870B9E56817}" presName="hierChild4" presStyleCnt="0"/>
      <dgm:spPr/>
    </dgm:pt>
    <dgm:pt modelId="{D69E9914-EC9B-394A-BACC-7C1D1D4C0686}" type="pres">
      <dgm:prSet presAssocID="{A6A4F80C-F602-D740-81F4-4870B9E56817}" presName="hierChild5" presStyleCnt="0"/>
      <dgm:spPr/>
    </dgm:pt>
    <dgm:pt modelId="{E169BE6F-AFF5-EC4F-A72D-9938876B0DA0}" type="pres">
      <dgm:prSet presAssocID="{5E80C7AF-E3ED-4E4F-B798-93706FD40FC8}" presName="Name37" presStyleLbl="parChTrans1D2" presStyleIdx="1" presStyleCnt="3"/>
      <dgm:spPr/>
    </dgm:pt>
    <dgm:pt modelId="{58EFD1E2-AD97-0044-8CB8-3D9047AB3635}" type="pres">
      <dgm:prSet presAssocID="{3335100B-A4A6-8549-AE31-41208A282BD1}" presName="hierRoot2" presStyleCnt="0">
        <dgm:presLayoutVars>
          <dgm:hierBranch val="init"/>
        </dgm:presLayoutVars>
      </dgm:prSet>
      <dgm:spPr/>
    </dgm:pt>
    <dgm:pt modelId="{B3F15A8D-AE90-3443-ADB8-14EFBCD2738E}" type="pres">
      <dgm:prSet presAssocID="{3335100B-A4A6-8549-AE31-41208A282BD1}" presName="rootComposite" presStyleCnt="0"/>
      <dgm:spPr/>
    </dgm:pt>
    <dgm:pt modelId="{ABB4779A-44AA-FE45-87AE-C1B9D60BE0EA}" type="pres">
      <dgm:prSet presAssocID="{3335100B-A4A6-8549-AE31-41208A282BD1}" presName="rootText" presStyleLbl="node2" presStyleIdx="1" presStyleCnt="3" custScaleY="64826">
        <dgm:presLayoutVars>
          <dgm:chPref val="3"/>
        </dgm:presLayoutVars>
      </dgm:prSet>
      <dgm:spPr/>
    </dgm:pt>
    <dgm:pt modelId="{87B6FB07-C8C5-D446-9991-82D4DCA1DBDD}" type="pres">
      <dgm:prSet presAssocID="{3335100B-A4A6-8549-AE31-41208A282BD1}" presName="rootConnector" presStyleLbl="node2" presStyleIdx="1" presStyleCnt="3"/>
      <dgm:spPr/>
    </dgm:pt>
    <dgm:pt modelId="{90BD9938-1B1F-554A-B44F-CBC2C42B7184}" type="pres">
      <dgm:prSet presAssocID="{3335100B-A4A6-8549-AE31-41208A282BD1}" presName="hierChild4" presStyleCnt="0"/>
      <dgm:spPr/>
    </dgm:pt>
    <dgm:pt modelId="{38968A5B-6447-364B-ADD0-1FC2595F9A84}" type="pres">
      <dgm:prSet presAssocID="{25E231FB-5105-FD44-8284-E9B3F01C3029}" presName="Name37" presStyleLbl="parChTrans1D3" presStyleIdx="0" presStyleCnt="2"/>
      <dgm:spPr/>
    </dgm:pt>
    <dgm:pt modelId="{94EF5AC1-56BE-774C-A41E-6AFCA01CB264}" type="pres">
      <dgm:prSet presAssocID="{4EAD45E9-5195-6349-979D-AC489E0DA157}" presName="hierRoot2" presStyleCnt="0">
        <dgm:presLayoutVars>
          <dgm:hierBranch val="init"/>
        </dgm:presLayoutVars>
      </dgm:prSet>
      <dgm:spPr/>
    </dgm:pt>
    <dgm:pt modelId="{C99716C8-8D9B-D34A-A3F7-5773E7BC2DDE}" type="pres">
      <dgm:prSet presAssocID="{4EAD45E9-5195-6349-979D-AC489E0DA157}" presName="rootComposite" presStyleCnt="0"/>
      <dgm:spPr/>
    </dgm:pt>
    <dgm:pt modelId="{3C901AF8-CA49-0043-BAAF-8090D28A20BF}" type="pres">
      <dgm:prSet presAssocID="{4EAD45E9-5195-6349-979D-AC489E0DA157}" presName="rootText" presStyleLbl="node3" presStyleIdx="0" presStyleCnt="2" custScaleX="129141" custScaleY="177112" custLinFactNeighborX="-9419" custLinFactNeighborY="-17869">
        <dgm:presLayoutVars>
          <dgm:chPref val="3"/>
        </dgm:presLayoutVars>
      </dgm:prSet>
      <dgm:spPr/>
    </dgm:pt>
    <dgm:pt modelId="{EC926606-F100-B84B-B704-32CC966C3E8F}" type="pres">
      <dgm:prSet presAssocID="{4EAD45E9-5195-6349-979D-AC489E0DA157}" presName="rootConnector" presStyleLbl="node3" presStyleIdx="0" presStyleCnt="2"/>
      <dgm:spPr/>
    </dgm:pt>
    <dgm:pt modelId="{90777C6D-BFB4-2E4D-A2D2-AE1B84416A49}" type="pres">
      <dgm:prSet presAssocID="{4EAD45E9-5195-6349-979D-AC489E0DA157}" presName="hierChild4" presStyleCnt="0"/>
      <dgm:spPr/>
    </dgm:pt>
    <dgm:pt modelId="{683162FB-9460-F545-9F6B-19534C2AB23D}" type="pres">
      <dgm:prSet presAssocID="{4EAD45E9-5195-6349-979D-AC489E0DA157}" presName="hierChild5" presStyleCnt="0"/>
      <dgm:spPr/>
    </dgm:pt>
    <dgm:pt modelId="{A62772E5-C2E4-0540-AA50-0D23ED558355}" type="pres">
      <dgm:prSet presAssocID="{3335100B-A4A6-8549-AE31-41208A282BD1}" presName="hierChild5" presStyleCnt="0"/>
      <dgm:spPr/>
    </dgm:pt>
    <dgm:pt modelId="{B6E53448-B9BC-1545-914C-1D2F62673A7E}" type="pres">
      <dgm:prSet presAssocID="{1B594FD0-70E5-0442-B7BB-17509ACF7263}" presName="Name37" presStyleLbl="parChTrans1D2" presStyleIdx="2" presStyleCnt="3"/>
      <dgm:spPr/>
    </dgm:pt>
    <dgm:pt modelId="{68F7A2AC-EE3C-B34F-9C68-C9D108C8AE3C}" type="pres">
      <dgm:prSet presAssocID="{E393BD23-E455-584B-A7BA-645FA99A8663}" presName="hierRoot2" presStyleCnt="0">
        <dgm:presLayoutVars>
          <dgm:hierBranch val="init"/>
        </dgm:presLayoutVars>
      </dgm:prSet>
      <dgm:spPr/>
    </dgm:pt>
    <dgm:pt modelId="{C3387A81-ACF3-CB41-9E47-1C5C985E753D}" type="pres">
      <dgm:prSet presAssocID="{E393BD23-E455-584B-A7BA-645FA99A8663}" presName="rootComposite" presStyleCnt="0"/>
      <dgm:spPr/>
    </dgm:pt>
    <dgm:pt modelId="{FC342367-A935-2143-9D72-9AA16756829D}" type="pres">
      <dgm:prSet presAssocID="{E393BD23-E455-584B-A7BA-645FA99A8663}" presName="rootText" presStyleLbl="node2" presStyleIdx="2" presStyleCnt="3" custScaleY="60499">
        <dgm:presLayoutVars>
          <dgm:chPref val="3"/>
        </dgm:presLayoutVars>
      </dgm:prSet>
      <dgm:spPr/>
    </dgm:pt>
    <dgm:pt modelId="{5E45ADE7-8BAD-0C4C-B7F3-E6CE712E2631}" type="pres">
      <dgm:prSet presAssocID="{E393BD23-E455-584B-A7BA-645FA99A8663}" presName="rootConnector" presStyleLbl="node2" presStyleIdx="2" presStyleCnt="3"/>
      <dgm:spPr/>
    </dgm:pt>
    <dgm:pt modelId="{0EEEC429-335B-AB4A-95DE-389AA79F06F8}" type="pres">
      <dgm:prSet presAssocID="{E393BD23-E455-584B-A7BA-645FA99A8663}" presName="hierChild4" presStyleCnt="0"/>
      <dgm:spPr/>
    </dgm:pt>
    <dgm:pt modelId="{42C695FA-5F39-EE44-9060-4300A11929E2}" type="pres">
      <dgm:prSet presAssocID="{55FA9259-110B-764E-B3B4-E601D2B3056B}" presName="Name37" presStyleLbl="parChTrans1D3" presStyleIdx="1" presStyleCnt="2"/>
      <dgm:spPr/>
    </dgm:pt>
    <dgm:pt modelId="{B03D17A8-4AE3-414C-9C1E-3E7AFCE27D80}" type="pres">
      <dgm:prSet presAssocID="{782083B7-E187-E34A-B687-FAC26C409134}" presName="hierRoot2" presStyleCnt="0">
        <dgm:presLayoutVars>
          <dgm:hierBranch val="init"/>
        </dgm:presLayoutVars>
      </dgm:prSet>
      <dgm:spPr/>
    </dgm:pt>
    <dgm:pt modelId="{A9270FC1-846E-254B-8F09-4E16EB7D6C19}" type="pres">
      <dgm:prSet presAssocID="{782083B7-E187-E34A-B687-FAC26C409134}" presName="rootComposite" presStyleCnt="0"/>
      <dgm:spPr/>
    </dgm:pt>
    <dgm:pt modelId="{74B23F41-43AB-6243-89D0-E038743C666B}" type="pres">
      <dgm:prSet presAssocID="{782083B7-E187-E34A-B687-FAC26C409134}" presName="rootText" presStyleLbl="node3" presStyleIdx="1" presStyleCnt="2" custScaleX="122048" custScaleY="179186" custLinFactNeighborX="-9537" custLinFactNeighborY="-12794">
        <dgm:presLayoutVars>
          <dgm:chPref val="3"/>
        </dgm:presLayoutVars>
      </dgm:prSet>
      <dgm:spPr/>
    </dgm:pt>
    <dgm:pt modelId="{17DE2111-AF60-8142-A1A2-99DB8915CFF3}" type="pres">
      <dgm:prSet presAssocID="{782083B7-E187-E34A-B687-FAC26C409134}" presName="rootConnector" presStyleLbl="node3" presStyleIdx="1" presStyleCnt="2"/>
      <dgm:spPr/>
    </dgm:pt>
    <dgm:pt modelId="{A516506E-46E5-5041-9CBC-8057A9B2D084}" type="pres">
      <dgm:prSet presAssocID="{782083B7-E187-E34A-B687-FAC26C409134}" presName="hierChild4" presStyleCnt="0"/>
      <dgm:spPr/>
    </dgm:pt>
    <dgm:pt modelId="{E7D857A3-1DD3-A448-AE99-6EC03FF449B4}" type="pres">
      <dgm:prSet presAssocID="{782083B7-E187-E34A-B687-FAC26C409134}" presName="hierChild5" presStyleCnt="0"/>
      <dgm:spPr/>
    </dgm:pt>
    <dgm:pt modelId="{82212775-509C-2049-9AF9-79A4E14326E1}" type="pres">
      <dgm:prSet presAssocID="{E393BD23-E455-584B-A7BA-645FA99A8663}" presName="hierChild5" presStyleCnt="0"/>
      <dgm:spPr/>
    </dgm:pt>
    <dgm:pt modelId="{B1AF884C-C3A0-8948-B82C-A3F26126E077}" type="pres">
      <dgm:prSet presAssocID="{90E6B3A3-7F41-2D4A-83C4-16E65EF9B8E1}" presName="hierChild3" presStyleCnt="0"/>
      <dgm:spPr/>
    </dgm:pt>
  </dgm:ptLst>
  <dgm:cxnLst>
    <dgm:cxn modelId="{80E10705-55F3-CE44-A5C7-4E278B0BFFBE}" type="presOf" srcId="{25E231FB-5105-FD44-8284-E9B3F01C3029}" destId="{38968A5B-6447-364B-ADD0-1FC2595F9A84}" srcOrd="0" destOrd="0" presId="urn:microsoft.com/office/officeart/2005/8/layout/orgChart1"/>
    <dgm:cxn modelId="{729B241E-AEE0-E041-A3EA-A7E9E840CD40}" type="presOf" srcId="{90E6B3A3-7F41-2D4A-83C4-16E65EF9B8E1}" destId="{37A7EAB4-0467-D345-AB5D-EE9DA6F0DD1E}" srcOrd="0" destOrd="0" presId="urn:microsoft.com/office/officeart/2005/8/layout/orgChart1"/>
    <dgm:cxn modelId="{C0080823-5A31-B646-82E4-4390949F91DC}" type="presOf" srcId="{782083B7-E187-E34A-B687-FAC26C409134}" destId="{17DE2111-AF60-8142-A1A2-99DB8915CFF3}" srcOrd="1" destOrd="0" presId="urn:microsoft.com/office/officeart/2005/8/layout/orgChart1"/>
    <dgm:cxn modelId="{96C4BC26-4247-3C4B-83DB-2C151C54E9FC}" type="presOf" srcId="{1B594FD0-70E5-0442-B7BB-17509ACF7263}" destId="{B6E53448-B9BC-1545-914C-1D2F62673A7E}" srcOrd="0" destOrd="0" presId="urn:microsoft.com/office/officeart/2005/8/layout/orgChart1"/>
    <dgm:cxn modelId="{349C1E2B-D5D5-DD4E-9A16-5AE36549C1A9}" type="presOf" srcId="{A6A4F80C-F602-D740-81F4-4870B9E56817}" destId="{1FB162B3-9642-524D-BE00-DA72094180CE}" srcOrd="0" destOrd="0" presId="urn:microsoft.com/office/officeart/2005/8/layout/orgChart1"/>
    <dgm:cxn modelId="{FF78892E-83C8-8A43-9FE8-6189D12A4961}" type="presOf" srcId="{6FFB24CF-326A-AF48-9590-D68E64328870}" destId="{28BA3B58-089D-114B-ADB2-02F0CEE1E9D7}" srcOrd="0" destOrd="0" presId="urn:microsoft.com/office/officeart/2005/8/layout/orgChart1"/>
    <dgm:cxn modelId="{5FF88A32-9098-C441-94D2-4F71A31AD504}" type="presOf" srcId="{E393BD23-E455-584B-A7BA-645FA99A8663}" destId="{FC342367-A935-2143-9D72-9AA16756829D}" srcOrd="0" destOrd="0" presId="urn:microsoft.com/office/officeart/2005/8/layout/orgChart1"/>
    <dgm:cxn modelId="{92981C3D-F33F-B241-AA8A-C216F975B7CA}" type="presOf" srcId="{3335100B-A4A6-8549-AE31-41208A282BD1}" destId="{ABB4779A-44AA-FE45-87AE-C1B9D60BE0EA}" srcOrd="0" destOrd="0" presId="urn:microsoft.com/office/officeart/2005/8/layout/orgChart1"/>
    <dgm:cxn modelId="{560E4650-2649-A04F-B607-16F2EC1FEA27}" type="presOf" srcId="{4EAD45E9-5195-6349-979D-AC489E0DA157}" destId="{3C901AF8-CA49-0043-BAAF-8090D28A20BF}" srcOrd="0" destOrd="0" presId="urn:microsoft.com/office/officeart/2005/8/layout/orgChart1"/>
    <dgm:cxn modelId="{B1109951-607B-3945-9E77-2AAD49E48AE6}" srcId="{90E6B3A3-7F41-2D4A-83C4-16E65EF9B8E1}" destId="{3335100B-A4A6-8549-AE31-41208A282BD1}" srcOrd="1" destOrd="0" parTransId="{5E80C7AF-E3ED-4E4F-B798-93706FD40FC8}" sibTransId="{6378F9A3-9F80-0341-B1F9-F8F88C2BAA02}"/>
    <dgm:cxn modelId="{85745755-1C3E-EB49-A498-E8BD33D4088E}" type="presOf" srcId="{5E80C7AF-E3ED-4E4F-B798-93706FD40FC8}" destId="{E169BE6F-AFF5-EC4F-A72D-9938876B0DA0}" srcOrd="0" destOrd="0" presId="urn:microsoft.com/office/officeart/2005/8/layout/orgChart1"/>
    <dgm:cxn modelId="{3DD1E659-3116-8E44-85D4-89E9E09A2421}" srcId="{3335100B-A4A6-8549-AE31-41208A282BD1}" destId="{4EAD45E9-5195-6349-979D-AC489E0DA157}" srcOrd="0" destOrd="0" parTransId="{25E231FB-5105-FD44-8284-E9B3F01C3029}" sibTransId="{2DAF87BA-D4B7-F844-9F35-880646DB6ABE}"/>
    <dgm:cxn modelId="{4AA3AB5D-947D-F84C-B24B-8FF463BD3044}" srcId="{90E6B3A3-7F41-2D4A-83C4-16E65EF9B8E1}" destId="{E393BD23-E455-584B-A7BA-645FA99A8663}" srcOrd="2" destOrd="0" parTransId="{1B594FD0-70E5-0442-B7BB-17509ACF7263}" sibTransId="{AED73E88-3DAC-8E4D-9E62-1E3A77429406}"/>
    <dgm:cxn modelId="{C1CD6A78-0FFC-5041-8F26-B5D7AE2ADD4C}" type="presOf" srcId="{55FA9259-110B-764E-B3B4-E601D2B3056B}" destId="{42C695FA-5F39-EE44-9060-4300A11929E2}" srcOrd="0" destOrd="0" presId="urn:microsoft.com/office/officeart/2005/8/layout/orgChart1"/>
    <dgm:cxn modelId="{CE8F7F7A-D428-704A-9A13-AE14DC88DD2C}" type="presOf" srcId="{26A67734-3EEE-5749-937E-1807681BEEB0}" destId="{958D3478-CC04-5142-AC9A-F8628AB83561}" srcOrd="0" destOrd="0" presId="urn:microsoft.com/office/officeart/2005/8/layout/orgChart1"/>
    <dgm:cxn modelId="{A820BE87-3AC0-A740-863E-75520A4F8B7B}" type="presOf" srcId="{782083B7-E187-E34A-B687-FAC26C409134}" destId="{74B23F41-43AB-6243-89D0-E038743C666B}" srcOrd="0" destOrd="0" presId="urn:microsoft.com/office/officeart/2005/8/layout/orgChart1"/>
    <dgm:cxn modelId="{5FADA0A9-9010-FD45-96B0-154E26703310}" srcId="{90E6B3A3-7F41-2D4A-83C4-16E65EF9B8E1}" destId="{A6A4F80C-F602-D740-81F4-4870B9E56817}" srcOrd="0" destOrd="0" parTransId="{6FFB24CF-326A-AF48-9590-D68E64328870}" sibTransId="{EEC652BE-E494-C24A-9F11-3EDF87B955AE}"/>
    <dgm:cxn modelId="{D7A765B0-0238-9F4A-99FF-D5EB1E522481}" type="presOf" srcId="{90E6B3A3-7F41-2D4A-83C4-16E65EF9B8E1}" destId="{38E26C7D-5751-0D4C-BB7C-E9B7F59838C6}" srcOrd="1" destOrd="0" presId="urn:microsoft.com/office/officeart/2005/8/layout/orgChart1"/>
    <dgm:cxn modelId="{6E7169B3-1201-AD41-A844-1043B940F81D}" type="presOf" srcId="{3335100B-A4A6-8549-AE31-41208A282BD1}" destId="{87B6FB07-C8C5-D446-9991-82D4DCA1DBDD}" srcOrd="1" destOrd="0" presId="urn:microsoft.com/office/officeart/2005/8/layout/orgChart1"/>
    <dgm:cxn modelId="{9DD82FC2-4803-504C-B8A6-45805F3CD729}" type="presOf" srcId="{A6A4F80C-F602-D740-81F4-4870B9E56817}" destId="{D7A25D28-A357-5C45-8967-9559C02EB3AA}" srcOrd="1" destOrd="0" presId="urn:microsoft.com/office/officeart/2005/8/layout/orgChart1"/>
    <dgm:cxn modelId="{8A9CE8CE-DBAD-8A42-AE5C-3D3F42DC9C8F}" type="presOf" srcId="{E393BD23-E455-584B-A7BA-645FA99A8663}" destId="{5E45ADE7-8BAD-0C4C-B7F3-E6CE712E2631}" srcOrd="1" destOrd="0" presId="urn:microsoft.com/office/officeart/2005/8/layout/orgChart1"/>
    <dgm:cxn modelId="{34CF0DD4-64AE-B540-A9A4-5F0C8F9D0261}" srcId="{E393BD23-E455-584B-A7BA-645FA99A8663}" destId="{782083B7-E187-E34A-B687-FAC26C409134}" srcOrd="0" destOrd="0" parTransId="{55FA9259-110B-764E-B3B4-E601D2B3056B}" sibTransId="{F47E7E96-D46F-C34D-8953-B41F2FDB318A}"/>
    <dgm:cxn modelId="{4A6D4ED7-47C1-B64A-A751-871514025137}" type="presOf" srcId="{4EAD45E9-5195-6349-979D-AC489E0DA157}" destId="{EC926606-F100-B84B-B704-32CC966C3E8F}" srcOrd="1" destOrd="0" presId="urn:microsoft.com/office/officeart/2005/8/layout/orgChart1"/>
    <dgm:cxn modelId="{F45D98D8-1397-794A-A3A6-2DE88874182D}" srcId="{26A67734-3EEE-5749-937E-1807681BEEB0}" destId="{90E6B3A3-7F41-2D4A-83C4-16E65EF9B8E1}" srcOrd="0" destOrd="0" parTransId="{6A9ABFC0-34E2-4D4F-A8B4-FFDB9B48D3A5}" sibTransId="{6500AEEF-A6F4-6945-8D56-842A310ABC65}"/>
    <dgm:cxn modelId="{389F56DA-E7B9-A34E-9AC7-D444AF0285C6}" type="presParOf" srcId="{958D3478-CC04-5142-AC9A-F8628AB83561}" destId="{FBCC7C14-7025-CE43-ACE6-FFAC7566EB3E}" srcOrd="0" destOrd="0" presId="urn:microsoft.com/office/officeart/2005/8/layout/orgChart1"/>
    <dgm:cxn modelId="{A2A67198-C76F-8645-A24D-DEC8CA41AAEB}" type="presParOf" srcId="{FBCC7C14-7025-CE43-ACE6-FFAC7566EB3E}" destId="{4AC99453-6696-B74F-B066-5CD7BD3901D8}" srcOrd="0" destOrd="0" presId="urn:microsoft.com/office/officeart/2005/8/layout/orgChart1"/>
    <dgm:cxn modelId="{4C0E4C3F-272B-9947-AF5E-626E16F195E0}" type="presParOf" srcId="{4AC99453-6696-B74F-B066-5CD7BD3901D8}" destId="{37A7EAB4-0467-D345-AB5D-EE9DA6F0DD1E}" srcOrd="0" destOrd="0" presId="urn:microsoft.com/office/officeart/2005/8/layout/orgChart1"/>
    <dgm:cxn modelId="{1DD1B512-A6D9-614C-99E3-9D0ECCEF2053}" type="presParOf" srcId="{4AC99453-6696-B74F-B066-5CD7BD3901D8}" destId="{38E26C7D-5751-0D4C-BB7C-E9B7F59838C6}" srcOrd="1" destOrd="0" presId="urn:microsoft.com/office/officeart/2005/8/layout/orgChart1"/>
    <dgm:cxn modelId="{33CA74E0-851F-B84F-AA38-E483537DE979}" type="presParOf" srcId="{FBCC7C14-7025-CE43-ACE6-FFAC7566EB3E}" destId="{890042FC-FBDF-B24A-9F1F-5778FD4370D5}" srcOrd="1" destOrd="0" presId="urn:microsoft.com/office/officeart/2005/8/layout/orgChart1"/>
    <dgm:cxn modelId="{4BACA711-B2D2-DA41-8422-C829A64C50FC}" type="presParOf" srcId="{890042FC-FBDF-B24A-9F1F-5778FD4370D5}" destId="{28BA3B58-089D-114B-ADB2-02F0CEE1E9D7}" srcOrd="0" destOrd="0" presId="urn:microsoft.com/office/officeart/2005/8/layout/orgChart1"/>
    <dgm:cxn modelId="{D3638683-FAE3-5643-834F-2B5D350F1713}" type="presParOf" srcId="{890042FC-FBDF-B24A-9F1F-5778FD4370D5}" destId="{BE22BA50-4476-9E47-8DBF-C33F3216D477}" srcOrd="1" destOrd="0" presId="urn:microsoft.com/office/officeart/2005/8/layout/orgChart1"/>
    <dgm:cxn modelId="{3AC2B4F9-5D50-A14F-8B89-C792A9F213A6}" type="presParOf" srcId="{BE22BA50-4476-9E47-8DBF-C33F3216D477}" destId="{A90D77B2-8D22-134D-B469-DF2EA7AE52B3}" srcOrd="0" destOrd="0" presId="urn:microsoft.com/office/officeart/2005/8/layout/orgChart1"/>
    <dgm:cxn modelId="{13E7DBB3-3205-0C47-867D-52BE76A5AA29}" type="presParOf" srcId="{A90D77B2-8D22-134D-B469-DF2EA7AE52B3}" destId="{1FB162B3-9642-524D-BE00-DA72094180CE}" srcOrd="0" destOrd="0" presId="urn:microsoft.com/office/officeart/2005/8/layout/orgChart1"/>
    <dgm:cxn modelId="{3005300B-B1A0-404E-8061-EA453AE1C445}" type="presParOf" srcId="{A90D77B2-8D22-134D-B469-DF2EA7AE52B3}" destId="{D7A25D28-A357-5C45-8967-9559C02EB3AA}" srcOrd="1" destOrd="0" presId="urn:microsoft.com/office/officeart/2005/8/layout/orgChart1"/>
    <dgm:cxn modelId="{F1AAD7D3-FC58-884C-9754-F85D1E92E6E3}" type="presParOf" srcId="{BE22BA50-4476-9E47-8DBF-C33F3216D477}" destId="{0288829D-3C27-9544-9943-67C53DE80656}" srcOrd="1" destOrd="0" presId="urn:microsoft.com/office/officeart/2005/8/layout/orgChart1"/>
    <dgm:cxn modelId="{E9FC3EC7-96AD-F54D-8BC7-97D795D8D4C5}" type="presParOf" srcId="{BE22BA50-4476-9E47-8DBF-C33F3216D477}" destId="{D69E9914-EC9B-394A-BACC-7C1D1D4C0686}" srcOrd="2" destOrd="0" presId="urn:microsoft.com/office/officeart/2005/8/layout/orgChart1"/>
    <dgm:cxn modelId="{055950E7-DCE6-7140-AE15-F7D3B4607648}" type="presParOf" srcId="{890042FC-FBDF-B24A-9F1F-5778FD4370D5}" destId="{E169BE6F-AFF5-EC4F-A72D-9938876B0DA0}" srcOrd="2" destOrd="0" presId="urn:microsoft.com/office/officeart/2005/8/layout/orgChart1"/>
    <dgm:cxn modelId="{D45D0049-95A7-E64A-B1BA-956540B4DC7D}" type="presParOf" srcId="{890042FC-FBDF-B24A-9F1F-5778FD4370D5}" destId="{58EFD1E2-AD97-0044-8CB8-3D9047AB3635}" srcOrd="3" destOrd="0" presId="urn:microsoft.com/office/officeart/2005/8/layout/orgChart1"/>
    <dgm:cxn modelId="{372EB8A2-D4A7-334F-AB3B-AFD875590EA0}" type="presParOf" srcId="{58EFD1E2-AD97-0044-8CB8-3D9047AB3635}" destId="{B3F15A8D-AE90-3443-ADB8-14EFBCD2738E}" srcOrd="0" destOrd="0" presId="urn:microsoft.com/office/officeart/2005/8/layout/orgChart1"/>
    <dgm:cxn modelId="{39D3AFFA-6636-B042-B5E9-083AAFBCBA63}" type="presParOf" srcId="{B3F15A8D-AE90-3443-ADB8-14EFBCD2738E}" destId="{ABB4779A-44AA-FE45-87AE-C1B9D60BE0EA}" srcOrd="0" destOrd="0" presId="urn:microsoft.com/office/officeart/2005/8/layout/orgChart1"/>
    <dgm:cxn modelId="{7F06C2B0-F80C-3541-B028-3691F4A2939B}" type="presParOf" srcId="{B3F15A8D-AE90-3443-ADB8-14EFBCD2738E}" destId="{87B6FB07-C8C5-D446-9991-82D4DCA1DBDD}" srcOrd="1" destOrd="0" presId="urn:microsoft.com/office/officeart/2005/8/layout/orgChart1"/>
    <dgm:cxn modelId="{7F92F27C-E9F0-7F43-9825-5E1A3966B203}" type="presParOf" srcId="{58EFD1E2-AD97-0044-8CB8-3D9047AB3635}" destId="{90BD9938-1B1F-554A-B44F-CBC2C42B7184}" srcOrd="1" destOrd="0" presId="urn:microsoft.com/office/officeart/2005/8/layout/orgChart1"/>
    <dgm:cxn modelId="{28CCC024-48D3-4342-A0B8-2FA304ABA58C}" type="presParOf" srcId="{90BD9938-1B1F-554A-B44F-CBC2C42B7184}" destId="{38968A5B-6447-364B-ADD0-1FC2595F9A84}" srcOrd="0" destOrd="0" presId="urn:microsoft.com/office/officeart/2005/8/layout/orgChart1"/>
    <dgm:cxn modelId="{6D0C4659-3445-384F-B72D-DA20935A7AFD}" type="presParOf" srcId="{90BD9938-1B1F-554A-B44F-CBC2C42B7184}" destId="{94EF5AC1-56BE-774C-A41E-6AFCA01CB264}" srcOrd="1" destOrd="0" presId="urn:microsoft.com/office/officeart/2005/8/layout/orgChart1"/>
    <dgm:cxn modelId="{D2FDF3A5-C981-6748-BAB4-EDF1743A03EC}" type="presParOf" srcId="{94EF5AC1-56BE-774C-A41E-6AFCA01CB264}" destId="{C99716C8-8D9B-D34A-A3F7-5773E7BC2DDE}" srcOrd="0" destOrd="0" presId="urn:microsoft.com/office/officeart/2005/8/layout/orgChart1"/>
    <dgm:cxn modelId="{002A90E8-0225-BC4A-8C10-FA76B4546041}" type="presParOf" srcId="{C99716C8-8D9B-D34A-A3F7-5773E7BC2DDE}" destId="{3C901AF8-CA49-0043-BAAF-8090D28A20BF}" srcOrd="0" destOrd="0" presId="urn:microsoft.com/office/officeart/2005/8/layout/orgChart1"/>
    <dgm:cxn modelId="{E2BD1E68-4F3C-AB4C-BC8B-DB346FCBE59F}" type="presParOf" srcId="{C99716C8-8D9B-D34A-A3F7-5773E7BC2DDE}" destId="{EC926606-F100-B84B-B704-32CC966C3E8F}" srcOrd="1" destOrd="0" presId="urn:microsoft.com/office/officeart/2005/8/layout/orgChart1"/>
    <dgm:cxn modelId="{D9C6845B-9821-6547-A60E-3A4C2D540046}" type="presParOf" srcId="{94EF5AC1-56BE-774C-A41E-6AFCA01CB264}" destId="{90777C6D-BFB4-2E4D-A2D2-AE1B84416A49}" srcOrd="1" destOrd="0" presId="urn:microsoft.com/office/officeart/2005/8/layout/orgChart1"/>
    <dgm:cxn modelId="{CE52DA50-93A3-B349-98B1-CBB94CFDA139}" type="presParOf" srcId="{94EF5AC1-56BE-774C-A41E-6AFCA01CB264}" destId="{683162FB-9460-F545-9F6B-19534C2AB23D}" srcOrd="2" destOrd="0" presId="urn:microsoft.com/office/officeart/2005/8/layout/orgChart1"/>
    <dgm:cxn modelId="{73967EEA-1E50-8E45-B70F-12CEB25F7143}" type="presParOf" srcId="{58EFD1E2-AD97-0044-8CB8-3D9047AB3635}" destId="{A62772E5-C2E4-0540-AA50-0D23ED558355}" srcOrd="2" destOrd="0" presId="urn:microsoft.com/office/officeart/2005/8/layout/orgChart1"/>
    <dgm:cxn modelId="{5CEDC37F-0527-3B44-9A08-F5537809DA8B}" type="presParOf" srcId="{890042FC-FBDF-B24A-9F1F-5778FD4370D5}" destId="{B6E53448-B9BC-1545-914C-1D2F62673A7E}" srcOrd="4" destOrd="0" presId="urn:microsoft.com/office/officeart/2005/8/layout/orgChart1"/>
    <dgm:cxn modelId="{0E21D790-1747-C541-88F6-A81CDB567E04}" type="presParOf" srcId="{890042FC-FBDF-B24A-9F1F-5778FD4370D5}" destId="{68F7A2AC-EE3C-B34F-9C68-C9D108C8AE3C}" srcOrd="5" destOrd="0" presId="urn:microsoft.com/office/officeart/2005/8/layout/orgChart1"/>
    <dgm:cxn modelId="{898ED3D8-E6DD-4647-8324-A8B950E60198}" type="presParOf" srcId="{68F7A2AC-EE3C-B34F-9C68-C9D108C8AE3C}" destId="{C3387A81-ACF3-CB41-9E47-1C5C985E753D}" srcOrd="0" destOrd="0" presId="urn:microsoft.com/office/officeart/2005/8/layout/orgChart1"/>
    <dgm:cxn modelId="{44699630-DD89-8246-90BB-F7687C23B4E8}" type="presParOf" srcId="{C3387A81-ACF3-CB41-9E47-1C5C985E753D}" destId="{FC342367-A935-2143-9D72-9AA16756829D}" srcOrd="0" destOrd="0" presId="urn:microsoft.com/office/officeart/2005/8/layout/orgChart1"/>
    <dgm:cxn modelId="{598139CA-CD10-794E-9457-B14366C02A8F}" type="presParOf" srcId="{C3387A81-ACF3-CB41-9E47-1C5C985E753D}" destId="{5E45ADE7-8BAD-0C4C-B7F3-E6CE712E2631}" srcOrd="1" destOrd="0" presId="urn:microsoft.com/office/officeart/2005/8/layout/orgChart1"/>
    <dgm:cxn modelId="{5D87F0AF-B1D8-6841-99FD-CC2623C556A9}" type="presParOf" srcId="{68F7A2AC-EE3C-B34F-9C68-C9D108C8AE3C}" destId="{0EEEC429-335B-AB4A-95DE-389AA79F06F8}" srcOrd="1" destOrd="0" presId="urn:microsoft.com/office/officeart/2005/8/layout/orgChart1"/>
    <dgm:cxn modelId="{55225B95-719A-6844-A706-C82DBC1EBA58}" type="presParOf" srcId="{0EEEC429-335B-AB4A-95DE-389AA79F06F8}" destId="{42C695FA-5F39-EE44-9060-4300A11929E2}" srcOrd="0" destOrd="0" presId="urn:microsoft.com/office/officeart/2005/8/layout/orgChart1"/>
    <dgm:cxn modelId="{A5E767DB-B4A4-D443-9AC5-AAE3DE42E504}" type="presParOf" srcId="{0EEEC429-335B-AB4A-95DE-389AA79F06F8}" destId="{B03D17A8-4AE3-414C-9C1E-3E7AFCE27D80}" srcOrd="1" destOrd="0" presId="urn:microsoft.com/office/officeart/2005/8/layout/orgChart1"/>
    <dgm:cxn modelId="{4BD299D4-5D57-6F49-914B-E6ABFCFF7457}" type="presParOf" srcId="{B03D17A8-4AE3-414C-9C1E-3E7AFCE27D80}" destId="{A9270FC1-846E-254B-8F09-4E16EB7D6C19}" srcOrd="0" destOrd="0" presId="urn:microsoft.com/office/officeart/2005/8/layout/orgChart1"/>
    <dgm:cxn modelId="{6A1D0E34-3CF8-7E4A-9469-1F54E6965088}" type="presParOf" srcId="{A9270FC1-846E-254B-8F09-4E16EB7D6C19}" destId="{74B23F41-43AB-6243-89D0-E038743C666B}" srcOrd="0" destOrd="0" presId="urn:microsoft.com/office/officeart/2005/8/layout/orgChart1"/>
    <dgm:cxn modelId="{1890BF20-748D-AC4D-B8A8-FB135731E6F4}" type="presParOf" srcId="{A9270FC1-846E-254B-8F09-4E16EB7D6C19}" destId="{17DE2111-AF60-8142-A1A2-99DB8915CFF3}" srcOrd="1" destOrd="0" presId="urn:microsoft.com/office/officeart/2005/8/layout/orgChart1"/>
    <dgm:cxn modelId="{0A633B4D-C715-F241-8C49-2712AC7E1093}" type="presParOf" srcId="{B03D17A8-4AE3-414C-9C1E-3E7AFCE27D80}" destId="{A516506E-46E5-5041-9CBC-8057A9B2D084}" srcOrd="1" destOrd="0" presId="urn:microsoft.com/office/officeart/2005/8/layout/orgChart1"/>
    <dgm:cxn modelId="{A8197C84-6354-2144-A5EE-E064ACD3C658}" type="presParOf" srcId="{B03D17A8-4AE3-414C-9C1E-3E7AFCE27D80}" destId="{E7D857A3-1DD3-A448-AE99-6EC03FF449B4}" srcOrd="2" destOrd="0" presId="urn:microsoft.com/office/officeart/2005/8/layout/orgChart1"/>
    <dgm:cxn modelId="{3DD8E6D4-F828-1F44-8DE5-4CF1989F3334}" type="presParOf" srcId="{68F7A2AC-EE3C-B34F-9C68-C9D108C8AE3C}" destId="{82212775-509C-2049-9AF9-79A4E14326E1}" srcOrd="2" destOrd="0" presId="urn:microsoft.com/office/officeart/2005/8/layout/orgChart1"/>
    <dgm:cxn modelId="{F95DC918-F9F6-0B44-92E2-719D9FAD3702}" type="presParOf" srcId="{FBCC7C14-7025-CE43-ACE6-FFAC7566EB3E}" destId="{B1AF884C-C3A0-8948-B82C-A3F26126E077}"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6A67734-3EEE-5749-937E-1807681BEEB0}" type="doc">
      <dgm:prSet loTypeId="urn:microsoft.com/office/officeart/2005/8/layout/orgChart1" loCatId="" qsTypeId="urn:microsoft.com/office/officeart/2005/8/quickstyle/simple1" qsCatId="simple" csTypeId="urn:microsoft.com/office/officeart/2005/8/colors/accent4_5" csCatId="accent4" phldr="1"/>
      <dgm:spPr/>
      <dgm:t>
        <a:bodyPr/>
        <a:lstStyle/>
        <a:p>
          <a:endParaRPr lang="zh-CN" altLang="en-US"/>
        </a:p>
      </dgm:t>
    </dgm:pt>
    <dgm:pt modelId="{90E6B3A3-7F41-2D4A-83C4-16E65EF9B8E1}">
      <dgm:prSet phldrT="[文本]" custT="1"/>
      <dgm:spPr/>
      <dgm:t>
        <a:bodyPr/>
        <a:lstStyle/>
        <a:p>
          <a:r>
            <a:rPr lang="en-US" altLang="zh-CN" sz="2800" b="1" dirty="0">
              <a:solidFill>
                <a:schemeClr val="tx1"/>
              </a:solidFill>
            </a:rPr>
            <a:t>IIP</a:t>
          </a:r>
          <a:endParaRPr lang="zh-CN" altLang="en-US" sz="2800" b="1" dirty="0">
            <a:solidFill>
              <a:schemeClr val="tx1"/>
            </a:solidFill>
          </a:endParaRPr>
        </a:p>
      </dgm:t>
    </dgm:pt>
    <dgm:pt modelId="{6A9ABFC0-34E2-4D4F-A8B4-FFDB9B48D3A5}" type="parTrans" cxnId="{F45D98D8-1397-794A-A3A6-2DE88874182D}">
      <dgm:prSet/>
      <dgm:spPr/>
      <dgm:t>
        <a:bodyPr/>
        <a:lstStyle/>
        <a:p>
          <a:endParaRPr lang="zh-CN" altLang="en-US" sz="1400">
            <a:solidFill>
              <a:schemeClr val="tx1"/>
            </a:solidFill>
          </a:endParaRPr>
        </a:p>
      </dgm:t>
    </dgm:pt>
    <dgm:pt modelId="{6500AEEF-A6F4-6945-8D56-842A310ABC65}" type="sibTrans" cxnId="{F45D98D8-1397-794A-A3A6-2DE88874182D}">
      <dgm:prSet/>
      <dgm:spPr/>
      <dgm:t>
        <a:bodyPr/>
        <a:lstStyle/>
        <a:p>
          <a:endParaRPr lang="zh-CN" altLang="en-US" sz="1400">
            <a:solidFill>
              <a:schemeClr val="tx1"/>
            </a:solidFill>
          </a:endParaRPr>
        </a:p>
      </dgm:t>
    </dgm:pt>
    <dgm:pt modelId="{A6A4F80C-F602-D740-81F4-4870B9E56817}">
      <dgm:prSet phldrT="[文本]" custT="1"/>
      <dgm:spPr/>
      <dgm:t>
        <a:bodyPr/>
        <a:lstStyle/>
        <a:p>
          <a:r>
            <a:rPr lang="en" altLang="zh-CN" sz="1400" dirty="0">
              <a:solidFill>
                <a:schemeClr val="tx1"/>
              </a:solidFill>
            </a:rPr>
            <a:t>CLI prompts</a:t>
          </a:r>
          <a:endParaRPr lang="zh-CN" altLang="en-US" sz="1400" dirty="0">
            <a:solidFill>
              <a:schemeClr val="tx1"/>
            </a:solidFill>
          </a:endParaRPr>
        </a:p>
      </dgm:t>
    </dgm:pt>
    <dgm:pt modelId="{6FFB24CF-326A-AF48-9590-D68E64328870}" type="parTrans" cxnId="{5FADA0A9-9010-FD45-96B0-154E26703310}">
      <dgm:prSet/>
      <dgm:spPr/>
      <dgm:t>
        <a:bodyPr/>
        <a:lstStyle/>
        <a:p>
          <a:endParaRPr lang="zh-CN" altLang="en-US" sz="1400">
            <a:solidFill>
              <a:schemeClr val="tx1"/>
            </a:solidFill>
          </a:endParaRPr>
        </a:p>
      </dgm:t>
    </dgm:pt>
    <dgm:pt modelId="{EEC652BE-E494-C24A-9F11-3EDF87B955AE}" type="sibTrans" cxnId="{5FADA0A9-9010-FD45-96B0-154E26703310}">
      <dgm:prSet/>
      <dgm:spPr/>
      <dgm:t>
        <a:bodyPr/>
        <a:lstStyle/>
        <a:p>
          <a:endParaRPr lang="zh-CN" altLang="en-US" sz="1400">
            <a:solidFill>
              <a:schemeClr val="tx1"/>
            </a:solidFill>
          </a:endParaRPr>
        </a:p>
      </dgm:t>
    </dgm:pt>
    <dgm:pt modelId="{3335100B-A4A6-8549-AE31-41208A282BD1}">
      <dgm:prSet phldrT="[文本]" custT="1"/>
      <dgm:spPr>
        <a:solidFill>
          <a:schemeClr val="accent2">
            <a:lumMod val="20000"/>
            <a:lumOff val="80000"/>
            <a:alpha val="70000"/>
          </a:schemeClr>
        </a:solidFill>
      </dgm:spPr>
      <dgm:t>
        <a:bodyPr/>
        <a:lstStyle/>
        <a:p>
          <a:r>
            <a:rPr lang="en" altLang="zh-CN" sz="1400" dirty="0">
              <a:solidFill>
                <a:schemeClr val="tx1"/>
              </a:solidFill>
            </a:rPr>
            <a:t>Wrong keywords</a:t>
          </a:r>
          <a:endParaRPr lang="zh-CN" altLang="en-US" sz="1400" dirty="0">
            <a:solidFill>
              <a:schemeClr val="tx1"/>
            </a:solidFill>
          </a:endParaRPr>
        </a:p>
      </dgm:t>
    </dgm:pt>
    <dgm:pt modelId="{5E80C7AF-E3ED-4E4F-B798-93706FD40FC8}" type="parTrans" cxnId="{B1109951-607B-3945-9E77-2AAD49E48AE6}">
      <dgm:prSet/>
      <dgm:spPr/>
      <dgm:t>
        <a:bodyPr/>
        <a:lstStyle/>
        <a:p>
          <a:endParaRPr lang="zh-CN" altLang="en-US" sz="1400">
            <a:solidFill>
              <a:schemeClr val="tx1"/>
            </a:solidFill>
          </a:endParaRPr>
        </a:p>
      </dgm:t>
    </dgm:pt>
    <dgm:pt modelId="{6378F9A3-9F80-0341-B1F9-F8F88C2BAA02}" type="sibTrans" cxnId="{B1109951-607B-3945-9E77-2AAD49E48AE6}">
      <dgm:prSet/>
      <dgm:spPr/>
      <dgm:t>
        <a:bodyPr/>
        <a:lstStyle/>
        <a:p>
          <a:endParaRPr lang="zh-CN" altLang="en-US" sz="1400">
            <a:solidFill>
              <a:schemeClr val="tx1"/>
            </a:solidFill>
          </a:endParaRPr>
        </a:p>
      </dgm:t>
    </dgm:pt>
    <dgm:pt modelId="{E393BD23-E455-584B-A7BA-645FA99A8663}">
      <dgm:prSet phldrT="[文本]" custT="1"/>
      <dgm:spPr>
        <a:solidFill>
          <a:schemeClr val="accent6">
            <a:lumMod val="20000"/>
            <a:lumOff val="80000"/>
            <a:alpha val="70000"/>
          </a:schemeClr>
        </a:solidFill>
      </dgm:spPr>
      <dgm:t>
        <a:bodyPr/>
        <a:lstStyle/>
        <a:p>
          <a:r>
            <a:rPr lang="en" altLang="zh-CN" sz="1400" dirty="0">
              <a:solidFill>
                <a:schemeClr val="tx1"/>
              </a:solidFill>
            </a:rPr>
            <a:t>Match Community</a:t>
          </a:r>
          <a:endParaRPr lang="zh-CN" altLang="en-US" sz="1400" dirty="0">
            <a:solidFill>
              <a:schemeClr val="tx1"/>
            </a:solidFill>
          </a:endParaRPr>
        </a:p>
      </dgm:t>
    </dgm:pt>
    <dgm:pt modelId="{1B594FD0-70E5-0442-B7BB-17509ACF7263}" type="parTrans" cxnId="{4AA3AB5D-947D-F84C-B24B-8FF463BD3044}">
      <dgm:prSet/>
      <dgm:spPr/>
      <dgm:t>
        <a:bodyPr/>
        <a:lstStyle/>
        <a:p>
          <a:endParaRPr lang="zh-CN" altLang="en-US" sz="1400">
            <a:solidFill>
              <a:schemeClr val="tx1"/>
            </a:solidFill>
          </a:endParaRPr>
        </a:p>
      </dgm:t>
    </dgm:pt>
    <dgm:pt modelId="{AED73E88-3DAC-8E4D-9E62-1E3A77429406}" type="sibTrans" cxnId="{4AA3AB5D-947D-F84C-B24B-8FF463BD3044}">
      <dgm:prSet/>
      <dgm:spPr/>
      <dgm:t>
        <a:bodyPr/>
        <a:lstStyle/>
        <a:p>
          <a:endParaRPr lang="zh-CN" altLang="en-US" sz="1400">
            <a:solidFill>
              <a:schemeClr val="tx1"/>
            </a:solidFill>
          </a:endParaRPr>
        </a:p>
      </dgm:t>
    </dgm:pt>
    <dgm:pt modelId="{4EAD45E9-5195-6349-979D-AC489E0DA157}">
      <dgm:prSet custT="1"/>
      <dgm:spPr>
        <a:solidFill>
          <a:schemeClr val="accent2">
            <a:lumMod val="40000"/>
            <a:lumOff val="60000"/>
            <a:alpha val="50000"/>
          </a:schemeClr>
        </a:solidFill>
      </dgm:spPr>
      <dgm:t>
        <a:bodyPr/>
        <a:lstStyle/>
        <a:p>
          <a:pPr algn="l">
            <a:lnSpc>
              <a:spcPct val="150000"/>
            </a:lnSpc>
            <a:buFont typeface="+mj-lt"/>
            <a:buAutoNum type="arabicPeriod"/>
          </a:pPr>
          <a:r>
            <a:rPr lang="zh-CN" altLang="en-US" sz="1200" dirty="0">
              <a:solidFill>
                <a:schemeClr val="tx1"/>
              </a:solidFill>
              <a:effectLst/>
            </a:rPr>
            <a:t>要求</a:t>
          </a:r>
          <a:r>
            <a:rPr lang="en-US" altLang="zh-CN" sz="1200" dirty="0">
              <a:solidFill>
                <a:schemeClr val="tx1"/>
              </a:solidFill>
              <a:effectLst/>
            </a:rPr>
            <a:t>GPT-4</a:t>
          </a:r>
          <a:r>
            <a:rPr lang="zh-CN" altLang="en-US" sz="1200" dirty="0">
              <a:solidFill>
                <a:schemeClr val="tx1"/>
              </a:solidFill>
              <a:effectLst/>
            </a:rPr>
            <a:t>不要使用</a:t>
          </a:r>
          <a:r>
            <a:rPr lang="en" altLang="zh-CN" sz="1200" dirty="0">
              <a:solidFill>
                <a:schemeClr val="tx1"/>
              </a:solidFill>
              <a:effectLst/>
            </a:rPr>
            <a:t>‘ exit ’</a:t>
          </a:r>
          <a:r>
            <a:rPr lang="zh-CN" altLang="en" sz="1200" dirty="0">
              <a:solidFill>
                <a:schemeClr val="tx1"/>
              </a:solidFill>
              <a:effectLst/>
            </a:rPr>
            <a:t>， ‘ </a:t>
          </a:r>
          <a:r>
            <a:rPr lang="en" altLang="zh-CN" sz="1200" dirty="0">
              <a:solidFill>
                <a:schemeClr val="tx1"/>
              </a:solidFill>
              <a:effectLst/>
            </a:rPr>
            <a:t>end ’</a:t>
          </a:r>
          <a:r>
            <a:rPr lang="zh-CN" altLang="en" sz="1200" dirty="0">
              <a:solidFill>
                <a:schemeClr val="tx1"/>
              </a:solidFill>
              <a:effectLst/>
            </a:rPr>
            <a:t>等</a:t>
          </a:r>
          <a:r>
            <a:rPr lang="zh-CN" altLang="en-US" sz="1200" dirty="0">
              <a:solidFill>
                <a:schemeClr val="tx1"/>
              </a:solidFill>
              <a:effectLst/>
            </a:rPr>
            <a:t>关键字</a:t>
          </a:r>
          <a:endParaRPr lang="zh-CN" altLang="en-US" sz="1200" dirty="0">
            <a:solidFill>
              <a:schemeClr val="tx1"/>
            </a:solidFill>
          </a:endParaRPr>
        </a:p>
      </dgm:t>
    </dgm:pt>
    <dgm:pt modelId="{25E231FB-5105-FD44-8284-E9B3F01C3029}" type="parTrans" cxnId="{3DD1E659-3116-8E44-85D4-89E9E09A2421}">
      <dgm:prSet/>
      <dgm:spPr/>
      <dgm:t>
        <a:bodyPr/>
        <a:lstStyle/>
        <a:p>
          <a:endParaRPr lang="zh-CN" altLang="en-US" sz="1400">
            <a:solidFill>
              <a:schemeClr val="tx1"/>
            </a:solidFill>
          </a:endParaRPr>
        </a:p>
      </dgm:t>
    </dgm:pt>
    <dgm:pt modelId="{2DAF87BA-D4B7-F844-9F35-880646DB6ABE}" type="sibTrans" cxnId="{3DD1E659-3116-8E44-85D4-89E9E09A2421}">
      <dgm:prSet/>
      <dgm:spPr/>
      <dgm:t>
        <a:bodyPr/>
        <a:lstStyle/>
        <a:p>
          <a:endParaRPr lang="zh-CN" altLang="en-US" sz="1400">
            <a:solidFill>
              <a:schemeClr val="tx1"/>
            </a:solidFill>
          </a:endParaRPr>
        </a:p>
      </dgm:t>
    </dgm:pt>
    <dgm:pt modelId="{782083B7-E187-E34A-B687-FAC26C409134}">
      <dgm:prSet custT="1"/>
      <dgm:spPr>
        <a:solidFill>
          <a:schemeClr val="accent6">
            <a:lumMod val="40000"/>
            <a:lumOff val="60000"/>
            <a:alpha val="50000"/>
          </a:schemeClr>
        </a:solidFill>
      </dgm:spPr>
      <dgm:t>
        <a:bodyPr/>
        <a:lstStyle/>
        <a:p>
          <a:pPr algn="l">
            <a:lnSpc>
              <a:spcPct val="150000"/>
            </a:lnSpc>
            <a:buFont typeface="+mj-lt"/>
            <a:buAutoNum type="arabicPeriod"/>
          </a:pPr>
          <a:r>
            <a:rPr lang="zh-CN" altLang="en" sz="1200" dirty="0">
              <a:solidFill>
                <a:schemeClr val="tx1"/>
              </a:solidFill>
              <a:effectLst/>
            </a:rPr>
            <a:t>要求</a:t>
          </a:r>
          <a:r>
            <a:rPr lang="en" altLang="zh-CN" sz="1200" dirty="0">
              <a:solidFill>
                <a:schemeClr val="tx1"/>
              </a:solidFill>
              <a:effectLst/>
            </a:rPr>
            <a:t>GPT-4</a:t>
          </a:r>
          <a:r>
            <a:rPr lang="zh-CN" altLang="en-US" sz="1200" dirty="0">
              <a:solidFill>
                <a:schemeClr val="tx1"/>
              </a:solidFill>
            </a:rPr>
            <a:t>“</a:t>
          </a:r>
          <a:r>
            <a:rPr lang="en" altLang="zh-CN" sz="1200" dirty="0">
              <a:solidFill>
                <a:schemeClr val="tx1"/>
              </a:solidFill>
            </a:rPr>
            <a:t>route-map” </a:t>
          </a:r>
          <a:r>
            <a:rPr lang="zh-CN" altLang="en-US" sz="1200" dirty="0">
              <a:solidFill>
                <a:schemeClr val="tx1"/>
              </a:solidFill>
              <a:effectLst/>
            </a:rPr>
            <a:t>必须与</a:t>
          </a:r>
          <a:r>
            <a:rPr lang="zh-CN" altLang="en-US" sz="1200" dirty="0">
              <a:solidFill>
                <a:schemeClr val="tx1"/>
              </a:solidFill>
            </a:rPr>
            <a:t>“</a:t>
          </a:r>
          <a:r>
            <a:rPr lang="en" altLang="zh-CN" sz="1200" dirty="0">
              <a:solidFill>
                <a:schemeClr val="tx1"/>
              </a:solidFill>
            </a:rPr>
            <a:t>community list”</a:t>
          </a:r>
          <a:r>
            <a:rPr lang="zh-CN" altLang="en-US" sz="1200" dirty="0">
              <a:solidFill>
                <a:schemeClr val="tx1"/>
              </a:solidFill>
              <a:effectLst/>
            </a:rPr>
            <a:t>匹配。</a:t>
          </a:r>
          <a:endParaRPr lang="zh-CN" altLang="en-US" sz="1200" dirty="0">
            <a:solidFill>
              <a:schemeClr val="tx1"/>
            </a:solidFill>
          </a:endParaRPr>
        </a:p>
      </dgm:t>
    </dgm:pt>
    <dgm:pt modelId="{55FA9259-110B-764E-B3B4-E601D2B3056B}" type="parTrans" cxnId="{34CF0DD4-64AE-B540-A9A4-5F0C8F9D0261}">
      <dgm:prSet/>
      <dgm:spPr/>
      <dgm:t>
        <a:bodyPr/>
        <a:lstStyle/>
        <a:p>
          <a:endParaRPr lang="zh-CN" altLang="en-US" sz="1400">
            <a:solidFill>
              <a:schemeClr val="tx1"/>
            </a:solidFill>
          </a:endParaRPr>
        </a:p>
      </dgm:t>
    </dgm:pt>
    <dgm:pt modelId="{F47E7E96-D46F-C34D-8953-B41F2FDB318A}" type="sibTrans" cxnId="{34CF0DD4-64AE-B540-A9A4-5F0C8F9D0261}">
      <dgm:prSet/>
      <dgm:spPr/>
      <dgm:t>
        <a:bodyPr/>
        <a:lstStyle/>
        <a:p>
          <a:endParaRPr lang="zh-CN" altLang="en-US" sz="1400">
            <a:solidFill>
              <a:schemeClr val="tx1"/>
            </a:solidFill>
          </a:endParaRPr>
        </a:p>
      </dgm:t>
    </dgm:pt>
    <dgm:pt modelId="{EC02D3E0-2A79-6247-91A8-DB6A28518632}">
      <dgm:prSet custT="1"/>
      <dgm:spPr/>
      <dgm:t>
        <a:bodyPr/>
        <a:lstStyle/>
        <a:p>
          <a:r>
            <a:rPr lang="en" altLang="zh-CN" sz="1400" dirty="0">
              <a:solidFill>
                <a:schemeClr val="tx1"/>
              </a:solidFill>
            </a:rPr>
            <a:t>Adding Communities</a:t>
          </a:r>
          <a:endParaRPr lang="zh-CN" altLang="en-US" sz="1400" dirty="0">
            <a:solidFill>
              <a:schemeClr val="tx1"/>
            </a:solidFill>
          </a:endParaRPr>
        </a:p>
      </dgm:t>
    </dgm:pt>
    <dgm:pt modelId="{B4FCEA9E-9E4B-0648-88A0-0C585A64594A}" type="parTrans" cxnId="{F92D3E58-926E-884C-8787-2E1A22FF23A6}">
      <dgm:prSet/>
      <dgm:spPr/>
      <dgm:t>
        <a:bodyPr/>
        <a:lstStyle/>
        <a:p>
          <a:endParaRPr lang="zh-CN" altLang="en-US" sz="1400">
            <a:solidFill>
              <a:schemeClr val="tx1"/>
            </a:solidFill>
          </a:endParaRPr>
        </a:p>
      </dgm:t>
    </dgm:pt>
    <dgm:pt modelId="{60654563-EB73-B14B-AAB0-070E77CD5304}" type="sibTrans" cxnId="{F92D3E58-926E-884C-8787-2E1A22FF23A6}">
      <dgm:prSet/>
      <dgm:spPr/>
      <dgm:t>
        <a:bodyPr/>
        <a:lstStyle/>
        <a:p>
          <a:endParaRPr lang="zh-CN" altLang="en-US" sz="1400">
            <a:solidFill>
              <a:schemeClr val="tx1"/>
            </a:solidFill>
          </a:endParaRPr>
        </a:p>
      </dgm:t>
    </dgm:pt>
    <dgm:pt modelId="{4FCFB550-5C45-F24B-924D-1E17C3E0EA7A}">
      <dgm:prSet custT="1"/>
      <dgm:spPr/>
      <dgm:t>
        <a:bodyPr/>
        <a:lstStyle/>
        <a:p>
          <a:pPr algn="ctr"/>
          <a:r>
            <a:rPr lang="zh-CN" altLang="en-US" sz="1200" dirty="0">
              <a:solidFill>
                <a:schemeClr val="tx1"/>
              </a:solidFill>
            </a:rPr>
            <a:t>要求生成 </a:t>
          </a:r>
          <a:r>
            <a:rPr lang="en-US" altLang="zh-CN" sz="1200" dirty="0">
              <a:solidFill>
                <a:schemeClr val="tx1"/>
              </a:solidFill>
            </a:rPr>
            <a:t>.</a:t>
          </a:r>
          <a:r>
            <a:rPr lang="en" altLang="zh-CN" sz="1200" dirty="0" err="1">
              <a:solidFill>
                <a:schemeClr val="tx1"/>
              </a:solidFill>
            </a:rPr>
            <a:t>cfg</a:t>
          </a:r>
          <a:r>
            <a:rPr lang="en" altLang="zh-CN" sz="1200" dirty="0">
              <a:solidFill>
                <a:schemeClr val="tx1"/>
              </a:solidFill>
            </a:rPr>
            <a:t> </a:t>
          </a:r>
          <a:r>
            <a:rPr lang="zh-CN" altLang="en-US" sz="1200" dirty="0">
              <a:solidFill>
                <a:schemeClr val="tx1"/>
              </a:solidFill>
            </a:rPr>
            <a:t>文件</a:t>
          </a:r>
        </a:p>
      </dgm:t>
    </dgm:pt>
    <dgm:pt modelId="{13179DEF-7661-7848-A063-C8A935FC073D}" type="parTrans" cxnId="{3C9F2622-B176-4945-BBD2-7B49FEF1C631}">
      <dgm:prSet/>
      <dgm:spPr/>
      <dgm:t>
        <a:bodyPr/>
        <a:lstStyle/>
        <a:p>
          <a:endParaRPr lang="zh-CN" altLang="en-US" sz="1400">
            <a:solidFill>
              <a:schemeClr val="tx1"/>
            </a:solidFill>
          </a:endParaRPr>
        </a:p>
      </dgm:t>
    </dgm:pt>
    <dgm:pt modelId="{411AF72E-2A64-B247-BB8D-097035C2E120}" type="sibTrans" cxnId="{3C9F2622-B176-4945-BBD2-7B49FEF1C631}">
      <dgm:prSet/>
      <dgm:spPr/>
      <dgm:t>
        <a:bodyPr/>
        <a:lstStyle/>
        <a:p>
          <a:endParaRPr lang="zh-CN" altLang="en-US" sz="1400">
            <a:solidFill>
              <a:schemeClr val="tx1"/>
            </a:solidFill>
          </a:endParaRPr>
        </a:p>
      </dgm:t>
    </dgm:pt>
    <dgm:pt modelId="{43C80284-9CD4-C249-A4CF-F459ECD9D446}">
      <dgm:prSet custT="1"/>
      <dgm:spPr/>
      <dgm:t>
        <a:bodyPr/>
        <a:lstStyle/>
        <a:p>
          <a:pPr algn="l">
            <a:lnSpc>
              <a:spcPct val="150000"/>
            </a:lnSpc>
            <a:buFont typeface="+mj-lt"/>
            <a:buAutoNum type="arabicPeriod"/>
          </a:pPr>
          <a:r>
            <a:rPr lang="zh-CN" altLang="en-US" sz="1200" dirty="0">
              <a:solidFill>
                <a:schemeClr val="tx1"/>
              </a:solidFill>
              <a:effectLst/>
            </a:rPr>
            <a:t>要求</a:t>
          </a:r>
          <a:r>
            <a:rPr lang="en-US" altLang="zh-CN" sz="1200" dirty="0">
              <a:solidFill>
                <a:schemeClr val="tx1"/>
              </a:solidFill>
              <a:effectLst/>
            </a:rPr>
            <a:t>GPT-4</a:t>
          </a:r>
          <a:r>
            <a:rPr lang="zh-CN" altLang="en-US" sz="1200" dirty="0">
              <a:solidFill>
                <a:schemeClr val="tx1"/>
              </a:solidFill>
              <a:effectLst/>
            </a:rPr>
            <a:t>在向路由添加</a:t>
          </a:r>
          <a:r>
            <a:rPr lang="en" altLang="zh-CN" sz="1200" dirty="0">
              <a:solidFill>
                <a:schemeClr val="tx1"/>
              </a:solidFill>
            </a:rPr>
            <a:t>community</a:t>
          </a:r>
          <a:r>
            <a:rPr lang="zh-CN" altLang="en-US" sz="1200" dirty="0">
              <a:solidFill>
                <a:schemeClr val="tx1"/>
              </a:solidFill>
              <a:effectLst/>
            </a:rPr>
            <a:t>时应该始终使用“</a:t>
          </a:r>
          <a:r>
            <a:rPr lang="en" altLang="zh-CN" sz="1200" dirty="0">
              <a:solidFill>
                <a:schemeClr val="tx1"/>
              </a:solidFill>
              <a:effectLst/>
            </a:rPr>
            <a:t>additive”</a:t>
          </a:r>
          <a:r>
            <a:rPr lang="zh-CN" altLang="en-US" sz="1200" dirty="0">
              <a:solidFill>
                <a:schemeClr val="tx1"/>
              </a:solidFill>
              <a:effectLst/>
            </a:rPr>
            <a:t>关键字</a:t>
          </a:r>
          <a:endParaRPr lang="zh-CN" altLang="en-US" sz="1200" dirty="0">
            <a:solidFill>
              <a:schemeClr val="tx1"/>
            </a:solidFill>
          </a:endParaRPr>
        </a:p>
      </dgm:t>
    </dgm:pt>
    <dgm:pt modelId="{A97B6613-0F38-674D-82C2-3FE966662B91}" type="parTrans" cxnId="{FBC45781-3329-6348-A073-B3A6A22719C6}">
      <dgm:prSet/>
      <dgm:spPr/>
      <dgm:t>
        <a:bodyPr/>
        <a:lstStyle/>
        <a:p>
          <a:endParaRPr lang="zh-CN" altLang="en-US" sz="1400">
            <a:solidFill>
              <a:schemeClr val="tx1"/>
            </a:solidFill>
          </a:endParaRPr>
        </a:p>
      </dgm:t>
    </dgm:pt>
    <dgm:pt modelId="{F972C960-6EA7-3442-8259-97E3689DB035}" type="sibTrans" cxnId="{FBC45781-3329-6348-A073-B3A6A22719C6}">
      <dgm:prSet/>
      <dgm:spPr/>
      <dgm:t>
        <a:bodyPr/>
        <a:lstStyle/>
        <a:p>
          <a:endParaRPr lang="zh-CN" altLang="en-US" sz="1400">
            <a:solidFill>
              <a:schemeClr val="tx1"/>
            </a:solidFill>
          </a:endParaRPr>
        </a:p>
      </dgm:t>
    </dgm:pt>
    <dgm:pt modelId="{958D3478-CC04-5142-AC9A-F8628AB83561}" type="pres">
      <dgm:prSet presAssocID="{26A67734-3EEE-5749-937E-1807681BEEB0}" presName="hierChild1" presStyleCnt="0">
        <dgm:presLayoutVars>
          <dgm:orgChart val="1"/>
          <dgm:chPref val="1"/>
          <dgm:dir/>
          <dgm:animOne val="branch"/>
          <dgm:animLvl val="lvl"/>
          <dgm:resizeHandles/>
        </dgm:presLayoutVars>
      </dgm:prSet>
      <dgm:spPr/>
    </dgm:pt>
    <dgm:pt modelId="{FBCC7C14-7025-CE43-ACE6-FFAC7566EB3E}" type="pres">
      <dgm:prSet presAssocID="{90E6B3A3-7F41-2D4A-83C4-16E65EF9B8E1}" presName="hierRoot1" presStyleCnt="0">
        <dgm:presLayoutVars>
          <dgm:hierBranch val="init"/>
        </dgm:presLayoutVars>
      </dgm:prSet>
      <dgm:spPr/>
    </dgm:pt>
    <dgm:pt modelId="{4AC99453-6696-B74F-B066-5CD7BD3901D8}" type="pres">
      <dgm:prSet presAssocID="{90E6B3A3-7F41-2D4A-83C4-16E65EF9B8E1}" presName="rootComposite1" presStyleCnt="0"/>
      <dgm:spPr/>
    </dgm:pt>
    <dgm:pt modelId="{37A7EAB4-0467-D345-AB5D-EE9DA6F0DD1E}" type="pres">
      <dgm:prSet presAssocID="{90E6B3A3-7F41-2D4A-83C4-16E65EF9B8E1}" presName="rootText1" presStyleLbl="node0" presStyleIdx="0" presStyleCnt="1" custScaleX="104150" custScaleY="109741" custLinFactNeighborX="-12945" custLinFactNeighborY="-40171">
        <dgm:presLayoutVars>
          <dgm:chPref val="3"/>
        </dgm:presLayoutVars>
      </dgm:prSet>
      <dgm:spPr/>
    </dgm:pt>
    <dgm:pt modelId="{38E26C7D-5751-0D4C-BB7C-E9B7F59838C6}" type="pres">
      <dgm:prSet presAssocID="{90E6B3A3-7F41-2D4A-83C4-16E65EF9B8E1}" presName="rootConnector1" presStyleLbl="node1" presStyleIdx="0" presStyleCnt="0"/>
      <dgm:spPr/>
    </dgm:pt>
    <dgm:pt modelId="{890042FC-FBDF-B24A-9F1F-5778FD4370D5}" type="pres">
      <dgm:prSet presAssocID="{90E6B3A3-7F41-2D4A-83C4-16E65EF9B8E1}" presName="hierChild2" presStyleCnt="0"/>
      <dgm:spPr/>
    </dgm:pt>
    <dgm:pt modelId="{28BA3B58-089D-114B-ADB2-02F0CEE1E9D7}" type="pres">
      <dgm:prSet presAssocID="{6FFB24CF-326A-AF48-9590-D68E64328870}" presName="Name37" presStyleLbl="parChTrans1D2" presStyleIdx="0" presStyleCnt="4"/>
      <dgm:spPr/>
    </dgm:pt>
    <dgm:pt modelId="{BE22BA50-4476-9E47-8DBF-C33F3216D477}" type="pres">
      <dgm:prSet presAssocID="{A6A4F80C-F602-D740-81F4-4870B9E56817}" presName="hierRoot2" presStyleCnt="0">
        <dgm:presLayoutVars>
          <dgm:hierBranch val="init"/>
        </dgm:presLayoutVars>
      </dgm:prSet>
      <dgm:spPr/>
    </dgm:pt>
    <dgm:pt modelId="{A90D77B2-8D22-134D-B469-DF2EA7AE52B3}" type="pres">
      <dgm:prSet presAssocID="{A6A4F80C-F602-D740-81F4-4870B9E56817}" presName="rootComposite" presStyleCnt="0"/>
      <dgm:spPr/>
    </dgm:pt>
    <dgm:pt modelId="{1FB162B3-9642-524D-BE00-DA72094180CE}" type="pres">
      <dgm:prSet presAssocID="{A6A4F80C-F602-D740-81F4-4870B9E56817}" presName="rootText" presStyleLbl="node2" presStyleIdx="0" presStyleCnt="4" custScaleY="64826">
        <dgm:presLayoutVars>
          <dgm:chPref val="3"/>
        </dgm:presLayoutVars>
      </dgm:prSet>
      <dgm:spPr/>
    </dgm:pt>
    <dgm:pt modelId="{D7A25D28-A357-5C45-8967-9559C02EB3AA}" type="pres">
      <dgm:prSet presAssocID="{A6A4F80C-F602-D740-81F4-4870B9E56817}" presName="rootConnector" presStyleLbl="node2" presStyleIdx="0" presStyleCnt="4"/>
      <dgm:spPr/>
    </dgm:pt>
    <dgm:pt modelId="{0288829D-3C27-9544-9943-67C53DE80656}" type="pres">
      <dgm:prSet presAssocID="{A6A4F80C-F602-D740-81F4-4870B9E56817}" presName="hierChild4" presStyleCnt="0"/>
      <dgm:spPr/>
    </dgm:pt>
    <dgm:pt modelId="{DCB1B25C-8FF7-E14E-BF47-E972BF5E2934}" type="pres">
      <dgm:prSet presAssocID="{13179DEF-7661-7848-A063-C8A935FC073D}" presName="Name37" presStyleLbl="parChTrans1D3" presStyleIdx="0" presStyleCnt="4"/>
      <dgm:spPr/>
    </dgm:pt>
    <dgm:pt modelId="{4BB57D18-E126-2C46-A87F-4F0D215744D2}" type="pres">
      <dgm:prSet presAssocID="{4FCFB550-5C45-F24B-924D-1E17C3E0EA7A}" presName="hierRoot2" presStyleCnt="0">
        <dgm:presLayoutVars>
          <dgm:hierBranch val="init"/>
        </dgm:presLayoutVars>
      </dgm:prSet>
      <dgm:spPr/>
    </dgm:pt>
    <dgm:pt modelId="{9E18D7F7-AC10-CF42-AA8C-88BC683FAFE7}" type="pres">
      <dgm:prSet presAssocID="{4FCFB550-5C45-F24B-924D-1E17C3E0EA7A}" presName="rootComposite" presStyleCnt="0"/>
      <dgm:spPr/>
    </dgm:pt>
    <dgm:pt modelId="{4E87B822-1C2A-A74B-B26E-F665A617FCBE}" type="pres">
      <dgm:prSet presAssocID="{4FCFB550-5C45-F24B-924D-1E17C3E0EA7A}" presName="rootText" presStyleLbl="node3" presStyleIdx="0" presStyleCnt="4" custScaleX="130444" custScaleY="208638">
        <dgm:presLayoutVars>
          <dgm:chPref val="3"/>
        </dgm:presLayoutVars>
      </dgm:prSet>
      <dgm:spPr/>
    </dgm:pt>
    <dgm:pt modelId="{A3FE237C-C8CC-284A-9BEF-8B0CE00AA50F}" type="pres">
      <dgm:prSet presAssocID="{4FCFB550-5C45-F24B-924D-1E17C3E0EA7A}" presName="rootConnector" presStyleLbl="node3" presStyleIdx="0" presStyleCnt="4"/>
      <dgm:spPr/>
    </dgm:pt>
    <dgm:pt modelId="{38784E06-9DFB-C447-9FB9-EDF2090F5770}" type="pres">
      <dgm:prSet presAssocID="{4FCFB550-5C45-F24B-924D-1E17C3E0EA7A}" presName="hierChild4" presStyleCnt="0"/>
      <dgm:spPr/>
    </dgm:pt>
    <dgm:pt modelId="{36AE0B87-F5FA-BC4C-8596-B2010068AF10}" type="pres">
      <dgm:prSet presAssocID="{4FCFB550-5C45-F24B-924D-1E17C3E0EA7A}" presName="hierChild5" presStyleCnt="0"/>
      <dgm:spPr/>
    </dgm:pt>
    <dgm:pt modelId="{D69E9914-EC9B-394A-BACC-7C1D1D4C0686}" type="pres">
      <dgm:prSet presAssocID="{A6A4F80C-F602-D740-81F4-4870B9E56817}" presName="hierChild5" presStyleCnt="0"/>
      <dgm:spPr/>
    </dgm:pt>
    <dgm:pt modelId="{E169BE6F-AFF5-EC4F-A72D-9938876B0DA0}" type="pres">
      <dgm:prSet presAssocID="{5E80C7AF-E3ED-4E4F-B798-93706FD40FC8}" presName="Name37" presStyleLbl="parChTrans1D2" presStyleIdx="1" presStyleCnt="4"/>
      <dgm:spPr/>
    </dgm:pt>
    <dgm:pt modelId="{58EFD1E2-AD97-0044-8CB8-3D9047AB3635}" type="pres">
      <dgm:prSet presAssocID="{3335100B-A4A6-8549-AE31-41208A282BD1}" presName="hierRoot2" presStyleCnt="0">
        <dgm:presLayoutVars>
          <dgm:hierBranch val="init"/>
        </dgm:presLayoutVars>
      </dgm:prSet>
      <dgm:spPr/>
    </dgm:pt>
    <dgm:pt modelId="{B3F15A8D-AE90-3443-ADB8-14EFBCD2738E}" type="pres">
      <dgm:prSet presAssocID="{3335100B-A4A6-8549-AE31-41208A282BD1}" presName="rootComposite" presStyleCnt="0"/>
      <dgm:spPr/>
    </dgm:pt>
    <dgm:pt modelId="{ABB4779A-44AA-FE45-87AE-C1B9D60BE0EA}" type="pres">
      <dgm:prSet presAssocID="{3335100B-A4A6-8549-AE31-41208A282BD1}" presName="rootText" presStyleLbl="node2" presStyleIdx="1" presStyleCnt="4" custScaleY="64826">
        <dgm:presLayoutVars>
          <dgm:chPref val="3"/>
        </dgm:presLayoutVars>
      </dgm:prSet>
      <dgm:spPr/>
    </dgm:pt>
    <dgm:pt modelId="{87B6FB07-C8C5-D446-9991-82D4DCA1DBDD}" type="pres">
      <dgm:prSet presAssocID="{3335100B-A4A6-8549-AE31-41208A282BD1}" presName="rootConnector" presStyleLbl="node2" presStyleIdx="1" presStyleCnt="4"/>
      <dgm:spPr/>
    </dgm:pt>
    <dgm:pt modelId="{90BD9938-1B1F-554A-B44F-CBC2C42B7184}" type="pres">
      <dgm:prSet presAssocID="{3335100B-A4A6-8549-AE31-41208A282BD1}" presName="hierChild4" presStyleCnt="0"/>
      <dgm:spPr/>
    </dgm:pt>
    <dgm:pt modelId="{38968A5B-6447-364B-ADD0-1FC2595F9A84}" type="pres">
      <dgm:prSet presAssocID="{25E231FB-5105-FD44-8284-E9B3F01C3029}" presName="Name37" presStyleLbl="parChTrans1D3" presStyleIdx="1" presStyleCnt="4"/>
      <dgm:spPr/>
    </dgm:pt>
    <dgm:pt modelId="{94EF5AC1-56BE-774C-A41E-6AFCA01CB264}" type="pres">
      <dgm:prSet presAssocID="{4EAD45E9-5195-6349-979D-AC489E0DA157}" presName="hierRoot2" presStyleCnt="0">
        <dgm:presLayoutVars>
          <dgm:hierBranch val="init"/>
        </dgm:presLayoutVars>
      </dgm:prSet>
      <dgm:spPr/>
    </dgm:pt>
    <dgm:pt modelId="{C99716C8-8D9B-D34A-A3F7-5773E7BC2DDE}" type="pres">
      <dgm:prSet presAssocID="{4EAD45E9-5195-6349-979D-AC489E0DA157}" presName="rootComposite" presStyleCnt="0"/>
      <dgm:spPr/>
    </dgm:pt>
    <dgm:pt modelId="{3C901AF8-CA49-0043-BAAF-8090D28A20BF}" type="pres">
      <dgm:prSet presAssocID="{4EAD45E9-5195-6349-979D-AC489E0DA157}" presName="rootText" presStyleLbl="node3" presStyleIdx="1" presStyleCnt="4" custScaleX="131694" custScaleY="208638" custLinFactNeighborX="-1784" custLinFactNeighborY="-1383">
        <dgm:presLayoutVars>
          <dgm:chPref val="3"/>
        </dgm:presLayoutVars>
      </dgm:prSet>
      <dgm:spPr/>
    </dgm:pt>
    <dgm:pt modelId="{EC926606-F100-B84B-B704-32CC966C3E8F}" type="pres">
      <dgm:prSet presAssocID="{4EAD45E9-5195-6349-979D-AC489E0DA157}" presName="rootConnector" presStyleLbl="node3" presStyleIdx="1" presStyleCnt="4"/>
      <dgm:spPr/>
    </dgm:pt>
    <dgm:pt modelId="{90777C6D-BFB4-2E4D-A2D2-AE1B84416A49}" type="pres">
      <dgm:prSet presAssocID="{4EAD45E9-5195-6349-979D-AC489E0DA157}" presName="hierChild4" presStyleCnt="0"/>
      <dgm:spPr/>
    </dgm:pt>
    <dgm:pt modelId="{683162FB-9460-F545-9F6B-19534C2AB23D}" type="pres">
      <dgm:prSet presAssocID="{4EAD45E9-5195-6349-979D-AC489E0DA157}" presName="hierChild5" presStyleCnt="0"/>
      <dgm:spPr/>
    </dgm:pt>
    <dgm:pt modelId="{A62772E5-C2E4-0540-AA50-0D23ED558355}" type="pres">
      <dgm:prSet presAssocID="{3335100B-A4A6-8549-AE31-41208A282BD1}" presName="hierChild5" presStyleCnt="0"/>
      <dgm:spPr/>
    </dgm:pt>
    <dgm:pt modelId="{B6E53448-B9BC-1545-914C-1D2F62673A7E}" type="pres">
      <dgm:prSet presAssocID="{1B594FD0-70E5-0442-B7BB-17509ACF7263}" presName="Name37" presStyleLbl="parChTrans1D2" presStyleIdx="2" presStyleCnt="4"/>
      <dgm:spPr/>
    </dgm:pt>
    <dgm:pt modelId="{68F7A2AC-EE3C-B34F-9C68-C9D108C8AE3C}" type="pres">
      <dgm:prSet presAssocID="{E393BD23-E455-584B-A7BA-645FA99A8663}" presName="hierRoot2" presStyleCnt="0">
        <dgm:presLayoutVars>
          <dgm:hierBranch val="init"/>
        </dgm:presLayoutVars>
      </dgm:prSet>
      <dgm:spPr/>
    </dgm:pt>
    <dgm:pt modelId="{C3387A81-ACF3-CB41-9E47-1C5C985E753D}" type="pres">
      <dgm:prSet presAssocID="{E393BD23-E455-584B-A7BA-645FA99A8663}" presName="rootComposite" presStyleCnt="0"/>
      <dgm:spPr/>
    </dgm:pt>
    <dgm:pt modelId="{FC342367-A935-2143-9D72-9AA16756829D}" type="pres">
      <dgm:prSet presAssocID="{E393BD23-E455-584B-A7BA-645FA99A8663}" presName="rootText" presStyleLbl="node2" presStyleIdx="2" presStyleCnt="4" custScaleY="60499">
        <dgm:presLayoutVars>
          <dgm:chPref val="3"/>
        </dgm:presLayoutVars>
      </dgm:prSet>
      <dgm:spPr/>
    </dgm:pt>
    <dgm:pt modelId="{5E45ADE7-8BAD-0C4C-B7F3-E6CE712E2631}" type="pres">
      <dgm:prSet presAssocID="{E393BD23-E455-584B-A7BA-645FA99A8663}" presName="rootConnector" presStyleLbl="node2" presStyleIdx="2" presStyleCnt="4"/>
      <dgm:spPr/>
    </dgm:pt>
    <dgm:pt modelId="{0EEEC429-335B-AB4A-95DE-389AA79F06F8}" type="pres">
      <dgm:prSet presAssocID="{E393BD23-E455-584B-A7BA-645FA99A8663}" presName="hierChild4" presStyleCnt="0"/>
      <dgm:spPr/>
    </dgm:pt>
    <dgm:pt modelId="{42C695FA-5F39-EE44-9060-4300A11929E2}" type="pres">
      <dgm:prSet presAssocID="{55FA9259-110B-764E-B3B4-E601D2B3056B}" presName="Name37" presStyleLbl="parChTrans1D3" presStyleIdx="2" presStyleCnt="4"/>
      <dgm:spPr/>
    </dgm:pt>
    <dgm:pt modelId="{B03D17A8-4AE3-414C-9C1E-3E7AFCE27D80}" type="pres">
      <dgm:prSet presAssocID="{782083B7-E187-E34A-B687-FAC26C409134}" presName="hierRoot2" presStyleCnt="0">
        <dgm:presLayoutVars>
          <dgm:hierBranch val="init"/>
        </dgm:presLayoutVars>
      </dgm:prSet>
      <dgm:spPr/>
    </dgm:pt>
    <dgm:pt modelId="{A9270FC1-846E-254B-8F09-4E16EB7D6C19}" type="pres">
      <dgm:prSet presAssocID="{782083B7-E187-E34A-B687-FAC26C409134}" presName="rootComposite" presStyleCnt="0"/>
      <dgm:spPr/>
    </dgm:pt>
    <dgm:pt modelId="{74B23F41-43AB-6243-89D0-E038743C666B}" type="pres">
      <dgm:prSet presAssocID="{782083B7-E187-E34A-B687-FAC26C409134}" presName="rootText" presStyleLbl="node3" presStyleIdx="2" presStyleCnt="4" custScaleX="132153" custScaleY="208638" custLinFactNeighborX="-4957" custLinFactNeighborY="1860">
        <dgm:presLayoutVars>
          <dgm:chPref val="3"/>
        </dgm:presLayoutVars>
      </dgm:prSet>
      <dgm:spPr/>
    </dgm:pt>
    <dgm:pt modelId="{17DE2111-AF60-8142-A1A2-99DB8915CFF3}" type="pres">
      <dgm:prSet presAssocID="{782083B7-E187-E34A-B687-FAC26C409134}" presName="rootConnector" presStyleLbl="node3" presStyleIdx="2" presStyleCnt="4"/>
      <dgm:spPr/>
    </dgm:pt>
    <dgm:pt modelId="{A516506E-46E5-5041-9CBC-8057A9B2D084}" type="pres">
      <dgm:prSet presAssocID="{782083B7-E187-E34A-B687-FAC26C409134}" presName="hierChild4" presStyleCnt="0"/>
      <dgm:spPr/>
    </dgm:pt>
    <dgm:pt modelId="{E7D857A3-1DD3-A448-AE99-6EC03FF449B4}" type="pres">
      <dgm:prSet presAssocID="{782083B7-E187-E34A-B687-FAC26C409134}" presName="hierChild5" presStyleCnt="0"/>
      <dgm:spPr/>
    </dgm:pt>
    <dgm:pt modelId="{82212775-509C-2049-9AF9-79A4E14326E1}" type="pres">
      <dgm:prSet presAssocID="{E393BD23-E455-584B-A7BA-645FA99A8663}" presName="hierChild5" presStyleCnt="0"/>
      <dgm:spPr/>
    </dgm:pt>
    <dgm:pt modelId="{87B038B9-5F19-894D-8D48-D9C672374B58}" type="pres">
      <dgm:prSet presAssocID="{B4FCEA9E-9E4B-0648-88A0-0C585A64594A}" presName="Name37" presStyleLbl="parChTrans1D2" presStyleIdx="3" presStyleCnt="4"/>
      <dgm:spPr/>
    </dgm:pt>
    <dgm:pt modelId="{B27ADAA5-622F-B340-87DC-006FA87CE37A}" type="pres">
      <dgm:prSet presAssocID="{EC02D3E0-2A79-6247-91A8-DB6A28518632}" presName="hierRoot2" presStyleCnt="0">
        <dgm:presLayoutVars>
          <dgm:hierBranch val="init"/>
        </dgm:presLayoutVars>
      </dgm:prSet>
      <dgm:spPr/>
    </dgm:pt>
    <dgm:pt modelId="{EA9AA7AC-2557-934F-BBD4-43BE04CA4EDA}" type="pres">
      <dgm:prSet presAssocID="{EC02D3E0-2A79-6247-91A8-DB6A28518632}" presName="rootComposite" presStyleCnt="0"/>
      <dgm:spPr/>
    </dgm:pt>
    <dgm:pt modelId="{A32F766F-76E7-D34A-9BFA-42916F510E91}" type="pres">
      <dgm:prSet presAssocID="{EC02D3E0-2A79-6247-91A8-DB6A28518632}" presName="rootText" presStyleLbl="node2" presStyleIdx="3" presStyleCnt="4" custScaleY="60339">
        <dgm:presLayoutVars>
          <dgm:chPref val="3"/>
        </dgm:presLayoutVars>
      </dgm:prSet>
      <dgm:spPr/>
    </dgm:pt>
    <dgm:pt modelId="{01906C79-5551-2C45-AA7B-F827F353869D}" type="pres">
      <dgm:prSet presAssocID="{EC02D3E0-2A79-6247-91A8-DB6A28518632}" presName="rootConnector" presStyleLbl="node2" presStyleIdx="3" presStyleCnt="4"/>
      <dgm:spPr/>
    </dgm:pt>
    <dgm:pt modelId="{D147BA9B-CDE1-AC44-A862-5086A4C0973A}" type="pres">
      <dgm:prSet presAssocID="{EC02D3E0-2A79-6247-91A8-DB6A28518632}" presName="hierChild4" presStyleCnt="0"/>
      <dgm:spPr/>
    </dgm:pt>
    <dgm:pt modelId="{AE507C0E-F75E-DE4A-93B3-FE648BBADCB4}" type="pres">
      <dgm:prSet presAssocID="{A97B6613-0F38-674D-82C2-3FE966662B91}" presName="Name37" presStyleLbl="parChTrans1D3" presStyleIdx="3" presStyleCnt="4"/>
      <dgm:spPr/>
    </dgm:pt>
    <dgm:pt modelId="{F96F0C45-5AA2-3446-857C-3C8F8CBA1BF4}" type="pres">
      <dgm:prSet presAssocID="{43C80284-9CD4-C249-A4CF-F459ECD9D446}" presName="hierRoot2" presStyleCnt="0">
        <dgm:presLayoutVars>
          <dgm:hierBranch val="init"/>
        </dgm:presLayoutVars>
      </dgm:prSet>
      <dgm:spPr/>
    </dgm:pt>
    <dgm:pt modelId="{3C9A5B35-A84C-854A-8856-4AC1967C7908}" type="pres">
      <dgm:prSet presAssocID="{43C80284-9CD4-C249-A4CF-F459ECD9D446}" presName="rootComposite" presStyleCnt="0"/>
      <dgm:spPr/>
    </dgm:pt>
    <dgm:pt modelId="{8A1626E7-70A4-694C-8B5B-DBE491D62F72}" type="pres">
      <dgm:prSet presAssocID="{43C80284-9CD4-C249-A4CF-F459ECD9D446}" presName="rootText" presStyleLbl="node3" presStyleIdx="3" presStyleCnt="4" custScaleX="134456" custScaleY="208638">
        <dgm:presLayoutVars>
          <dgm:chPref val="3"/>
        </dgm:presLayoutVars>
      </dgm:prSet>
      <dgm:spPr/>
    </dgm:pt>
    <dgm:pt modelId="{84E1487F-D40C-DC4B-9308-D19AA1F61135}" type="pres">
      <dgm:prSet presAssocID="{43C80284-9CD4-C249-A4CF-F459ECD9D446}" presName="rootConnector" presStyleLbl="node3" presStyleIdx="3" presStyleCnt="4"/>
      <dgm:spPr/>
    </dgm:pt>
    <dgm:pt modelId="{E2E45477-A4CE-884C-9A41-57E77CB4D6C6}" type="pres">
      <dgm:prSet presAssocID="{43C80284-9CD4-C249-A4CF-F459ECD9D446}" presName="hierChild4" presStyleCnt="0"/>
      <dgm:spPr/>
    </dgm:pt>
    <dgm:pt modelId="{DC80813D-5999-CD4C-8D15-73724EF0A507}" type="pres">
      <dgm:prSet presAssocID="{43C80284-9CD4-C249-A4CF-F459ECD9D446}" presName="hierChild5" presStyleCnt="0"/>
      <dgm:spPr/>
    </dgm:pt>
    <dgm:pt modelId="{E171B496-BC11-6A4C-9698-5263B712E888}" type="pres">
      <dgm:prSet presAssocID="{EC02D3E0-2A79-6247-91A8-DB6A28518632}" presName="hierChild5" presStyleCnt="0"/>
      <dgm:spPr/>
    </dgm:pt>
    <dgm:pt modelId="{B1AF884C-C3A0-8948-B82C-A3F26126E077}" type="pres">
      <dgm:prSet presAssocID="{90E6B3A3-7F41-2D4A-83C4-16E65EF9B8E1}" presName="hierChild3" presStyleCnt="0"/>
      <dgm:spPr/>
    </dgm:pt>
  </dgm:ptLst>
  <dgm:cxnLst>
    <dgm:cxn modelId="{E122120F-EB11-9B49-A211-9AE4B178958B}" type="presOf" srcId="{3335100B-A4A6-8549-AE31-41208A282BD1}" destId="{ABB4779A-44AA-FE45-87AE-C1B9D60BE0EA}" srcOrd="0" destOrd="0" presId="urn:microsoft.com/office/officeart/2005/8/layout/orgChart1"/>
    <dgm:cxn modelId="{2639CD10-77F1-804D-A5FF-FFE863501ECF}" type="presOf" srcId="{90E6B3A3-7F41-2D4A-83C4-16E65EF9B8E1}" destId="{37A7EAB4-0467-D345-AB5D-EE9DA6F0DD1E}" srcOrd="0" destOrd="0" presId="urn:microsoft.com/office/officeart/2005/8/layout/orgChart1"/>
    <dgm:cxn modelId="{A536E712-DAB1-AD43-9752-94D16C28A761}" type="presOf" srcId="{55FA9259-110B-764E-B3B4-E601D2B3056B}" destId="{42C695FA-5F39-EE44-9060-4300A11929E2}" srcOrd="0" destOrd="0" presId="urn:microsoft.com/office/officeart/2005/8/layout/orgChart1"/>
    <dgm:cxn modelId="{960BD717-97C5-9B44-9C5B-4444295A9BEB}" type="presOf" srcId="{25E231FB-5105-FD44-8284-E9B3F01C3029}" destId="{38968A5B-6447-364B-ADD0-1FC2595F9A84}" srcOrd="0" destOrd="0" presId="urn:microsoft.com/office/officeart/2005/8/layout/orgChart1"/>
    <dgm:cxn modelId="{40F57B20-9CF2-ED42-9147-4B7F7BD25E77}" type="presOf" srcId="{782083B7-E187-E34A-B687-FAC26C409134}" destId="{17DE2111-AF60-8142-A1A2-99DB8915CFF3}" srcOrd="1" destOrd="0" presId="urn:microsoft.com/office/officeart/2005/8/layout/orgChart1"/>
    <dgm:cxn modelId="{F7F2DA20-1D3B-7C4B-8A6F-9CF340B0333D}" type="presOf" srcId="{782083B7-E187-E34A-B687-FAC26C409134}" destId="{74B23F41-43AB-6243-89D0-E038743C666B}" srcOrd="0" destOrd="0" presId="urn:microsoft.com/office/officeart/2005/8/layout/orgChart1"/>
    <dgm:cxn modelId="{1DD41722-0C22-D942-A556-E44C9C32B49A}" type="presOf" srcId="{A6A4F80C-F602-D740-81F4-4870B9E56817}" destId="{D7A25D28-A357-5C45-8967-9559C02EB3AA}" srcOrd="1" destOrd="0" presId="urn:microsoft.com/office/officeart/2005/8/layout/orgChart1"/>
    <dgm:cxn modelId="{3C9F2622-B176-4945-BBD2-7B49FEF1C631}" srcId="{A6A4F80C-F602-D740-81F4-4870B9E56817}" destId="{4FCFB550-5C45-F24B-924D-1E17C3E0EA7A}" srcOrd="0" destOrd="0" parTransId="{13179DEF-7661-7848-A063-C8A935FC073D}" sibTransId="{411AF72E-2A64-B247-BB8D-097035C2E120}"/>
    <dgm:cxn modelId="{E532D922-35FE-2B4D-B308-CF63796266EB}" type="presOf" srcId="{EC02D3E0-2A79-6247-91A8-DB6A28518632}" destId="{A32F766F-76E7-D34A-9BFA-42916F510E91}" srcOrd="0" destOrd="0" presId="urn:microsoft.com/office/officeart/2005/8/layout/orgChart1"/>
    <dgm:cxn modelId="{B7254A23-EC4D-564C-B289-7E84D35D4C9A}" type="presOf" srcId="{43C80284-9CD4-C249-A4CF-F459ECD9D446}" destId="{84E1487F-D40C-DC4B-9308-D19AA1F61135}" srcOrd="1" destOrd="0" presId="urn:microsoft.com/office/officeart/2005/8/layout/orgChart1"/>
    <dgm:cxn modelId="{5024A33C-2F0B-0343-A8C2-385D4C44F276}" type="presOf" srcId="{4EAD45E9-5195-6349-979D-AC489E0DA157}" destId="{3C901AF8-CA49-0043-BAAF-8090D28A20BF}" srcOrd="0" destOrd="0" presId="urn:microsoft.com/office/officeart/2005/8/layout/orgChart1"/>
    <dgm:cxn modelId="{9F6DCA45-BCA7-EB49-A1E3-F69F760E605E}" type="presOf" srcId="{13179DEF-7661-7848-A063-C8A935FC073D}" destId="{DCB1B25C-8FF7-E14E-BF47-E972BF5E2934}" srcOrd="0" destOrd="0" presId="urn:microsoft.com/office/officeart/2005/8/layout/orgChart1"/>
    <dgm:cxn modelId="{74248E51-5C9D-B847-976B-154587AC3476}" type="presOf" srcId="{90E6B3A3-7F41-2D4A-83C4-16E65EF9B8E1}" destId="{38E26C7D-5751-0D4C-BB7C-E9B7F59838C6}" srcOrd="1" destOrd="0" presId="urn:microsoft.com/office/officeart/2005/8/layout/orgChart1"/>
    <dgm:cxn modelId="{B1109951-607B-3945-9E77-2AAD49E48AE6}" srcId="{90E6B3A3-7F41-2D4A-83C4-16E65EF9B8E1}" destId="{3335100B-A4A6-8549-AE31-41208A282BD1}" srcOrd="1" destOrd="0" parTransId="{5E80C7AF-E3ED-4E4F-B798-93706FD40FC8}" sibTransId="{6378F9A3-9F80-0341-B1F9-F8F88C2BAA02}"/>
    <dgm:cxn modelId="{F92D3E58-926E-884C-8787-2E1A22FF23A6}" srcId="{90E6B3A3-7F41-2D4A-83C4-16E65EF9B8E1}" destId="{EC02D3E0-2A79-6247-91A8-DB6A28518632}" srcOrd="3" destOrd="0" parTransId="{B4FCEA9E-9E4B-0648-88A0-0C585A64594A}" sibTransId="{60654563-EB73-B14B-AAB0-070E77CD5304}"/>
    <dgm:cxn modelId="{3DD1E659-3116-8E44-85D4-89E9E09A2421}" srcId="{3335100B-A4A6-8549-AE31-41208A282BD1}" destId="{4EAD45E9-5195-6349-979D-AC489E0DA157}" srcOrd="0" destOrd="0" parTransId="{25E231FB-5105-FD44-8284-E9B3F01C3029}" sibTransId="{2DAF87BA-D4B7-F844-9F35-880646DB6ABE}"/>
    <dgm:cxn modelId="{4AA3AB5D-947D-F84C-B24B-8FF463BD3044}" srcId="{90E6B3A3-7F41-2D4A-83C4-16E65EF9B8E1}" destId="{E393BD23-E455-584B-A7BA-645FA99A8663}" srcOrd="2" destOrd="0" parTransId="{1B594FD0-70E5-0442-B7BB-17509ACF7263}" sibTransId="{AED73E88-3DAC-8E4D-9E62-1E3A77429406}"/>
    <dgm:cxn modelId="{AF743060-B9DE-6F4D-BF1A-08C32211A719}" type="presOf" srcId="{E393BD23-E455-584B-A7BA-645FA99A8663}" destId="{FC342367-A935-2143-9D72-9AA16756829D}" srcOrd="0" destOrd="0" presId="urn:microsoft.com/office/officeart/2005/8/layout/orgChart1"/>
    <dgm:cxn modelId="{E7414966-1045-324E-9043-BC75B2DB691F}" type="presOf" srcId="{43C80284-9CD4-C249-A4CF-F459ECD9D446}" destId="{8A1626E7-70A4-694C-8B5B-DBE491D62F72}" srcOrd="0" destOrd="0" presId="urn:microsoft.com/office/officeart/2005/8/layout/orgChart1"/>
    <dgm:cxn modelId="{94B2026B-13FD-2545-958A-7C172E9E110C}" type="presOf" srcId="{5E80C7AF-E3ED-4E4F-B798-93706FD40FC8}" destId="{E169BE6F-AFF5-EC4F-A72D-9938876B0DA0}" srcOrd="0" destOrd="0" presId="urn:microsoft.com/office/officeart/2005/8/layout/orgChart1"/>
    <dgm:cxn modelId="{8B334174-965E-3B48-96E2-0860DE23F067}" type="presOf" srcId="{E393BD23-E455-584B-A7BA-645FA99A8663}" destId="{5E45ADE7-8BAD-0C4C-B7F3-E6CE712E2631}" srcOrd="1" destOrd="0" presId="urn:microsoft.com/office/officeart/2005/8/layout/orgChart1"/>
    <dgm:cxn modelId="{DF000977-EB6C-3141-B021-B373298FA0EA}" type="presOf" srcId="{6FFB24CF-326A-AF48-9590-D68E64328870}" destId="{28BA3B58-089D-114B-ADB2-02F0CEE1E9D7}" srcOrd="0" destOrd="0" presId="urn:microsoft.com/office/officeart/2005/8/layout/orgChart1"/>
    <dgm:cxn modelId="{BD975477-7C3A-7540-835D-00541D8DB562}" type="presOf" srcId="{3335100B-A4A6-8549-AE31-41208A282BD1}" destId="{87B6FB07-C8C5-D446-9991-82D4DCA1DBDD}" srcOrd="1" destOrd="0" presId="urn:microsoft.com/office/officeart/2005/8/layout/orgChart1"/>
    <dgm:cxn modelId="{CE8F7F7A-D428-704A-9A13-AE14DC88DD2C}" type="presOf" srcId="{26A67734-3EEE-5749-937E-1807681BEEB0}" destId="{958D3478-CC04-5142-AC9A-F8628AB83561}" srcOrd="0" destOrd="0" presId="urn:microsoft.com/office/officeart/2005/8/layout/orgChart1"/>
    <dgm:cxn modelId="{C610B07B-F9EB-2846-93B0-E89F104CD57C}" type="presOf" srcId="{EC02D3E0-2A79-6247-91A8-DB6A28518632}" destId="{01906C79-5551-2C45-AA7B-F827F353869D}" srcOrd="1" destOrd="0" presId="urn:microsoft.com/office/officeart/2005/8/layout/orgChart1"/>
    <dgm:cxn modelId="{FBC45781-3329-6348-A073-B3A6A22719C6}" srcId="{EC02D3E0-2A79-6247-91A8-DB6A28518632}" destId="{43C80284-9CD4-C249-A4CF-F459ECD9D446}" srcOrd="0" destOrd="0" parTransId="{A97B6613-0F38-674D-82C2-3FE966662B91}" sibTransId="{F972C960-6EA7-3442-8259-97E3689DB035}"/>
    <dgm:cxn modelId="{C5FAF887-295B-EE4D-9407-3B6335C7AD1F}" type="presOf" srcId="{1B594FD0-70E5-0442-B7BB-17509ACF7263}" destId="{B6E53448-B9BC-1545-914C-1D2F62673A7E}" srcOrd="0" destOrd="0" presId="urn:microsoft.com/office/officeart/2005/8/layout/orgChart1"/>
    <dgm:cxn modelId="{5FADA0A9-9010-FD45-96B0-154E26703310}" srcId="{90E6B3A3-7F41-2D4A-83C4-16E65EF9B8E1}" destId="{A6A4F80C-F602-D740-81F4-4870B9E56817}" srcOrd="0" destOrd="0" parTransId="{6FFB24CF-326A-AF48-9590-D68E64328870}" sibTransId="{EEC652BE-E494-C24A-9F11-3EDF87B955AE}"/>
    <dgm:cxn modelId="{B29919BA-BB54-4B42-8573-B15C90D28586}" type="presOf" srcId="{4FCFB550-5C45-F24B-924D-1E17C3E0EA7A}" destId="{4E87B822-1C2A-A74B-B26E-F665A617FCBE}" srcOrd="0" destOrd="0" presId="urn:microsoft.com/office/officeart/2005/8/layout/orgChart1"/>
    <dgm:cxn modelId="{4840BCC1-AD97-6146-B721-C8CE0CEAB216}" type="presOf" srcId="{4FCFB550-5C45-F24B-924D-1E17C3E0EA7A}" destId="{A3FE237C-C8CC-284A-9BEF-8B0CE00AA50F}" srcOrd="1" destOrd="0" presId="urn:microsoft.com/office/officeart/2005/8/layout/orgChart1"/>
    <dgm:cxn modelId="{CE81EED3-80A6-7E40-B289-685E2AAD0EE2}" type="presOf" srcId="{B4FCEA9E-9E4B-0648-88A0-0C585A64594A}" destId="{87B038B9-5F19-894D-8D48-D9C672374B58}" srcOrd="0" destOrd="0" presId="urn:microsoft.com/office/officeart/2005/8/layout/orgChart1"/>
    <dgm:cxn modelId="{34CF0DD4-64AE-B540-A9A4-5F0C8F9D0261}" srcId="{E393BD23-E455-584B-A7BA-645FA99A8663}" destId="{782083B7-E187-E34A-B687-FAC26C409134}" srcOrd="0" destOrd="0" parTransId="{55FA9259-110B-764E-B3B4-E601D2B3056B}" sibTransId="{F47E7E96-D46F-C34D-8953-B41F2FDB318A}"/>
    <dgm:cxn modelId="{F45D98D8-1397-794A-A3A6-2DE88874182D}" srcId="{26A67734-3EEE-5749-937E-1807681BEEB0}" destId="{90E6B3A3-7F41-2D4A-83C4-16E65EF9B8E1}" srcOrd="0" destOrd="0" parTransId="{6A9ABFC0-34E2-4D4F-A8B4-FFDB9B48D3A5}" sibTransId="{6500AEEF-A6F4-6945-8D56-842A310ABC65}"/>
    <dgm:cxn modelId="{7703B9D9-3971-B640-92E1-95401B8205BA}" type="presOf" srcId="{4EAD45E9-5195-6349-979D-AC489E0DA157}" destId="{EC926606-F100-B84B-B704-32CC966C3E8F}" srcOrd="1" destOrd="0" presId="urn:microsoft.com/office/officeart/2005/8/layout/orgChart1"/>
    <dgm:cxn modelId="{CD7A7DEC-03D8-C04B-9F1A-B1EE768C4A5A}" type="presOf" srcId="{A97B6613-0F38-674D-82C2-3FE966662B91}" destId="{AE507C0E-F75E-DE4A-93B3-FE648BBADCB4}" srcOrd="0" destOrd="0" presId="urn:microsoft.com/office/officeart/2005/8/layout/orgChart1"/>
    <dgm:cxn modelId="{D17ADDF1-9069-D94D-930A-481AA4385545}" type="presOf" srcId="{A6A4F80C-F602-D740-81F4-4870B9E56817}" destId="{1FB162B3-9642-524D-BE00-DA72094180CE}" srcOrd="0" destOrd="0" presId="urn:microsoft.com/office/officeart/2005/8/layout/orgChart1"/>
    <dgm:cxn modelId="{85400F58-F19F-F948-BF2C-C42BD9D29B63}" type="presParOf" srcId="{958D3478-CC04-5142-AC9A-F8628AB83561}" destId="{FBCC7C14-7025-CE43-ACE6-FFAC7566EB3E}" srcOrd="0" destOrd="0" presId="urn:microsoft.com/office/officeart/2005/8/layout/orgChart1"/>
    <dgm:cxn modelId="{0E2FD7B1-1A88-9F4D-B800-E147597F59D3}" type="presParOf" srcId="{FBCC7C14-7025-CE43-ACE6-FFAC7566EB3E}" destId="{4AC99453-6696-B74F-B066-5CD7BD3901D8}" srcOrd="0" destOrd="0" presId="urn:microsoft.com/office/officeart/2005/8/layout/orgChart1"/>
    <dgm:cxn modelId="{84EDD2E4-C4CF-5A42-87F9-BCF614FEE853}" type="presParOf" srcId="{4AC99453-6696-B74F-B066-5CD7BD3901D8}" destId="{37A7EAB4-0467-D345-AB5D-EE9DA6F0DD1E}" srcOrd="0" destOrd="0" presId="urn:microsoft.com/office/officeart/2005/8/layout/orgChart1"/>
    <dgm:cxn modelId="{E280BBC7-5037-CB42-A69F-09B05FE99BE7}" type="presParOf" srcId="{4AC99453-6696-B74F-B066-5CD7BD3901D8}" destId="{38E26C7D-5751-0D4C-BB7C-E9B7F59838C6}" srcOrd="1" destOrd="0" presId="urn:microsoft.com/office/officeart/2005/8/layout/orgChart1"/>
    <dgm:cxn modelId="{05A46922-D9FC-4542-87C3-9E06CC15D370}" type="presParOf" srcId="{FBCC7C14-7025-CE43-ACE6-FFAC7566EB3E}" destId="{890042FC-FBDF-B24A-9F1F-5778FD4370D5}" srcOrd="1" destOrd="0" presId="urn:microsoft.com/office/officeart/2005/8/layout/orgChart1"/>
    <dgm:cxn modelId="{4419444A-3062-F34C-A992-529035C700A5}" type="presParOf" srcId="{890042FC-FBDF-B24A-9F1F-5778FD4370D5}" destId="{28BA3B58-089D-114B-ADB2-02F0CEE1E9D7}" srcOrd="0" destOrd="0" presId="urn:microsoft.com/office/officeart/2005/8/layout/orgChart1"/>
    <dgm:cxn modelId="{18C8312B-A9B4-F645-A262-DB07EBF276C3}" type="presParOf" srcId="{890042FC-FBDF-B24A-9F1F-5778FD4370D5}" destId="{BE22BA50-4476-9E47-8DBF-C33F3216D477}" srcOrd="1" destOrd="0" presId="urn:microsoft.com/office/officeart/2005/8/layout/orgChart1"/>
    <dgm:cxn modelId="{558BD6B1-E2A0-1D4A-AB24-7852F3DBA52F}" type="presParOf" srcId="{BE22BA50-4476-9E47-8DBF-C33F3216D477}" destId="{A90D77B2-8D22-134D-B469-DF2EA7AE52B3}" srcOrd="0" destOrd="0" presId="urn:microsoft.com/office/officeart/2005/8/layout/orgChart1"/>
    <dgm:cxn modelId="{F63C76C7-0292-2A4B-86C3-F8EDE0F2C02A}" type="presParOf" srcId="{A90D77B2-8D22-134D-B469-DF2EA7AE52B3}" destId="{1FB162B3-9642-524D-BE00-DA72094180CE}" srcOrd="0" destOrd="0" presId="urn:microsoft.com/office/officeart/2005/8/layout/orgChart1"/>
    <dgm:cxn modelId="{EF696003-DF08-8647-80DA-6083364E87FF}" type="presParOf" srcId="{A90D77B2-8D22-134D-B469-DF2EA7AE52B3}" destId="{D7A25D28-A357-5C45-8967-9559C02EB3AA}" srcOrd="1" destOrd="0" presId="urn:microsoft.com/office/officeart/2005/8/layout/orgChart1"/>
    <dgm:cxn modelId="{D9FC4998-8694-6145-9D99-1080EC80ED76}" type="presParOf" srcId="{BE22BA50-4476-9E47-8DBF-C33F3216D477}" destId="{0288829D-3C27-9544-9943-67C53DE80656}" srcOrd="1" destOrd="0" presId="urn:microsoft.com/office/officeart/2005/8/layout/orgChart1"/>
    <dgm:cxn modelId="{38CDAA18-9843-5748-A6D3-84F6064C410C}" type="presParOf" srcId="{0288829D-3C27-9544-9943-67C53DE80656}" destId="{DCB1B25C-8FF7-E14E-BF47-E972BF5E2934}" srcOrd="0" destOrd="0" presId="urn:microsoft.com/office/officeart/2005/8/layout/orgChart1"/>
    <dgm:cxn modelId="{5E2E00EB-087D-D742-A4D6-0566EA4C7AF4}" type="presParOf" srcId="{0288829D-3C27-9544-9943-67C53DE80656}" destId="{4BB57D18-E126-2C46-A87F-4F0D215744D2}" srcOrd="1" destOrd="0" presId="urn:microsoft.com/office/officeart/2005/8/layout/orgChart1"/>
    <dgm:cxn modelId="{19782D73-A453-A14C-BE02-21B7579A6B31}" type="presParOf" srcId="{4BB57D18-E126-2C46-A87F-4F0D215744D2}" destId="{9E18D7F7-AC10-CF42-AA8C-88BC683FAFE7}" srcOrd="0" destOrd="0" presId="urn:microsoft.com/office/officeart/2005/8/layout/orgChart1"/>
    <dgm:cxn modelId="{158A282E-912B-1645-8435-6A572E0043BB}" type="presParOf" srcId="{9E18D7F7-AC10-CF42-AA8C-88BC683FAFE7}" destId="{4E87B822-1C2A-A74B-B26E-F665A617FCBE}" srcOrd="0" destOrd="0" presId="urn:microsoft.com/office/officeart/2005/8/layout/orgChart1"/>
    <dgm:cxn modelId="{B7547BB6-19A1-414F-A06D-A0E888B3EE58}" type="presParOf" srcId="{9E18D7F7-AC10-CF42-AA8C-88BC683FAFE7}" destId="{A3FE237C-C8CC-284A-9BEF-8B0CE00AA50F}" srcOrd="1" destOrd="0" presId="urn:microsoft.com/office/officeart/2005/8/layout/orgChart1"/>
    <dgm:cxn modelId="{E26718C7-5F92-0F4B-B22E-FD262B20B5C0}" type="presParOf" srcId="{4BB57D18-E126-2C46-A87F-4F0D215744D2}" destId="{38784E06-9DFB-C447-9FB9-EDF2090F5770}" srcOrd="1" destOrd="0" presId="urn:microsoft.com/office/officeart/2005/8/layout/orgChart1"/>
    <dgm:cxn modelId="{F113DB4C-B460-3247-9428-013F09BCF0AE}" type="presParOf" srcId="{4BB57D18-E126-2C46-A87F-4F0D215744D2}" destId="{36AE0B87-F5FA-BC4C-8596-B2010068AF10}" srcOrd="2" destOrd="0" presId="urn:microsoft.com/office/officeart/2005/8/layout/orgChart1"/>
    <dgm:cxn modelId="{1E64F43E-FE87-3D49-8A69-80ED04502919}" type="presParOf" srcId="{BE22BA50-4476-9E47-8DBF-C33F3216D477}" destId="{D69E9914-EC9B-394A-BACC-7C1D1D4C0686}" srcOrd="2" destOrd="0" presId="urn:microsoft.com/office/officeart/2005/8/layout/orgChart1"/>
    <dgm:cxn modelId="{18A6B29E-3D7B-3342-A5F9-CC023BB21304}" type="presParOf" srcId="{890042FC-FBDF-B24A-9F1F-5778FD4370D5}" destId="{E169BE6F-AFF5-EC4F-A72D-9938876B0DA0}" srcOrd="2" destOrd="0" presId="urn:microsoft.com/office/officeart/2005/8/layout/orgChart1"/>
    <dgm:cxn modelId="{D4E8902A-CE24-AA42-88A5-532EF4AF8AE1}" type="presParOf" srcId="{890042FC-FBDF-B24A-9F1F-5778FD4370D5}" destId="{58EFD1E2-AD97-0044-8CB8-3D9047AB3635}" srcOrd="3" destOrd="0" presId="urn:microsoft.com/office/officeart/2005/8/layout/orgChart1"/>
    <dgm:cxn modelId="{E2BFB77E-05EC-FD47-97FF-E558BE09BB3A}" type="presParOf" srcId="{58EFD1E2-AD97-0044-8CB8-3D9047AB3635}" destId="{B3F15A8D-AE90-3443-ADB8-14EFBCD2738E}" srcOrd="0" destOrd="0" presId="urn:microsoft.com/office/officeart/2005/8/layout/orgChart1"/>
    <dgm:cxn modelId="{FA238C51-C9EA-444F-8CC9-AE24F744E1D5}" type="presParOf" srcId="{B3F15A8D-AE90-3443-ADB8-14EFBCD2738E}" destId="{ABB4779A-44AA-FE45-87AE-C1B9D60BE0EA}" srcOrd="0" destOrd="0" presId="urn:microsoft.com/office/officeart/2005/8/layout/orgChart1"/>
    <dgm:cxn modelId="{0CDE5B52-A31D-0A46-9AF6-8888DBF491B6}" type="presParOf" srcId="{B3F15A8D-AE90-3443-ADB8-14EFBCD2738E}" destId="{87B6FB07-C8C5-D446-9991-82D4DCA1DBDD}" srcOrd="1" destOrd="0" presId="urn:microsoft.com/office/officeart/2005/8/layout/orgChart1"/>
    <dgm:cxn modelId="{2611BD81-B734-824E-8122-B43BD343976A}" type="presParOf" srcId="{58EFD1E2-AD97-0044-8CB8-3D9047AB3635}" destId="{90BD9938-1B1F-554A-B44F-CBC2C42B7184}" srcOrd="1" destOrd="0" presId="urn:microsoft.com/office/officeart/2005/8/layout/orgChart1"/>
    <dgm:cxn modelId="{206AD8AD-729B-2143-A1B1-22E6DE1FEB65}" type="presParOf" srcId="{90BD9938-1B1F-554A-B44F-CBC2C42B7184}" destId="{38968A5B-6447-364B-ADD0-1FC2595F9A84}" srcOrd="0" destOrd="0" presId="urn:microsoft.com/office/officeart/2005/8/layout/orgChart1"/>
    <dgm:cxn modelId="{B4FDDF10-83A1-E848-B57D-FD0B9A1318FF}" type="presParOf" srcId="{90BD9938-1B1F-554A-B44F-CBC2C42B7184}" destId="{94EF5AC1-56BE-774C-A41E-6AFCA01CB264}" srcOrd="1" destOrd="0" presId="urn:microsoft.com/office/officeart/2005/8/layout/orgChart1"/>
    <dgm:cxn modelId="{9EE50136-E1A6-954D-A1E6-6FA0F8D74C6D}" type="presParOf" srcId="{94EF5AC1-56BE-774C-A41E-6AFCA01CB264}" destId="{C99716C8-8D9B-D34A-A3F7-5773E7BC2DDE}" srcOrd="0" destOrd="0" presId="urn:microsoft.com/office/officeart/2005/8/layout/orgChart1"/>
    <dgm:cxn modelId="{584D909A-322D-9744-AE54-F96200B9F1EE}" type="presParOf" srcId="{C99716C8-8D9B-D34A-A3F7-5773E7BC2DDE}" destId="{3C901AF8-CA49-0043-BAAF-8090D28A20BF}" srcOrd="0" destOrd="0" presId="urn:microsoft.com/office/officeart/2005/8/layout/orgChart1"/>
    <dgm:cxn modelId="{B19DA472-13F6-5049-AC07-0B898568BF20}" type="presParOf" srcId="{C99716C8-8D9B-D34A-A3F7-5773E7BC2DDE}" destId="{EC926606-F100-B84B-B704-32CC966C3E8F}" srcOrd="1" destOrd="0" presId="urn:microsoft.com/office/officeart/2005/8/layout/orgChart1"/>
    <dgm:cxn modelId="{E880C717-174D-AB49-A533-2D85166C6997}" type="presParOf" srcId="{94EF5AC1-56BE-774C-A41E-6AFCA01CB264}" destId="{90777C6D-BFB4-2E4D-A2D2-AE1B84416A49}" srcOrd="1" destOrd="0" presId="urn:microsoft.com/office/officeart/2005/8/layout/orgChart1"/>
    <dgm:cxn modelId="{9DCC5C2E-CE65-9540-9451-E8E0F544F94B}" type="presParOf" srcId="{94EF5AC1-56BE-774C-A41E-6AFCA01CB264}" destId="{683162FB-9460-F545-9F6B-19534C2AB23D}" srcOrd="2" destOrd="0" presId="urn:microsoft.com/office/officeart/2005/8/layout/orgChart1"/>
    <dgm:cxn modelId="{4BB5A932-E3F2-694F-8214-75F9C4909CF7}" type="presParOf" srcId="{58EFD1E2-AD97-0044-8CB8-3D9047AB3635}" destId="{A62772E5-C2E4-0540-AA50-0D23ED558355}" srcOrd="2" destOrd="0" presId="urn:microsoft.com/office/officeart/2005/8/layout/orgChart1"/>
    <dgm:cxn modelId="{44FC959D-F798-4243-A334-F6AF71461DAF}" type="presParOf" srcId="{890042FC-FBDF-B24A-9F1F-5778FD4370D5}" destId="{B6E53448-B9BC-1545-914C-1D2F62673A7E}" srcOrd="4" destOrd="0" presId="urn:microsoft.com/office/officeart/2005/8/layout/orgChart1"/>
    <dgm:cxn modelId="{588D6C59-AE5E-DC47-880E-180EFDB1E291}" type="presParOf" srcId="{890042FC-FBDF-B24A-9F1F-5778FD4370D5}" destId="{68F7A2AC-EE3C-B34F-9C68-C9D108C8AE3C}" srcOrd="5" destOrd="0" presId="urn:microsoft.com/office/officeart/2005/8/layout/orgChart1"/>
    <dgm:cxn modelId="{52045D81-3C72-E140-A7DC-B27B289AFEA0}" type="presParOf" srcId="{68F7A2AC-EE3C-B34F-9C68-C9D108C8AE3C}" destId="{C3387A81-ACF3-CB41-9E47-1C5C985E753D}" srcOrd="0" destOrd="0" presId="urn:microsoft.com/office/officeart/2005/8/layout/orgChart1"/>
    <dgm:cxn modelId="{47943E64-6ECE-4941-BA2C-A1FCC34B863A}" type="presParOf" srcId="{C3387A81-ACF3-CB41-9E47-1C5C985E753D}" destId="{FC342367-A935-2143-9D72-9AA16756829D}" srcOrd="0" destOrd="0" presId="urn:microsoft.com/office/officeart/2005/8/layout/orgChart1"/>
    <dgm:cxn modelId="{394F095C-33BD-9044-B3DE-525666A2FF60}" type="presParOf" srcId="{C3387A81-ACF3-CB41-9E47-1C5C985E753D}" destId="{5E45ADE7-8BAD-0C4C-B7F3-E6CE712E2631}" srcOrd="1" destOrd="0" presId="urn:microsoft.com/office/officeart/2005/8/layout/orgChart1"/>
    <dgm:cxn modelId="{2D5344E5-8775-064E-A3EA-23F1983AFB60}" type="presParOf" srcId="{68F7A2AC-EE3C-B34F-9C68-C9D108C8AE3C}" destId="{0EEEC429-335B-AB4A-95DE-389AA79F06F8}" srcOrd="1" destOrd="0" presId="urn:microsoft.com/office/officeart/2005/8/layout/orgChart1"/>
    <dgm:cxn modelId="{F415C5B5-C46F-B144-8868-5D8A580AE514}" type="presParOf" srcId="{0EEEC429-335B-AB4A-95DE-389AA79F06F8}" destId="{42C695FA-5F39-EE44-9060-4300A11929E2}" srcOrd="0" destOrd="0" presId="urn:microsoft.com/office/officeart/2005/8/layout/orgChart1"/>
    <dgm:cxn modelId="{68784A12-6416-A848-8AA4-1CC023583F7C}" type="presParOf" srcId="{0EEEC429-335B-AB4A-95DE-389AA79F06F8}" destId="{B03D17A8-4AE3-414C-9C1E-3E7AFCE27D80}" srcOrd="1" destOrd="0" presId="urn:microsoft.com/office/officeart/2005/8/layout/orgChart1"/>
    <dgm:cxn modelId="{B541A4FF-6149-3D4A-9C66-F9659CC7F78E}" type="presParOf" srcId="{B03D17A8-4AE3-414C-9C1E-3E7AFCE27D80}" destId="{A9270FC1-846E-254B-8F09-4E16EB7D6C19}" srcOrd="0" destOrd="0" presId="urn:microsoft.com/office/officeart/2005/8/layout/orgChart1"/>
    <dgm:cxn modelId="{1FD37594-D8B3-6748-B4BA-8BFC3A629F44}" type="presParOf" srcId="{A9270FC1-846E-254B-8F09-4E16EB7D6C19}" destId="{74B23F41-43AB-6243-89D0-E038743C666B}" srcOrd="0" destOrd="0" presId="urn:microsoft.com/office/officeart/2005/8/layout/orgChart1"/>
    <dgm:cxn modelId="{59292276-C7AD-2F47-8915-3A2006992198}" type="presParOf" srcId="{A9270FC1-846E-254B-8F09-4E16EB7D6C19}" destId="{17DE2111-AF60-8142-A1A2-99DB8915CFF3}" srcOrd="1" destOrd="0" presId="urn:microsoft.com/office/officeart/2005/8/layout/orgChart1"/>
    <dgm:cxn modelId="{642C205B-3C87-4446-977B-2B0782F433D9}" type="presParOf" srcId="{B03D17A8-4AE3-414C-9C1E-3E7AFCE27D80}" destId="{A516506E-46E5-5041-9CBC-8057A9B2D084}" srcOrd="1" destOrd="0" presId="urn:microsoft.com/office/officeart/2005/8/layout/orgChart1"/>
    <dgm:cxn modelId="{477CF622-8C1B-7344-A5CF-173D842405E0}" type="presParOf" srcId="{B03D17A8-4AE3-414C-9C1E-3E7AFCE27D80}" destId="{E7D857A3-1DD3-A448-AE99-6EC03FF449B4}" srcOrd="2" destOrd="0" presId="urn:microsoft.com/office/officeart/2005/8/layout/orgChart1"/>
    <dgm:cxn modelId="{6AAF63A2-CB74-2749-B8B0-9E8F8810AA6D}" type="presParOf" srcId="{68F7A2AC-EE3C-B34F-9C68-C9D108C8AE3C}" destId="{82212775-509C-2049-9AF9-79A4E14326E1}" srcOrd="2" destOrd="0" presId="urn:microsoft.com/office/officeart/2005/8/layout/orgChart1"/>
    <dgm:cxn modelId="{ADCC6C12-CE4C-7942-AEC6-EE8721895B0A}" type="presParOf" srcId="{890042FC-FBDF-B24A-9F1F-5778FD4370D5}" destId="{87B038B9-5F19-894D-8D48-D9C672374B58}" srcOrd="6" destOrd="0" presId="urn:microsoft.com/office/officeart/2005/8/layout/orgChart1"/>
    <dgm:cxn modelId="{4835B003-ADCB-494B-A0A2-87D112BE3863}" type="presParOf" srcId="{890042FC-FBDF-B24A-9F1F-5778FD4370D5}" destId="{B27ADAA5-622F-B340-87DC-006FA87CE37A}" srcOrd="7" destOrd="0" presId="urn:microsoft.com/office/officeart/2005/8/layout/orgChart1"/>
    <dgm:cxn modelId="{E33CCE94-B012-E546-AF2D-58B8F38F1A0B}" type="presParOf" srcId="{B27ADAA5-622F-B340-87DC-006FA87CE37A}" destId="{EA9AA7AC-2557-934F-BBD4-43BE04CA4EDA}" srcOrd="0" destOrd="0" presId="urn:microsoft.com/office/officeart/2005/8/layout/orgChart1"/>
    <dgm:cxn modelId="{F752C336-CD3F-0A4A-A5A3-45BC4CB83967}" type="presParOf" srcId="{EA9AA7AC-2557-934F-BBD4-43BE04CA4EDA}" destId="{A32F766F-76E7-D34A-9BFA-42916F510E91}" srcOrd="0" destOrd="0" presId="urn:microsoft.com/office/officeart/2005/8/layout/orgChart1"/>
    <dgm:cxn modelId="{E724BF54-F34E-4642-8A68-0E876D8CAAB4}" type="presParOf" srcId="{EA9AA7AC-2557-934F-BBD4-43BE04CA4EDA}" destId="{01906C79-5551-2C45-AA7B-F827F353869D}" srcOrd="1" destOrd="0" presId="urn:microsoft.com/office/officeart/2005/8/layout/orgChart1"/>
    <dgm:cxn modelId="{9B953387-9D1B-E84A-8966-6C4A87D11B7B}" type="presParOf" srcId="{B27ADAA5-622F-B340-87DC-006FA87CE37A}" destId="{D147BA9B-CDE1-AC44-A862-5086A4C0973A}" srcOrd="1" destOrd="0" presId="urn:microsoft.com/office/officeart/2005/8/layout/orgChart1"/>
    <dgm:cxn modelId="{563EF654-21B3-374B-BB50-439836C8F007}" type="presParOf" srcId="{D147BA9B-CDE1-AC44-A862-5086A4C0973A}" destId="{AE507C0E-F75E-DE4A-93B3-FE648BBADCB4}" srcOrd="0" destOrd="0" presId="urn:microsoft.com/office/officeart/2005/8/layout/orgChart1"/>
    <dgm:cxn modelId="{97268877-32D5-8047-B550-600DDF92E9C6}" type="presParOf" srcId="{D147BA9B-CDE1-AC44-A862-5086A4C0973A}" destId="{F96F0C45-5AA2-3446-857C-3C8F8CBA1BF4}" srcOrd="1" destOrd="0" presId="urn:microsoft.com/office/officeart/2005/8/layout/orgChart1"/>
    <dgm:cxn modelId="{35222094-497E-4545-8A7E-58D5763F638D}" type="presParOf" srcId="{F96F0C45-5AA2-3446-857C-3C8F8CBA1BF4}" destId="{3C9A5B35-A84C-854A-8856-4AC1967C7908}" srcOrd="0" destOrd="0" presId="urn:microsoft.com/office/officeart/2005/8/layout/orgChart1"/>
    <dgm:cxn modelId="{4ABCD364-94B1-3F4D-82F1-46DB712C59E6}" type="presParOf" srcId="{3C9A5B35-A84C-854A-8856-4AC1967C7908}" destId="{8A1626E7-70A4-694C-8B5B-DBE491D62F72}" srcOrd="0" destOrd="0" presId="urn:microsoft.com/office/officeart/2005/8/layout/orgChart1"/>
    <dgm:cxn modelId="{CB22789C-0E3B-F846-8C0B-9519154BEB53}" type="presParOf" srcId="{3C9A5B35-A84C-854A-8856-4AC1967C7908}" destId="{84E1487F-D40C-DC4B-9308-D19AA1F61135}" srcOrd="1" destOrd="0" presId="urn:microsoft.com/office/officeart/2005/8/layout/orgChart1"/>
    <dgm:cxn modelId="{48F7D55F-478A-8C4B-8ED2-A31C15974E6B}" type="presParOf" srcId="{F96F0C45-5AA2-3446-857C-3C8F8CBA1BF4}" destId="{E2E45477-A4CE-884C-9A41-57E77CB4D6C6}" srcOrd="1" destOrd="0" presId="urn:microsoft.com/office/officeart/2005/8/layout/orgChart1"/>
    <dgm:cxn modelId="{A525B4E3-DE9E-FC4B-9AEA-39C1A629421B}" type="presParOf" srcId="{F96F0C45-5AA2-3446-857C-3C8F8CBA1BF4}" destId="{DC80813D-5999-CD4C-8D15-73724EF0A507}" srcOrd="2" destOrd="0" presId="urn:microsoft.com/office/officeart/2005/8/layout/orgChart1"/>
    <dgm:cxn modelId="{C1B1C813-17D1-FE47-94EF-58093E3071B1}" type="presParOf" srcId="{B27ADAA5-622F-B340-87DC-006FA87CE37A}" destId="{E171B496-BC11-6A4C-9698-5263B712E888}" srcOrd="2" destOrd="0" presId="urn:microsoft.com/office/officeart/2005/8/layout/orgChart1"/>
    <dgm:cxn modelId="{80172A2D-8F26-6742-97A3-9421F19959A1}" type="presParOf" srcId="{FBCC7C14-7025-CE43-ACE6-FFAC7566EB3E}" destId="{B1AF884C-C3A0-8948-B82C-A3F26126E077}"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2075CC0-1819-B04A-900C-D851F6753A45}" type="doc">
      <dgm:prSet loTypeId="urn:microsoft.com/office/officeart/2005/8/layout/radial1" loCatId="" qsTypeId="urn:microsoft.com/office/officeart/2005/8/quickstyle/simple1" qsCatId="simple" csTypeId="urn:microsoft.com/office/officeart/2005/8/colors/colorful3" csCatId="colorful" phldr="1"/>
      <dgm:spPr/>
      <dgm:t>
        <a:bodyPr/>
        <a:lstStyle/>
        <a:p>
          <a:endParaRPr lang="zh-CN" altLang="en-US"/>
        </a:p>
      </dgm:t>
    </dgm:pt>
    <dgm:pt modelId="{93565A5C-7235-3F4F-870A-C8656F1EEBFF}">
      <dgm:prSet phldrT="[文本]" custT="1"/>
      <dgm:spPr>
        <a:solidFill>
          <a:schemeClr val="accent2">
            <a:lumMod val="60000"/>
            <a:lumOff val="40000"/>
          </a:schemeClr>
        </a:solidFill>
      </dgm:spPr>
      <dgm:t>
        <a:bodyPr/>
        <a:lstStyle/>
        <a:p>
          <a:r>
            <a:rPr lang="zh-CN" altLang="en-US" sz="1700" dirty="0">
              <a:solidFill>
                <a:schemeClr val="tx1"/>
              </a:solidFill>
            </a:rPr>
            <a:t>程序</a:t>
          </a:r>
          <a:endParaRPr lang="en-US" altLang="zh-CN" sz="1700" dirty="0">
            <a:solidFill>
              <a:schemeClr val="tx1"/>
            </a:solidFill>
          </a:endParaRPr>
        </a:p>
        <a:p>
          <a:r>
            <a:rPr lang="zh-CN" altLang="en-US" sz="1700" dirty="0">
              <a:solidFill>
                <a:schemeClr val="tx1"/>
              </a:solidFill>
            </a:rPr>
            <a:t>生成</a:t>
          </a:r>
        </a:p>
      </dgm:t>
    </dgm:pt>
    <dgm:pt modelId="{8BFEA89B-DBCA-9843-A1AD-0375A7115283}" type="parTrans" cxnId="{3843FF96-ADA3-1742-ADD8-C11E6D2E1D7F}">
      <dgm:prSet/>
      <dgm:spPr/>
      <dgm:t>
        <a:bodyPr/>
        <a:lstStyle/>
        <a:p>
          <a:endParaRPr lang="zh-CN" altLang="en-US" sz="1700">
            <a:solidFill>
              <a:schemeClr val="tx1"/>
            </a:solidFill>
          </a:endParaRPr>
        </a:p>
      </dgm:t>
    </dgm:pt>
    <dgm:pt modelId="{B7158FC8-8A30-1248-B0B7-029B5EB2B61F}" type="sibTrans" cxnId="{3843FF96-ADA3-1742-ADD8-C11E6D2E1D7F}">
      <dgm:prSet/>
      <dgm:spPr/>
      <dgm:t>
        <a:bodyPr/>
        <a:lstStyle/>
        <a:p>
          <a:endParaRPr lang="zh-CN" altLang="en-US" sz="1700">
            <a:solidFill>
              <a:schemeClr val="tx1"/>
            </a:solidFill>
          </a:endParaRPr>
        </a:p>
      </dgm:t>
    </dgm:pt>
    <dgm:pt modelId="{E725C9F1-3D9C-BC41-B7FB-167ED66FEAD1}">
      <dgm:prSet phldrT="[文本]" custT="1"/>
      <dgm:spPr>
        <a:solidFill>
          <a:schemeClr val="accent1">
            <a:lumMod val="40000"/>
            <a:lumOff val="60000"/>
          </a:schemeClr>
        </a:solidFill>
        <a:ln>
          <a:solidFill>
            <a:schemeClr val="bg1"/>
          </a:solidFill>
        </a:ln>
      </dgm:spPr>
      <dgm:t>
        <a:bodyPr/>
        <a:lstStyle/>
        <a:p>
          <a:r>
            <a:rPr lang="en" altLang="zh-CN" sz="1700">
              <a:solidFill>
                <a:schemeClr val="tx1"/>
              </a:solidFill>
            </a:rPr>
            <a:t>Alphacode</a:t>
          </a:r>
          <a:endParaRPr lang="zh-CN" altLang="en-US" sz="1700" dirty="0">
            <a:solidFill>
              <a:schemeClr val="tx1"/>
            </a:solidFill>
          </a:endParaRPr>
        </a:p>
      </dgm:t>
    </dgm:pt>
    <dgm:pt modelId="{9C0AC754-5FD4-D24E-B3D4-5A914D3E4721}" type="parTrans" cxnId="{FB44D802-A495-CF4F-9346-F194099CAF2C}">
      <dgm:prSet custT="1"/>
      <dgm:spPr/>
      <dgm:t>
        <a:bodyPr/>
        <a:lstStyle/>
        <a:p>
          <a:endParaRPr lang="zh-CN" altLang="en-US" sz="1700">
            <a:solidFill>
              <a:schemeClr val="tx1"/>
            </a:solidFill>
          </a:endParaRPr>
        </a:p>
      </dgm:t>
    </dgm:pt>
    <dgm:pt modelId="{BE07B224-5828-8748-AD09-59A8882CC786}" type="sibTrans" cxnId="{FB44D802-A495-CF4F-9346-F194099CAF2C}">
      <dgm:prSet/>
      <dgm:spPr/>
      <dgm:t>
        <a:bodyPr/>
        <a:lstStyle/>
        <a:p>
          <a:endParaRPr lang="zh-CN" altLang="en-US" sz="1700">
            <a:solidFill>
              <a:schemeClr val="tx1"/>
            </a:solidFill>
          </a:endParaRPr>
        </a:p>
      </dgm:t>
    </dgm:pt>
    <dgm:pt modelId="{99914C29-CB15-6C4F-B13C-C000D278E45A}">
      <dgm:prSet phldrT="[文本]" custT="1"/>
      <dgm:spPr>
        <a:solidFill>
          <a:schemeClr val="accent1">
            <a:lumMod val="40000"/>
            <a:lumOff val="60000"/>
          </a:schemeClr>
        </a:solidFill>
      </dgm:spPr>
      <dgm:t>
        <a:bodyPr/>
        <a:lstStyle/>
        <a:p>
          <a:r>
            <a:rPr lang="en" altLang="zh-CN" sz="1700" dirty="0">
              <a:solidFill>
                <a:schemeClr val="tx1"/>
              </a:solidFill>
            </a:rPr>
            <a:t>Codex</a:t>
          </a:r>
          <a:endParaRPr lang="zh-CN" altLang="en-US" sz="1700" dirty="0">
            <a:solidFill>
              <a:schemeClr val="tx1"/>
            </a:solidFill>
          </a:endParaRPr>
        </a:p>
      </dgm:t>
    </dgm:pt>
    <dgm:pt modelId="{AC167FF6-F1F0-F442-AD8F-76CACD7E177C}" type="parTrans" cxnId="{8B28440C-1221-0146-A7FC-E081DCACC890}">
      <dgm:prSet custT="1"/>
      <dgm:spPr/>
      <dgm:t>
        <a:bodyPr/>
        <a:lstStyle/>
        <a:p>
          <a:endParaRPr lang="zh-CN" altLang="en-US" sz="1700">
            <a:solidFill>
              <a:schemeClr val="tx1"/>
            </a:solidFill>
          </a:endParaRPr>
        </a:p>
      </dgm:t>
    </dgm:pt>
    <dgm:pt modelId="{D485E915-6BCA-3541-AFD4-40C944BE2DA1}" type="sibTrans" cxnId="{8B28440C-1221-0146-A7FC-E081DCACC890}">
      <dgm:prSet/>
      <dgm:spPr/>
      <dgm:t>
        <a:bodyPr/>
        <a:lstStyle/>
        <a:p>
          <a:endParaRPr lang="zh-CN" altLang="en-US" sz="1700">
            <a:solidFill>
              <a:schemeClr val="tx1"/>
            </a:solidFill>
          </a:endParaRPr>
        </a:p>
      </dgm:t>
    </dgm:pt>
    <dgm:pt modelId="{4302ADAD-59BA-734F-93FA-0953923B67DA}">
      <dgm:prSet phldrT="[文本]" custT="1"/>
      <dgm:spPr>
        <a:solidFill>
          <a:schemeClr val="accent1">
            <a:lumMod val="40000"/>
            <a:lumOff val="60000"/>
          </a:schemeClr>
        </a:solidFill>
      </dgm:spPr>
      <dgm:t>
        <a:bodyPr/>
        <a:lstStyle/>
        <a:p>
          <a:r>
            <a:rPr lang="en" altLang="zh-CN" sz="1700" dirty="0">
              <a:solidFill>
                <a:schemeClr val="tx1"/>
              </a:solidFill>
            </a:rPr>
            <a:t>CoPilot</a:t>
          </a:r>
          <a:endParaRPr lang="zh-CN" altLang="en-US" sz="1700" dirty="0">
            <a:solidFill>
              <a:schemeClr val="tx1"/>
            </a:solidFill>
          </a:endParaRPr>
        </a:p>
      </dgm:t>
    </dgm:pt>
    <dgm:pt modelId="{289164D7-A4AC-954D-A28C-E564DB92D131}" type="parTrans" cxnId="{35C41B89-847B-5C4A-99E6-92EF8629D3C9}">
      <dgm:prSet custT="1"/>
      <dgm:spPr/>
      <dgm:t>
        <a:bodyPr/>
        <a:lstStyle/>
        <a:p>
          <a:endParaRPr lang="zh-CN" altLang="en-US" sz="1700">
            <a:solidFill>
              <a:schemeClr val="tx1"/>
            </a:solidFill>
          </a:endParaRPr>
        </a:p>
      </dgm:t>
    </dgm:pt>
    <dgm:pt modelId="{ECC4AD48-4E06-844B-8345-7D9221D01986}" type="sibTrans" cxnId="{35C41B89-847B-5C4A-99E6-92EF8629D3C9}">
      <dgm:prSet/>
      <dgm:spPr/>
      <dgm:t>
        <a:bodyPr/>
        <a:lstStyle/>
        <a:p>
          <a:endParaRPr lang="zh-CN" altLang="en-US" sz="1700">
            <a:solidFill>
              <a:schemeClr val="tx1"/>
            </a:solidFill>
          </a:endParaRPr>
        </a:p>
      </dgm:t>
    </dgm:pt>
    <dgm:pt modelId="{0C38FC8E-1B7B-4A42-B3CF-C0D379231EF4}">
      <dgm:prSet phldrT="[文本]" custT="1"/>
      <dgm:spPr>
        <a:solidFill>
          <a:schemeClr val="accent1">
            <a:lumMod val="40000"/>
            <a:lumOff val="60000"/>
          </a:schemeClr>
        </a:solidFill>
      </dgm:spPr>
      <dgm:t>
        <a:bodyPr/>
        <a:lstStyle/>
        <a:p>
          <a:r>
            <a:rPr lang="en" altLang="zh-CN" sz="1700">
              <a:solidFill>
                <a:schemeClr val="tx1"/>
              </a:solidFill>
            </a:rPr>
            <a:t>Jigsaw</a:t>
          </a:r>
          <a:endParaRPr lang="zh-CN" altLang="en-US" sz="1700" dirty="0">
            <a:solidFill>
              <a:schemeClr val="tx1"/>
            </a:solidFill>
          </a:endParaRPr>
        </a:p>
      </dgm:t>
    </dgm:pt>
    <dgm:pt modelId="{CCAA50DF-B3A2-AF41-9DFF-46AABE1C381B}" type="parTrans" cxnId="{E5A6D3CF-DB15-DD49-BC90-837B2D4B9C03}">
      <dgm:prSet custT="1"/>
      <dgm:spPr/>
      <dgm:t>
        <a:bodyPr/>
        <a:lstStyle/>
        <a:p>
          <a:endParaRPr lang="zh-CN" altLang="en-US" sz="1700">
            <a:solidFill>
              <a:schemeClr val="tx1"/>
            </a:solidFill>
          </a:endParaRPr>
        </a:p>
      </dgm:t>
    </dgm:pt>
    <dgm:pt modelId="{1B8F2D17-DC08-C649-831C-33FA91CAD2E4}" type="sibTrans" cxnId="{E5A6D3CF-DB15-DD49-BC90-837B2D4B9C03}">
      <dgm:prSet/>
      <dgm:spPr/>
      <dgm:t>
        <a:bodyPr/>
        <a:lstStyle/>
        <a:p>
          <a:endParaRPr lang="zh-CN" altLang="en-US" sz="1700">
            <a:solidFill>
              <a:schemeClr val="tx1"/>
            </a:solidFill>
          </a:endParaRPr>
        </a:p>
      </dgm:t>
    </dgm:pt>
    <dgm:pt modelId="{698FF0A0-7EBD-6B44-840F-18B5231E2280}" type="pres">
      <dgm:prSet presAssocID="{82075CC0-1819-B04A-900C-D851F6753A45}" presName="cycle" presStyleCnt="0">
        <dgm:presLayoutVars>
          <dgm:chMax val="1"/>
          <dgm:dir/>
          <dgm:animLvl val="ctr"/>
          <dgm:resizeHandles val="exact"/>
        </dgm:presLayoutVars>
      </dgm:prSet>
      <dgm:spPr/>
    </dgm:pt>
    <dgm:pt modelId="{814CE0C4-E6CD-7845-8E6E-7155D533958D}" type="pres">
      <dgm:prSet presAssocID="{93565A5C-7235-3F4F-870A-C8656F1EEBFF}" presName="centerShape" presStyleLbl="node0" presStyleIdx="0" presStyleCnt="1"/>
      <dgm:spPr/>
    </dgm:pt>
    <dgm:pt modelId="{55E2004D-2B55-B94D-91AF-307070ECB95F}" type="pres">
      <dgm:prSet presAssocID="{9C0AC754-5FD4-D24E-B3D4-5A914D3E4721}" presName="Name9" presStyleLbl="parChTrans1D2" presStyleIdx="0" presStyleCnt="4"/>
      <dgm:spPr/>
    </dgm:pt>
    <dgm:pt modelId="{10DD8958-83C6-1545-94E8-EF292ECA6E9D}" type="pres">
      <dgm:prSet presAssocID="{9C0AC754-5FD4-D24E-B3D4-5A914D3E4721}" presName="connTx" presStyleLbl="parChTrans1D2" presStyleIdx="0" presStyleCnt="4"/>
      <dgm:spPr/>
    </dgm:pt>
    <dgm:pt modelId="{ABFBDE5C-2D3E-FC4A-AE1C-ACF7B67D0843}" type="pres">
      <dgm:prSet presAssocID="{E725C9F1-3D9C-BC41-B7FB-167ED66FEAD1}" presName="node" presStyleLbl="node1" presStyleIdx="0" presStyleCnt="4" custScaleX="135306">
        <dgm:presLayoutVars>
          <dgm:bulletEnabled val="1"/>
        </dgm:presLayoutVars>
      </dgm:prSet>
      <dgm:spPr/>
    </dgm:pt>
    <dgm:pt modelId="{B971E462-A5CC-F54D-808B-A2A278C59C2A}" type="pres">
      <dgm:prSet presAssocID="{AC167FF6-F1F0-F442-AD8F-76CACD7E177C}" presName="Name9" presStyleLbl="parChTrans1D2" presStyleIdx="1" presStyleCnt="4"/>
      <dgm:spPr/>
    </dgm:pt>
    <dgm:pt modelId="{E4398912-A4A1-2146-86CA-E205F2423223}" type="pres">
      <dgm:prSet presAssocID="{AC167FF6-F1F0-F442-AD8F-76CACD7E177C}" presName="connTx" presStyleLbl="parChTrans1D2" presStyleIdx="1" presStyleCnt="4"/>
      <dgm:spPr/>
    </dgm:pt>
    <dgm:pt modelId="{6C3ACC13-F955-3044-A0BD-EFC2529F6831}" type="pres">
      <dgm:prSet presAssocID="{99914C29-CB15-6C4F-B13C-C000D278E45A}" presName="node" presStyleLbl="node1" presStyleIdx="1" presStyleCnt="4">
        <dgm:presLayoutVars>
          <dgm:bulletEnabled val="1"/>
        </dgm:presLayoutVars>
      </dgm:prSet>
      <dgm:spPr/>
    </dgm:pt>
    <dgm:pt modelId="{00AE66D3-C4A5-2446-9691-9DE46F8068E5}" type="pres">
      <dgm:prSet presAssocID="{289164D7-A4AC-954D-A28C-E564DB92D131}" presName="Name9" presStyleLbl="parChTrans1D2" presStyleIdx="2" presStyleCnt="4"/>
      <dgm:spPr/>
    </dgm:pt>
    <dgm:pt modelId="{EA5DB7B8-2AE1-7E45-99EF-56D67AF714D2}" type="pres">
      <dgm:prSet presAssocID="{289164D7-A4AC-954D-A28C-E564DB92D131}" presName="connTx" presStyleLbl="parChTrans1D2" presStyleIdx="2" presStyleCnt="4"/>
      <dgm:spPr/>
    </dgm:pt>
    <dgm:pt modelId="{65581748-CB6F-E442-9795-F03ADE949A8E}" type="pres">
      <dgm:prSet presAssocID="{4302ADAD-59BA-734F-93FA-0953923B67DA}" presName="node" presStyleLbl="node1" presStyleIdx="2" presStyleCnt="4">
        <dgm:presLayoutVars>
          <dgm:bulletEnabled val="1"/>
        </dgm:presLayoutVars>
      </dgm:prSet>
      <dgm:spPr/>
    </dgm:pt>
    <dgm:pt modelId="{6318BA05-ED39-964A-80EA-1F6DFFA5B741}" type="pres">
      <dgm:prSet presAssocID="{CCAA50DF-B3A2-AF41-9DFF-46AABE1C381B}" presName="Name9" presStyleLbl="parChTrans1D2" presStyleIdx="3" presStyleCnt="4"/>
      <dgm:spPr/>
    </dgm:pt>
    <dgm:pt modelId="{906316E7-9483-6140-956D-4F759EDF3011}" type="pres">
      <dgm:prSet presAssocID="{CCAA50DF-B3A2-AF41-9DFF-46AABE1C381B}" presName="connTx" presStyleLbl="parChTrans1D2" presStyleIdx="3" presStyleCnt="4"/>
      <dgm:spPr/>
    </dgm:pt>
    <dgm:pt modelId="{60411C7E-938B-754A-9DA5-E99861B18643}" type="pres">
      <dgm:prSet presAssocID="{0C38FC8E-1B7B-4A42-B3CF-C0D379231EF4}" presName="node" presStyleLbl="node1" presStyleIdx="3" presStyleCnt="4">
        <dgm:presLayoutVars>
          <dgm:bulletEnabled val="1"/>
        </dgm:presLayoutVars>
      </dgm:prSet>
      <dgm:spPr/>
    </dgm:pt>
  </dgm:ptLst>
  <dgm:cxnLst>
    <dgm:cxn modelId="{FB44D802-A495-CF4F-9346-F194099CAF2C}" srcId="{93565A5C-7235-3F4F-870A-C8656F1EEBFF}" destId="{E725C9F1-3D9C-BC41-B7FB-167ED66FEAD1}" srcOrd="0" destOrd="0" parTransId="{9C0AC754-5FD4-D24E-B3D4-5A914D3E4721}" sibTransId="{BE07B224-5828-8748-AD09-59A8882CC786}"/>
    <dgm:cxn modelId="{8B28440C-1221-0146-A7FC-E081DCACC890}" srcId="{93565A5C-7235-3F4F-870A-C8656F1EEBFF}" destId="{99914C29-CB15-6C4F-B13C-C000D278E45A}" srcOrd="1" destOrd="0" parTransId="{AC167FF6-F1F0-F442-AD8F-76CACD7E177C}" sibTransId="{D485E915-6BCA-3541-AFD4-40C944BE2DA1}"/>
    <dgm:cxn modelId="{B2E2EA2E-CC9E-7B43-8186-38A5722EA074}" type="presOf" srcId="{AC167FF6-F1F0-F442-AD8F-76CACD7E177C}" destId="{B971E462-A5CC-F54D-808B-A2A278C59C2A}" srcOrd="0" destOrd="0" presId="urn:microsoft.com/office/officeart/2005/8/layout/radial1"/>
    <dgm:cxn modelId="{60D97030-22D9-C249-8407-F55498A3B5B6}" type="presOf" srcId="{289164D7-A4AC-954D-A28C-E564DB92D131}" destId="{EA5DB7B8-2AE1-7E45-99EF-56D67AF714D2}" srcOrd="1" destOrd="0" presId="urn:microsoft.com/office/officeart/2005/8/layout/radial1"/>
    <dgm:cxn modelId="{C0069D38-76D1-1044-BF3A-A42CD059D4E8}" type="presOf" srcId="{9C0AC754-5FD4-D24E-B3D4-5A914D3E4721}" destId="{10DD8958-83C6-1545-94E8-EF292ECA6E9D}" srcOrd="1" destOrd="0" presId="urn:microsoft.com/office/officeart/2005/8/layout/radial1"/>
    <dgm:cxn modelId="{F1BE2947-1C69-D446-9A11-33B0481CEF0B}" type="presOf" srcId="{0C38FC8E-1B7B-4A42-B3CF-C0D379231EF4}" destId="{60411C7E-938B-754A-9DA5-E99861B18643}" srcOrd="0" destOrd="0" presId="urn:microsoft.com/office/officeart/2005/8/layout/radial1"/>
    <dgm:cxn modelId="{9AFA8257-BE42-254B-A62D-692D28E9EFA6}" type="presOf" srcId="{93565A5C-7235-3F4F-870A-C8656F1EEBFF}" destId="{814CE0C4-E6CD-7845-8E6E-7155D533958D}" srcOrd="0" destOrd="0" presId="urn:microsoft.com/office/officeart/2005/8/layout/radial1"/>
    <dgm:cxn modelId="{B909CA68-6356-5242-A70A-66EF531D2641}" type="presOf" srcId="{AC167FF6-F1F0-F442-AD8F-76CACD7E177C}" destId="{E4398912-A4A1-2146-86CA-E205F2423223}" srcOrd="1" destOrd="0" presId="urn:microsoft.com/office/officeart/2005/8/layout/radial1"/>
    <dgm:cxn modelId="{35C41B89-847B-5C4A-99E6-92EF8629D3C9}" srcId="{93565A5C-7235-3F4F-870A-C8656F1EEBFF}" destId="{4302ADAD-59BA-734F-93FA-0953923B67DA}" srcOrd="2" destOrd="0" parTransId="{289164D7-A4AC-954D-A28C-E564DB92D131}" sibTransId="{ECC4AD48-4E06-844B-8345-7D9221D01986}"/>
    <dgm:cxn modelId="{FDE2588F-7B04-274A-AAEE-20AEC2AEF31A}" type="presOf" srcId="{E725C9F1-3D9C-BC41-B7FB-167ED66FEAD1}" destId="{ABFBDE5C-2D3E-FC4A-AE1C-ACF7B67D0843}" srcOrd="0" destOrd="0" presId="urn:microsoft.com/office/officeart/2005/8/layout/radial1"/>
    <dgm:cxn modelId="{3843FF96-ADA3-1742-ADD8-C11E6D2E1D7F}" srcId="{82075CC0-1819-B04A-900C-D851F6753A45}" destId="{93565A5C-7235-3F4F-870A-C8656F1EEBFF}" srcOrd="0" destOrd="0" parTransId="{8BFEA89B-DBCA-9843-A1AD-0375A7115283}" sibTransId="{B7158FC8-8A30-1248-B0B7-029B5EB2B61F}"/>
    <dgm:cxn modelId="{4C961E98-EAF2-034B-B135-DCDFDAA8D1FC}" type="presOf" srcId="{289164D7-A4AC-954D-A28C-E564DB92D131}" destId="{00AE66D3-C4A5-2446-9691-9DE46F8068E5}" srcOrd="0" destOrd="0" presId="urn:microsoft.com/office/officeart/2005/8/layout/radial1"/>
    <dgm:cxn modelId="{A7DAA69B-3B2F-B94B-8031-72BB727837C0}" type="presOf" srcId="{CCAA50DF-B3A2-AF41-9DFF-46AABE1C381B}" destId="{6318BA05-ED39-964A-80EA-1F6DFFA5B741}" srcOrd="0" destOrd="0" presId="urn:microsoft.com/office/officeart/2005/8/layout/radial1"/>
    <dgm:cxn modelId="{680F559C-C27E-D144-BD4D-7A1F3232F180}" type="presOf" srcId="{CCAA50DF-B3A2-AF41-9DFF-46AABE1C381B}" destId="{906316E7-9483-6140-956D-4F759EDF3011}" srcOrd="1" destOrd="0" presId="urn:microsoft.com/office/officeart/2005/8/layout/radial1"/>
    <dgm:cxn modelId="{466E8CB1-8E07-5248-8947-C4903FE6CF0D}" type="presOf" srcId="{82075CC0-1819-B04A-900C-D851F6753A45}" destId="{698FF0A0-7EBD-6B44-840F-18B5231E2280}" srcOrd="0" destOrd="0" presId="urn:microsoft.com/office/officeart/2005/8/layout/radial1"/>
    <dgm:cxn modelId="{27ACB1BD-CC8A-824E-9DE2-DC4B2FC72874}" type="presOf" srcId="{4302ADAD-59BA-734F-93FA-0953923B67DA}" destId="{65581748-CB6F-E442-9795-F03ADE949A8E}" srcOrd="0" destOrd="0" presId="urn:microsoft.com/office/officeart/2005/8/layout/radial1"/>
    <dgm:cxn modelId="{A50D5EC1-980C-0043-8947-3397832B0B54}" type="presOf" srcId="{9C0AC754-5FD4-D24E-B3D4-5A914D3E4721}" destId="{55E2004D-2B55-B94D-91AF-307070ECB95F}" srcOrd="0" destOrd="0" presId="urn:microsoft.com/office/officeart/2005/8/layout/radial1"/>
    <dgm:cxn modelId="{E5A6D3CF-DB15-DD49-BC90-837B2D4B9C03}" srcId="{93565A5C-7235-3F4F-870A-C8656F1EEBFF}" destId="{0C38FC8E-1B7B-4A42-B3CF-C0D379231EF4}" srcOrd="3" destOrd="0" parTransId="{CCAA50DF-B3A2-AF41-9DFF-46AABE1C381B}" sibTransId="{1B8F2D17-DC08-C649-831C-33FA91CAD2E4}"/>
    <dgm:cxn modelId="{C1375DD3-3059-6B48-8EB1-B625312C0A24}" type="presOf" srcId="{99914C29-CB15-6C4F-B13C-C000D278E45A}" destId="{6C3ACC13-F955-3044-A0BD-EFC2529F6831}" srcOrd="0" destOrd="0" presId="urn:microsoft.com/office/officeart/2005/8/layout/radial1"/>
    <dgm:cxn modelId="{D48CDD74-C7BF-7A4B-861E-4E468613B634}" type="presParOf" srcId="{698FF0A0-7EBD-6B44-840F-18B5231E2280}" destId="{814CE0C4-E6CD-7845-8E6E-7155D533958D}" srcOrd="0" destOrd="0" presId="urn:microsoft.com/office/officeart/2005/8/layout/radial1"/>
    <dgm:cxn modelId="{4917CBA3-8936-E84E-9644-6349442C6002}" type="presParOf" srcId="{698FF0A0-7EBD-6B44-840F-18B5231E2280}" destId="{55E2004D-2B55-B94D-91AF-307070ECB95F}" srcOrd="1" destOrd="0" presId="urn:microsoft.com/office/officeart/2005/8/layout/radial1"/>
    <dgm:cxn modelId="{05A5BDE2-8373-8848-B0B0-02F49B4F2E77}" type="presParOf" srcId="{55E2004D-2B55-B94D-91AF-307070ECB95F}" destId="{10DD8958-83C6-1545-94E8-EF292ECA6E9D}" srcOrd="0" destOrd="0" presId="urn:microsoft.com/office/officeart/2005/8/layout/radial1"/>
    <dgm:cxn modelId="{F244D58D-F88D-0F47-A16B-867CBCDECEED}" type="presParOf" srcId="{698FF0A0-7EBD-6B44-840F-18B5231E2280}" destId="{ABFBDE5C-2D3E-FC4A-AE1C-ACF7B67D0843}" srcOrd="2" destOrd="0" presId="urn:microsoft.com/office/officeart/2005/8/layout/radial1"/>
    <dgm:cxn modelId="{FD9E4719-5FBF-6B41-935F-F9A3366BB9C9}" type="presParOf" srcId="{698FF0A0-7EBD-6B44-840F-18B5231E2280}" destId="{B971E462-A5CC-F54D-808B-A2A278C59C2A}" srcOrd="3" destOrd="0" presId="urn:microsoft.com/office/officeart/2005/8/layout/radial1"/>
    <dgm:cxn modelId="{223F2BCF-ABB6-D04C-B053-B3B6CDF2423E}" type="presParOf" srcId="{B971E462-A5CC-F54D-808B-A2A278C59C2A}" destId="{E4398912-A4A1-2146-86CA-E205F2423223}" srcOrd="0" destOrd="0" presId="urn:microsoft.com/office/officeart/2005/8/layout/radial1"/>
    <dgm:cxn modelId="{45253A6E-3823-A746-803E-6BF8FBC218B4}" type="presParOf" srcId="{698FF0A0-7EBD-6B44-840F-18B5231E2280}" destId="{6C3ACC13-F955-3044-A0BD-EFC2529F6831}" srcOrd="4" destOrd="0" presId="urn:microsoft.com/office/officeart/2005/8/layout/radial1"/>
    <dgm:cxn modelId="{65A661E4-E0E1-884B-B70A-A4EC44DD437E}" type="presParOf" srcId="{698FF0A0-7EBD-6B44-840F-18B5231E2280}" destId="{00AE66D3-C4A5-2446-9691-9DE46F8068E5}" srcOrd="5" destOrd="0" presId="urn:microsoft.com/office/officeart/2005/8/layout/radial1"/>
    <dgm:cxn modelId="{37CCD03C-806D-1B4B-9BB1-722F3640EECF}" type="presParOf" srcId="{00AE66D3-C4A5-2446-9691-9DE46F8068E5}" destId="{EA5DB7B8-2AE1-7E45-99EF-56D67AF714D2}" srcOrd="0" destOrd="0" presId="urn:microsoft.com/office/officeart/2005/8/layout/radial1"/>
    <dgm:cxn modelId="{6A661089-88B6-5442-9110-066FBD400809}" type="presParOf" srcId="{698FF0A0-7EBD-6B44-840F-18B5231E2280}" destId="{65581748-CB6F-E442-9795-F03ADE949A8E}" srcOrd="6" destOrd="0" presId="urn:microsoft.com/office/officeart/2005/8/layout/radial1"/>
    <dgm:cxn modelId="{6B8275A0-7A88-1F4D-BA08-EA1834BAE7B1}" type="presParOf" srcId="{698FF0A0-7EBD-6B44-840F-18B5231E2280}" destId="{6318BA05-ED39-964A-80EA-1F6DFFA5B741}" srcOrd="7" destOrd="0" presId="urn:microsoft.com/office/officeart/2005/8/layout/radial1"/>
    <dgm:cxn modelId="{0660BB1A-D867-7C43-98E2-4C1824D8B0BF}" type="presParOf" srcId="{6318BA05-ED39-964A-80EA-1F6DFFA5B741}" destId="{906316E7-9483-6140-956D-4F759EDF3011}" srcOrd="0" destOrd="0" presId="urn:microsoft.com/office/officeart/2005/8/layout/radial1"/>
    <dgm:cxn modelId="{5FCB0BDF-A134-D744-B74A-761036EF99CD}" type="presParOf" srcId="{698FF0A0-7EBD-6B44-840F-18B5231E2280}" destId="{60411C7E-938B-754A-9DA5-E99861B18643}" srcOrd="8"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669DF4-0302-F244-8EE4-18AA3727EC15}">
      <dsp:nvSpPr>
        <dsp:cNvPr id="0" name=""/>
        <dsp:cNvSpPr/>
      </dsp:nvSpPr>
      <dsp:spPr>
        <a:xfrm>
          <a:off x="1843959" y="611708"/>
          <a:ext cx="4085138" cy="4085138"/>
        </a:xfrm>
        <a:prstGeom prst="blockArc">
          <a:avLst>
            <a:gd name="adj1" fmla="val 10800000"/>
            <a:gd name="adj2" fmla="val 16200000"/>
            <a:gd name="adj3" fmla="val 4636"/>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5689109-39A5-464B-8398-4B30C14C7F98}">
      <dsp:nvSpPr>
        <dsp:cNvPr id="0" name=""/>
        <dsp:cNvSpPr/>
      </dsp:nvSpPr>
      <dsp:spPr>
        <a:xfrm>
          <a:off x="1843959" y="611708"/>
          <a:ext cx="4085138" cy="4085138"/>
        </a:xfrm>
        <a:prstGeom prst="blockArc">
          <a:avLst>
            <a:gd name="adj1" fmla="val 5400000"/>
            <a:gd name="adj2" fmla="val 10800000"/>
            <a:gd name="adj3" fmla="val 4636"/>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A8C5083-2EAD-F944-8AE6-567FAE691028}">
      <dsp:nvSpPr>
        <dsp:cNvPr id="0" name=""/>
        <dsp:cNvSpPr/>
      </dsp:nvSpPr>
      <dsp:spPr>
        <a:xfrm>
          <a:off x="1843959" y="611708"/>
          <a:ext cx="4085138" cy="4085138"/>
        </a:xfrm>
        <a:prstGeom prst="blockArc">
          <a:avLst>
            <a:gd name="adj1" fmla="val 0"/>
            <a:gd name="adj2" fmla="val 5400000"/>
            <a:gd name="adj3" fmla="val 4636"/>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35E29C7-0829-DB44-91EE-8875EEE7B04D}">
      <dsp:nvSpPr>
        <dsp:cNvPr id="0" name=""/>
        <dsp:cNvSpPr/>
      </dsp:nvSpPr>
      <dsp:spPr>
        <a:xfrm>
          <a:off x="1843959" y="611708"/>
          <a:ext cx="4085138" cy="4085138"/>
        </a:xfrm>
        <a:prstGeom prst="blockArc">
          <a:avLst>
            <a:gd name="adj1" fmla="val 16200000"/>
            <a:gd name="adj2" fmla="val 0"/>
            <a:gd name="adj3" fmla="val 4636"/>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6BEA66B-48EF-A14C-9DB6-AACC2B51BC87}">
      <dsp:nvSpPr>
        <dsp:cNvPr id="0" name=""/>
        <dsp:cNvSpPr/>
      </dsp:nvSpPr>
      <dsp:spPr>
        <a:xfrm>
          <a:off x="2947157" y="1714906"/>
          <a:ext cx="1878742" cy="1878742"/>
        </a:xfrm>
        <a:prstGeom prst="ellipse">
          <a:avLst/>
        </a:prstGeom>
        <a:solidFill>
          <a:schemeClr val="accent1">
            <a:lumMod val="20000"/>
            <a:lumOff val="8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altLang="zh-CN" sz="2400" kern="1200">
              <a:solidFill>
                <a:schemeClr val="tx1"/>
              </a:solidFill>
            </a:rPr>
            <a:t>LLM</a:t>
          </a:r>
          <a:endParaRPr lang="zh-CN" altLang="en-US" sz="2400" kern="1200" dirty="0">
            <a:solidFill>
              <a:schemeClr val="tx1"/>
            </a:solidFill>
          </a:endParaRPr>
        </a:p>
      </dsp:txBody>
      <dsp:txXfrm>
        <a:off x="3222292" y="1990041"/>
        <a:ext cx="1328472" cy="1328472"/>
      </dsp:txXfrm>
    </dsp:sp>
    <dsp:sp modelId="{DF15EAE9-1D37-2D4D-9838-D6D555E51D24}">
      <dsp:nvSpPr>
        <dsp:cNvPr id="0" name=""/>
        <dsp:cNvSpPr/>
      </dsp:nvSpPr>
      <dsp:spPr>
        <a:xfrm>
          <a:off x="3228969" y="1493"/>
          <a:ext cx="1315119" cy="1315119"/>
        </a:xfrm>
        <a:prstGeom prst="ellipse">
          <a:avLst/>
        </a:prstGeom>
        <a:solidFill>
          <a:schemeClr val="tx2">
            <a:lumMod val="10000"/>
            <a:lumOff val="9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solidFill>
                <a:schemeClr val="tx1"/>
              </a:solidFill>
            </a:rPr>
            <a:t>成功</a:t>
          </a:r>
          <a:r>
            <a:rPr lang="en-US" altLang="zh-CN" sz="1600" b="1" kern="1200" dirty="0">
              <a:solidFill>
                <a:schemeClr val="tx1"/>
              </a:solidFill>
            </a:rPr>
            <a:t>——</a:t>
          </a:r>
        </a:p>
        <a:p>
          <a:pPr marL="0" lvl="0" indent="0" algn="ctr" defTabSz="711200">
            <a:lnSpc>
              <a:spcPct val="90000"/>
            </a:lnSpc>
            <a:spcBef>
              <a:spcPct val="0"/>
            </a:spcBef>
            <a:spcAft>
              <a:spcPct val="35000"/>
            </a:spcAft>
            <a:buNone/>
          </a:pPr>
          <a:r>
            <a:rPr lang="zh-CN" altLang="en-US" sz="1600" kern="1200" dirty="0">
              <a:solidFill>
                <a:schemeClr val="tx1"/>
              </a:solidFill>
            </a:rPr>
            <a:t>写诗</a:t>
          </a:r>
          <a:endParaRPr lang="en-US" altLang="zh-CN" sz="1600" kern="1200" dirty="0">
            <a:solidFill>
              <a:schemeClr val="tx1"/>
            </a:solidFill>
          </a:endParaRPr>
        </a:p>
        <a:p>
          <a:pPr marL="0" lvl="0" indent="0" algn="ctr" defTabSz="711200">
            <a:lnSpc>
              <a:spcPct val="90000"/>
            </a:lnSpc>
            <a:spcBef>
              <a:spcPct val="0"/>
            </a:spcBef>
            <a:spcAft>
              <a:spcPct val="35000"/>
            </a:spcAft>
            <a:buNone/>
          </a:pPr>
          <a:r>
            <a:rPr lang="zh-CN" altLang="en-US" sz="1600" kern="1200" dirty="0">
              <a:solidFill>
                <a:schemeClr val="tx1"/>
              </a:solidFill>
            </a:rPr>
            <a:t>通过法考</a:t>
          </a:r>
          <a:endParaRPr lang="en-US" altLang="zh-CN" sz="1600" kern="1200" dirty="0">
            <a:solidFill>
              <a:schemeClr val="tx1"/>
            </a:solidFill>
          </a:endParaRPr>
        </a:p>
      </dsp:txBody>
      <dsp:txXfrm>
        <a:off x="3421564" y="194088"/>
        <a:ext cx="929929" cy="929929"/>
      </dsp:txXfrm>
    </dsp:sp>
    <dsp:sp modelId="{77981FA2-E3F7-C647-9C96-1367274AAA86}">
      <dsp:nvSpPr>
        <dsp:cNvPr id="0" name=""/>
        <dsp:cNvSpPr/>
      </dsp:nvSpPr>
      <dsp:spPr>
        <a:xfrm>
          <a:off x="5224194" y="1996718"/>
          <a:ext cx="1315119" cy="1315119"/>
        </a:xfrm>
        <a:prstGeom prst="ellipse">
          <a:avLst/>
        </a:prstGeom>
        <a:solidFill>
          <a:schemeClr val="tx2">
            <a:lumMod val="10000"/>
            <a:lumOff val="9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schemeClr val="tx1"/>
              </a:solidFill>
            </a:rPr>
            <a:t>编写程序</a:t>
          </a:r>
        </a:p>
      </dsp:txBody>
      <dsp:txXfrm>
        <a:off x="5416789" y="2189313"/>
        <a:ext cx="929929" cy="929929"/>
      </dsp:txXfrm>
    </dsp:sp>
    <dsp:sp modelId="{6F05B133-5047-1345-85C2-02E4D80B9EE2}">
      <dsp:nvSpPr>
        <dsp:cNvPr id="0" name=""/>
        <dsp:cNvSpPr/>
      </dsp:nvSpPr>
      <dsp:spPr>
        <a:xfrm>
          <a:off x="3228969" y="3991943"/>
          <a:ext cx="1315119" cy="1315119"/>
        </a:xfrm>
        <a:prstGeom prst="ellipse">
          <a:avLst/>
        </a:prstGeom>
        <a:solidFill>
          <a:schemeClr val="tx2">
            <a:lumMod val="10000"/>
            <a:lumOff val="9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a:solidFill>
                <a:schemeClr val="tx1"/>
              </a:solidFill>
            </a:rPr>
            <a:t>软件测试</a:t>
          </a:r>
          <a:endParaRPr lang="en-US" altLang="zh-CN" sz="1600" kern="1200">
            <a:solidFill>
              <a:schemeClr val="tx1"/>
            </a:solidFill>
          </a:endParaRPr>
        </a:p>
        <a:p>
          <a:pPr marL="0" lvl="0" indent="0" algn="ctr" defTabSz="711200">
            <a:lnSpc>
              <a:spcPct val="90000"/>
            </a:lnSpc>
            <a:spcBef>
              <a:spcPct val="0"/>
            </a:spcBef>
            <a:spcAft>
              <a:spcPct val="35000"/>
            </a:spcAft>
            <a:buNone/>
          </a:pPr>
          <a:r>
            <a:rPr lang="zh-CN" altLang="en-US" sz="1600" kern="1200">
              <a:solidFill>
                <a:schemeClr val="tx1"/>
              </a:solidFill>
            </a:rPr>
            <a:t>调试助手</a:t>
          </a:r>
          <a:endParaRPr lang="zh-CN" altLang="en-US" sz="1600" kern="1200" dirty="0">
            <a:solidFill>
              <a:schemeClr val="tx1"/>
            </a:solidFill>
          </a:endParaRPr>
        </a:p>
      </dsp:txBody>
      <dsp:txXfrm>
        <a:off x="3421564" y="4184538"/>
        <a:ext cx="929929" cy="929929"/>
      </dsp:txXfrm>
    </dsp:sp>
    <dsp:sp modelId="{15CBEF4A-7BD8-0B4C-B066-B992F0A9483F}">
      <dsp:nvSpPr>
        <dsp:cNvPr id="0" name=""/>
        <dsp:cNvSpPr/>
      </dsp:nvSpPr>
      <dsp:spPr>
        <a:xfrm>
          <a:off x="1233744" y="1996718"/>
          <a:ext cx="1315119" cy="1315119"/>
        </a:xfrm>
        <a:prstGeom prst="ellipse">
          <a:avLst/>
        </a:prstGeom>
        <a:solidFill>
          <a:schemeClr val="tx2">
            <a:lumMod val="10000"/>
            <a:lumOff val="9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solidFill>
                <a:schemeClr val="tx1"/>
              </a:solidFill>
            </a:rPr>
            <a:t>问题</a:t>
          </a:r>
          <a:r>
            <a:rPr lang="en-US" altLang="zh-CN" sz="1600" b="1" kern="1200" dirty="0">
              <a:solidFill>
                <a:schemeClr val="tx1"/>
              </a:solidFill>
            </a:rPr>
            <a:t>——</a:t>
          </a:r>
        </a:p>
        <a:p>
          <a:pPr marL="0" lvl="0" indent="0" algn="ctr" defTabSz="711200">
            <a:lnSpc>
              <a:spcPct val="90000"/>
            </a:lnSpc>
            <a:spcBef>
              <a:spcPct val="0"/>
            </a:spcBef>
            <a:spcAft>
              <a:spcPct val="35000"/>
            </a:spcAft>
            <a:buNone/>
          </a:pPr>
          <a:r>
            <a:rPr lang="zh-CN" altLang="en-US" sz="1600" kern="1200" dirty="0">
              <a:solidFill>
                <a:schemeClr val="tx1"/>
              </a:solidFill>
            </a:rPr>
            <a:t>数学</a:t>
          </a:r>
          <a:endParaRPr lang="en-US" altLang="zh-CN" sz="1600" kern="1200" dirty="0">
            <a:solidFill>
              <a:schemeClr val="tx1"/>
            </a:solidFill>
          </a:endParaRPr>
        </a:p>
        <a:p>
          <a:pPr marL="0" lvl="0" indent="0" algn="ctr" defTabSz="711200">
            <a:lnSpc>
              <a:spcPct val="90000"/>
            </a:lnSpc>
            <a:spcBef>
              <a:spcPct val="0"/>
            </a:spcBef>
            <a:spcAft>
              <a:spcPct val="35000"/>
            </a:spcAft>
            <a:buNone/>
          </a:pPr>
          <a:r>
            <a:rPr lang="zh-CN" altLang="en-US" sz="1600" kern="1200" dirty="0">
              <a:solidFill>
                <a:schemeClr val="tx1"/>
              </a:solidFill>
            </a:rPr>
            <a:t>猜字谜</a:t>
          </a:r>
          <a:endParaRPr lang="en-US" altLang="zh-CN" sz="1600" kern="1200" dirty="0">
            <a:solidFill>
              <a:schemeClr val="tx1"/>
            </a:solidFill>
          </a:endParaRPr>
        </a:p>
      </dsp:txBody>
      <dsp:txXfrm>
        <a:off x="1426339" y="2189313"/>
        <a:ext cx="929929" cy="9299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8C6F12-664E-A44E-A43B-94F8056D7777}">
      <dsp:nvSpPr>
        <dsp:cNvPr id="0" name=""/>
        <dsp:cNvSpPr/>
      </dsp:nvSpPr>
      <dsp:spPr>
        <a:xfrm>
          <a:off x="1605368" y="2183"/>
          <a:ext cx="2492288" cy="1246144"/>
        </a:xfrm>
        <a:prstGeom prst="roundRect">
          <a:avLst>
            <a:gd name="adj" fmla="val 10000"/>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两个验证器</a:t>
          </a:r>
        </a:p>
      </dsp:txBody>
      <dsp:txXfrm>
        <a:off x="1641866" y="38681"/>
        <a:ext cx="2419292" cy="1173148"/>
      </dsp:txXfrm>
    </dsp:sp>
    <dsp:sp modelId="{59B722F5-64E6-0B4A-A3C5-AB5EAEA260DF}">
      <dsp:nvSpPr>
        <dsp:cNvPr id="0" name=""/>
        <dsp:cNvSpPr/>
      </dsp:nvSpPr>
      <dsp:spPr>
        <a:xfrm>
          <a:off x="1854596" y="1248327"/>
          <a:ext cx="249228" cy="934608"/>
        </a:xfrm>
        <a:custGeom>
          <a:avLst/>
          <a:gdLst/>
          <a:ahLst/>
          <a:cxnLst/>
          <a:rect l="0" t="0" r="0" b="0"/>
          <a:pathLst>
            <a:path>
              <a:moveTo>
                <a:pt x="0" y="0"/>
              </a:moveTo>
              <a:lnTo>
                <a:pt x="0" y="934608"/>
              </a:lnTo>
              <a:lnTo>
                <a:pt x="249228" y="934608"/>
              </a:lnTo>
            </a:path>
          </a:pathLst>
        </a:custGeom>
        <a:noFill/>
        <a:ln w="1905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CD84A5-1885-E142-B64D-BE5EE02D259E}">
      <dsp:nvSpPr>
        <dsp:cNvPr id="0" name=""/>
        <dsp:cNvSpPr/>
      </dsp:nvSpPr>
      <dsp:spPr>
        <a:xfrm>
          <a:off x="2103825" y="1559863"/>
          <a:ext cx="1993831" cy="1246144"/>
        </a:xfrm>
        <a:prstGeom prst="roundRect">
          <a:avLst>
            <a:gd name="adj" fmla="val 10000"/>
          </a:avLst>
        </a:prstGeom>
        <a:solidFill>
          <a:schemeClr val="accent4">
            <a:alpha val="90000"/>
            <a:tint val="4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语法验证器</a:t>
          </a:r>
        </a:p>
      </dsp:txBody>
      <dsp:txXfrm>
        <a:off x="2140323" y="1596361"/>
        <a:ext cx="1920835" cy="1173148"/>
      </dsp:txXfrm>
    </dsp:sp>
    <dsp:sp modelId="{44A92B50-A296-B947-B3E7-F8DE53F2D05C}">
      <dsp:nvSpPr>
        <dsp:cNvPr id="0" name=""/>
        <dsp:cNvSpPr/>
      </dsp:nvSpPr>
      <dsp:spPr>
        <a:xfrm>
          <a:off x="1854596" y="1248327"/>
          <a:ext cx="249228" cy="2492288"/>
        </a:xfrm>
        <a:custGeom>
          <a:avLst/>
          <a:gdLst/>
          <a:ahLst/>
          <a:cxnLst/>
          <a:rect l="0" t="0" r="0" b="0"/>
          <a:pathLst>
            <a:path>
              <a:moveTo>
                <a:pt x="0" y="0"/>
              </a:moveTo>
              <a:lnTo>
                <a:pt x="0" y="2492288"/>
              </a:lnTo>
              <a:lnTo>
                <a:pt x="249228" y="2492288"/>
              </a:lnTo>
            </a:path>
          </a:pathLst>
        </a:custGeom>
        <a:noFill/>
        <a:ln w="1905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75FF1F-AB85-8949-B6EA-B44C9488D053}">
      <dsp:nvSpPr>
        <dsp:cNvPr id="0" name=""/>
        <dsp:cNvSpPr/>
      </dsp:nvSpPr>
      <dsp:spPr>
        <a:xfrm>
          <a:off x="2103825" y="3117544"/>
          <a:ext cx="1993831" cy="1246144"/>
        </a:xfrm>
        <a:prstGeom prst="roundRect">
          <a:avLst>
            <a:gd name="adj" fmla="val 10000"/>
          </a:avLst>
        </a:prstGeom>
        <a:solidFill>
          <a:schemeClr val="accent4">
            <a:alpha val="90000"/>
            <a:tint val="4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语义验证器</a:t>
          </a:r>
        </a:p>
      </dsp:txBody>
      <dsp:txXfrm>
        <a:off x="2140323" y="3154042"/>
        <a:ext cx="1920835" cy="11731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C695FA-5F39-EE44-9060-4300A11929E2}">
      <dsp:nvSpPr>
        <dsp:cNvPr id="0" name=""/>
        <dsp:cNvSpPr/>
      </dsp:nvSpPr>
      <dsp:spPr>
        <a:xfrm>
          <a:off x="5241934" y="2489299"/>
          <a:ext cx="101803" cy="1106918"/>
        </a:xfrm>
        <a:custGeom>
          <a:avLst/>
          <a:gdLst/>
          <a:ahLst/>
          <a:cxnLst/>
          <a:rect l="0" t="0" r="0" b="0"/>
          <a:pathLst>
            <a:path>
              <a:moveTo>
                <a:pt x="0" y="0"/>
              </a:moveTo>
              <a:lnTo>
                <a:pt x="0" y="1106918"/>
              </a:lnTo>
              <a:lnTo>
                <a:pt x="101803" y="1106918"/>
              </a:lnTo>
            </a:path>
          </a:pathLst>
        </a:custGeom>
        <a:noFill/>
        <a:ln w="19050" cap="flat" cmpd="sng" algn="ctr">
          <a:solidFill>
            <a:schemeClr val="accent4">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E53448-B9BC-1545-914C-1D2F62673A7E}">
      <dsp:nvSpPr>
        <dsp:cNvPr id="0" name=""/>
        <dsp:cNvSpPr/>
      </dsp:nvSpPr>
      <dsp:spPr>
        <a:xfrm>
          <a:off x="3198693" y="1535468"/>
          <a:ext cx="2788646" cy="390126"/>
        </a:xfrm>
        <a:custGeom>
          <a:avLst/>
          <a:gdLst/>
          <a:ahLst/>
          <a:cxnLst/>
          <a:rect l="0" t="0" r="0" b="0"/>
          <a:pathLst>
            <a:path>
              <a:moveTo>
                <a:pt x="0" y="0"/>
              </a:moveTo>
              <a:lnTo>
                <a:pt x="0" y="194457"/>
              </a:lnTo>
              <a:lnTo>
                <a:pt x="2788646" y="194457"/>
              </a:lnTo>
              <a:lnTo>
                <a:pt x="2788646" y="390126"/>
              </a:lnTo>
            </a:path>
          </a:pathLst>
        </a:custGeom>
        <a:noFill/>
        <a:ln w="19050" cap="flat" cmpd="sng" algn="ctr">
          <a:solidFill>
            <a:schemeClr val="accent4">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968A5B-6447-364B-ADD0-1FC2595F9A84}">
      <dsp:nvSpPr>
        <dsp:cNvPr id="0" name=""/>
        <dsp:cNvSpPr/>
      </dsp:nvSpPr>
      <dsp:spPr>
        <a:xfrm>
          <a:off x="2444035" y="2529616"/>
          <a:ext cx="104002" cy="1049969"/>
        </a:xfrm>
        <a:custGeom>
          <a:avLst/>
          <a:gdLst/>
          <a:ahLst/>
          <a:cxnLst/>
          <a:rect l="0" t="0" r="0" b="0"/>
          <a:pathLst>
            <a:path>
              <a:moveTo>
                <a:pt x="0" y="0"/>
              </a:moveTo>
              <a:lnTo>
                <a:pt x="0" y="1049969"/>
              </a:lnTo>
              <a:lnTo>
                <a:pt x="104002" y="1049969"/>
              </a:lnTo>
            </a:path>
          </a:pathLst>
        </a:custGeom>
        <a:noFill/>
        <a:ln w="19050" cap="flat" cmpd="sng" algn="ctr">
          <a:solidFill>
            <a:schemeClr val="accent4">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69BE6F-AFF5-EC4F-A72D-9938876B0DA0}">
      <dsp:nvSpPr>
        <dsp:cNvPr id="0" name=""/>
        <dsp:cNvSpPr/>
      </dsp:nvSpPr>
      <dsp:spPr>
        <a:xfrm>
          <a:off x="3143721" y="1535468"/>
          <a:ext cx="91440" cy="390126"/>
        </a:xfrm>
        <a:custGeom>
          <a:avLst/>
          <a:gdLst/>
          <a:ahLst/>
          <a:cxnLst/>
          <a:rect l="0" t="0" r="0" b="0"/>
          <a:pathLst>
            <a:path>
              <a:moveTo>
                <a:pt x="54972" y="0"/>
              </a:moveTo>
              <a:lnTo>
                <a:pt x="54972" y="194457"/>
              </a:lnTo>
              <a:lnTo>
                <a:pt x="45720" y="194457"/>
              </a:lnTo>
              <a:lnTo>
                <a:pt x="45720" y="390126"/>
              </a:lnTo>
            </a:path>
          </a:pathLst>
        </a:custGeom>
        <a:noFill/>
        <a:ln w="19050" cap="flat" cmpd="sng" algn="ctr">
          <a:solidFill>
            <a:schemeClr val="accent4">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BA3B58-089D-114B-ADB2-02F0CEE1E9D7}">
      <dsp:nvSpPr>
        <dsp:cNvPr id="0" name=""/>
        <dsp:cNvSpPr/>
      </dsp:nvSpPr>
      <dsp:spPr>
        <a:xfrm>
          <a:off x="934589" y="1535468"/>
          <a:ext cx="2264104" cy="390126"/>
        </a:xfrm>
        <a:custGeom>
          <a:avLst/>
          <a:gdLst/>
          <a:ahLst/>
          <a:cxnLst/>
          <a:rect l="0" t="0" r="0" b="0"/>
          <a:pathLst>
            <a:path>
              <a:moveTo>
                <a:pt x="2264104" y="0"/>
              </a:moveTo>
              <a:lnTo>
                <a:pt x="2264104" y="194457"/>
              </a:lnTo>
              <a:lnTo>
                <a:pt x="0" y="194457"/>
              </a:lnTo>
              <a:lnTo>
                <a:pt x="0" y="390126"/>
              </a:lnTo>
            </a:path>
          </a:pathLst>
        </a:custGeom>
        <a:noFill/>
        <a:ln w="19050" cap="flat" cmpd="sng" algn="ctr">
          <a:solidFill>
            <a:schemeClr val="accent4">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A7EAB4-0467-D345-AB5D-EE9DA6F0DD1E}">
      <dsp:nvSpPr>
        <dsp:cNvPr id="0" name=""/>
        <dsp:cNvSpPr/>
      </dsp:nvSpPr>
      <dsp:spPr>
        <a:xfrm>
          <a:off x="2266936" y="848670"/>
          <a:ext cx="1863514" cy="686798"/>
        </a:xfrm>
        <a:prstGeom prst="rect">
          <a:avLst/>
        </a:prstGeom>
        <a:solidFill>
          <a:schemeClr val="accent4">
            <a:alpha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schemeClr val="tx1"/>
              </a:solidFill>
            </a:rPr>
            <a:t>三类错误</a:t>
          </a:r>
        </a:p>
      </dsp:txBody>
      <dsp:txXfrm>
        <a:off x="2266936" y="848670"/>
        <a:ext cx="1863514" cy="686798"/>
      </dsp:txXfrm>
    </dsp:sp>
    <dsp:sp modelId="{1FB162B3-9642-524D-BE00-DA72094180CE}">
      <dsp:nvSpPr>
        <dsp:cNvPr id="0" name=""/>
        <dsp:cNvSpPr/>
      </dsp:nvSpPr>
      <dsp:spPr>
        <a:xfrm>
          <a:off x="2832" y="1925595"/>
          <a:ext cx="1863514" cy="604020"/>
        </a:xfrm>
        <a:prstGeom prst="rect">
          <a:avLst/>
        </a:prstGeom>
        <a:solidFill>
          <a:schemeClr val="accent4">
            <a:alpha val="7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 altLang="zh-CN" sz="1600" kern="1200" dirty="0">
              <a:solidFill>
                <a:schemeClr val="tx1"/>
              </a:solidFill>
            </a:rPr>
            <a:t>Syntax errors</a:t>
          </a:r>
          <a:endParaRPr lang="zh-CN" altLang="en-US" sz="1600" kern="1200" dirty="0">
            <a:solidFill>
              <a:schemeClr val="tx1"/>
            </a:solidFill>
          </a:endParaRPr>
        </a:p>
      </dsp:txBody>
      <dsp:txXfrm>
        <a:off x="2832" y="1925595"/>
        <a:ext cx="1863514" cy="604020"/>
      </dsp:txXfrm>
    </dsp:sp>
    <dsp:sp modelId="{ABB4779A-44AA-FE45-87AE-C1B9D60BE0EA}">
      <dsp:nvSpPr>
        <dsp:cNvPr id="0" name=""/>
        <dsp:cNvSpPr/>
      </dsp:nvSpPr>
      <dsp:spPr>
        <a:xfrm>
          <a:off x="2257684" y="1925595"/>
          <a:ext cx="1863514" cy="604020"/>
        </a:xfrm>
        <a:prstGeom prst="rect">
          <a:avLst/>
        </a:prstGeom>
        <a:solidFill>
          <a:schemeClr val="accent2">
            <a:lumMod val="20000"/>
            <a:lumOff val="80000"/>
            <a:alpha val="7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 altLang="zh-CN" sz="1600" kern="1200" dirty="0">
              <a:solidFill>
                <a:schemeClr val="tx1"/>
              </a:solidFill>
            </a:rPr>
            <a:t>Topology errors</a:t>
          </a:r>
          <a:endParaRPr lang="zh-CN" altLang="en-US" sz="1600" kern="1200" dirty="0">
            <a:solidFill>
              <a:schemeClr val="tx1"/>
            </a:solidFill>
          </a:endParaRPr>
        </a:p>
      </dsp:txBody>
      <dsp:txXfrm>
        <a:off x="2257684" y="1925595"/>
        <a:ext cx="1863514" cy="604020"/>
      </dsp:txXfrm>
    </dsp:sp>
    <dsp:sp modelId="{3C901AF8-CA49-0043-BAAF-8090D28A20BF}">
      <dsp:nvSpPr>
        <dsp:cNvPr id="0" name=""/>
        <dsp:cNvSpPr/>
      </dsp:nvSpPr>
      <dsp:spPr>
        <a:xfrm>
          <a:off x="2548038" y="2754458"/>
          <a:ext cx="2406560" cy="1650253"/>
        </a:xfrm>
        <a:prstGeom prst="rect">
          <a:avLst/>
        </a:prstGeom>
        <a:solidFill>
          <a:schemeClr val="accent2">
            <a:lumMod val="40000"/>
            <a:lumOff val="60000"/>
            <a:alpha val="5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l" defTabSz="311150">
            <a:lnSpc>
              <a:spcPct val="150000"/>
            </a:lnSpc>
            <a:spcBef>
              <a:spcPct val="0"/>
            </a:spcBef>
            <a:spcAft>
              <a:spcPct val="35000"/>
            </a:spcAft>
            <a:buFont typeface="+mj-lt"/>
            <a:buNone/>
          </a:pPr>
          <a:r>
            <a:rPr lang="zh-CN" altLang="en" sz="700" b="1" kern="1200" dirty="0">
              <a:solidFill>
                <a:schemeClr val="tx1"/>
              </a:solidFill>
              <a:effectLst/>
            </a:rPr>
            <a:t>含义</a:t>
          </a:r>
          <a:r>
            <a:rPr lang="zh-CN" altLang="en-US" sz="700" b="1" kern="1200" dirty="0">
              <a:solidFill>
                <a:schemeClr val="tx1"/>
              </a:solidFill>
              <a:effectLst/>
            </a:rPr>
            <a:t>：</a:t>
          </a:r>
          <a:r>
            <a:rPr lang="en" altLang="zh-CN" sz="700" kern="1200" dirty="0">
              <a:solidFill>
                <a:schemeClr val="tx1"/>
              </a:solidFill>
              <a:effectLst/>
            </a:rPr>
            <a:t>GPT-4</a:t>
          </a:r>
          <a:r>
            <a:rPr lang="zh-CN" altLang="en-US" sz="700" kern="1200" dirty="0">
              <a:solidFill>
                <a:schemeClr val="tx1"/>
              </a:solidFill>
              <a:effectLst/>
            </a:rPr>
            <a:t>错误声明</a:t>
          </a:r>
          <a:r>
            <a:rPr lang="en-US" altLang="zh-CN" sz="700" kern="1200" dirty="0">
              <a:solidFill>
                <a:schemeClr val="tx1"/>
              </a:solidFill>
              <a:effectLst/>
            </a:rPr>
            <a:t>/</a:t>
          </a:r>
          <a:r>
            <a:rPr lang="zh-CN" altLang="en-US" sz="700" kern="1200" dirty="0">
              <a:solidFill>
                <a:schemeClr val="tx1"/>
              </a:solidFill>
              <a:effectLst/>
            </a:rPr>
            <a:t>遗漏</a:t>
          </a:r>
          <a:r>
            <a:rPr lang="en" altLang="zh-CN" sz="700" kern="1200" dirty="0">
              <a:solidFill>
                <a:schemeClr val="tx1"/>
              </a:solidFill>
              <a:effectLst/>
            </a:rPr>
            <a:t>BGP</a:t>
          </a:r>
          <a:r>
            <a:rPr lang="zh-CN" altLang="en-US" sz="700" kern="1200" dirty="0">
              <a:solidFill>
                <a:schemeClr val="tx1"/>
              </a:solidFill>
              <a:effectLst/>
            </a:rPr>
            <a:t>邻居</a:t>
          </a:r>
          <a:r>
            <a:rPr lang="en-US" altLang="zh-CN" sz="700" kern="1200" dirty="0">
              <a:solidFill>
                <a:schemeClr val="tx1"/>
              </a:solidFill>
              <a:effectLst/>
            </a:rPr>
            <a:t>/</a:t>
          </a:r>
          <a:r>
            <a:rPr lang="zh-CN" altLang="en-US" sz="700" kern="1200" dirty="0">
              <a:solidFill>
                <a:schemeClr val="tx1"/>
              </a:solidFill>
              <a:effectLst/>
            </a:rPr>
            <a:t>忘记宣布某些网络</a:t>
          </a:r>
          <a:endParaRPr lang="zh-CN" altLang="en-US" sz="700" kern="1200" dirty="0">
            <a:solidFill>
              <a:schemeClr val="tx1"/>
            </a:solidFill>
          </a:endParaRPr>
        </a:p>
        <a:p>
          <a:pPr marL="0" lvl="0" indent="0" algn="l" defTabSz="311150">
            <a:lnSpc>
              <a:spcPct val="150000"/>
            </a:lnSpc>
            <a:spcBef>
              <a:spcPct val="0"/>
            </a:spcBef>
            <a:spcAft>
              <a:spcPct val="35000"/>
            </a:spcAft>
            <a:buFont typeface="+mj-lt"/>
            <a:buNone/>
          </a:pPr>
          <a:r>
            <a:rPr lang="zh-CN" altLang="en-US" sz="700" b="1" kern="1200" dirty="0">
              <a:solidFill>
                <a:schemeClr val="tx1"/>
              </a:solidFill>
            </a:rPr>
            <a:t>解决</a:t>
          </a:r>
          <a:r>
            <a:rPr lang="zh-CN" altLang="en-US" sz="700" kern="1200" dirty="0">
              <a:solidFill>
                <a:schemeClr val="tx1"/>
              </a:solidFill>
            </a:rPr>
            <a:t>：“</a:t>
          </a:r>
          <a:r>
            <a:rPr lang="en" altLang="zh-CN" sz="700" kern="1200" dirty="0">
              <a:solidFill>
                <a:schemeClr val="tx1"/>
              </a:solidFill>
            </a:rPr>
            <a:t>an automated "topology verifier"”  </a:t>
          </a:r>
        </a:p>
        <a:p>
          <a:pPr marL="0" lvl="0" indent="0" algn="l" defTabSz="311150">
            <a:lnSpc>
              <a:spcPct val="150000"/>
            </a:lnSpc>
            <a:spcBef>
              <a:spcPct val="0"/>
            </a:spcBef>
            <a:spcAft>
              <a:spcPct val="35000"/>
            </a:spcAft>
            <a:buFont typeface="+mj-lt"/>
            <a:buNone/>
          </a:pPr>
          <a:r>
            <a:rPr lang="en-US" altLang="zh-CN" sz="700" kern="1200" dirty="0">
              <a:solidFill>
                <a:schemeClr val="tx1"/>
              </a:solidFill>
              <a:effectLst/>
            </a:rPr>
            <a:t>-</a:t>
          </a:r>
          <a:r>
            <a:rPr lang="zh-CN" altLang="en-US" sz="700" kern="1200" dirty="0">
              <a:solidFill>
                <a:schemeClr val="tx1"/>
              </a:solidFill>
              <a:effectLst/>
            </a:rPr>
            <a:t> 系统地解析所有以太网接口</a:t>
          </a:r>
          <a:endParaRPr lang="zh-CN" altLang="en-US" sz="700" kern="1200" dirty="0">
            <a:solidFill>
              <a:schemeClr val="tx1"/>
            </a:solidFill>
          </a:endParaRPr>
        </a:p>
        <a:p>
          <a:pPr marL="0" lvl="0" indent="0" algn="l" defTabSz="311150">
            <a:lnSpc>
              <a:spcPct val="150000"/>
            </a:lnSpc>
            <a:spcBef>
              <a:spcPct val="0"/>
            </a:spcBef>
            <a:spcAft>
              <a:spcPct val="35000"/>
            </a:spcAft>
            <a:buFont typeface="+mj-lt"/>
            <a:buNone/>
          </a:pPr>
          <a:r>
            <a:rPr lang="en-US" altLang="zh-CN" sz="700" kern="1200" dirty="0">
              <a:solidFill>
                <a:schemeClr val="tx1"/>
              </a:solidFill>
              <a:effectLst/>
            </a:rPr>
            <a:t>-</a:t>
          </a:r>
          <a:r>
            <a:rPr lang="zh-CN" altLang="en-US" sz="700" kern="1200" dirty="0">
              <a:solidFill>
                <a:schemeClr val="tx1"/>
              </a:solidFill>
              <a:effectLst/>
            </a:rPr>
            <a:t> 将配置中的</a:t>
          </a:r>
          <a:r>
            <a:rPr lang="en" altLang="zh-CN" sz="700" kern="1200" dirty="0">
              <a:solidFill>
                <a:schemeClr val="tx1"/>
              </a:solidFill>
              <a:effectLst/>
            </a:rPr>
            <a:t>BGP</a:t>
          </a:r>
          <a:r>
            <a:rPr lang="zh-CN" altLang="en-US" sz="700" kern="1200" dirty="0">
              <a:solidFill>
                <a:schemeClr val="tx1"/>
              </a:solidFill>
              <a:effectLst/>
            </a:rPr>
            <a:t>邻居和网络声明与</a:t>
          </a:r>
          <a:r>
            <a:rPr lang="en" altLang="zh-CN" sz="700" kern="1200" dirty="0">
              <a:solidFill>
                <a:schemeClr val="tx1"/>
              </a:solidFill>
              <a:effectLst/>
            </a:rPr>
            <a:t>JSON</a:t>
          </a:r>
          <a:r>
            <a:rPr lang="zh-CN" altLang="en-US" sz="700" kern="1200" dirty="0">
              <a:solidFill>
                <a:schemeClr val="tx1"/>
              </a:solidFill>
              <a:effectLst/>
            </a:rPr>
            <a:t>字典中列出的网络结构进行匹配</a:t>
          </a:r>
          <a:endParaRPr lang="zh-CN" altLang="en-US" sz="700" kern="1200" dirty="0">
            <a:solidFill>
              <a:schemeClr val="tx1"/>
            </a:solidFill>
          </a:endParaRPr>
        </a:p>
        <a:p>
          <a:pPr marL="0" lvl="0" indent="0" algn="l" defTabSz="311150">
            <a:lnSpc>
              <a:spcPct val="150000"/>
            </a:lnSpc>
            <a:spcBef>
              <a:spcPct val="0"/>
            </a:spcBef>
            <a:spcAft>
              <a:spcPct val="35000"/>
            </a:spcAft>
            <a:buFont typeface="+mj-lt"/>
            <a:buNone/>
          </a:pPr>
          <a:r>
            <a:rPr lang="en-US" altLang="zh-CN" sz="700" kern="1200" dirty="0">
              <a:solidFill>
                <a:schemeClr val="tx1"/>
              </a:solidFill>
              <a:effectLst/>
            </a:rPr>
            <a:t>-</a:t>
          </a:r>
          <a:r>
            <a:rPr lang="zh-CN" altLang="en-US" sz="700" kern="1200" dirty="0">
              <a:solidFill>
                <a:schemeClr val="tx1"/>
              </a:solidFill>
              <a:effectLst/>
            </a:rPr>
            <a:t> 指出所有缺失的声明和拓扑不一致问题</a:t>
          </a:r>
          <a:endParaRPr lang="zh-CN" altLang="en-US" sz="700" kern="1200" dirty="0">
            <a:solidFill>
              <a:schemeClr val="tx1"/>
            </a:solidFill>
          </a:endParaRPr>
        </a:p>
      </dsp:txBody>
      <dsp:txXfrm>
        <a:off x="2548038" y="2754458"/>
        <a:ext cx="2406560" cy="1650253"/>
      </dsp:txXfrm>
    </dsp:sp>
    <dsp:sp modelId="{FC342367-A935-2143-9D72-9AA16756829D}">
      <dsp:nvSpPr>
        <dsp:cNvPr id="0" name=""/>
        <dsp:cNvSpPr/>
      </dsp:nvSpPr>
      <dsp:spPr>
        <a:xfrm>
          <a:off x="5055583" y="1925595"/>
          <a:ext cx="1863514" cy="563703"/>
        </a:xfrm>
        <a:prstGeom prst="rect">
          <a:avLst/>
        </a:prstGeom>
        <a:solidFill>
          <a:schemeClr val="accent6">
            <a:lumMod val="20000"/>
            <a:lumOff val="80000"/>
            <a:alpha val="7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 altLang="zh-CN" sz="1600" kern="1200" dirty="0">
              <a:solidFill>
                <a:schemeClr val="tx1"/>
              </a:solidFill>
            </a:rPr>
            <a:t>Semantic errors </a:t>
          </a:r>
        </a:p>
        <a:p>
          <a:pPr marL="0" lvl="0" indent="0" algn="ctr" defTabSz="711200">
            <a:lnSpc>
              <a:spcPct val="90000"/>
            </a:lnSpc>
            <a:spcBef>
              <a:spcPct val="0"/>
            </a:spcBef>
            <a:spcAft>
              <a:spcPct val="35000"/>
            </a:spcAft>
            <a:buNone/>
          </a:pPr>
          <a:r>
            <a:rPr lang="en" altLang="zh-CN" sz="1600" kern="1200" dirty="0">
              <a:solidFill>
                <a:schemeClr val="tx1"/>
              </a:solidFill>
            </a:rPr>
            <a:t>/ Policy errors</a:t>
          </a:r>
          <a:endParaRPr lang="zh-CN" altLang="en-US" sz="1600" kern="1200" dirty="0">
            <a:solidFill>
              <a:schemeClr val="tx1"/>
            </a:solidFill>
          </a:endParaRPr>
        </a:p>
      </dsp:txBody>
      <dsp:txXfrm>
        <a:off x="5055583" y="1925595"/>
        <a:ext cx="1863514" cy="563703"/>
      </dsp:txXfrm>
    </dsp:sp>
    <dsp:sp modelId="{74B23F41-43AB-6243-89D0-E038743C666B}">
      <dsp:nvSpPr>
        <dsp:cNvPr id="0" name=""/>
        <dsp:cNvSpPr/>
      </dsp:nvSpPr>
      <dsp:spPr>
        <a:xfrm>
          <a:off x="5343738" y="2761428"/>
          <a:ext cx="2274381" cy="1669578"/>
        </a:xfrm>
        <a:prstGeom prst="rect">
          <a:avLst/>
        </a:prstGeom>
        <a:solidFill>
          <a:schemeClr val="accent6">
            <a:lumMod val="40000"/>
            <a:lumOff val="60000"/>
            <a:alpha val="5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l" defTabSz="311150">
            <a:lnSpc>
              <a:spcPct val="150000"/>
            </a:lnSpc>
            <a:spcBef>
              <a:spcPct val="0"/>
            </a:spcBef>
            <a:spcAft>
              <a:spcPct val="35000"/>
            </a:spcAft>
            <a:buFont typeface="+mj-lt"/>
            <a:buNone/>
          </a:pPr>
          <a:r>
            <a:rPr lang="zh-CN" altLang="en" sz="700" b="1" kern="1200" dirty="0">
              <a:solidFill>
                <a:schemeClr val="tx1"/>
              </a:solidFill>
              <a:effectLst/>
            </a:rPr>
            <a:t>含义</a:t>
          </a:r>
          <a:r>
            <a:rPr lang="zh-CN" altLang="en-US" sz="700" kern="1200" dirty="0">
              <a:solidFill>
                <a:schemeClr val="tx1"/>
              </a:solidFill>
              <a:effectLst/>
            </a:rPr>
            <a:t>：</a:t>
          </a:r>
          <a:r>
            <a:rPr lang="en" altLang="zh-CN" sz="700" kern="1200" dirty="0">
              <a:solidFill>
                <a:schemeClr val="tx1"/>
              </a:solidFill>
              <a:effectLst/>
            </a:rPr>
            <a:t>GPT-4</a:t>
          </a:r>
          <a:r>
            <a:rPr lang="zh-CN" altLang="en-US" sz="700" kern="1200" dirty="0">
              <a:solidFill>
                <a:schemeClr val="tx1"/>
              </a:solidFill>
              <a:effectLst/>
            </a:rPr>
            <a:t>生成的配置不遵循预期的本地策略。</a:t>
          </a:r>
          <a:endParaRPr lang="zh-CN" altLang="en-US" sz="700" kern="1200" dirty="0">
            <a:solidFill>
              <a:schemeClr val="tx1"/>
            </a:solidFill>
          </a:endParaRPr>
        </a:p>
        <a:p>
          <a:pPr marL="0" lvl="0" indent="0" algn="l" defTabSz="311150">
            <a:lnSpc>
              <a:spcPct val="150000"/>
            </a:lnSpc>
            <a:spcBef>
              <a:spcPct val="0"/>
            </a:spcBef>
            <a:spcAft>
              <a:spcPct val="35000"/>
            </a:spcAft>
            <a:buFont typeface="+mj-lt"/>
            <a:buNone/>
          </a:pPr>
          <a:r>
            <a:rPr lang="zh-CN" altLang="en-US" sz="700" b="1" kern="1200" dirty="0">
              <a:solidFill>
                <a:schemeClr val="tx1"/>
              </a:solidFill>
              <a:effectLst/>
            </a:rPr>
            <a:t>解决</a:t>
          </a:r>
          <a:r>
            <a:rPr lang="zh-CN" altLang="en-US" sz="700" kern="1200" dirty="0">
              <a:solidFill>
                <a:schemeClr val="tx1"/>
              </a:solidFill>
              <a:effectLst/>
            </a:rPr>
            <a:t>：</a:t>
          </a:r>
          <a:endParaRPr lang="en-US" altLang="zh-CN" sz="700" kern="1200" dirty="0">
            <a:solidFill>
              <a:schemeClr val="tx1"/>
            </a:solidFill>
            <a:effectLst/>
          </a:endParaRPr>
        </a:p>
        <a:p>
          <a:pPr marL="0" lvl="0" indent="0" algn="l" defTabSz="311150">
            <a:lnSpc>
              <a:spcPct val="150000"/>
            </a:lnSpc>
            <a:spcBef>
              <a:spcPct val="0"/>
            </a:spcBef>
            <a:spcAft>
              <a:spcPct val="35000"/>
            </a:spcAft>
            <a:buFont typeface="+mj-lt"/>
            <a:buNone/>
          </a:pPr>
          <a:r>
            <a:rPr lang="en-US" altLang="zh-CN" sz="700" kern="1200" dirty="0">
              <a:solidFill>
                <a:schemeClr val="tx1"/>
              </a:solidFill>
              <a:effectLst/>
            </a:rPr>
            <a:t>-</a:t>
          </a:r>
          <a:r>
            <a:rPr lang="zh-CN" altLang="en-US" sz="700" kern="1200" dirty="0">
              <a:solidFill>
                <a:schemeClr val="tx1"/>
              </a:solidFill>
              <a:effectLst/>
            </a:rPr>
            <a:t> 使用</a:t>
          </a:r>
          <a:r>
            <a:rPr lang="en" altLang="zh-CN" sz="700" kern="1200" dirty="0">
              <a:solidFill>
                <a:schemeClr val="tx1"/>
              </a:solidFill>
              <a:effectLst/>
            </a:rPr>
            <a:t>Batfish</a:t>
          </a:r>
          <a:r>
            <a:rPr lang="zh-CN" altLang="en" sz="700" kern="1200" dirty="0">
              <a:solidFill>
                <a:schemeClr val="tx1"/>
              </a:solidFill>
              <a:effectLst/>
            </a:rPr>
            <a:t>的</a:t>
          </a:r>
          <a:r>
            <a:rPr lang="zh-CN" altLang="en-US" sz="700" kern="1200" dirty="0">
              <a:solidFill>
                <a:schemeClr val="tx1"/>
              </a:solidFill>
            </a:rPr>
            <a:t>“</a:t>
          </a:r>
          <a:r>
            <a:rPr lang="en" altLang="zh-CN" sz="700" kern="1200" dirty="0">
              <a:solidFill>
                <a:schemeClr val="tx1"/>
              </a:solidFill>
            </a:rPr>
            <a:t>Search Route Policies” </a:t>
          </a:r>
          <a:r>
            <a:rPr lang="zh-CN" altLang="en-US" sz="700" kern="1200" dirty="0">
              <a:solidFill>
                <a:schemeClr val="tx1"/>
              </a:solidFill>
              <a:effectLst/>
            </a:rPr>
            <a:t>进行验证。</a:t>
          </a:r>
          <a:endParaRPr lang="zh-CN" altLang="en-US" sz="700" kern="1200" dirty="0">
            <a:solidFill>
              <a:schemeClr val="tx1"/>
            </a:solidFill>
          </a:endParaRPr>
        </a:p>
        <a:p>
          <a:pPr marL="0" lvl="0" indent="0" algn="l" defTabSz="311150">
            <a:lnSpc>
              <a:spcPct val="150000"/>
            </a:lnSpc>
            <a:spcBef>
              <a:spcPct val="0"/>
            </a:spcBef>
            <a:spcAft>
              <a:spcPct val="35000"/>
            </a:spcAft>
            <a:buFont typeface="+mj-lt"/>
            <a:buNone/>
          </a:pPr>
          <a:r>
            <a:rPr lang="en-US" altLang="zh-CN" sz="700" kern="1200" dirty="0">
              <a:solidFill>
                <a:schemeClr val="tx1"/>
              </a:solidFill>
              <a:effectLst/>
            </a:rPr>
            <a:t>-</a:t>
          </a:r>
          <a:r>
            <a:rPr lang="zh-CN" altLang="en-US" sz="700" kern="1200" dirty="0">
              <a:solidFill>
                <a:schemeClr val="tx1"/>
              </a:solidFill>
              <a:effectLst/>
            </a:rPr>
            <a:t> 存在语义错误，</a:t>
          </a:r>
          <a:r>
            <a:rPr lang="en" altLang="zh-CN" sz="700" kern="1200" dirty="0">
              <a:solidFill>
                <a:schemeClr val="tx1"/>
              </a:solidFill>
              <a:effectLst/>
            </a:rPr>
            <a:t>Batfish</a:t>
          </a:r>
          <a:r>
            <a:rPr lang="zh-CN" altLang="en-US" sz="700" kern="1200" dirty="0">
              <a:solidFill>
                <a:schemeClr val="tx1"/>
              </a:solidFill>
              <a:effectLst/>
            </a:rPr>
            <a:t>生成没有遵循本地策略的示例</a:t>
          </a:r>
          <a:endParaRPr lang="zh-CN" altLang="en-US" sz="700" kern="1200" dirty="0">
            <a:solidFill>
              <a:schemeClr val="tx1"/>
            </a:solidFill>
          </a:endParaRPr>
        </a:p>
        <a:p>
          <a:pPr marL="0" lvl="0" indent="0" algn="l" defTabSz="311150">
            <a:lnSpc>
              <a:spcPct val="150000"/>
            </a:lnSpc>
            <a:spcBef>
              <a:spcPct val="0"/>
            </a:spcBef>
            <a:spcAft>
              <a:spcPct val="35000"/>
            </a:spcAft>
            <a:buFont typeface="+mj-lt"/>
            <a:buNone/>
          </a:pPr>
          <a:r>
            <a:rPr lang="en-US" altLang="zh-CN" sz="700" kern="1200" dirty="0">
              <a:solidFill>
                <a:schemeClr val="tx1"/>
              </a:solidFill>
            </a:rPr>
            <a:t>-</a:t>
          </a:r>
          <a:r>
            <a:rPr lang="zh-CN" altLang="en-US" sz="700" kern="1200" dirty="0">
              <a:solidFill>
                <a:schemeClr val="tx1"/>
              </a:solidFill>
            </a:rPr>
            <a:t> 在新的提示词中，将这个示例反馈给</a:t>
          </a:r>
          <a:r>
            <a:rPr lang="en" altLang="zh-CN" sz="700" kern="1200" dirty="0">
              <a:solidFill>
                <a:schemeClr val="tx1"/>
              </a:solidFill>
            </a:rPr>
            <a:t>GPT4</a:t>
          </a:r>
          <a:endParaRPr lang="zh-CN" altLang="en-US" sz="700" kern="1200" dirty="0">
            <a:solidFill>
              <a:schemeClr val="tx1"/>
            </a:solidFill>
          </a:endParaRPr>
        </a:p>
      </dsp:txBody>
      <dsp:txXfrm>
        <a:off x="5343738" y="2761428"/>
        <a:ext cx="2274381" cy="1669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507C0E-F75E-DE4A-93B3-FE648BBADCB4}">
      <dsp:nvSpPr>
        <dsp:cNvPr id="0" name=""/>
        <dsp:cNvSpPr/>
      </dsp:nvSpPr>
      <dsp:spPr>
        <a:xfrm>
          <a:off x="5907677" y="3612138"/>
          <a:ext cx="189564" cy="924562"/>
        </a:xfrm>
        <a:custGeom>
          <a:avLst/>
          <a:gdLst/>
          <a:ahLst/>
          <a:cxnLst/>
          <a:rect l="0" t="0" r="0" b="0"/>
          <a:pathLst>
            <a:path>
              <a:moveTo>
                <a:pt x="0" y="0"/>
              </a:moveTo>
              <a:lnTo>
                <a:pt x="0" y="924562"/>
              </a:lnTo>
              <a:lnTo>
                <a:pt x="189564" y="924562"/>
              </a:lnTo>
            </a:path>
          </a:pathLst>
        </a:custGeom>
        <a:noFill/>
        <a:ln w="19050" cap="flat" cmpd="sng" algn="ctr">
          <a:solidFill>
            <a:schemeClr val="accent4">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B038B9-5F19-894D-8D48-D9C672374B58}">
      <dsp:nvSpPr>
        <dsp:cNvPr id="0" name=""/>
        <dsp:cNvSpPr/>
      </dsp:nvSpPr>
      <dsp:spPr>
        <a:xfrm>
          <a:off x="3360052" y="2711644"/>
          <a:ext cx="3053130" cy="519223"/>
        </a:xfrm>
        <a:custGeom>
          <a:avLst/>
          <a:gdLst/>
          <a:ahLst/>
          <a:cxnLst/>
          <a:rect l="0" t="0" r="0" b="0"/>
          <a:pathLst>
            <a:path>
              <a:moveTo>
                <a:pt x="0" y="0"/>
              </a:moveTo>
              <a:lnTo>
                <a:pt x="0" y="386528"/>
              </a:lnTo>
              <a:lnTo>
                <a:pt x="3053130" y="386528"/>
              </a:lnTo>
              <a:lnTo>
                <a:pt x="3053130" y="519223"/>
              </a:lnTo>
            </a:path>
          </a:pathLst>
        </a:custGeom>
        <a:noFill/>
        <a:ln w="19050" cap="flat" cmpd="sng" algn="ctr">
          <a:solidFill>
            <a:schemeClr val="accent4">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C695FA-5F39-EE44-9060-4300A11929E2}">
      <dsp:nvSpPr>
        <dsp:cNvPr id="0" name=""/>
        <dsp:cNvSpPr/>
      </dsp:nvSpPr>
      <dsp:spPr>
        <a:xfrm>
          <a:off x="3972187" y="3613149"/>
          <a:ext cx="126919" cy="936315"/>
        </a:xfrm>
        <a:custGeom>
          <a:avLst/>
          <a:gdLst/>
          <a:ahLst/>
          <a:cxnLst/>
          <a:rect l="0" t="0" r="0" b="0"/>
          <a:pathLst>
            <a:path>
              <a:moveTo>
                <a:pt x="0" y="0"/>
              </a:moveTo>
              <a:lnTo>
                <a:pt x="0" y="936315"/>
              </a:lnTo>
              <a:lnTo>
                <a:pt x="126919" y="936315"/>
              </a:lnTo>
            </a:path>
          </a:pathLst>
        </a:custGeom>
        <a:noFill/>
        <a:ln w="19050" cap="flat" cmpd="sng" algn="ctr">
          <a:solidFill>
            <a:schemeClr val="accent4">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E53448-B9BC-1545-914C-1D2F62673A7E}">
      <dsp:nvSpPr>
        <dsp:cNvPr id="0" name=""/>
        <dsp:cNvSpPr/>
      </dsp:nvSpPr>
      <dsp:spPr>
        <a:xfrm>
          <a:off x="3360052" y="2711644"/>
          <a:ext cx="1117639" cy="519223"/>
        </a:xfrm>
        <a:custGeom>
          <a:avLst/>
          <a:gdLst/>
          <a:ahLst/>
          <a:cxnLst/>
          <a:rect l="0" t="0" r="0" b="0"/>
          <a:pathLst>
            <a:path>
              <a:moveTo>
                <a:pt x="0" y="0"/>
              </a:moveTo>
              <a:lnTo>
                <a:pt x="0" y="386528"/>
              </a:lnTo>
              <a:lnTo>
                <a:pt x="1117639" y="386528"/>
              </a:lnTo>
              <a:lnTo>
                <a:pt x="1117639" y="519223"/>
              </a:lnTo>
            </a:path>
          </a:pathLst>
        </a:custGeom>
        <a:noFill/>
        <a:ln w="19050" cap="flat" cmpd="sng" algn="ctr">
          <a:solidFill>
            <a:schemeClr val="accent4">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968A5B-6447-364B-ADD0-1FC2595F9A84}">
      <dsp:nvSpPr>
        <dsp:cNvPr id="0" name=""/>
        <dsp:cNvSpPr/>
      </dsp:nvSpPr>
      <dsp:spPr>
        <a:xfrm>
          <a:off x="2042498" y="3640490"/>
          <a:ext cx="167018" cy="915823"/>
        </a:xfrm>
        <a:custGeom>
          <a:avLst/>
          <a:gdLst/>
          <a:ahLst/>
          <a:cxnLst/>
          <a:rect l="0" t="0" r="0" b="0"/>
          <a:pathLst>
            <a:path>
              <a:moveTo>
                <a:pt x="0" y="0"/>
              </a:moveTo>
              <a:lnTo>
                <a:pt x="0" y="915823"/>
              </a:lnTo>
              <a:lnTo>
                <a:pt x="167018" y="915823"/>
              </a:lnTo>
            </a:path>
          </a:pathLst>
        </a:custGeom>
        <a:noFill/>
        <a:ln w="19050" cap="flat" cmpd="sng" algn="ctr">
          <a:solidFill>
            <a:schemeClr val="accent4">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69BE6F-AFF5-EC4F-A72D-9938876B0DA0}">
      <dsp:nvSpPr>
        <dsp:cNvPr id="0" name=""/>
        <dsp:cNvSpPr/>
      </dsp:nvSpPr>
      <dsp:spPr>
        <a:xfrm>
          <a:off x="2548003" y="2711644"/>
          <a:ext cx="812049" cy="519223"/>
        </a:xfrm>
        <a:custGeom>
          <a:avLst/>
          <a:gdLst/>
          <a:ahLst/>
          <a:cxnLst/>
          <a:rect l="0" t="0" r="0" b="0"/>
          <a:pathLst>
            <a:path>
              <a:moveTo>
                <a:pt x="812049" y="0"/>
              </a:moveTo>
              <a:lnTo>
                <a:pt x="812049" y="386528"/>
              </a:lnTo>
              <a:lnTo>
                <a:pt x="0" y="386528"/>
              </a:lnTo>
              <a:lnTo>
                <a:pt x="0" y="519223"/>
              </a:lnTo>
            </a:path>
          </a:pathLst>
        </a:custGeom>
        <a:noFill/>
        <a:ln w="19050" cap="flat" cmpd="sng" algn="ctr">
          <a:solidFill>
            <a:schemeClr val="accent4">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CB1B25C-8FF7-E14E-BF47-E972BF5E2934}">
      <dsp:nvSpPr>
        <dsp:cNvPr id="0" name=""/>
        <dsp:cNvSpPr/>
      </dsp:nvSpPr>
      <dsp:spPr>
        <a:xfrm>
          <a:off x="128605" y="3640490"/>
          <a:ext cx="189564" cy="924562"/>
        </a:xfrm>
        <a:custGeom>
          <a:avLst/>
          <a:gdLst/>
          <a:ahLst/>
          <a:cxnLst/>
          <a:rect l="0" t="0" r="0" b="0"/>
          <a:pathLst>
            <a:path>
              <a:moveTo>
                <a:pt x="0" y="0"/>
              </a:moveTo>
              <a:lnTo>
                <a:pt x="0" y="924562"/>
              </a:lnTo>
              <a:lnTo>
                <a:pt x="189564" y="924562"/>
              </a:lnTo>
            </a:path>
          </a:pathLst>
        </a:custGeom>
        <a:noFill/>
        <a:ln w="19050" cap="flat" cmpd="sng" algn="ctr">
          <a:solidFill>
            <a:schemeClr val="accent4">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BA3B58-089D-114B-ADB2-02F0CEE1E9D7}">
      <dsp:nvSpPr>
        <dsp:cNvPr id="0" name=""/>
        <dsp:cNvSpPr/>
      </dsp:nvSpPr>
      <dsp:spPr>
        <a:xfrm>
          <a:off x="634110" y="2711644"/>
          <a:ext cx="2725942" cy="519223"/>
        </a:xfrm>
        <a:custGeom>
          <a:avLst/>
          <a:gdLst/>
          <a:ahLst/>
          <a:cxnLst/>
          <a:rect l="0" t="0" r="0" b="0"/>
          <a:pathLst>
            <a:path>
              <a:moveTo>
                <a:pt x="2725942" y="0"/>
              </a:moveTo>
              <a:lnTo>
                <a:pt x="2725942" y="386528"/>
              </a:lnTo>
              <a:lnTo>
                <a:pt x="0" y="386528"/>
              </a:lnTo>
              <a:lnTo>
                <a:pt x="0" y="519223"/>
              </a:lnTo>
            </a:path>
          </a:pathLst>
        </a:custGeom>
        <a:noFill/>
        <a:ln w="19050" cap="flat" cmpd="sng" algn="ctr">
          <a:solidFill>
            <a:schemeClr val="accent4">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A7EAB4-0467-D345-AB5D-EE9DA6F0DD1E}">
      <dsp:nvSpPr>
        <dsp:cNvPr id="0" name=""/>
        <dsp:cNvSpPr/>
      </dsp:nvSpPr>
      <dsp:spPr>
        <a:xfrm>
          <a:off x="2701948" y="2018211"/>
          <a:ext cx="1316208" cy="693432"/>
        </a:xfrm>
        <a:prstGeom prst="rect">
          <a:avLst/>
        </a:prstGeom>
        <a:solidFill>
          <a:schemeClr val="accent4">
            <a:alpha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CN" sz="2800" b="1" kern="1200" dirty="0">
              <a:solidFill>
                <a:schemeClr val="tx1"/>
              </a:solidFill>
            </a:rPr>
            <a:t>IIP</a:t>
          </a:r>
          <a:endParaRPr lang="zh-CN" altLang="en-US" sz="2800" b="1" kern="1200" dirty="0">
            <a:solidFill>
              <a:schemeClr val="tx1"/>
            </a:solidFill>
          </a:endParaRPr>
        </a:p>
      </dsp:txBody>
      <dsp:txXfrm>
        <a:off x="2701948" y="2018211"/>
        <a:ext cx="1316208" cy="693432"/>
      </dsp:txXfrm>
    </dsp:sp>
    <dsp:sp modelId="{1FB162B3-9642-524D-BE00-DA72094180CE}">
      <dsp:nvSpPr>
        <dsp:cNvPr id="0" name=""/>
        <dsp:cNvSpPr/>
      </dsp:nvSpPr>
      <dsp:spPr>
        <a:xfrm>
          <a:off x="2229" y="3230867"/>
          <a:ext cx="1263762" cy="409623"/>
        </a:xfrm>
        <a:prstGeom prst="rect">
          <a:avLst/>
        </a:prstGeom>
        <a:solidFill>
          <a:schemeClr val="accent4">
            <a:alpha val="7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 altLang="zh-CN" sz="1400" kern="1200" dirty="0">
              <a:solidFill>
                <a:schemeClr val="tx1"/>
              </a:solidFill>
            </a:rPr>
            <a:t>CLI prompts</a:t>
          </a:r>
          <a:endParaRPr lang="zh-CN" altLang="en-US" sz="1400" kern="1200" dirty="0">
            <a:solidFill>
              <a:schemeClr val="tx1"/>
            </a:solidFill>
          </a:endParaRPr>
        </a:p>
      </dsp:txBody>
      <dsp:txXfrm>
        <a:off x="2229" y="3230867"/>
        <a:ext cx="1263762" cy="409623"/>
      </dsp:txXfrm>
    </dsp:sp>
    <dsp:sp modelId="{4E87B822-1C2A-A74B-B26E-F665A617FCBE}">
      <dsp:nvSpPr>
        <dsp:cNvPr id="0" name=""/>
        <dsp:cNvSpPr/>
      </dsp:nvSpPr>
      <dsp:spPr>
        <a:xfrm>
          <a:off x="318169" y="3905880"/>
          <a:ext cx="1648502" cy="1318344"/>
        </a:xfrm>
        <a:prstGeom prst="rect">
          <a:avLst/>
        </a:prstGeom>
        <a:solidFill>
          <a:schemeClr val="accent4">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solidFill>
                <a:schemeClr val="tx1"/>
              </a:solidFill>
            </a:rPr>
            <a:t>要求生成 </a:t>
          </a:r>
          <a:r>
            <a:rPr lang="en-US" altLang="zh-CN" sz="1200" kern="1200" dirty="0">
              <a:solidFill>
                <a:schemeClr val="tx1"/>
              </a:solidFill>
            </a:rPr>
            <a:t>.</a:t>
          </a:r>
          <a:r>
            <a:rPr lang="en" altLang="zh-CN" sz="1200" kern="1200" dirty="0" err="1">
              <a:solidFill>
                <a:schemeClr val="tx1"/>
              </a:solidFill>
            </a:rPr>
            <a:t>cfg</a:t>
          </a:r>
          <a:r>
            <a:rPr lang="en" altLang="zh-CN" sz="1200" kern="1200" dirty="0">
              <a:solidFill>
                <a:schemeClr val="tx1"/>
              </a:solidFill>
            </a:rPr>
            <a:t> </a:t>
          </a:r>
          <a:r>
            <a:rPr lang="zh-CN" altLang="en-US" sz="1200" kern="1200" dirty="0">
              <a:solidFill>
                <a:schemeClr val="tx1"/>
              </a:solidFill>
            </a:rPr>
            <a:t>文件</a:t>
          </a:r>
        </a:p>
      </dsp:txBody>
      <dsp:txXfrm>
        <a:off x="318169" y="3905880"/>
        <a:ext cx="1648502" cy="1318344"/>
      </dsp:txXfrm>
    </dsp:sp>
    <dsp:sp modelId="{ABB4779A-44AA-FE45-87AE-C1B9D60BE0EA}">
      <dsp:nvSpPr>
        <dsp:cNvPr id="0" name=""/>
        <dsp:cNvSpPr/>
      </dsp:nvSpPr>
      <dsp:spPr>
        <a:xfrm>
          <a:off x="1916121" y="3230867"/>
          <a:ext cx="1263762" cy="409623"/>
        </a:xfrm>
        <a:prstGeom prst="rect">
          <a:avLst/>
        </a:prstGeom>
        <a:solidFill>
          <a:schemeClr val="accent2">
            <a:lumMod val="20000"/>
            <a:lumOff val="80000"/>
            <a:alpha val="7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 altLang="zh-CN" sz="1400" kern="1200" dirty="0">
              <a:solidFill>
                <a:schemeClr val="tx1"/>
              </a:solidFill>
            </a:rPr>
            <a:t>Wrong keywords</a:t>
          </a:r>
          <a:endParaRPr lang="zh-CN" altLang="en-US" sz="1400" kern="1200" dirty="0">
            <a:solidFill>
              <a:schemeClr val="tx1"/>
            </a:solidFill>
          </a:endParaRPr>
        </a:p>
      </dsp:txBody>
      <dsp:txXfrm>
        <a:off x="1916121" y="3230867"/>
        <a:ext cx="1263762" cy="409623"/>
      </dsp:txXfrm>
    </dsp:sp>
    <dsp:sp modelId="{3C901AF8-CA49-0043-BAAF-8090D28A20BF}">
      <dsp:nvSpPr>
        <dsp:cNvPr id="0" name=""/>
        <dsp:cNvSpPr/>
      </dsp:nvSpPr>
      <dsp:spPr>
        <a:xfrm>
          <a:off x="2209516" y="3897142"/>
          <a:ext cx="1664299" cy="1318344"/>
        </a:xfrm>
        <a:prstGeom prst="rect">
          <a:avLst/>
        </a:prstGeom>
        <a:solidFill>
          <a:schemeClr val="accent2">
            <a:lumMod val="40000"/>
            <a:lumOff val="60000"/>
            <a:alpha val="5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150000"/>
            </a:lnSpc>
            <a:spcBef>
              <a:spcPct val="0"/>
            </a:spcBef>
            <a:spcAft>
              <a:spcPct val="35000"/>
            </a:spcAft>
            <a:buFont typeface="+mj-lt"/>
            <a:buNone/>
          </a:pPr>
          <a:r>
            <a:rPr lang="zh-CN" altLang="en-US" sz="1200" kern="1200" dirty="0">
              <a:solidFill>
                <a:schemeClr val="tx1"/>
              </a:solidFill>
              <a:effectLst/>
            </a:rPr>
            <a:t>要求</a:t>
          </a:r>
          <a:r>
            <a:rPr lang="en-US" altLang="zh-CN" sz="1200" kern="1200" dirty="0">
              <a:solidFill>
                <a:schemeClr val="tx1"/>
              </a:solidFill>
              <a:effectLst/>
            </a:rPr>
            <a:t>GPT-4</a:t>
          </a:r>
          <a:r>
            <a:rPr lang="zh-CN" altLang="en-US" sz="1200" kern="1200" dirty="0">
              <a:solidFill>
                <a:schemeClr val="tx1"/>
              </a:solidFill>
              <a:effectLst/>
            </a:rPr>
            <a:t>不要使用</a:t>
          </a:r>
          <a:r>
            <a:rPr lang="en" altLang="zh-CN" sz="1200" kern="1200" dirty="0">
              <a:solidFill>
                <a:schemeClr val="tx1"/>
              </a:solidFill>
              <a:effectLst/>
            </a:rPr>
            <a:t>‘ exit ’</a:t>
          </a:r>
          <a:r>
            <a:rPr lang="zh-CN" altLang="en" sz="1200" kern="1200" dirty="0">
              <a:solidFill>
                <a:schemeClr val="tx1"/>
              </a:solidFill>
              <a:effectLst/>
            </a:rPr>
            <a:t>， ‘ </a:t>
          </a:r>
          <a:r>
            <a:rPr lang="en" altLang="zh-CN" sz="1200" kern="1200" dirty="0">
              <a:solidFill>
                <a:schemeClr val="tx1"/>
              </a:solidFill>
              <a:effectLst/>
            </a:rPr>
            <a:t>end ’</a:t>
          </a:r>
          <a:r>
            <a:rPr lang="zh-CN" altLang="en" sz="1200" kern="1200" dirty="0">
              <a:solidFill>
                <a:schemeClr val="tx1"/>
              </a:solidFill>
              <a:effectLst/>
            </a:rPr>
            <a:t>等</a:t>
          </a:r>
          <a:r>
            <a:rPr lang="zh-CN" altLang="en-US" sz="1200" kern="1200" dirty="0">
              <a:solidFill>
                <a:schemeClr val="tx1"/>
              </a:solidFill>
              <a:effectLst/>
            </a:rPr>
            <a:t>关键字</a:t>
          </a:r>
          <a:endParaRPr lang="zh-CN" altLang="en-US" sz="1200" kern="1200" dirty="0">
            <a:solidFill>
              <a:schemeClr val="tx1"/>
            </a:solidFill>
          </a:endParaRPr>
        </a:p>
      </dsp:txBody>
      <dsp:txXfrm>
        <a:off x="2209516" y="3897142"/>
        <a:ext cx="1664299" cy="1318344"/>
      </dsp:txXfrm>
    </dsp:sp>
    <dsp:sp modelId="{FC342367-A935-2143-9D72-9AA16756829D}">
      <dsp:nvSpPr>
        <dsp:cNvPr id="0" name=""/>
        <dsp:cNvSpPr/>
      </dsp:nvSpPr>
      <dsp:spPr>
        <a:xfrm>
          <a:off x="3845811" y="3230867"/>
          <a:ext cx="1263762" cy="382281"/>
        </a:xfrm>
        <a:prstGeom prst="rect">
          <a:avLst/>
        </a:prstGeom>
        <a:solidFill>
          <a:schemeClr val="accent6">
            <a:lumMod val="20000"/>
            <a:lumOff val="80000"/>
            <a:alpha val="7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 altLang="zh-CN" sz="1400" kern="1200" dirty="0">
              <a:solidFill>
                <a:schemeClr val="tx1"/>
              </a:solidFill>
            </a:rPr>
            <a:t>Match Community</a:t>
          </a:r>
          <a:endParaRPr lang="zh-CN" altLang="en-US" sz="1400" kern="1200" dirty="0">
            <a:solidFill>
              <a:schemeClr val="tx1"/>
            </a:solidFill>
          </a:endParaRPr>
        </a:p>
      </dsp:txBody>
      <dsp:txXfrm>
        <a:off x="3845811" y="3230867"/>
        <a:ext cx="1263762" cy="382281"/>
      </dsp:txXfrm>
    </dsp:sp>
    <dsp:sp modelId="{74B23F41-43AB-6243-89D0-E038743C666B}">
      <dsp:nvSpPr>
        <dsp:cNvPr id="0" name=""/>
        <dsp:cNvSpPr/>
      </dsp:nvSpPr>
      <dsp:spPr>
        <a:xfrm>
          <a:off x="4099107" y="3890292"/>
          <a:ext cx="1670100" cy="1318344"/>
        </a:xfrm>
        <a:prstGeom prst="rect">
          <a:avLst/>
        </a:prstGeom>
        <a:solidFill>
          <a:schemeClr val="accent6">
            <a:lumMod val="40000"/>
            <a:lumOff val="60000"/>
            <a:alpha val="5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150000"/>
            </a:lnSpc>
            <a:spcBef>
              <a:spcPct val="0"/>
            </a:spcBef>
            <a:spcAft>
              <a:spcPct val="35000"/>
            </a:spcAft>
            <a:buFont typeface="+mj-lt"/>
            <a:buNone/>
          </a:pPr>
          <a:r>
            <a:rPr lang="zh-CN" altLang="en" sz="1200" kern="1200" dirty="0">
              <a:solidFill>
                <a:schemeClr val="tx1"/>
              </a:solidFill>
              <a:effectLst/>
            </a:rPr>
            <a:t>要求</a:t>
          </a:r>
          <a:r>
            <a:rPr lang="en" altLang="zh-CN" sz="1200" kern="1200" dirty="0">
              <a:solidFill>
                <a:schemeClr val="tx1"/>
              </a:solidFill>
              <a:effectLst/>
            </a:rPr>
            <a:t>GPT-4</a:t>
          </a:r>
          <a:r>
            <a:rPr lang="zh-CN" altLang="en-US" sz="1200" kern="1200" dirty="0">
              <a:solidFill>
                <a:schemeClr val="tx1"/>
              </a:solidFill>
            </a:rPr>
            <a:t>“</a:t>
          </a:r>
          <a:r>
            <a:rPr lang="en" altLang="zh-CN" sz="1200" kern="1200" dirty="0">
              <a:solidFill>
                <a:schemeClr val="tx1"/>
              </a:solidFill>
            </a:rPr>
            <a:t>route-map” </a:t>
          </a:r>
          <a:r>
            <a:rPr lang="zh-CN" altLang="en-US" sz="1200" kern="1200" dirty="0">
              <a:solidFill>
                <a:schemeClr val="tx1"/>
              </a:solidFill>
              <a:effectLst/>
            </a:rPr>
            <a:t>必须与</a:t>
          </a:r>
          <a:r>
            <a:rPr lang="zh-CN" altLang="en-US" sz="1200" kern="1200" dirty="0">
              <a:solidFill>
                <a:schemeClr val="tx1"/>
              </a:solidFill>
            </a:rPr>
            <a:t>“</a:t>
          </a:r>
          <a:r>
            <a:rPr lang="en" altLang="zh-CN" sz="1200" kern="1200" dirty="0">
              <a:solidFill>
                <a:schemeClr val="tx1"/>
              </a:solidFill>
            </a:rPr>
            <a:t>community list”</a:t>
          </a:r>
          <a:r>
            <a:rPr lang="zh-CN" altLang="en-US" sz="1200" kern="1200" dirty="0">
              <a:solidFill>
                <a:schemeClr val="tx1"/>
              </a:solidFill>
              <a:effectLst/>
            </a:rPr>
            <a:t>匹配。</a:t>
          </a:r>
          <a:endParaRPr lang="zh-CN" altLang="en-US" sz="1200" kern="1200" dirty="0">
            <a:solidFill>
              <a:schemeClr val="tx1"/>
            </a:solidFill>
          </a:endParaRPr>
        </a:p>
      </dsp:txBody>
      <dsp:txXfrm>
        <a:off x="4099107" y="3890292"/>
        <a:ext cx="1670100" cy="1318344"/>
      </dsp:txXfrm>
    </dsp:sp>
    <dsp:sp modelId="{A32F766F-76E7-D34A-9BFA-42916F510E91}">
      <dsp:nvSpPr>
        <dsp:cNvPr id="0" name=""/>
        <dsp:cNvSpPr/>
      </dsp:nvSpPr>
      <dsp:spPr>
        <a:xfrm>
          <a:off x="5781301" y="3230867"/>
          <a:ext cx="1263762" cy="381270"/>
        </a:xfrm>
        <a:prstGeom prst="rect">
          <a:avLst/>
        </a:prstGeom>
        <a:solidFill>
          <a:schemeClr val="accent4">
            <a:alpha val="7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 altLang="zh-CN" sz="1400" kern="1200" dirty="0">
              <a:solidFill>
                <a:schemeClr val="tx1"/>
              </a:solidFill>
            </a:rPr>
            <a:t>Adding Communities</a:t>
          </a:r>
          <a:endParaRPr lang="zh-CN" altLang="en-US" sz="1400" kern="1200" dirty="0">
            <a:solidFill>
              <a:schemeClr val="tx1"/>
            </a:solidFill>
          </a:endParaRPr>
        </a:p>
      </dsp:txBody>
      <dsp:txXfrm>
        <a:off x="5781301" y="3230867"/>
        <a:ext cx="1263762" cy="381270"/>
      </dsp:txXfrm>
    </dsp:sp>
    <dsp:sp modelId="{8A1626E7-70A4-694C-8B5B-DBE491D62F72}">
      <dsp:nvSpPr>
        <dsp:cNvPr id="0" name=""/>
        <dsp:cNvSpPr/>
      </dsp:nvSpPr>
      <dsp:spPr>
        <a:xfrm>
          <a:off x="6097242" y="3877528"/>
          <a:ext cx="1699204" cy="1318344"/>
        </a:xfrm>
        <a:prstGeom prst="rect">
          <a:avLst/>
        </a:prstGeom>
        <a:solidFill>
          <a:schemeClr val="accent4">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150000"/>
            </a:lnSpc>
            <a:spcBef>
              <a:spcPct val="0"/>
            </a:spcBef>
            <a:spcAft>
              <a:spcPct val="35000"/>
            </a:spcAft>
            <a:buFont typeface="+mj-lt"/>
            <a:buNone/>
          </a:pPr>
          <a:r>
            <a:rPr lang="zh-CN" altLang="en-US" sz="1200" kern="1200" dirty="0">
              <a:solidFill>
                <a:schemeClr val="tx1"/>
              </a:solidFill>
              <a:effectLst/>
            </a:rPr>
            <a:t>要求</a:t>
          </a:r>
          <a:r>
            <a:rPr lang="en-US" altLang="zh-CN" sz="1200" kern="1200" dirty="0">
              <a:solidFill>
                <a:schemeClr val="tx1"/>
              </a:solidFill>
              <a:effectLst/>
            </a:rPr>
            <a:t>GPT-4</a:t>
          </a:r>
          <a:r>
            <a:rPr lang="zh-CN" altLang="en-US" sz="1200" kern="1200" dirty="0">
              <a:solidFill>
                <a:schemeClr val="tx1"/>
              </a:solidFill>
              <a:effectLst/>
            </a:rPr>
            <a:t>在向路由添加</a:t>
          </a:r>
          <a:r>
            <a:rPr lang="en" altLang="zh-CN" sz="1200" kern="1200" dirty="0">
              <a:solidFill>
                <a:schemeClr val="tx1"/>
              </a:solidFill>
            </a:rPr>
            <a:t>community</a:t>
          </a:r>
          <a:r>
            <a:rPr lang="zh-CN" altLang="en-US" sz="1200" kern="1200" dirty="0">
              <a:solidFill>
                <a:schemeClr val="tx1"/>
              </a:solidFill>
              <a:effectLst/>
            </a:rPr>
            <a:t>时应该始终使用“</a:t>
          </a:r>
          <a:r>
            <a:rPr lang="en" altLang="zh-CN" sz="1200" kern="1200" dirty="0">
              <a:solidFill>
                <a:schemeClr val="tx1"/>
              </a:solidFill>
              <a:effectLst/>
            </a:rPr>
            <a:t>additive”</a:t>
          </a:r>
          <a:r>
            <a:rPr lang="zh-CN" altLang="en-US" sz="1200" kern="1200" dirty="0">
              <a:solidFill>
                <a:schemeClr val="tx1"/>
              </a:solidFill>
              <a:effectLst/>
            </a:rPr>
            <a:t>关键字</a:t>
          </a:r>
          <a:endParaRPr lang="zh-CN" altLang="en-US" sz="1200" kern="1200" dirty="0">
            <a:solidFill>
              <a:schemeClr val="tx1"/>
            </a:solidFill>
          </a:endParaRPr>
        </a:p>
      </dsp:txBody>
      <dsp:txXfrm>
        <a:off x="6097242" y="3877528"/>
        <a:ext cx="1699204" cy="13183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CE0C4-E6CD-7845-8E6E-7155D533958D}">
      <dsp:nvSpPr>
        <dsp:cNvPr id="0" name=""/>
        <dsp:cNvSpPr/>
      </dsp:nvSpPr>
      <dsp:spPr>
        <a:xfrm>
          <a:off x="2685204" y="1408399"/>
          <a:ext cx="1070258" cy="1070258"/>
        </a:xfrm>
        <a:prstGeom prst="ellipse">
          <a:avLst/>
        </a:prstGeom>
        <a:solidFill>
          <a:schemeClr val="accent2">
            <a:lumMod val="60000"/>
            <a:lum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solidFill>
                <a:schemeClr val="tx1"/>
              </a:solidFill>
            </a:rPr>
            <a:t>程序</a:t>
          </a:r>
          <a:endParaRPr lang="en-US" altLang="zh-CN" sz="1700" kern="1200" dirty="0">
            <a:solidFill>
              <a:schemeClr val="tx1"/>
            </a:solidFill>
          </a:endParaRPr>
        </a:p>
        <a:p>
          <a:pPr marL="0" lvl="0" indent="0" algn="ctr" defTabSz="755650">
            <a:lnSpc>
              <a:spcPct val="90000"/>
            </a:lnSpc>
            <a:spcBef>
              <a:spcPct val="0"/>
            </a:spcBef>
            <a:spcAft>
              <a:spcPct val="35000"/>
            </a:spcAft>
            <a:buNone/>
          </a:pPr>
          <a:r>
            <a:rPr lang="zh-CN" altLang="en-US" sz="1700" kern="1200" dirty="0">
              <a:solidFill>
                <a:schemeClr val="tx1"/>
              </a:solidFill>
            </a:rPr>
            <a:t>生成</a:t>
          </a:r>
        </a:p>
      </dsp:txBody>
      <dsp:txXfrm>
        <a:off x="2841940" y="1565135"/>
        <a:ext cx="756786" cy="756786"/>
      </dsp:txXfrm>
    </dsp:sp>
    <dsp:sp modelId="{55E2004D-2B55-B94D-91AF-307070ECB95F}">
      <dsp:nvSpPr>
        <dsp:cNvPr id="0" name=""/>
        <dsp:cNvSpPr/>
      </dsp:nvSpPr>
      <dsp:spPr>
        <a:xfrm rot="16200000">
          <a:off x="3059074" y="1232184"/>
          <a:ext cx="322518" cy="29910"/>
        </a:xfrm>
        <a:custGeom>
          <a:avLst/>
          <a:gdLst/>
          <a:ahLst/>
          <a:cxnLst/>
          <a:rect l="0" t="0" r="0" b="0"/>
          <a:pathLst>
            <a:path>
              <a:moveTo>
                <a:pt x="0" y="14955"/>
              </a:moveTo>
              <a:lnTo>
                <a:pt x="322518" y="14955"/>
              </a:lnTo>
            </a:path>
          </a:pathLst>
        </a:custGeom>
        <a:noFill/>
        <a:ln w="1905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solidFill>
              <a:schemeClr val="tx1"/>
            </a:solidFill>
          </a:endParaRPr>
        </a:p>
      </dsp:txBody>
      <dsp:txXfrm>
        <a:off x="3212271" y="1239077"/>
        <a:ext cx="16125" cy="16125"/>
      </dsp:txXfrm>
    </dsp:sp>
    <dsp:sp modelId="{ABFBDE5C-2D3E-FC4A-AE1C-ACF7B67D0843}">
      <dsp:nvSpPr>
        <dsp:cNvPr id="0" name=""/>
        <dsp:cNvSpPr/>
      </dsp:nvSpPr>
      <dsp:spPr>
        <a:xfrm>
          <a:off x="2496271" y="15622"/>
          <a:ext cx="1448124" cy="1070258"/>
        </a:xfrm>
        <a:prstGeom prst="ellipse">
          <a:avLst/>
        </a:prstGeom>
        <a:solidFill>
          <a:schemeClr val="accent1">
            <a:lumMod val="40000"/>
            <a:lumOff val="60000"/>
          </a:schemeClr>
        </a:solidFill>
        <a:ln w="1905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 altLang="zh-CN" sz="1700" kern="1200">
              <a:solidFill>
                <a:schemeClr val="tx1"/>
              </a:solidFill>
            </a:rPr>
            <a:t>Alphacode</a:t>
          </a:r>
          <a:endParaRPr lang="zh-CN" altLang="en-US" sz="1700" kern="1200" dirty="0">
            <a:solidFill>
              <a:schemeClr val="tx1"/>
            </a:solidFill>
          </a:endParaRPr>
        </a:p>
      </dsp:txBody>
      <dsp:txXfrm>
        <a:off x="2708344" y="172358"/>
        <a:ext cx="1023978" cy="756786"/>
      </dsp:txXfrm>
    </dsp:sp>
    <dsp:sp modelId="{B971E462-A5CC-F54D-808B-A2A278C59C2A}">
      <dsp:nvSpPr>
        <dsp:cNvPr id="0" name=""/>
        <dsp:cNvSpPr/>
      </dsp:nvSpPr>
      <dsp:spPr>
        <a:xfrm>
          <a:off x="3755463" y="1928573"/>
          <a:ext cx="322518" cy="29910"/>
        </a:xfrm>
        <a:custGeom>
          <a:avLst/>
          <a:gdLst/>
          <a:ahLst/>
          <a:cxnLst/>
          <a:rect l="0" t="0" r="0" b="0"/>
          <a:pathLst>
            <a:path>
              <a:moveTo>
                <a:pt x="0" y="14955"/>
              </a:moveTo>
              <a:lnTo>
                <a:pt x="322518" y="14955"/>
              </a:lnTo>
            </a:path>
          </a:pathLst>
        </a:custGeom>
        <a:noFill/>
        <a:ln w="1905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solidFill>
              <a:schemeClr val="tx1"/>
            </a:solidFill>
          </a:endParaRPr>
        </a:p>
      </dsp:txBody>
      <dsp:txXfrm>
        <a:off x="3908659" y="1935466"/>
        <a:ext cx="16125" cy="16125"/>
      </dsp:txXfrm>
    </dsp:sp>
    <dsp:sp modelId="{6C3ACC13-F955-3044-A0BD-EFC2529F6831}">
      <dsp:nvSpPr>
        <dsp:cNvPr id="0" name=""/>
        <dsp:cNvSpPr/>
      </dsp:nvSpPr>
      <dsp:spPr>
        <a:xfrm>
          <a:off x="4077982" y="1408399"/>
          <a:ext cx="1070258" cy="1070258"/>
        </a:xfrm>
        <a:prstGeom prst="ellipse">
          <a:avLst/>
        </a:prstGeom>
        <a:solidFill>
          <a:schemeClr val="accent1">
            <a:lumMod val="40000"/>
            <a:lumOff val="6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 altLang="zh-CN" sz="1700" kern="1200" dirty="0">
              <a:solidFill>
                <a:schemeClr val="tx1"/>
              </a:solidFill>
            </a:rPr>
            <a:t>Codex</a:t>
          </a:r>
          <a:endParaRPr lang="zh-CN" altLang="en-US" sz="1700" kern="1200" dirty="0">
            <a:solidFill>
              <a:schemeClr val="tx1"/>
            </a:solidFill>
          </a:endParaRPr>
        </a:p>
      </dsp:txBody>
      <dsp:txXfrm>
        <a:off x="4234718" y="1565135"/>
        <a:ext cx="756786" cy="756786"/>
      </dsp:txXfrm>
    </dsp:sp>
    <dsp:sp modelId="{00AE66D3-C4A5-2446-9691-9DE46F8068E5}">
      <dsp:nvSpPr>
        <dsp:cNvPr id="0" name=""/>
        <dsp:cNvSpPr/>
      </dsp:nvSpPr>
      <dsp:spPr>
        <a:xfrm rot="5400000">
          <a:off x="3059074" y="2624962"/>
          <a:ext cx="322518" cy="29910"/>
        </a:xfrm>
        <a:custGeom>
          <a:avLst/>
          <a:gdLst/>
          <a:ahLst/>
          <a:cxnLst/>
          <a:rect l="0" t="0" r="0" b="0"/>
          <a:pathLst>
            <a:path>
              <a:moveTo>
                <a:pt x="0" y="14955"/>
              </a:moveTo>
              <a:lnTo>
                <a:pt x="322518" y="14955"/>
              </a:lnTo>
            </a:path>
          </a:pathLst>
        </a:custGeom>
        <a:noFill/>
        <a:ln w="1905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solidFill>
              <a:schemeClr val="tx1"/>
            </a:solidFill>
          </a:endParaRPr>
        </a:p>
      </dsp:txBody>
      <dsp:txXfrm>
        <a:off x="3212271" y="2631854"/>
        <a:ext cx="16125" cy="16125"/>
      </dsp:txXfrm>
    </dsp:sp>
    <dsp:sp modelId="{65581748-CB6F-E442-9795-F03ADE949A8E}">
      <dsp:nvSpPr>
        <dsp:cNvPr id="0" name=""/>
        <dsp:cNvSpPr/>
      </dsp:nvSpPr>
      <dsp:spPr>
        <a:xfrm>
          <a:off x="2685204" y="2801177"/>
          <a:ext cx="1070258" cy="1070258"/>
        </a:xfrm>
        <a:prstGeom prst="ellipse">
          <a:avLst/>
        </a:prstGeom>
        <a:solidFill>
          <a:schemeClr val="accent1">
            <a:lumMod val="40000"/>
            <a:lumOff val="6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 altLang="zh-CN" sz="1700" kern="1200" dirty="0">
              <a:solidFill>
                <a:schemeClr val="tx1"/>
              </a:solidFill>
            </a:rPr>
            <a:t>CoPilot</a:t>
          </a:r>
          <a:endParaRPr lang="zh-CN" altLang="en-US" sz="1700" kern="1200" dirty="0">
            <a:solidFill>
              <a:schemeClr val="tx1"/>
            </a:solidFill>
          </a:endParaRPr>
        </a:p>
      </dsp:txBody>
      <dsp:txXfrm>
        <a:off x="2841940" y="2957913"/>
        <a:ext cx="756786" cy="756786"/>
      </dsp:txXfrm>
    </dsp:sp>
    <dsp:sp modelId="{6318BA05-ED39-964A-80EA-1F6DFFA5B741}">
      <dsp:nvSpPr>
        <dsp:cNvPr id="0" name=""/>
        <dsp:cNvSpPr/>
      </dsp:nvSpPr>
      <dsp:spPr>
        <a:xfrm rot="10800000">
          <a:off x="2362685" y="1928573"/>
          <a:ext cx="322518" cy="29910"/>
        </a:xfrm>
        <a:custGeom>
          <a:avLst/>
          <a:gdLst/>
          <a:ahLst/>
          <a:cxnLst/>
          <a:rect l="0" t="0" r="0" b="0"/>
          <a:pathLst>
            <a:path>
              <a:moveTo>
                <a:pt x="0" y="14955"/>
              </a:moveTo>
              <a:lnTo>
                <a:pt x="322518" y="14955"/>
              </a:lnTo>
            </a:path>
          </a:pathLst>
        </a:custGeom>
        <a:noFill/>
        <a:ln w="1905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solidFill>
              <a:schemeClr val="tx1"/>
            </a:solidFill>
          </a:endParaRPr>
        </a:p>
      </dsp:txBody>
      <dsp:txXfrm rot="10800000">
        <a:off x="2515882" y="1935466"/>
        <a:ext cx="16125" cy="16125"/>
      </dsp:txXfrm>
    </dsp:sp>
    <dsp:sp modelId="{60411C7E-938B-754A-9DA5-E99861B18643}">
      <dsp:nvSpPr>
        <dsp:cNvPr id="0" name=""/>
        <dsp:cNvSpPr/>
      </dsp:nvSpPr>
      <dsp:spPr>
        <a:xfrm>
          <a:off x="1292427" y="1408399"/>
          <a:ext cx="1070258" cy="1070258"/>
        </a:xfrm>
        <a:prstGeom prst="ellipse">
          <a:avLst/>
        </a:prstGeom>
        <a:solidFill>
          <a:schemeClr val="accent1">
            <a:lumMod val="40000"/>
            <a:lumOff val="6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 altLang="zh-CN" sz="1700" kern="1200">
              <a:solidFill>
                <a:schemeClr val="tx1"/>
              </a:solidFill>
            </a:rPr>
            <a:t>Jigsaw</a:t>
          </a:r>
          <a:endParaRPr lang="zh-CN" altLang="en-US" sz="1700" kern="1200" dirty="0">
            <a:solidFill>
              <a:schemeClr val="tx1"/>
            </a:solidFill>
          </a:endParaRPr>
        </a:p>
      </dsp:txBody>
      <dsp:txXfrm>
        <a:off x="1449163" y="1565135"/>
        <a:ext cx="756786" cy="756786"/>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5295C5-9762-0247-A0AB-5C434E36AA93}" type="datetimeFigureOut">
              <a:rPr kumimoji="1" lang="zh-CN" altLang="en-US" smtClean="0"/>
              <a:t>2024/10/24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7FE266-B693-EF42-B736-7F828B53B211}" type="slidenum">
              <a:rPr kumimoji="1" lang="zh-CN" altLang="en-US" smtClean="0"/>
              <a:t>‹#›</a:t>
            </a:fld>
            <a:endParaRPr kumimoji="1" lang="zh-CN" altLang="en-US"/>
          </a:p>
        </p:txBody>
      </p:sp>
    </p:spTree>
    <p:extLst>
      <p:ext uri="{BB962C8B-B14F-4D97-AF65-F5344CB8AC3E}">
        <p14:creationId xmlns:p14="http://schemas.microsoft.com/office/powerpoint/2010/main" val="1101718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model-checking.github.io/kani-verifier-blog/2023/05/01/writing-code-with-chatgpt-improve-it-with-kani.html"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LLM</a:t>
            </a:r>
            <a:r>
              <a:rPr kumimoji="1" lang="zh-CN" altLang="en-US" dirty="0"/>
              <a:t> 大语言模型需要什么 才能生成正确的路由器配置 （</a:t>
            </a:r>
            <a:r>
              <a:rPr lang="en" altLang="zh-CN" sz="1200" i="1" dirty="0" err="1">
                <a:solidFill>
                  <a:schemeClr val="tx1">
                    <a:lumMod val="65000"/>
                    <a:lumOff val="35000"/>
                  </a:schemeClr>
                </a:solidFill>
              </a:rPr>
              <a:t>HotNets</a:t>
            </a:r>
            <a:r>
              <a:rPr kumimoji="1" lang="zh-CN" altLang="en-US" dirty="0"/>
              <a:t>）</a:t>
            </a:r>
          </a:p>
        </p:txBody>
      </p:sp>
      <p:sp>
        <p:nvSpPr>
          <p:cNvPr id="4" name="灯片编号占位符 3"/>
          <p:cNvSpPr>
            <a:spLocks noGrp="1"/>
          </p:cNvSpPr>
          <p:nvPr>
            <p:ph type="sldNum" sz="quarter" idx="5"/>
          </p:nvPr>
        </p:nvSpPr>
        <p:spPr/>
        <p:txBody>
          <a:bodyPr/>
          <a:lstStyle/>
          <a:p>
            <a:fld id="{5E7FE266-B693-EF42-B736-7F828B53B211}" type="slidenum">
              <a:rPr kumimoji="1" lang="zh-CN" altLang="en-US" smtClean="0"/>
              <a:t>1</a:t>
            </a:fld>
            <a:endParaRPr kumimoji="1" lang="zh-CN" altLang="en-US"/>
          </a:p>
        </p:txBody>
      </p:sp>
    </p:spTree>
    <p:extLst>
      <p:ext uri="{BB962C8B-B14F-4D97-AF65-F5344CB8AC3E}">
        <p14:creationId xmlns:p14="http://schemas.microsoft.com/office/powerpoint/2010/main" val="1868553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AutoNum type="arabicPeriod"/>
            </a:pPr>
            <a:r>
              <a:rPr lang="zh-CN" altLang="en-US" dirty="0"/>
              <a:t>两个验证器</a:t>
            </a:r>
          </a:p>
          <a:p>
            <a:pPr marL="742950" lvl="1" indent="-285750">
              <a:buFont typeface="+mj-lt"/>
              <a:buAutoNum type="arabicPeriod"/>
            </a:pPr>
            <a:r>
              <a:rPr lang="zh-CN" altLang="en-US" dirty="0"/>
              <a:t>语法验证器 “</a:t>
            </a:r>
            <a:r>
              <a:rPr lang="en" altLang="zh-CN" dirty="0"/>
              <a:t>Batfish”</a:t>
            </a:r>
          </a:p>
          <a:p>
            <a:pPr marL="742950" lvl="1" indent="-285750">
              <a:buFont typeface="+mj-lt"/>
              <a:buAutoNum type="arabicPeriod"/>
            </a:pPr>
            <a:r>
              <a:rPr lang="zh-CN" altLang="en-US" dirty="0"/>
              <a:t>语义验证器 依据用例选择</a:t>
            </a:r>
          </a:p>
          <a:p>
            <a:pPr marL="742950" lvl="1" indent="-285750">
              <a:buFont typeface="+mj-lt"/>
              <a:buAutoNum type="arabicPeriod"/>
            </a:pPr>
            <a:r>
              <a:rPr lang="zh-CN" altLang="en-US" dirty="0">
                <a:solidFill>
                  <a:srgbClr val="2A2B2E"/>
                </a:solidFill>
                <a:effectLst/>
              </a:rPr>
              <a:t>对于第二个用例，我们使用了第三个验证器，一个拓扑验证器（我们用</a:t>
            </a:r>
            <a:r>
              <a:rPr lang="en" altLang="zh-CN" dirty="0">
                <a:solidFill>
                  <a:srgbClr val="2A2B2E"/>
                </a:solidFill>
                <a:effectLst/>
              </a:rPr>
              <a:t>Python</a:t>
            </a:r>
            <a:r>
              <a:rPr lang="zh-CN" altLang="en-US" dirty="0">
                <a:solidFill>
                  <a:srgbClr val="2A2B2E"/>
                </a:solidFill>
                <a:effectLst/>
              </a:rPr>
              <a:t>编写的），因为我们发现</a:t>
            </a:r>
            <a:r>
              <a:rPr lang="en" altLang="zh-CN" dirty="0">
                <a:solidFill>
                  <a:srgbClr val="2A2B2E"/>
                </a:solidFill>
                <a:effectLst/>
              </a:rPr>
              <a:t>GPT-4</a:t>
            </a:r>
            <a:r>
              <a:rPr lang="zh-CN" altLang="en-US" dirty="0">
                <a:solidFill>
                  <a:srgbClr val="2A2B2E"/>
                </a:solidFill>
                <a:effectLst/>
              </a:rPr>
              <a:t>有时会错过向邻居宣布路由。</a:t>
            </a:r>
            <a:endParaRPr lang="zh-CN" altLang="en-US" dirty="0"/>
          </a:p>
        </p:txBody>
      </p:sp>
      <p:sp>
        <p:nvSpPr>
          <p:cNvPr id="4" name="灯片编号占位符 3"/>
          <p:cNvSpPr>
            <a:spLocks noGrp="1"/>
          </p:cNvSpPr>
          <p:nvPr>
            <p:ph type="sldNum" sz="quarter" idx="5"/>
          </p:nvPr>
        </p:nvSpPr>
        <p:spPr/>
        <p:txBody>
          <a:bodyPr/>
          <a:lstStyle/>
          <a:p>
            <a:fld id="{5E7FE266-B693-EF42-B736-7F828B53B211}" type="slidenum">
              <a:rPr kumimoji="1" lang="zh-CN" altLang="en-US" smtClean="0"/>
              <a:t>10</a:t>
            </a:fld>
            <a:endParaRPr kumimoji="1" lang="zh-CN" altLang="en-US"/>
          </a:p>
        </p:txBody>
      </p:sp>
    </p:spTree>
    <p:extLst>
      <p:ext uri="{BB962C8B-B14F-4D97-AF65-F5344CB8AC3E}">
        <p14:creationId xmlns:p14="http://schemas.microsoft.com/office/powerpoint/2010/main" val="2812948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6FE7F-0377-3CCC-BE02-E850C753B29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5354FDB-3C96-D29E-A3F4-A695DC3BED4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EBC49EA-F3F0-CA91-E912-96D6E3548418}"/>
              </a:ext>
            </a:extLst>
          </p:cNvPr>
          <p:cNvSpPr>
            <a:spLocks noGrp="1"/>
          </p:cNvSpPr>
          <p:nvPr>
            <p:ph type="body" idx="1"/>
          </p:nvPr>
        </p:nvSpPr>
        <p:spPr/>
        <p:txBody>
          <a:bodyPr/>
          <a:lstStyle/>
          <a:p>
            <a:pPr>
              <a:buFont typeface="+mj-lt"/>
              <a:buAutoNum type="arabicPeriod"/>
            </a:pPr>
            <a:r>
              <a:rPr lang="zh-CN" altLang="en-US" dirty="0"/>
              <a:t>用户提供精确的自然语言描述内容（“</a:t>
            </a:r>
            <a:r>
              <a:rPr lang="en" altLang="zh-CN" dirty="0"/>
              <a:t>topology, routers, interfaces” </a:t>
            </a:r>
            <a:r>
              <a:rPr lang="zh-CN" altLang="en" dirty="0"/>
              <a:t>）</a:t>
            </a:r>
            <a:r>
              <a:rPr lang="zh-CN" altLang="en-US" dirty="0"/>
              <a:t>和 期望实现的目标 （如：“</a:t>
            </a:r>
            <a:r>
              <a:rPr lang="en" altLang="zh-CN" dirty="0"/>
              <a:t>the Cisco config and a request to translate it to Juniper” </a:t>
            </a:r>
            <a:r>
              <a:rPr lang="zh-CN" altLang="en" dirty="0"/>
              <a:t>）</a:t>
            </a:r>
          </a:p>
          <a:p>
            <a:pPr>
              <a:buFont typeface="+mj-lt"/>
              <a:buAutoNum type="arabicPeriod"/>
            </a:pPr>
            <a:r>
              <a:rPr lang="zh-CN" altLang="en" dirty="0"/>
              <a:t>“</a:t>
            </a:r>
            <a:r>
              <a:rPr lang="en" altLang="zh-CN" dirty="0"/>
              <a:t>GPT-4 output” </a:t>
            </a:r>
            <a:r>
              <a:rPr lang="zh-CN" altLang="en-US" dirty="0"/>
              <a:t>先进入 “</a:t>
            </a:r>
            <a:r>
              <a:rPr lang="en" altLang="zh-CN" dirty="0"/>
              <a:t>Batfish”</a:t>
            </a:r>
          </a:p>
          <a:p>
            <a:pPr>
              <a:buFont typeface="+mj-lt"/>
              <a:buAutoNum type="arabicPeriod"/>
            </a:pPr>
            <a:r>
              <a:rPr lang="en" altLang="zh-CN" dirty="0">
                <a:solidFill>
                  <a:srgbClr val="2A2B2E"/>
                </a:solidFill>
                <a:effectLst/>
              </a:rPr>
              <a:t>COSYNTH</a:t>
            </a:r>
            <a:r>
              <a:rPr lang="zh-CN" altLang="en-US" dirty="0">
                <a:solidFill>
                  <a:srgbClr val="2A2B2E"/>
                </a:solidFill>
                <a:effectLst/>
              </a:rPr>
              <a:t> 向</a:t>
            </a:r>
            <a:r>
              <a:rPr lang="en" altLang="zh-CN" dirty="0">
                <a:solidFill>
                  <a:srgbClr val="2A2B2E"/>
                </a:solidFill>
                <a:effectLst/>
              </a:rPr>
              <a:t>GPT-4</a:t>
            </a:r>
            <a:r>
              <a:rPr lang="zh-CN" altLang="en-US" dirty="0">
                <a:solidFill>
                  <a:srgbClr val="2A2B2E"/>
                </a:solidFill>
                <a:effectLst/>
              </a:rPr>
              <a:t>发送关于错误语句的反馈，</a:t>
            </a:r>
            <a:r>
              <a:rPr lang="zh-CN" altLang="en-US" dirty="0"/>
              <a:t>“</a:t>
            </a:r>
            <a:r>
              <a:rPr lang="en" altLang="zh-CN" dirty="0"/>
              <a:t>humanized" in natural language” —— </a:t>
            </a:r>
            <a:r>
              <a:rPr lang="zh-CN" altLang="en-US" dirty="0">
                <a:solidFill>
                  <a:srgbClr val="FF2020"/>
                </a:solidFill>
                <a:effectLst/>
              </a:rPr>
              <a:t>见 表 </a:t>
            </a:r>
            <a:r>
              <a:rPr lang="en-US" altLang="zh-CN" dirty="0">
                <a:solidFill>
                  <a:srgbClr val="FF2020"/>
                </a:solidFill>
                <a:effectLst/>
              </a:rPr>
              <a:t>1</a:t>
            </a:r>
            <a:endParaRPr lang="zh-CN" altLang="en-US" dirty="0"/>
          </a:p>
          <a:p>
            <a:pPr>
              <a:buFont typeface="+mj-lt"/>
              <a:buAutoNum type="arabicPeriod"/>
            </a:pPr>
            <a:r>
              <a:rPr lang="en" altLang="zh-CN" dirty="0"/>
              <a:t>H - </a:t>
            </a:r>
            <a:r>
              <a:rPr lang="zh-CN" altLang="en-US" dirty="0"/>
              <a:t>作为 错误解析器 和 自然语言 翻译器</a:t>
            </a:r>
          </a:p>
          <a:p>
            <a:pPr>
              <a:buFont typeface="+mj-lt"/>
              <a:buAutoNum type="arabicPeriod"/>
            </a:pPr>
            <a:r>
              <a:rPr lang="zh-CN" altLang="en-US" dirty="0"/>
              <a:t>语法错误都纠正完后（语法错误太多，直接</a:t>
            </a:r>
            <a:r>
              <a:rPr lang="en" altLang="zh-CN" dirty="0"/>
              <a:t>punt</a:t>
            </a:r>
            <a:r>
              <a:rPr lang="zh-CN" altLang="en-US" dirty="0"/>
              <a:t>给用户），进入“</a:t>
            </a:r>
            <a:r>
              <a:rPr lang="en" altLang="zh-CN" dirty="0"/>
              <a:t>semantics verifier”</a:t>
            </a:r>
          </a:p>
          <a:p>
            <a:pPr>
              <a:buFont typeface="+mj-lt"/>
              <a:buNone/>
            </a:pPr>
            <a:r>
              <a:rPr lang="en-US" altLang="zh-CN" dirty="0"/>
              <a:t>-</a:t>
            </a:r>
            <a:r>
              <a:rPr lang="zh-CN" altLang="en-US" dirty="0"/>
              <a:t> </a:t>
            </a:r>
            <a:r>
              <a:rPr lang="en" altLang="zh-CN" dirty="0"/>
              <a:t>case1 “Campion”</a:t>
            </a:r>
          </a:p>
          <a:p>
            <a:pPr marL="171450" indent="-171450">
              <a:buFontTx/>
              <a:buChar char="-"/>
            </a:pPr>
            <a:r>
              <a:rPr lang="en" altLang="zh-CN" dirty="0"/>
              <a:t>case2 “Batfish’s symbolic route map analysis”- </a:t>
            </a:r>
            <a:r>
              <a:rPr lang="zh-CN" altLang="en-US" dirty="0"/>
              <a:t>验证本地策略从而确保全局策略、</a:t>
            </a:r>
            <a:endParaRPr lang="en-US" altLang="zh-CN" dirty="0"/>
          </a:p>
          <a:p>
            <a:pPr marL="0" indent="0">
              <a:buFontTx/>
              <a:buNone/>
            </a:pPr>
            <a:r>
              <a:rPr lang="en-US" altLang="zh-CN" dirty="0"/>
              <a:t>6.</a:t>
            </a:r>
            <a:r>
              <a:rPr lang="zh-CN" altLang="en-US" dirty="0"/>
              <a:t>返回语义验证器的结果（</a:t>
            </a:r>
            <a:r>
              <a:rPr lang="en" altLang="zh-CN" dirty="0"/>
              <a:t>humanized</a:t>
            </a:r>
            <a:r>
              <a:rPr lang="zh-CN" altLang="en" dirty="0"/>
              <a:t>）</a:t>
            </a:r>
            <a:r>
              <a:rPr lang="zh-CN" altLang="en-US" dirty="0"/>
              <a:t>给 </a:t>
            </a:r>
            <a:r>
              <a:rPr lang="en" altLang="zh-CN" dirty="0"/>
              <a:t>GPT4</a:t>
            </a:r>
          </a:p>
          <a:p>
            <a:pPr marL="0" indent="0">
              <a:buFontTx/>
              <a:buNone/>
            </a:pPr>
            <a:r>
              <a:rPr lang="en-US" altLang="zh-CN" dirty="0"/>
              <a:t>7.</a:t>
            </a:r>
            <a:r>
              <a:rPr lang="zh-CN" altLang="en-US" dirty="0"/>
              <a:t>有时候，</a:t>
            </a:r>
            <a:r>
              <a:rPr lang="en" altLang="zh-CN" dirty="0"/>
              <a:t>GPT4</a:t>
            </a:r>
            <a:r>
              <a:rPr lang="zh-CN" altLang="en-US" dirty="0"/>
              <a:t>在解决语义错误的同时引入语法错误</a:t>
            </a:r>
            <a:endParaRPr lang="en-US" altLang="zh-CN" dirty="0"/>
          </a:p>
          <a:p>
            <a:pPr marL="0" indent="0">
              <a:buFontTx/>
              <a:buNone/>
            </a:pPr>
            <a:r>
              <a:rPr lang="en-US" altLang="zh-CN" dirty="0"/>
              <a:t>8.</a:t>
            </a:r>
            <a:r>
              <a:rPr lang="zh-CN" altLang="en-US" dirty="0"/>
              <a:t>就这样一直执行，执行很多轮后，结束（</a:t>
            </a:r>
            <a:r>
              <a:rPr lang="en-US" altLang="zh-CN" dirty="0"/>
              <a:t>1. </a:t>
            </a:r>
            <a:r>
              <a:rPr lang="zh-CN" altLang="en-US" dirty="0"/>
              <a:t>通过语义验证 </a:t>
            </a:r>
            <a:r>
              <a:rPr lang="en-US" altLang="zh-CN" dirty="0"/>
              <a:t>2. </a:t>
            </a:r>
            <a:r>
              <a:rPr lang="zh-CN" altLang="en-US" dirty="0"/>
              <a:t>次数太多 ）</a:t>
            </a:r>
            <a:endParaRPr lang="en-US" altLang="zh-CN" dirty="0"/>
          </a:p>
          <a:p>
            <a:pPr marL="0" indent="0">
              <a:buFontTx/>
              <a:buNone/>
            </a:pPr>
            <a:endParaRPr lang="en-US" altLang="zh-CN" dirty="0"/>
          </a:p>
          <a:p>
            <a:pPr marL="0" indent="0">
              <a:buFontTx/>
              <a:buNone/>
            </a:pPr>
            <a:r>
              <a:rPr lang="zh-CN" altLang="en-US" dirty="0"/>
              <a:t>补充：</a:t>
            </a:r>
            <a:endParaRPr lang="en-US" altLang="zh-CN" dirty="0"/>
          </a:p>
          <a:p>
            <a:pPr marL="0" indent="0">
              <a:buFontTx/>
              <a:buNone/>
            </a:pPr>
            <a:r>
              <a:rPr lang="zh-CN" altLang="en-US" b="0" i="0" u="none" strike="noStrike" dirty="0">
                <a:solidFill>
                  <a:srgbClr val="2A2B2E"/>
                </a:solidFill>
                <a:effectLst/>
                <a:latin typeface="PingFang SC"/>
              </a:rPr>
              <a:t>对于我们的第二个用例，我们使用</a:t>
            </a:r>
            <a:r>
              <a:rPr lang="en" altLang="zh-CN" b="0" i="0" u="none" strike="noStrike" dirty="0">
                <a:solidFill>
                  <a:srgbClr val="2A2B2E"/>
                </a:solidFill>
                <a:effectLst/>
                <a:latin typeface="PingFang SC"/>
              </a:rPr>
              <a:t>Batfish</a:t>
            </a:r>
            <a:r>
              <a:rPr lang="zh-CN" altLang="en-US" b="0" i="0" u="none" strike="noStrike" dirty="0">
                <a:solidFill>
                  <a:srgbClr val="2A2B2E"/>
                </a:solidFill>
                <a:effectLst/>
                <a:latin typeface="PingFang SC"/>
              </a:rPr>
              <a:t> 的 </a:t>
            </a:r>
            <a:r>
              <a:rPr lang="en" altLang="zh-CN" sz="1200" dirty="0"/>
              <a:t>symbolic route map analysis</a:t>
            </a:r>
            <a:r>
              <a:rPr lang="zh-CN" altLang="en-US" sz="1200" dirty="0"/>
              <a:t> </a:t>
            </a:r>
            <a:r>
              <a:rPr lang="zh-CN" altLang="en-US" b="0" i="0" u="none" strike="noStrike" dirty="0">
                <a:solidFill>
                  <a:srgbClr val="2A2B2E"/>
                </a:solidFill>
                <a:effectLst/>
                <a:latin typeface="PingFang SC"/>
              </a:rPr>
              <a:t>作为验证器，要求它验证共同确保所需全局策略的本地策略，就像</a:t>
            </a:r>
            <a:r>
              <a:rPr lang="en" altLang="zh-CN" b="0" i="0" u="none" strike="noStrike" dirty="0">
                <a:solidFill>
                  <a:srgbClr val="2A2B2E"/>
                </a:solidFill>
                <a:effectLst/>
                <a:latin typeface="PingFang SC"/>
              </a:rPr>
              <a:t>Lightyear[11]</a:t>
            </a:r>
            <a:r>
              <a:rPr lang="zh-CN" altLang="en" b="0" i="0" u="none" strike="noStrike" dirty="0">
                <a:solidFill>
                  <a:srgbClr val="2A2B2E"/>
                </a:solidFill>
                <a:effectLst/>
                <a:latin typeface="PingFang SC"/>
              </a:rPr>
              <a:t>做的。</a:t>
            </a:r>
            <a:endParaRPr lang="zh-CN" altLang="en-US" dirty="0"/>
          </a:p>
          <a:p>
            <a:endParaRPr kumimoji="1" lang="en-US" altLang="zh-CN" dirty="0"/>
          </a:p>
        </p:txBody>
      </p:sp>
      <p:sp>
        <p:nvSpPr>
          <p:cNvPr id="4" name="灯片编号占位符 3">
            <a:extLst>
              <a:ext uri="{FF2B5EF4-FFF2-40B4-BE49-F238E27FC236}">
                <a16:creationId xmlns:a16="http://schemas.microsoft.com/office/drawing/2014/main" id="{D2D6F8E8-D348-9505-5C97-7AA282608C81}"/>
              </a:ext>
            </a:extLst>
          </p:cNvPr>
          <p:cNvSpPr>
            <a:spLocks noGrp="1"/>
          </p:cNvSpPr>
          <p:nvPr>
            <p:ph type="sldNum" sz="quarter" idx="5"/>
          </p:nvPr>
        </p:nvSpPr>
        <p:spPr/>
        <p:txBody>
          <a:bodyPr/>
          <a:lstStyle/>
          <a:p>
            <a:fld id="{5E7FE266-B693-EF42-B736-7F828B53B211}" type="slidenum">
              <a:rPr kumimoji="1" lang="zh-CN" altLang="en-US" smtClean="0"/>
              <a:t>11</a:t>
            </a:fld>
            <a:endParaRPr kumimoji="1" lang="zh-CN" altLang="en-US"/>
          </a:p>
        </p:txBody>
      </p:sp>
    </p:spTree>
    <p:extLst>
      <p:ext uri="{BB962C8B-B14F-4D97-AF65-F5344CB8AC3E}">
        <p14:creationId xmlns:p14="http://schemas.microsoft.com/office/powerpoint/2010/main" val="1755737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u="none" strike="noStrike" dirty="0">
                <a:solidFill>
                  <a:srgbClr val="2A2B2E"/>
                </a:solidFill>
                <a:effectLst/>
                <a:latin typeface="PingFang SC"/>
              </a:rPr>
              <a:t>当</a:t>
            </a:r>
            <a:r>
              <a:rPr lang="en" altLang="zh-CN" b="0" i="0" u="none" strike="noStrike" dirty="0">
                <a:solidFill>
                  <a:srgbClr val="2A2B2E"/>
                </a:solidFill>
                <a:effectLst/>
                <a:latin typeface="PingFang SC"/>
              </a:rPr>
              <a:t>COSYNTH</a:t>
            </a:r>
            <a:r>
              <a:rPr lang="zh-CN" altLang="en-US" b="0" i="0" u="none" strike="noStrike" dirty="0">
                <a:solidFill>
                  <a:srgbClr val="2A2B2E"/>
                </a:solidFill>
                <a:effectLst/>
                <a:latin typeface="PingFang SC"/>
              </a:rPr>
              <a:t>处理多个路由器配置生成问题时，使用一个称为“</a:t>
            </a:r>
            <a:r>
              <a:rPr lang="en" altLang="zh-CN" b="0" i="0" u="none" strike="noStrike" dirty="0" err="1">
                <a:solidFill>
                  <a:srgbClr val="2A2B2E"/>
                </a:solidFill>
                <a:effectLst/>
                <a:latin typeface="PingFang SC"/>
              </a:rPr>
              <a:t>Modularizer</a:t>
            </a:r>
            <a:r>
              <a:rPr lang="en" altLang="zh-CN" b="0" i="0" u="none" strike="noStrike" dirty="0">
                <a:solidFill>
                  <a:srgbClr val="2A2B2E"/>
                </a:solidFill>
                <a:effectLst/>
                <a:latin typeface="PingFang SC"/>
              </a:rPr>
              <a:t>”</a:t>
            </a:r>
            <a:r>
              <a:rPr lang="zh-CN" altLang="en-US" b="0" i="0" u="none" strike="noStrike" dirty="0">
                <a:solidFill>
                  <a:srgbClr val="2A2B2E"/>
                </a:solidFill>
                <a:effectLst/>
                <a:latin typeface="PingFang SC"/>
              </a:rPr>
              <a:t>的模块。对于网络配置，想法是，从一个精确的机器可读（使用</a:t>
            </a:r>
            <a:r>
              <a:rPr lang="en" altLang="zh-CN" b="0" i="0" u="none" strike="noStrike" dirty="0">
                <a:solidFill>
                  <a:srgbClr val="2A2B2E"/>
                </a:solidFill>
                <a:effectLst/>
                <a:latin typeface="PingFang SC"/>
              </a:rPr>
              <a:t>JSON</a:t>
            </a:r>
            <a:r>
              <a:rPr lang="zh-CN" altLang="en" b="0" i="0" u="none" strike="noStrike" dirty="0">
                <a:solidFill>
                  <a:srgbClr val="2A2B2E"/>
                </a:solidFill>
                <a:effectLst/>
                <a:latin typeface="PingFang SC"/>
              </a:rPr>
              <a:t>表示）</a:t>
            </a:r>
            <a:r>
              <a:rPr lang="zh-CN" altLang="en-US" b="0" i="0" u="none" strike="noStrike" dirty="0">
                <a:solidFill>
                  <a:srgbClr val="2A2B2E"/>
                </a:solidFill>
                <a:effectLst/>
                <a:latin typeface="PingFang SC"/>
              </a:rPr>
              <a:t>的“模块”描述开始，本情况下是拓扑和连接。模块化器</a:t>
            </a:r>
            <a:r>
              <a:rPr lang="en" altLang="zh-CN" b="0" i="0" u="none" strike="noStrike" dirty="0" err="1">
                <a:solidFill>
                  <a:srgbClr val="2A2B2E"/>
                </a:solidFill>
                <a:effectLst/>
                <a:latin typeface="PingFang SC"/>
              </a:rPr>
              <a:t>Modularizer</a:t>
            </a:r>
            <a:r>
              <a:rPr lang="zh-CN" altLang="en-US" b="0" i="0" u="none" strike="noStrike" dirty="0">
                <a:solidFill>
                  <a:srgbClr val="2A2B2E"/>
                </a:solidFill>
                <a:effectLst/>
                <a:latin typeface="PingFang SC"/>
              </a:rPr>
              <a:t>向</a:t>
            </a:r>
            <a:r>
              <a:rPr lang="en" altLang="zh-CN" b="0" i="0" u="none" strike="noStrike" dirty="0">
                <a:solidFill>
                  <a:srgbClr val="2A2B2E"/>
                </a:solidFill>
                <a:effectLst/>
                <a:latin typeface="PingFang SC"/>
              </a:rPr>
              <a:t>GPT-4</a:t>
            </a:r>
            <a:r>
              <a:rPr lang="zh-CN" altLang="en-US" b="0" i="0" u="none" strike="noStrike" dirty="0">
                <a:solidFill>
                  <a:srgbClr val="2A2B2E"/>
                </a:solidFill>
                <a:effectLst/>
                <a:latin typeface="PingFang SC"/>
              </a:rPr>
              <a:t>输出一系列描述拓扑结构的自然语言提示符</a:t>
            </a:r>
            <a:r>
              <a:rPr lang="en-US" altLang="zh-CN" b="0" i="0" u="none" strike="noStrike" dirty="0">
                <a:solidFill>
                  <a:srgbClr val="2A2B2E"/>
                </a:solidFill>
                <a:effectLst/>
                <a:latin typeface="PingFang SC"/>
              </a:rPr>
              <a:t>(</a:t>
            </a:r>
            <a:r>
              <a:rPr lang="zh-CN" altLang="en-US" b="0" i="0" u="none" strike="noStrike" dirty="0">
                <a:solidFill>
                  <a:srgbClr val="2A2B2E"/>
                </a:solidFill>
                <a:effectLst/>
                <a:latin typeface="PingFang SC"/>
              </a:rPr>
              <a:t>例如，。路由器</a:t>
            </a:r>
            <a:r>
              <a:rPr lang="en" altLang="zh-CN" b="0" i="0" u="none" strike="noStrike" dirty="0">
                <a:solidFill>
                  <a:srgbClr val="2A2B2E"/>
                </a:solidFill>
                <a:effectLst/>
                <a:latin typeface="PingFang SC"/>
              </a:rPr>
              <a:t>R1</a:t>
            </a:r>
            <a:r>
              <a:rPr lang="zh-CN" altLang="en-US" b="0" i="0" u="none" strike="noStrike" dirty="0">
                <a:solidFill>
                  <a:srgbClr val="2A2B2E"/>
                </a:solidFill>
                <a:effectLst/>
                <a:latin typeface="PingFang SC"/>
              </a:rPr>
              <a:t>通过接口</a:t>
            </a:r>
            <a:r>
              <a:rPr lang="en" altLang="zh-CN" b="0" i="0" u="none" strike="noStrike" dirty="0">
                <a:solidFill>
                  <a:srgbClr val="2A2B2E"/>
                </a:solidFill>
                <a:effectLst/>
                <a:latin typeface="PingFang SC"/>
              </a:rPr>
              <a:t>i1 </a:t>
            </a:r>
            <a:r>
              <a:rPr lang="zh-CN" altLang="en" b="0" i="0" u="none" strike="noStrike" dirty="0">
                <a:solidFill>
                  <a:srgbClr val="2A2B2E"/>
                </a:solidFill>
                <a:effectLst/>
                <a:latin typeface="PingFang SC"/>
              </a:rPr>
              <a:t>（</a:t>
            </a:r>
            <a:r>
              <a:rPr lang="en" altLang="zh-CN" b="0" i="0" u="none" strike="noStrike" dirty="0">
                <a:solidFill>
                  <a:srgbClr val="2A2B2E"/>
                </a:solidFill>
                <a:effectLst/>
                <a:latin typeface="PingFang SC"/>
              </a:rPr>
              <a:t>R1</a:t>
            </a:r>
            <a:r>
              <a:rPr lang="zh-CN" altLang="en" b="0" i="0" u="none" strike="noStrike" dirty="0">
                <a:solidFill>
                  <a:srgbClr val="2A2B2E"/>
                </a:solidFill>
                <a:effectLst/>
                <a:latin typeface="PingFang SC"/>
              </a:rPr>
              <a:t>）</a:t>
            </a:r>
            <a:r>
              <a:rPr lang="zh-CN" altLang="en-US" b="0" i="0" u="none" strike="noStrike" dirty="0">
                <a:solidFill>
                  <a:srgbClr val="2A2B2E"/>
                </a:solidFill>
                <a:effectLst/>
                <a:latin typeface="PingFang SC"/>
              </a:rPr>
              <a:t>和</a:t>
            </a:r>
            <a:r>
              <a:rPr lang="en" altLang="zh-CN" b="0" i="0" u="none" strike="noStrike" dirty="0">
                <a:solidFill>
                  <a:srgbClr val="2A2B2E"/>
                </a:solidFill>
                <a:effectLst/>
                <a:latin typeface="PingFang SC"/>
              </a:rPr>
              <a:t>i2 </a:t>
            </a:r>
            <a:r>
              <a:rPr lang="zh-CN" altLang="en" b="0" i="0" u="none" strike="noStrike" dirty="0">
                <a:solidFill>
                  <a:srgbClr val="2A2B2E"/>
                </a:solidFill>
                <a:effectLst/>
                <a:latin typeface="PingFang SC"/>
              </a:rPr>
              <a:t>（</a:t>
            </a:r>
            <a:r>
              <a:rPr lang="en" altLang="zh-CN" b="0" i="0" u="none" strike="noStrike" dirty="0">
                <a:solidFill>
                  <a:srgbClr val="2A2B2E"/>
                </a:solidFill>
                <a:effectLst/>
                <a:latin typeface="PingFang SC"/>
              </a:rPr>
              <a:t>R2</a:t>
            </a:r>
            <a:r>
              <a:rPr lang="zh-CN" altLang="en" b="0" i="0" u="none" strike="noStrike" dirty="0">
                <a:solidFill>
                  <a:srgbClr val="2A2B2E"/>
                </a:solidFill>
                <a:effectLst/>
                <a:latin typeface="PingFang SC"/>
              </a:rPr>
              <a:t>）</a:t>
            </a:r>
            <a:r>
              <a:rPr lang="zh-CN" altLang="en-US" b="0" i="0" u="none" strike="noStrike" dirty="0">
                <a:solidFill>
                  <a:srgbClr val="2A2B2E"/>
                </a:solidFill>
                <a:effectLst/>
                <a:latin typeface="PingFang SC"/>
              </a:rPr>
              <a:t>与路由器</a:t>
            </a:r>
            <a:r>
              <a:rPr lang="en" altLang="zh-CN" b="0" i="0" u="none" strike="noStrike" dirty="0">
                <a:solidFill>
                  <a:srgbClr val="2A2B2E"/>
                </a:solidFill>
                <a:effectLst/>
                <a:latin typeface="PingFang SC"/>
              </a:rPr>
              <a:t>R2</a:t>
            </a:r>
            <a:r>
              <a:rPr lang="zh-CN" altLang="en-US" b="0" i="0" u="none" strike="noStrike" dirty="0">
                <a:solidFill>
                  <a:srgbClr val="2A2B2E"/>
                </a:solidFill>
                <a:effectLst/>
                <a:latin typeface="PingFang SC"/>
              </a:rPr>
              <a:t>相连。</a:t>
            </a:r>
            <a:r>
              <a:rPr lang="en" altLang="zh-CN" b="0" i="0" u="none" strike="noStrike" dirty="0">
                <a:solidFill>
                  <a:srgbClr val="2A2B2E"/>
                </a:solidFill>
                <a:effectLst/>
                <a:latin typeface="PingFang SC"/>
              </a:rPr>
              <a:t>Composer</a:t>
            </a:r>
            <a:r>
              <a:rPr lang="zh-CN" altLang="en-US" b="0" i="0" u="none" strike="noStrike" dirty="0">
                <a:solidFill>
                  <a:srgbClr val="2A2B2E"/>
                </a:solidFill>
                <a:effectLst/>
                <a:latin typeface="PingFang SC"/>
              </a:rPr>
              <a:t>将这些片段放回原处（在我们的例子中是放在</a:t>
            </a:r>
            <a:r>
              <a:rPr lang="en" altLang="zh-CN" b="0" i="0" u="none" strike="noStrike" dirty="0">
                <a:solidFill>
                  <a:srgbClr val="2A2B2E"/>
                </a:solidFill>
                <a:effectLst/>
                <a:latin typeface="PingFang SC"/>
              </a:rPr>
              <a:t>Batfish</a:t>
            </a:r>
            <a:r>
              <a:rPr lang="zh-CN" altLang="en-US" b="0" i="0" u="none" strike="noStrike" dirty="0">
                <a:solidFill>
                  <a:srgbClr val="2A2B2E"/>
                </a:solidFill>
                <a:effectLst/>
                <a:latin typeface="PingFang SC"/>
              </a:rPr>
              <a:t>的文件夹中）。</a:t>
            </a:r>
            <a:endParaRPr lang="en-US" altLang="zh-CN" b="0" i="0" u="none" strike="noStrike" dirty="0">
              <a:solidFill>
                <a:srgbClr val="2A2B2E"/>
              </a:solidFill>
              <a:effectLst/>
              <a:latin typeface="PingFang SC"/>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u="none" strike="noStrike" dirty="0">
              <a:solidFill>
                <a:srgbClr val="2A2B2E"/>
              </a:solidFill>
              <a:effectLst/>
              <a:latin typeface="PingFang SC"/>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u="none" strike="noStrike" dirty="0">
                <a:solidFill>
                  <a:srgbClr val="2A2B2E"/>
                </a:solidFill>
                <a:effectLst/>
                <a:latin typeface="PingFang SC"/>
              </a:rPr>
              <a:t>模块化器遵循提示工程范式“给模型时间思考”，建议将复杂提示分解为更简单的子提示。利用模块化是实现程序生成的一种方法。发现第二个有用的技术是的单次提示</a:t>
            </a:r>
            <a:r>
              <a:rPr lang="en-US" altLang="zh-CN" b="0" i="0" u="none" strike="noStrike" dirty="0">
                <a:solidFill>
                  <a:srgbClr val="2A2B2E"/>
                </a:solidFill>
                <a:effectLst/>
                <a:latin typeface="PingFang SC"/>
              </a:rPr>
              <a:t>[5]</a:t>
            </a:r>
            <a:r>
              <a:rPr lang="zh-CN" altLang="en-US" b="0" i="0" u="none" strike="noStrike" dirty="0">
                <a:solidFill>
                  <a:srgbClr val="2A2B2E"/>
                </a:solidFill>
                <a:effectLst/>
                <a:latin typeface="PingFang SC"/>
              </a:rPr>
              <a:t>。我们使用一组从数据库加载的初始指令提示（</a:t>
            </a:r>
            <a:r>
              <a:rPr lang="en" altLang="zh-CN" b="0" i="0" u="none" strike="noStrike" dirty="0">
                <a:solidFill>
                  <a:srgbClr val="2A2B2E"/>
                </a:solidFill>
                <a:effectLst/>
                <a:latin typeface="PingFang SC"/>
              </a:rPr>
              <a:t>IIP</a:t>
            </a:r>
            <a:r>
              <a:rPr lang="zh-CN" altLang="en" b="0" i="0" u="none" strike="noStrike" dirty="0">
                <a:solidFill>
                  <a:srgbClr val="2A2B2E"/>
                </a:solidFill>
                <a:effectLst/>
                <a:latin typeface="PingFang SC"/>
              </a:rPr>
              <a:t>）</a:t>
            </a:r>
            <a:r>
              <a:rPr lang="zh-CN" altLang="en-US" b="0" i="0" u="none" strike="noStrike" dirty="0">
                <a:solidFill>
                  <a:srgbClr val="2A2B2E"/>
                </a:solidFill>
                <a:effectLst/>
                <a:latin typeface="PingFang SC"/>
              </a:rPr>
              <a:t>来启动每次聊天，从而以避免常见错误。随着时间的推移，专家可以建立和添加</a:t>
            </a:r>
            <a:r>
              <a:rPr lang="en" altLang="zh-CN" b="0" i="0" u="none" strike="noStrike" dirty="0">
                <a:solidFill>
                  <a:srgbClr val="2A2B2E"/>
                </a:solidFill>
                <a:effectLst/>
                <a:latin typeface="PingFang SC"/>
              </a:rPr>
              <a:t>IIP</a:t>
            </a:r>
            <a:r>
              <a:rPr lang="zh-CN" altLang="en-US" b="0" i="0" u="none" strike="noStrike" dirty="0">
                <a:solidFill>
                  <a:srgbClr val="2A2B2E"/>
                </a:solidFill>
                <a:effectLst/>
                <a:latin typeface="PingFang SC"/>
              </a:rPr>
              <a:t>数据库。</a:t>
            </a:r>
            <a:r>
              <a:rPr lang="en" altLang="zh-CN" b="0" i="0" u="none" strike="noStrike" dirty="0">
                <a:solidFill>
                  <a:srgbClr val="2A2B2E"/>
                </a:solidFill>
                <a:effectLst/>
                <a:latin typeface="PingFang SC"/>
              </a:rPr>
              <a:t>Jigsaw[8]</a:t>
            </a:r>
            <a:r>
              <a:rPr lang="zh-CN" altLang="en-US" b="0" i="0" u="none" strike="noStrike" dirty="0">
                <a:solidFill>
                  <a:srgbClr val="2A2B2E"/>
                </a:solidFill>
                <a:effectLst/>
                <a:latin typeface="PingFang SC"/>
              </a:rPr>
              <a:t>中的</a:t>
            </a:r>
            <a:r>
              <a:rPr lang="en" altLang="zh-CN" b="0" i="0" u="none" strike="noStrike" dirty="0">
                <a:solidFill>
                  <a:srgbClr val="2A2B2E"/>
                </a:solidFill>
                <a:effectLst/>
                <a:latin typeface="PingFang SC"/>
              </a:rPr>
              <a:t>I/O</a:t>
            </a:r>
            <a:r>
              <a:rPr lang="zh-CN" altLang="en-US" b="0" i="0" u="none" strike="noStrike" dirty="0">
                <a:solidFill>
                  <a:srgbClr val="2A2B2E"/>
                </a:solidFill>
                <a:effectLst/>
                <a:latin typeface="PingFang SC"/>
              </a:rPr>
              <a:t>示例是一个</a:t>
            </a:r>
            <a:r>
              <a:rPr lang="en" altLang="zh-CN" b="0" i="0" u="none" strike="noStrike" dirty="0">
                <a:solidFill>
                  <a:srgbClr val="2A2B2E"/>
                </a:solidFill>
                <a:effectLst/>
                <a:latin typeface="PingFang SC"/>
              </a:rPr>
              <a:t>IIP</a:t>
            </a:r>
            <a:r>
              <a:rPr lang="zh-CN" altLang="en" b="0" i="0" u="none" strike="noStrike" dirty="0">
                <a:solidFill>
                  <a:srgbClr val="2A2B2E"/>
                </a:solidFill>
                <a:effectLst/>
                <a:latin typeface="PingFang SC"/>
              </a:rPr>
              <a:t>，</a:t>
            </a:r>
            <a:r>
              <a:rPr lang="zh-CN" altLang="en-US" b="0" i="0" u="none" strike="noStrike" dirty="0">
                <a:solidFill>
                  <a:srgbClr val="2A2B2E"/>
                </a:solidFill>
                <a:effectLst/>
                <a:latin typeface="PingFang SC"/>
              </a:rPr>
              <a:t>但是我们的</a:t>
            </a:r>
            <a:r>
              <a:rPr lang="en" altLang="zh-CN" b="0" i="0" u="none" strike="noStrike" dirty="0">
                <a:solidFill>
                  <a:srgbClr val="2A2B2E"/>
                </a:solidFill>
                <a:effectLst/>
                <a:latin typeface="PingFang SC"/>
              </a:rPr>
              <a:t>IIP</a:t>
            </a:r>
            <a:r>
              <a:rPr lang="zh-CN" altLang="en-US" b="0" i="0" u="none" strike="noStrike" dirty="0">
                <a:solidFill>
                  <a:srgbClr val="2A2B2E"/>
                </a:solidFill>
                <a:effectLst/>
                <a:latin typeface="PingFang SC"/>
              </a:rPr>
              <a:t>包含</a:t>
            </a:r>
            <a:r>
              <a:rPr lang="zh-CN" altLang="en-US" dirty="0"/>
              <a:t>由 指令 构成</a:t>
            </a:r>
            <a:endParaRPr lang="en-US" altLang="zh-CN" b="0" i="0" u="none" strike="noStrike" dirty="0">
              <a:solidFill>
                <a:srgbClr val="2A2B2E"/>
              </a:solidFill>
              <a:effectLst/>
              <a:latin typeface="PingFang SC"/>
            </a:endParaRPr>
          </a:p>
        </p:txBody>
      </p:sp>
      <p:sp>
        <p:nvSpPr>
          <p:cNvPr id="4" name="灯片编号占位符 3"/>
          <p:cNvSpPr>
            <a:spLocks noGrp="1"/>
          </p:cNvSpPr>
          <p:nvPr>
            <p:ph type="sldNum" sz="quarter" idx="5"/>
          </p:nvPr>
        </p:nvSpPr>
        <p:spPr/>
        <p:txBody>
          <a:bodyPr/>
          <a:lstStyle/>
          <a:p>
            <a:fld id="{5E7FE266-B693-EF42-B736-7F828B53B211}" type="slidenum">
              <a:rPr kumimoji="1" lang="zh-CN" altLang="en-US" smtClean="0"/>
              <a:t>12</a:t>
            </a:fld>
            <a:endParaRPr kumimoji="1" lang="zh-CN" altLang="en-US"/>
          </a:p>
        </p:txBody>
      </p:sp>
    </p:spTree>
    <p:extLst>
      <p:ext uri="{BB962C8B-B14F-4D97-AF65-F5344CB8AC3E}">
        <p14:creationId xmlns:p14="http://schemas.microsoft.com/office/powerpoint/2010/main" val="2190472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buFont typeface="+mj-lt"/>
              <a:buAutoNum type="arabicPeriod"/>
            </a:pPr>
            <a:r>
              <a:rPr lang="zh-CN" altLang="en-US" dirty="0"/>
              <a:t> 提供 思科配置 和 </a:t>
            </a:r>
            <a:r>
              <a:rPr lang="en" altLang="zh-CN" dirty="0"/>
              <a:t>prompt</a:t>
            </a:r>
            <a:r>
              <a:rPr lang="zh-CN" altLang="en-US" dirty="0"/>
              <a:t> </a:t>
            </a:r>
            <a:endParaRPr lang="en" altLang="zh-CN" dirty="0"/>
          </a:p>
          <a:p>
            <a:pPr>
              <a:lnSpc>
                <a:spcPct val="200000"/>
              </a:lnSpc>
              <a:buFont typeface="+mj-lt"/>
              <a:buAutoNum type="arabicPeriod"/>
            </a:pPr>
            <a:r>
              <a:rPr lang="zh-CN" altLang="en-US" dirty="0"/>
              <a:t> </a:t>
            </a:r>
            <a:r>
              <a:rPr lang="en" altLang="zh-CN" dirty="0"/>
              <a:t>GPT4</a:t>
            </a:r>
            <a:r>
              <a:rPr lang="zh-CN" altLang="en-US" dirty="0"/>
              <a:t>最开始产生的结果具有很多错误</a:t>
            </a:r>
          </a:p>
          <a:p>
            <a:pPr>
              <a:lnSpc>
                <a:spcPct val="200000"/>
              </a:lnSpc>
              <a:buFont typeface="+mj-lt"/>
              <a:buAutoNum type="arabicPeriod"/>
            </a:pPr>
            <a:r>
              <a:rPr lang="zh-CN" altLang="en-US" dirty="0"/>
              <a:t> 然后使用 “</a:t>
            </a:r>
            <a:r>
              <a:rPr lang="en-US" altLang="zh-CN" dirty="0"/>
              <a:t>"</a:t>
            </a:r>
            <a:r>
              <a:rPr lang="en" altLang="zh-CN" dirty="0"/>
              <a:t>humanized"” </a:t>
            </a:r>
            <a:r>
              <a:rPr lang="zh-CN" altLang="en-US" dirty="0"/>
              <a:t>的来自验证器的反馈结果去反复纠正错误</a:t>
            </a:r>
          </a:p>
          <a:p>
            <a:pPr>
              <a:lnSpc>
                <a:spcPct val="200000"/>
              </a:lnSpc>
              <a:buFont typeface="+mj-lt"/>
              <a:buAutoNum type="arabicPeriod"/>
            </a:pPr>
            <a:r>
              <a:rPr lang="zh-CN" altLang="en-US" dirty="0"/>
              <a:t> 每个轮次结束重新使用验证器验证一遍配置</a:t>
            </a:r>
          </a:p>
          <a:p>
            <a:pPr>
              <a:lnSpc>
                <a:spcPct val="200000"/>
              </a:lnSpc>
            </a:pPr>
            <a:r>
              <a:rPr lang="zh-CN" altLang="en-US" b="1" dirty="0"/>
              <a:t>补充：</a:t>
            </a:r>
            <a:r>
              <a:rPr lang="zh-CN" altLang="en-US" dirty="0"/>
              <a:t>实验中，只关注 路由 和 转发 ， 忽视可能有的重要功能，比如“</a:t>
            </a:r>
            <a:r>
              <a:rPr lang="en" altLang="zh-CN" dirty="0"/>
              <a:t>NTP servers”</a:t>
            </a:r>
          </a:p>
          <a:p>
            <a:pPr>
              <a:lnSpc>
                <a:spcPct val="200000"/>
              </a:lnSpc>
            </a:pPr>
            <a:endParaRPr lang="en" altLang="zh-CN" dirty="0"/>
          </a:p>
          <a:p>
            <a:pPr marL="171450" indent="-171450">
              <a:lnSpc>
                <a:spcPct val="200000"/>
              </a:lnSpc>
              <a:buFontTx/>
              <a:buChar char="-"/>
            </a:pPr>
            <a:r>
              <a:rPr lang="zh-CN" altLang="en" dirty="0"/>
              <a:t>补充</a:t>
            </a:r>
            <a:r>
              <a:rPr lang="zh-CN" altLang="en-US" dirty="0"/>
              <a:t>材料</a:t>
            </a:r>
            <a:endParaRPr lang="en-US" altLang="zh-CN" dirty="0"/>
          </a:p>
          <a:p>
            <a:pPr marL="171450" indent="-171450">
              <a:lnSpc>
                <a:spcPct val="200000"/>
              </a:lnSpc>
              <a:buFontTx/>
              <a:buChar char="-"/>
            </a:pPr>
            <a:r>
              <a:rPr lang="en" altLang="zh-CN" b="0" i="0" dirty="0">
                <a:solidFill>
                  <a:srgbClr val="2C2C36"/>
                </a:solidFill>
                <a:effectLst/>
                <a:latin typeface="-apple-system"/>
              </a:rPr>
              <a:t>Campion</a:t>
            </a:r>
            <a:r>
              <a:rPr lang="zh-CN" altLang="en-US" b="0" i="0" dirty="0">
                <a:solidFill>
                  <a:srgbClr val="2C2C36"/>
                </a:solidFill>
                <a:effectLst/>
                <a:latin typeface="-apple-system"/>
              </a:rPr>
              <a:t>：介绍了一种新的方法，用于调试两个意图行为相同的路由器配置之间的差异</a:t>
            </a:r>
            <a:endParaRPr lang="en-US" altLang="zh-CN" b="0" i="0" dirty="0">
              <a:solidFill>
                <a:srgbClr val="2C2C36"/>
              </a:solidFill>
              <a:effectLst/>
              <a:latin typeface="-apple-system"/>
            </a:endParaRPr>
          </a:p>
          <a:p>
            <a:pPr marL="171450" indent="-171450">
              <a:lnSpc>
                <a:spcPct val="200000"/>
              </a:lnSpc>
              <a:buFontTx/>
              <a:buChar char="-"/>
            </a:pPr>
            <a:r>
              <a:rPr lang="en" altLang="zh-CN" b="1" i="0" dirty="0" err="1">
                <a:solidFill>
                  <a:srgbClr val="2C2C36"/>
                </a:solidFill>
                <a:effectLst/>
                <a:latin typeface="-apple-system"/>
              </a:rPr>
              <a:t>SemanticDiff</a:t>
            </a:r>
            <a:r>
              <a:rPr lang="en" altLang="zh-CN" b="1" i="0" dirty="0">
                <a:solidFill>
                  <a:srgbClr val="2C2C36"/>
                </a:solidFill>
                <a:effectLst/>
                <a:latin typeface="-apple-system"/>
              </a:rPr>
              <a:t> </a:t>
            </a:r>
            <a:r>
              <a:rPr lang="zh-CN" altLang="en-US" b="1" i="0" dirty="0">
                <a:solidFill>
                  <a:srgbClr val="2C2C36"/>
                </a:solidFill>
                <a:effectLst/>
                <a:latin typeface="-apple-system"/>
              </a:rPr>
              <a:t>和 </a:t>
            </a:r>
            <a:r>
              <a:rPr lang="en" altLang="zh-CN" b="1" i="0">
                <a:solidFill>
                  <a:srgbClr val="2C2C36"/>
                </a:solidFill>
                <a:effectLst/>
                <a:latin typeface="-apple-system"/>
              </a:rPr>
              <a:t>StructuralDiff</a:t>
            </a:r>
            <a:endParaRPr lang="en-US" altLang="zh-CN" b="0" i="0" dirty="0">
              <a:solidFill>
                <a:srgbClr val="2C2C36"/>
              </a:solidFill>
              <a:effectLst/>
              <a:latin typeface="-apple-system"/>
            </a:endParaRPr>
          </a:p>
          <a:p>
            <a:pPr marL="171450" indent="-171450">
              <a:lnSpc>
                <a:spcPct val="200000"/>
              </a:lnSpc>
              <a:buFontTx/>
              <a:buChar char="-"/>
            </a:pPr>
            <a:r>
              <a:rPr lang="zh-CN" altLang="en-US" b="0" i="0" dirty="0">
                <a:solidFill>
                  <a:srgbClr val="2C2C36"/>
                </a:solidFill>
                <a:effectLst/>
                <a:latin typeface="-apple-system"/>
              </a:rPr>
              <a:t>提供了一种有效的方法来识别和定位路由器配置之间的细微差异，这对于确保网络可靠性和可管理性至关重要。</a:t>
            </a:r>
            <a:endParaRPr lang="en" altLang="zh-CN" dirty="0"/>
          </a:p>
          <a:p>
            <a:endParaRPr kumimoji="1" lang="zh-CN" altLang="en-US" dirty="0"/>
          </a:p>
        </p:txBody>
      </p:sp>
      <p:sp>
        <p:nvSpPr>
          <p:cNvPr id="4" name="灯片编号占位符 3"/>
          <p:cNvSpPr>
            <a:spLocks noGrp="1"/>
          </p:cNvSpPr>
          <p:nvPr>
            <p:ph type="sldNum" sz="quarter" idx="5"/>
          </p:nvPr>
        </p:nvSpPr>
        <p:spPr/>
        <p:txBody>
          <a:bodyPr/>
          <a:lstStyle/>
          <a:p>
            <a:fld id="{5E7FE266-B693-EF42-B736-7F828B53B211}" type="slidenum">
              <a:rPr kumimoji="1" lang="zh-CN" altLang="en-US" smtClean="0"/>
              <a:t>13</a:t>
            </a:fld>
            <a:endParaRPr kumimoji="1" lang="zh-CN" altLang="en-US"/>
          </a:p>
        </p:txBody>
      </p:sp>
    </p:spTree>
    <p:extLst>
      <p:ext uri="{BB962C8B-B14F-4D97-AF65-F5344CB8AC3E}">
        <p14:creationId xmlns:p14="http://schemas.microsoft.com/office/powerpoint/2010/main" val="1187225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AutoNum type="arabicPeriod"/>
            </a:pPr>
            <a:r>
              <a:rPr lang="en" altLang="zh-CN" dirty="0"/>
              <a:t>“humanizer”  </a:t>
            </a:r>
            <a:r>
              <a:rPr lang="zh-CN" altLang="en-US" dirty="0"/>
              <a:t>的 设计 （ 使用 “</a:t>
            </a:r>
            <a:r>
              <a:rPr lang="en" altLang="zh-CN" dirty="0"/>
              <a:t>Python script” </a:t>
            </a:r>
            <a:r>
              <a:rPr lang="zh-CN" altLang="en" dirty="0"/>
              <a:t>）</a:t>
            </a:r>
          </a:p>
          <a:p>
            <a:pPr>
              <a:buFont typeface="+mj-lt"/>
              <a:buAutoNum type="arabicPeriod"/>
            </a:pPr>
            <a:r>
              <a:rPr lang="zh-CN" altLang="en-US" dirty="0"/>
              <a:t>定义了</a:t>
            </a:r>
            <a:r>
              <a:rPr lang="en-US" altLang="zh-CN" dirty="0"/>
              <a:t>4</a:t>
            </a:r>
            <a:r>
              <a:rPr lang="zh-CN" altLang="en-US" dirty="0"/>
              <a:t>类配置错误</a:t>
            </a:r>
          </a:p>
          <a:p>
            <a:pPr marL="457200" lvl="1" indent="0">
              <a:buFont typeface="+mj-lt"/>
              <a:buNone/>
            </a:pPr>
            <a:r>
              <a:rPr lang="en-US" altLang="zh-CN" dirty="0"/>
              <a:t>-</a:t>
            </a:r>
            <a:r>
              <a:rPr lang="zh-CN" altLang="en-US" dirty="0"/>
              <a:t> “</a:t>
            </a:r>
            <a:r>
              <a:rPr lang="en" altLang="zh-CN" dirty="0"/>
              <a:t>Syntax errors” </a:t>
            </a:r>
            <a:r>
              <a:rPr lang="zh-CN" altLang="en" dirty="0"/>
              <a:t>： </a:t>
            </a:r>
            <a:r>
              <a:rPr lang="en" altLang="zh-CN" dirty="0"/>
              <a:t>batfish </a:t>
            </a:r>
            <a:r>
              <a:rPr lang="zh-CN" altLang="en-US" dirty="0"/>
              <a:t>识别错误的 </a:t>
            </a:r>
            <a:r>
              <a:rPr lang="en" altLang="zh-CN" dirty="0"/>
              <a:t>juniper </a:t>
            </a:r>
            <a:r>
              <a:rPr lang="zh-CN" altLang="en-US" dirty="0"/>
              <a:t>语法</a:t>
            </a:r>
          </a:p>
          <a:p>
            <a:pPr marL="457200" lvl="1" indent="0">
              <a:buFont typeface="+mj-lt"/>
              <a:buNone/>
            </a:pPr>
            <a:r>
              <a:rPr lang="en-US" altLang="zh-CN" dirty="0"/>
              <a:t>-</a:t>
            </a:r>
            <a:r>
              <a:rPr lang="zh-CN" altLang="en-US" dirty="0"/>
              <a:t> “</a:t>
            </a:r>
            <a:r>
              <a:rPr lang="en" altLang="zh-CN" dirty="0"/>
              <a:t>Structural mismatch/conflict”</a:t>
            </a:r>
            <a:r>
              <a:rPr lang="zh-CN" altLang="en" dirty="0"/>
              <a:t>：</a:t>
            </a:r>
            <a:r>
              <a:rPr lang="zh-CN" altLang="en-US" dirty="0">
                <a:solidFill>
                  <a:srgbClr val="2A2B2E"/>
                </a:solidFill>
                <a:effectLst/>
              </a:rPr>
              <a:t>指组件、连接或命名策略在原始配置中，但没有出现在翻译完的配置中（或者出现在转换中，但没有出现在原始配置中）。</a:t>
            </a:r>
            <a:endParaRPr lang="zh-CN" altLang="en-US" dirty="0"/>
          </a:p>
          <a:p>
            <a:pPr marL="914400" lvl="2" indent="0">
              <a:buFont typeface="+mj-lt"/>
              <a:buNone/>
            </a:pPr>
            <a:r>
              <a:rPr lang="en" altLang="zh-CN" dirty="0" err="1"/>
              <a:t>eg</a:t>
            </a:r>
            <a:r>
              <a:rPr lang="en" altLang="zh-CN" dirty="0"/>
              <a:t>:</a:t>
            </a:r>
            <a:r>
              <a:rPr lang="zh-CN" altLang="en-US" dirty="0">
                <a:solidFill>
                  <a:srgbClr val="2A2B2E"/>
                </a:solidFill>
                <a:effectLst/>
              </a:rPr>
              <a:t>在原始配置中定义了</a:t>
            </a:r>
            <a:r>
              <a:rPr lang="en" altLang="zh-CN" dirty="0">
                <a:solidFill>
                  <a:srgbClr val="2A2B2E"/>
                </a:solidFill>
                <a:effectLst/>
              </a:rPr>
              <a:t>BGP</a:t>
            </a:r>
            <a:r>
              <a:rPr lang="zh-CN" altLang="en-US" dirty="0">
                <a:solidFill>
                  <a:srgbClr val="2A2B2E"/>
                </a:solidFill>
                <a:effectLst/>
              </a:rPr>
              <a:t>邻居，但是在转换过程中没有相应的邻居，就会出现路由连接不匹配的情况。</a:t>
            </a:r>
            <a:r>
              <a:rPr lang="en" altLang="zh-CN" dirty="0">
                <a:solidFill>
                  <a:srgbClr val="2A2B2E"/>
                </a:solidFill>
                <a:effectLst/>
              </a:rPr>
              <a:t>Campion</a:t>
            </a:r>
            <a:r>
              <a:rPr lang="zh-CN" altLang="en-US" dirty="0">
                <a:solidFill>
                  <a:srgbClr val="2A2B2E"/>
                </a:solidFill>
                <a:effectLst/>
              </a:rPr>
              <a:t>能够检测到这一点，并识别缺失或额外的项目。</a:t>
            </a:r>
            <a:endParaRPr lang="zh-CN" altLang="en-US" dirty="0"/>
          </a:p>
          <a:p>
            <a:pPr marL="457200" lvl="1" indent="0">
              <a:buFont typeface="+mj-lt"/>
              <a:buNone/>
            </a:pPr>
            <a:r>
              <a:rPr lang="en-US" altLang="zh-CN" dirty="0"/>
              <a:t>-</a:t>
            </a:r>
            <a:r>
              <a:rPr lang="zh-CN" altLang="en-US" dirty="0"/>
              <a:t> “</a:t>
            </a:r>
            <a:r>
              <a:rPr lang="en" altLang="zh-CN" dirty="0"/>
              <a:t>Attribute differences” :</a:t>
            </a:r>
            <a:r>
              <a:rPr lang="zh-CN" altLang="en-US" dirty="0"/>
              <a:t>数字类型的属性在前后的配置中值不同</a:t>
            </a:r>
          </a:p>
          <a:p>
            <a:pPr marL="1143000" lvl="2" indent="-228600">
              <a:buFont typeface="+mj-lt"/>
              <a:buAutoNum type="arabicPeriod"/>
            </a:pPr>
            <a:r>
              <a:rPr lang="en" altLang="zh-CN" dirty="0" err="1"/>
              <a:t>eg</a:t>
            </a:r>
            <a:r>
              <a:rPr lang="en" altLang="zh-CN" dirty="0"/>
              <a:t> </a:t>
            </a:r>
            <a:r>
              <a:rPr lang="zh-CN" altLang="en-US" dirty="0">
                <a:solidFill>
                  <a:srgbClr val="2A2B2E"/>
                </a:solidFill>
                <a:effectLst/>
              </a:rPr>
              <a:t>两个接口间的</a:t>
            </a:r>
            <a:r>
              <a:rPr lang="en" altLang="zh-CN" dirty="0">
                <a:solidFill>
                  <a:srgbClr val="2A2B2E"/>
                </a:solidFill>
                <a:effectLst/>
              </a:rPr>
              <a:t>OSPF</a:t>
            </a:r>
            <a:r>
              <a:rPr lang="zh-CN" altLang="en-US" dirty="0">
                <a:solidFill>
                  <a:srgbClr val="2A2B2E"/>
                </a:solidFill>
                <a:effectLst/>
              </a:rPr>
              <a:t>链路开销</a:t>
            </a:r>
            <a:r>
              <a:rPr lang="en-US" altLang="zh-CN" dirty="0">
                <a:solidFill>
                  <a:srgbClr val="2A2B2E"/>
                </a:solidFill>
                <a:effectLst/>
              </a:rPr>
              <a:t>(</a:t>
            </a:r>
            <a:r>
              <a:rPr lang="zh-CN" altLang="en-US" dirty="0">
                <a:solidFill>
                  <a:srgbClr val="2A2B2E"/>
                </a:solidFill>
                <a:effectLst/>
              </a:rPr>
              <a:t>路由成本</a:t>
            </a:r>
            <a:r>
              <a:rPr lang="en-US" altLang="zh-CN" dirty="0">
                <a:solidFill>
                  <a:srgbClr val="2A2B2E"/>
                </a:solidFill>
                <a:effectLst/>
              </a:rPr>
              <a:t>)</a:t>
            </a:r>
            <a:r>
              <a:rPr lang="zh-CN" altLang="en-US" dirty="0">
                <a:solidFill>
                  <a:srgbClr val="2A2B2E"/>
                </a:solidFill>
                <a:effectLst/>
              </a:rPr>
              <a:t>不同。</a:t>
            </a:r>
            <a:r>
              <a:rPr lang="en" altLang="zh-CN" dirty="0">
                <a:solidFill>
                  <a:srgbClr val="2A2B2E"/>
                </a:solidFill>
                <a:effectLst/>
              </a:rPr>
              <a:t>Campion</a:t>
            </a:r>
            <a:r>
              <a:rPr lang="zh-CN" altLang="en-US" dirty="0">
                <a:solidFill>
                  <a:srgbClr val="2A2B2E"/>
                </a:solidFill>
                <a:effectLst/>
              </a:rPr>
              <a:t>检测这些并输出相应组件的属性。</a:t>
            </a:r>
            <a:endParaRPr lang="zh-CN" altLang="en-US" dirty="0"/>
          </a:p>
          <a:p>
            <a:pPr marL="457200" lvl="1" indent="0">
              <a:buFont typeface="+mj-lt"/>
              <a:buNone/>
            </a:pPr>
            <a:r>
              <a:rPr lang="en-US" altLang="zh-CN" dirty="0"/>
              <a:t>-</a:t>
            </a:r>
            <a:r>
              <a:rPr lang="zh-CN" altLang="en-US" dirty="0"/>
              <a:t> “</a:t>
            </a:r>
            <a:r>
              <a:rPr lang="en" altLang="zh-CN" dirty="0"/>
              <a:t>Policy behavior differences” </a:t>
            </a:r>
            <a:r>
              <a:rPr lang="zh-CN" altLang="en" dirty="0"/>
              <a:t>：</a:t>
            </a:r>
            <a:r>
              <a:rPr lang="zh-CN" altLang="en-US" dirty="0">
                <a:solidFill>
                  <a:srgbClr val="2A2B2E"/>
                </a:solidFill>
                <a:effectLst/>
              </a:rPr>
              <a:t>当</a:t>
            </a:r>
            <a:r>
              <a:rPr lang="zh-CN" altLang="en-US" dirty="0"/>
              <a:t>“</a:t>
            </a:r>
            <a:r>
              <a:rPr lang="en" altLang="zh-CN" dirty="0"/>
              <a:t>route map” </a:t>
            </a:r>
            <a:r>
              <a:rPr lang="zh-CN" altLang="en-US" dirty="0">
                <a:solidFill>
                  <a:srgbClr val="2A2B2E"/>
                </a:solidFill>
                <a:effectLst/>
              </a:rPr>
              <a:t>或访问控制列表</a:t>
            </a:r>
            <a:r>
              <a:rPr lang="zh-CN" altLang="en-US" dirty="0"/>
              <a:t>“</a:t>
            </a:r>
            <a:r>
              <a:rPr lang="en" altLang="zh-CN" dirty="0"/>
              <a:t>access control list” </a:t>
            </a:r>
            <a:r>
              <a:rPr lang="zh-CN" altLang="en-US" dirty="0">
                <a:solidFill>
                  <a:srgbClr val="2A2B2E"/>
                </a:solidFill>
                <a:effectLst/>
              </a:rPr>
              <a:t>具有语义差异</a:t>
            </a:r>
            <a:endParaRPr lang="zh-CN" altLang="en-US" dirty="0"/>
          </a:p>
          <a:p>
            <a:pPr marL="1143000" lvl="2" indent="-228600">
              <a:buFont typeface="+mj-lt"/>
              <a:buAutoNum type="arabicPeriod"/>
            </a:pPr>
            <a:r>
              <a:rPr lang="en" altLang="zh-CN" dirty="0">
                <a:solidFill>
                  <a:srgbClr val="2A2B2E"/>
                </a:solidFill>
                <a:effectLst/>
              </a:rPr>
              <a:t>Campion</a:t>
            </a:r>
            <a:r>
              <a:rPr lang="zh-CN" altLang="en-US" dirty="0">
                <a:solidFill>
                  <a:srgbClr val="2A2B2E"/>
                </a:solidFill>
                <a:effectLst/>
              </a:rPr>
              <a:t>能够检测到这些差异，并为这些差异输出相关的策略名称、前缀和行。</a:t>
            </a:r>
            <a:endParaRPr lang="en-US" altLang="zh-CN" dirty="0">
              <a:solidFill>
                <a:srgbClr val="2A2B2E"/>
              </a:solidFill>
              <a:effectLst/>
            </a:endParaRPr>
          </a:p>
          <a:p>
            <a:pPr>
              <a:buFont typeface="+mj-lt"/>
              <a:buAutoNum type="arabicPeriod"/>
            </a:pPr>
            <a:r>
              <a:rPr lang="zh-CN" altLang="en-US" dirty="0"/>
              <a:t>划分的两点道理</a:t>
            </a:r>
          </a:p>
          <a:p>
            <a:pPr marL="457200" lvl="1" indent="0">
              <a:buFont typeface="+mj-lt"/>
              <a:buNone/>
            </a:pPr>
            <a:r>
              <a:rPr lang="en-US" altLang="zh-CN" dirty="0"/>
              <a:t>-</a:t>
            </a:r>
            <a:r>
              <a:rPr lang="zh-CN" altLang="en-US" dirty="0"/>
              <a:t> “</a:t>
            </a:r>
            <a:r>
              <a:rPr lang="en" altLang="zh-CN" dirty="0"/>
              <a:t>syntax errors and structural mismatches” </a:t>
            </a:r>
            <a:r>
              <a:rPr lang="zh-CN" altLang="en" dirty="0"/>
              <a:t>：</a:t>
            </a:r>
            <a:r>
              <a:rPr lang="zh-CN" altLang="en-US" dirty="0"/>
              <a:t>需要更早被发现和处理 </a:t>
            </a:r>
            <a:r>
              <a:rPr lang="zh-CN" altLang="en-US" dirty="0">
                <a:solidFill>
                  <a:srgbClr val="2A2B2E"/>
                </a:solidFill>
                <a:effectLst/>
              </a:rPr>
              <a:t>因为它们可以掩盖 </a:t>
            </a:r>
            <a:r>
              <a:rPr lang="zh-CN" altLang="en-US" dirty="0"/>
              <a:t>“</a:t>
            </a:r>
            <a:r>
              <a:rPr lang="en" altLang="zh-CN" dirty="0"/>
              <a:t>attribute differences and policy behavior differences”</a:t>
            </a:r>
          </a:p>
          <a:p>
            <a:pPr marL="457200" lvl="1" indent="0">
              <a:buFont typeface="+mj-lt"/>
              <a:buNone/>
            </a:pPr>
            <a:r>
              <a:rPr lang="en-US" altLang="zh-CN" dirty="0">
                <a:solidFill>
                  <a:srgbClr val="2A2B2E"/>
                </a:solidFill>
                <a:effectLst/>
              </a:rPr>
              <a:t>-</a:t>
            </a:r>
            <a:r>
              <a:rPr lang="zh-CN" altLang="en-US" dirty="0">
                <a:solidFill>
                  <a:srgbClr val="2A2B2E"/>
                </a:solidFill>
                <a:effectLst/>
              </a:rPr>
              <a:t> 不同类型的错误需要不同的人性化提示词，而相同类型的错误可以重用相似的提示词。</a:t>
            </a:r>
            <a:endParaRPr lang="zh-CN" altLang="en-US" dirty="0"/>
          </a:p>
          <a:p>
            <a:pPr>
              <a:buFont typeface="+mj-lt"/>
              <a:buAutoNum type="arabicPeriod"/>
            </a:pPr>
            <a:r>
              <a:rPr lang="zh-CN" altLang="en-US" dirty="0">
                <a:solidFill>
                  <a:srgbClr val="2A2B2E"/>
                </a:solidFill>
                <a:effectLst/>
              </a:rPr>
              <a:t>每种类型的错误都可以用公式提示词（</a:t>
            </a:r>
            <a:r>
              <a:rPr lang="zh-CN" altLang="en-US" dirty="0"/>
              <a:t>“</a:t>
            </a:r>
            <a:r>
              <a:rPr lang="en" altLang="zh-CN" dirty="0"/>
              <a:t>a formulaic prompt” </a:t>
            </a:r>
            <a:r>
              <a:rPr lang="zh-CN" altLang="en" dirty="0">
                <a:solidFill>
                  <a:srgbClr val="2A2B2E"/>
                </a:solidFill>
                <a:effectLst/>
              </a:rPr>
              <a:t>）</a:t>
            </a:r>
            <a:r>
              <a:rPr lang="zh-CN" altLang="en-US" dirty="0">
                <a:solidFill>
                  <a:srgbClr val="2A2B2E"/>
                </a:solidFill>
                <a:effectLst/>
              </a:rPr>
              <a:t>进行总结，并根据</a:t>
            </a:r>
            <a:r>
              <a:rPr lang="en" altLang="zh-CN" dirty="0">
                <a:solidFill>
                  <a:srgbClr val="2A2B2E"/>
                </a:solidFill>
                <a:effectLst/>
              </a:rPr>
              <a:t>Batfish</a:t>
            </a:r>
            <a:r>
              <a:rPr lang="zh-CN" altLang="en-US" dirty="0">
                <a:solidFill>
                  <a:srgbClr val="2A2B2E"/>
                </a:solidFill>
                <a:effectLst/>
              </a:rPr>
              <a:t>或</a:t>
            </a:r>
            <a:r>
              <a:rPr lang="en" altLang="zh-CN" dirty="0">
                <a:solidFill>
                  <a:srgbClr val="2A2B2E"/>
                </a:solidFill>
                <a:effectLst/>
              </a:rPr>
              <a:t>Campion</a:t>
            </a:r>
            <a:r>
              <a:rPr lang="zh-CN" altLang="en-US" dirty="0">
                <a:solidFill>
                  <a:srgbClr val="2A2B2E"/>
                </a:solidFill>
                <a:effectLst/>
              </a:rPr>
              <a:t>报告的错误插入一些字段。</a:t>
            </a:r>
            <a:endParaRPr lang="zh-CN" altLang="en-US" dirty="0"/>
          </a:p>
          <a:p>
            <a:pPr marL="1143000" lvl="2" indent="-228600">
              <a:buFont typeface="+mj-lt"/>
              <a:buAutoNum type="arabicPeriod"/>
            </a:pPr>
            <a:endParaRPr lang="en-US" altLang="zh-CN" dirty="0">
              <a:solidFill>
                <a:srgbClr val="2A2B2E"/>
              </a:solidFill>
              <a:effectLst/>
            </a:endParaRPr>
          </a:p>
        </p:txBody>
      </p:sp>
      <p:sp>
        <p:nvSpPr>
          <p:cNvPr id="4" name="灯片编号占位符 3"/>
          <p:cNvSpPr>
            <a:spLocks noGrp="1"/>
          </p:cNvSpPr>
          <p:nvPr>
            <p:ph type="sldNum" sz="quarter" idx="5"/>
          </p:nvPr>
        </p:nvSpPr>
        <p:spPr/>
        <p:txBody>
          <a:bodyPr/>
          <a:lstStyle/>
          <a:p>
            <a:fld id="{5E7FE266-B693-EF42-B736-7F828B53B211}" type="slidenum">
              <a:rPr kumimoji="1" lang="zh-CN" altLang="en-US" smtClean="0"/>
              <a:t>14</a:t>
            </a:fld>
            <a:endParaRPr kumimoji="1" lang="zh-CN" altLang="en-US"/>
          </a:p>
        </p:txBody>
      </p:sp>
    </p:spTree>
    <p:extLst>
      <p:ext uri="{BB962C8B-B14F-4D97-AF65-F5344CB8AC3E}">
        <p14:creationId xmlns:p14="http://schemas.microsoft.com/office/powerpoint/2010/main" val="3452474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表</a:t>
            </a:r>
            <a:r>
              <a:rPr lang="en-US" altLang="zh-CN" dirty="0"/>
              <a:t>1 - </a:t>
            </a:r>
            <a:r>
              <a:rPr lang="zh-CN" altLang="en-US" dirty="0"/>
              <a:t>斜体为 “</a:t>
            </a:r>
            <a:r>
              <a:rPr lang="en" altLang="zh-CN" dirty="0"/>
              <a:t>Batfish and Campion” </a:t>
            </a:r>
            <a:r>
              <a:rPr lang="zh-CN" altLang="en-US" dirty="0"/>
              <a:t>生成的结果 ， 非斜体的为 </a:t>
            </a:r>
            <a:r>
              <a:rPr lang="en" altLang="zh-CN" dirty="0"/>
              <a:t>a formulaic prompt </a:t>
            </a:r>
            <a:r>
              <a:rPr lang="zh-CN" altLang="en-US" dirty="0"/>
              <a:t>插入的部分 ， 共同形成了完整的提示词</a:t>
            </a:r>
          </a:p>
          <a:p>
            <a:pPr>
              <a:buFont typeface="+mj-lt"/>
              <a:buAutoNum type="arabicPeriod"/>
            </a:pPr>
            <a:r>
              <a:rPr lang="zh-CN" altLang="en-US" dirty="0"/>
              <a:t>“</a:t>
            </a:r>
            <a:r>
              <a:rPr lang="en" altLang="zh-CN" dirty="0"/>
              <a:t>Batfish parse errors and warnings” </a:t>
            </a:r>
            <a:r>
              <a:rPr lang="zh-CN" altLang="en-US" dirty="0"/>
              <a:t>可以重用</a:t>
            </a:r>
          </a:p>
          <a:p>
            <a:pPr>
              <a:buFont typeface="+mj-lt"/>
              <a:buAutoNum type="arabicPeriod"/>
            </a:pPr>
            <a:r>
              <a:rPr lang="zh-CN" altLang="en-US" dirty="0"/>
              <a:t>“</a:t>
            </a:r>
            <a:r>
              <a:rPr lang="en" altLang="zh-CN" dirty="0"/>
              <a:t>structural mismatches and attribute differences” </a:t>
            </a:r>
            <a:r>
              <a:rPr lang="zh-CN" altLang="en-US" dirty="0">
                <a:solidFill>
                  <a:srgbClr val="2A2B2E"/>
                </a:solidFill>
                <a:effectLst/>
              </a:rPr>
              <a:t>的提示生成是容易的</a:t>
            </a:r>
            <a:endParaRPr lang="zh-CN" altLang="en-US" dirty="0"/>
          </a:p>
          <a:p>
            <a:pPr>
              <a:buFont typeface="+mj-lt"/>
              <a:buAutoNum type="arabicPeriod"/>
            </a:pPr>
            <a:r>
              <a:rPr lang="zh-CN" altLang="en-US" dirty="0"/>
              <a:t>“</a:t>
            </a:r>
            <a:r>
              <a:rPr lang="en" altLang="zh-CN" dirty="0"/>
              <a:t>Policy behavior differences”  </a:t>
            </a:r>
            <a:r>
              <a:rPr lang="zh-CN" altLang="en-US" dirty="0"/>
              <a:t>生成是困难的，因为</a:t>
            </a:r>
            <a:r>
              <a:rPr lang="zh-CN" altLang="en-US" dirty="0">
                <a:solidFill>
                  <a:srgbClr val="2A2B2E"/>
                </a:solidFill>
                <a:effectLst/>
              </a:rPr>
              <a:t>不总是清楚如何描述受影响的输入空间。（选择给出一个具体例子的方法。）</a:t>
            </a:r>
            <a:endParaRPr lang="zh-CN" altLang="en-US" dirty="0"/>
          </a:p>
          <a:p>
            <a:endParaRPr kumimoji="1" lang="zh-CN" altLang="en-US" dirty="0"/>
          </a:p>
        </p:txBody>
      </p:sp>
      <p:sp>
        <p:nvSpPr>
          <p:cNvPr id="4" name="灯片编号占位符 3"/>
          <p:cNvSpPr>
            <a:spLocks noGrp="1"/>
          </p:cNvSpPr>
          <p:nvPr>
            <p:ph type="sldNum" sz="quarter" idx="5"/>
          </p:nvPr>
        </p:nvSpPr>
        <p:spPr/>
        <p:txBody>
          <a:bodyPr/>
          <a:lstStyle/>
          <a:p>
            <a:fld id="{5E7FE266-B693-EF42-B736-7F828B53B211}" type="slidenum">
              <a:rPr kumimoji="1" lang="zh-CN" altLang="en-US" smtClean="0"/>
              <a:t>15</a:t>
            </a:fld>
            <a:endParaRPr kumimoji="1" lang="zh-CN" altLang="en-US"/>
          </a:p>
        </p:txBody>
      </p:sp>
    </p:spTree>
    <p:extLst>
      <p:ext uri="{BB962C8B-B14F-4D97-AF65-F5344CB8AC3E}">
        <p14:creationId xmlns:p14="http://schemas.microsoft.com/office/powerpoint/2010/main" val="1015827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b="1" dirty="0"/>
              <a:t>“Experience and Results”</a:t>
            </a:r>
          </a:p>
          <a:p>
            <a:pPr>
              <a:buFont typeface="+mj-lt"/>
              <a:buAutoNum type="arabicPeriod"/>
            </a:pPr>
            <a:r>
              <a:rPr lang="zh-CN" altLang="en-US" dirty="0"/>
              <a:t>例子： </a:t>
            </a:r>
            <a:r>
              <a:rPr lang="en" altLang="zh-CN" dirty="0"/>
              <a:t>Batfish</a:t>
            </a:r>
            <a:r>
              <a:rPr lang="zh-CN" altLang="en-US" dirty="0"/>
              <a:t>的网络</a:t>
            </a:r>
            <a:r>
              <a:rPr lang="en" altLang="zh-CN" dirty="0"/>
              <a:t>example </a:t>
            </a:r>
            <a:r>
              <a:rPr lang="zh-CN" altLang="en" dirty="0"/>
              <a:t>，</a:t>
            </a:r>
            <a:r>
              <a:rPr lang="zh-CN" altLang="en-US" dirty="0"/>
              <a:t>不超过</a:t>
            </a:r>
            <a:r>
              <a:rPr lang="en" altLang="zh-CN" dirty="0"/>
              <a:t>GPT4</a:t>
            </a:r>
            <a:r>
              <a:rPr lang="zh-CN" altLang="en-US" dirty="0"/>
              <a:t>的输入限制（“</a:t>
            </a:r>
            <a:r>
              <a:rPr lang="en" altLang="zh-CN" dirty="0"/>
              <a:t>BGP, OSPF, prefix lists, and route maps” </a:t>
            </a:r>
            <a:r>
              <a:rPr lang="zh-CN" altLang="en" dirty="0"/>
              <a:t>）</a:t>
            </a:r>
          </a:p>
          <a:p>
            <a:pPr>
              <a:buFont typeface="+mj-lt"/>
              <a:buAutoNum type="arabicPeriod"/>
            </a:pPr>
            <a:r>
              <a:rPr lang="zh-CN" altLang="en-US" dirty="0"/>
              <a:t>结果：</a:t>
            </a:r>
            <a:r>
              <a:rPr lang="en" altLang="zh-CN" dirty="0"/>
              <a:t>GPT4</a:t>
            </a:r>
            <a:r>
              <a:rPr lang="zh-CN" altLang="en-US" dirty="0"/>
              <a:t>修复错误的同时也引入了过去没有的新错误，甚至还会重新引入已经修复过的错误</a:t>
            </a:r>
          </a:p>
          <a:p>
            <a:pPr>
              <a:buFont typeface="+mj-lt"/>
              <a:buAutoNum type="arabicPeriod"/>
            </a:pPr>
            <a:r>
              <a:rPr lang="zh-CN" altLang="en-US" dirty="0"/>
              <a:t>最终：可以完成翻译任务，通过 自动提示词 </a:t>
            </a:r>
            <a:r>
              <a:rPr lang="en-US" altLang="zh-CN" dirty="0"/>
              <a:t>+ </a:t>
            </a:r>
            <a:r>
              <a:rPr lang="zh-CN" altLang="en-US" dirty="0"/>
              <a:t>人工提示词</a:t>
            </a:r>
          </a:p>
          <a:p>
            <a:pPr>
              <a:buFont typeface="+mj-lt"/>
              <a:buAutoNum type="arabicPeriod"/>
            </a:pPr>
            <a:r>
              <a:rPr lang="zh-CN" altLang="en-US" dirty="0"/>
              <a:t>“</a:t>
            </a:r>
            <a:r>
              <a:rPr lang="en" altLang="zh-CN" dirty="0"/>
              <a:t>Leverage”  - </a:t>
            </a:r>
            <a:r>
              <a:rPr lang="zh-CN" altLang="en-US" dirty="0"/>
              <a:t>在一个示例中，</a:t>
            </a:r>
            <a:r>
              <a:rPr lang="en-US" altLang="zh-CN" dirty="0"/>
              <a:t>2</a:t>
            </a:r>
            <a:r>
              <a:rPr lang="zh-CN" altLang="en-US" dirty="0"/>
              <a:t>个人工提示和</a:t>
            </a:r>
            <a:r>
              <a:rPr lang="en-US" altLang="zh-CN" dirty="0"/>
              <a:t>20</a:t>
            </a:r>
            <a:r>
              <a:rPr lang="zh-CN" altLang="en-US" dirty="0"/>
              <a:t>个自动提示， “</a:t>
            </a:r>
            <a:r>
              <a:rPr lang="en" altLang="zh-CN" dirty="0"/>
              <a:t>Leverage”  = 10X</a:t>
            </a:r>
          </a:p>
          <a:p>
            <a:pPr marL="742950" lvl="1" indent="-285750">
              <a:buFont typeface="+mj-lt"/>
              <a:buAutoNum type="arabicPeriod"/>
            </a:pPr>
            <a:r>
              <a:rPr lang="zh-CN" altLang="en-US" dirty="0">
                <a:solidFill>
                  <a:srgbClr val="2A2B2E"/>
                </a:solidFill>
                <a:effectLst/>
              </a:rPr>
              <a:t>在</a:t>
            </a:r>
            <a:r>
              <a:rPr lang="en-US" altLang="zh-CN" dirty="0">
                <a:solidFill>
                  <a:srgbClr val="2A2B2E"/>
                </a:solidFill>
                <a:effectLst/>
              </a:rPr>
              <a:t>20</a:t>
            </a:r>
            <a:r>
              <a:rPr lang="zh-CN" altLang="en-US" dirty="0">
                <a:solidFill>
                  <a:srgbClr val="2A2B2E"/>
                </a:solidFill>
                <a:effectLst/>
              </a:rPr>
              <a:t>个自动提示纠正周期中，有一些包含了小的语法纠正周期，不仅在开始时，而且在纠正语义错误之后。</a:t>
            </a:r>
            <a:endParaRPr lang="zh-CN" altLang="en-US" dirty="0"/>
          </a:p>
          <a:p>
            <a:pPr marL="742950" lvl="1" indent="-285750">
              <a:buFont typeface="+mj-lt"/>
              <a:buAutoNum type="arabicPeriod"/>
            </a:pPr>
            <a:r>
              <a:rPr lang="zh-CN" altLang="en-US" dirty="0">
                <a:solidFill>
                  <a:srgbClr val="2A2B2E"/>
                </a:solidFill>
                <a:effectLst/>
              </a:rPr>
              <a:t>通过手动向</a:t>
            </a:r>
            <a:r>
              <a:rPr lang="en" altLang="zh-CN" dirty="0">
                <a:solidFill>
                  <a:srgbClr val="2A2B2E"/>
                </a:solidFill>
                <a:effectLst/>
              </a:rPr>
              <a:t>GPT-4</a:t>
            </a:r>
            <a:r>
              <a:rPr lang="zh-CN" altLang="en-US" dirty="0">
                <a:solidFill>
                  <a:srgbClr val="2A2B2E"/>
                </a:solidFill>
                <a:effectLst/>
              </a:rPr>
              <a:t>提供自动生成的提示来“模拟”每个</a:t>
            </a:r>
            <a:r>
              <a:rPr lang="en" altLang="zh-CN" dirty="0">
                <a:solidFill>
                  <a:srgbClr val="2A2B2E"/>
                </a:solidFill>
                <a:effectLst/>
              </a:rPr>
              <a:t>API</a:t>
            </a:r>
            <a:r>
              <a:rPr lang="zh-CN" altLang="en-US" dirty="0">
                <a:solidFill>
                  <a:srgbClr val="2A2B2E"/>
                </a:solidFill>
                <a:effectLst/>
              </a:rPr>
              <a:t>调用。</a:t>
            </a:r>
            <a:endParaRPr lang="zh-CN" altLang="en-US" dirty="0"/>
          </a:p>
          <a:p>
            <a:endParaRPr kumimoji="1" lang="zh-CN" altLang="en-US" dirty="0"/>
          </a:p>
        </p:txBody>
      </p:sp>
      <p:sp>
        <p:nvSpPr>
          <p:cNvPr id="4" name="灯片编号占位符 3"/>
          <p:cNvSpPr>
            <a:spLocks noGrp="1"/>
          </p:cNvSpPr>
          <p:nvPr>
            <p:ph type="sldNum" sz="quarter" idx="5"/>
          </p:nvPr>
        </p:nvSpPr>
        <p:spPr/>
        <p:txBody>
          <a:bodyPr/>
          <a:lstStyle/>
          <a:p>
            <a:fld id="{5E7FE266-B693-EF42-B736-7F828B53B211}" type="slidenum">
              <a:rPr kumimoji="1" lang="zh-CN" altLang="en-US" smtClean="0"/>
              <a:t>16</a:t>
            </a:fld>
            <a:endParaRPr kumimoji="1" lang="zh-CN" altLang="en-US"/>
          </a:p>
        </p:txBody>
      </p:sp>
    </p:spTree>
    <p:extLst>
      <p:ext uri="{BB962C8B-B14F-4D97-AF65-F5344CB8AC3E}">
        <p14:creationId xmlns:p14="http://schemas.microsoft.com/office/powerpoint/2010/main" val="4104903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t>table2 </a:t>
            </a:r>
            <a:r>
              <a:rPr lang="zh-CN" altLang="en-US" dirty="0"/>
              <a:t>展示了</a:t>
            </a:r>
            <a:r>
              <a:rPr lang="zh-CN" altLang="en-US" dirty="0">
                <a:solidFill>
                  <a:srgbClr val="2A2B2E"/>
                </a:solidFill>
                <a:effectLst/>
              </a:rPr>
              <a:t>翻译中的某些错误，以及</a:t>
            </a:r>
            <a:r>
              <a:rPr lang="en" altLang="zh-CN" dirty="0">
                <a:solidFill>
                  <a:srgbClr val="2A2B2E"/>
                </a:solidFill>
                <a:effectLst/>
              </a:rPr>
              <a:t>GPT-4</a:t>
            </a:r>
            <a:r>
              <a:rPr lang="zh-CN" altLang="en-US" dirty="0">
                <a:solidFill>
                  <a:srgbClr val="2A2B2E"/>
                </a:solidFill>
                <a:effectLst/>
              </a:rPr>
              <a:t>是否能够使用自动生成的提示来修复这些错误</a:t>
            </a:r>
            <a:endParaRPr lang="zh-CN" altLang="en-US" dirty="0"/>
          </a:p>
          <a:p>
            <a:pPr>
              <a:buFont typeface="+mj-lt"/>
              <a:buAutoNum type="arabicPeriod"/>
            </a:pPr>
            <a:r>
              <a:rPr lang="zh-CN" altLang="en-US" dirty="0"/>
              <a:t>“</a:t>
            </a:r>
            <a:r>
              <a:rPr lang="en" altLang="zh-CN" dirty="0"/>
              <a:t>Missing BGP local-as attribute”</a:t>
            </a:r>
          </a:p>
          <a:p>
            <a:pPr>
              <a:buFont typeface="+mj-lt"/>
              <a:buAutoNum type="arabicPeriod"/>
            </a:pPr>
            <a:r>
              <a:rPr lang="en" altLang="zh-CN" dirty="0"/>
              <a:t>“Missing/extra BGP routing policy”</a:t>
            </a:r>
          </a:p>
          <a:p>
            <a:pPr>
              <a:buFont typeface="+mj-lt"/>
              <a:buAutoNum type="arabicPeriod"/>
            </a:pPr>
            <a:r>
              <a:rPr lang="en" altLang="zh-CN" dirty="0"/>
              <a:t>“Different OSPF link attributes:”</a:t>
            </a:r>
          </a:p>
          <a:p>
            <a:pPr>
              <a:buFont typeface="+mj-lt"/>
              <a:buAutoNum type="arabicPeriod"/>
            </a:pPr>
            <a:r>
              <a:rPr lang="en" altLang="zh-CN" dirty="0"/>
              <a:t>“Setting wrong BGP MED value”</a:t>
            </a:r>
          </a:p>
          <a:p>
            <a:pPr marL="742950" lvl="1" indent="-285750">
              <a:buFont typeface="+mj-lt"/>
              <a:buAutoNum type="arabicPeriod"/>
            </a:pPr>
            <a:r>
              <a:rPr lang="en" altLang="zh-CN" dirty="0">
                <a:solidFill>
                  <a:srgbClr val="2A2B2E"/>
                </a:solidFill>
                <a:effectLst/>
              </a:rPr>
              <a:t>BGP</a:t>
            </a:r>
            <a:r>
              <a:rPr lang="zh-CN" altLang="en-US" dirty="0">
                <a:solidFill>
                  <a:srgbClr val="2A2B2E"/>
                </a:solidFill>
                <a:effectLst/>
              </a:rPr>
              <a:t>路由策略转换没有更新</a:t>
            </a:r>
            <a:r>
              <a:rPr lang="en" altLang="zh-CN" dirty="0">
                <a:solidFill>
                  <a:srgbClr val="2A2B2E"/>
                </a:solidFill>
                <a:effectLst/>
              </a:rPr>
              <a:t>BGP MED</a:t>
            </a:r>
            <a:r>
              <a:rPr lang="zh-CN" altLang="en-US" dirty="0">
                <a:solidFill>
                  <a:srgbClr val="2A2B2E"/>
                </a:solidFill>
                <a:effectLst/>
              </a:rPr>
              <a:t>值。这是由于从原始</a:t>
            </a:r>
            <a:r>
              <a:rPr lang="en" altLang="zh-CN" dirty="0">
                <a:solidFill>
                  <a:srgbClr val="2A2B2E"/>
                </a:solidFill>
                <a:effectLst/>
              </a:rPr>
              <a:t>Cisco</a:t>
            </a:r>
            <a:r>
              <a:rPr lang="zh-CN" altLang="en-US" dirty="0">
                <a:solidFill>
                  <a:srgbClr val="2A2B2E"/>
                </a:solidFill>
                <a:effectLst/>
              </a:rPr>
              <a:t>配置中翻译</a:t>
            </a:r>
            <a:r>
              <a:rPr lang="zh-CN" altLang="en-US" dirty="0"/>
              <a:t>“</a:t>
            </a:r>
            <a:r>
              <a:rPr lang="en" altLang="zh-CN" dirty="0"/>
              <a:t>route map clauses” </a:t>
            </a:r>
            <a:r>
              <a:rPr lang="zh-CN" altLang="en-US" dirty="0">
                <a:solidFill>
                  <a:srgbClr val="2A2B2E"/>
                </a:solidFill>
                <a:effectLst/>
              </a:rPr>
              <a:t>时出现错误造成的</a:t>
            </a:r>
            <a:endParaRPr lang="zh-CN" altLang="en-US" dirty="0"/>
          </a:p>
          <a:p>
            <a:pPr>
              <a:buFont typeface="+mj-lt"/>
              <a:buAutoNum type="arabicPeriod"/>
            </a:pPr>
            <a:r>
              <a:rPr lang="zh-CN" altLang="en-US" dirty="0"/>
              <a:t>“</a:t>
            </a:r>
            <a:r>
              <a:rPr lang="en" altLang="zh-CN" dirty="0"/>
              <a:t>Different Redistribution behavior into BGP”</a:t>
            </a:r>
          </a:p>
          <a:p>
            <a:pPr marL="742950" lvl="1" indent="-285750">
              <a:buFont typeface="+mj-lt"/>
              <a:buAutoNum type="arabicPeriod"/>
            </a:pPr>
            <a:r>
              <a:rPr lang="zh-CN" altLang="en-US" dirty="0">
                <a:solidFill>
                  <a:srgbClr val="FF2020"/>
                </a:solidFill>
                <a:effectLst/>
              </a:rPr>
              <a:t>思科和</a:t>
            </a:r>
            <a:r>
              <a:rPr lang="en" altLang="zh-CN" dirty="0">
                <a:solidFill>
                  <a:srgbClr val="FF2020"/>
                </a:solidFill>
                <a:effectLst/>
              </a:rPr>
              <a:t>Juniper</a:t>
            </a:r>
            <a:r>
              <a:rPr lang="zh-CN" altLang="en-US" dirty="0">
                <a:solidFill>
                  <a:srgbClr val="FF2020"/>
                </a:solidFill>
                <a:effectLst/>
              </a:rPr>
              <a:t>格式处理路由重分配到</a:t>
            </a:r>
            <a:r>
              <a:rPr lang="en" altLang="zh-CN" dirty="0">
                <a:solidFill>
                  <a:srgbClr val="FF2020"/>
                </a:solidFill>
                <a:effectLst/>
              </a:rPr>
              <a:t>BGP</a:t>
            </a:r>
            <a:r>
              <a:rPr lang="zh-CN" altLang="en-US" dirty="0">
                <a:solidFill>
                  <a:srgbClr val="FF2020"/>
                </a:solidFill>
                <a:effectLst/>
              </a:rPr>
              <a:t>的方式不同。</a:t>
            </a:r>
            <a:r>
              <a:rPr lang="en" altLang="zh-CN" dirty="0">
                <a:solidFill>
                  <a:srgbClr val="FF2020"/>
                </a:solidFill>
                <a:effectLst/>
              </a:rPr>
              <a:t>Juniper</a:t>
            </a:r>
            <a:r>
              <a:rPr lang="zh-CN" altLang="en-US" dirty="0">
                <a:solidFill>
                  <a:srgbClr val="FF2020"/>
                </a:solidFill>
                <a:effectLst/>
              </a:rPr>
              <a:t>通常使用相同的路由策略来控制</a:t>
            </a:r>
            <a:r>
              <a:rPr lang="en" altLang="zh-CN" dirty="0">
                <a:solidFill>
                  <a:srgbClr val="FF2020"/>
                </a:solidFill>
                <a:effectLst/>
              </a:rPr>
              <a:t>BGP</a:t>
            </a:r>
            <a:r>
              <a:rPr lang="zh-CN" altLang="en-US" dirty="0">
                <a:solidFill>
                  <a:srgbClr val="FF2020"/>
                </a:solidFill>
                <a:effectLst/>
              </a:rPr>
              <a:t>路由的导入和导出，而</a:t>
            </a:r>
            <a:r>
              <a:rPr lang="en" altLang="zh-CN" dirty="0">
                <a:solidFill>
                  <a:srgbClr val="FF2020"/>
                </a:solidFill>
                <a:effectLst/>
              </a:rPr>
              <a:t>Cisco</a:t>
            </a:r>
            <a:r>
              <a:rPr lang="zh-CN" altLang="en-US" dirty="0">
                <a:solidFill>
                  <a:srgbClr val="FF2020"/>
                </a:solidFill>
                <a:effectLst/>
              </a:rPr>
              <a:t>配置为路由重新分配设置了单独的“</a:t>
            </a:r>
            <a:r>
              <a:rPr lang="en" altLang="zh-CN" dirty="0">
                <a:solidFill>
                  <a:srgbClr val="FF2020"/>
                </a:solidFill>
                <a:effectLst/>
              </a:rPr>
              <a:t>route map” </a:t>
            </a:r>
            <a:r>
              <a:rPr lang="zh-CN" altLang="en" dirty="0">
                <a:solidFill>
                  <a:srgbClr val="FF2020"/>
                </a:solidFill>
                <a:effectLst/>
              </a:rPr>
              <a:t>。 </a:t>
            </a:r>
            <a:r>
              <a:rPr lang="en" altLang="zh-CN" dirty="0">
                <a:solidFill>
                  <a:srgbClr val="FF2020"/>
                </a:solidFill>
                <a:effectLst/>
              </a:rPr>
              <a:t>- </a:t>
            </a:r>
            <a:r>
              <a:rPr lang="zh-CN" altLang="en-US" dirty="0">
                <a:solidFill>
                  <a:srgbClr val="FF2020"/>
                </a:solidFill>
                <a:effectLst/>
              </a:rPr>
              <a:t>需要找一个例子看看</a:t>
            </a:r>
            <a:endParaRPr lang="zh-CN" altLang="en-US" dirty="0"/>
          </a:p>
          <a:p>
            <a:pPr marL="742950" lvl="1" indent="-285750">
              <a:buFont typeface="+mj-lt"/>
              <a:buAutoNum type="arabicPeriod"/>
            </a:pPr>
            <a:r>
              <a:rPr lang="en" altLang="zh-CN" dirty="0">
                <a:solidFill>
                  <a:srgbClr val="2A2B2E"/>
                </a:solidFill>
                <a:effectLst/>
              </a:rPr>
              <a:t>Juniper</a:t>
            </a:r>
            <a:r>
              <a:rPr lang="zh-CN" altLang="en-US" dirty="0">
                <a:solidFill>
                  <a:srgbClr val="2A2B2E"/>
                </a:solidFill>
                <a:effectLst/>
              </a:rPr>
              <a:t>配置重新分配了一些路由，而</a:t>
            </a:r>
            <a:r>
              <a:rPr lang="en" altLang="zh-CN" dirty="0">
                <a:solidFill>
                  <a:srgbClr val="2A2B2E"/>
                </a:solidFill>
                <a:effectLst/>
              </a:rPr>
              <a:t>Cisco</a:t>
            </a:r>
            <a:r>
              <a:rPr lang="zh-CN" altLang="en-US" dirty="0">
                <a:solidFill>
                  <a:srgbClr val="2A2B2E"/>
                </a:solidFill>
                <a:effectLst/>
              </a:rPr>
              <a:t>配置没有</a:t>
            </a:r>
            <a:endParaRPr lang="zh-CN" altLang="en-US" dirty="0"/>
          </a:p>
          <a:p>
            <a:pPr marL="742950" lvl="1" indent="-285750">
              <a:buFont typeface="+mj-lt"/>
              <a:buAutoNum type="arabicPeriod"/>
            </a:pPr>
            <a:r>
              <a:rPr lang="zh-CN" altLang="en-US" dirty="0"/>
              <a:t>解决：</a:t>
            </a:r>
            <a:r>
              <a:rPr lang="zh-CN" altLang="en-US" dirty="0">
                <a:solidFill>
                  <a:srgbClr val="2A2B2E"/>
                </a:solidFill>
                <a:effectLst/>
              </a:rPr>
              <a:t>向</a:t>
            </a:r>
            <a:r>
              <a:rPr lang="zh-CN" altLang="en-US" dirty="0"/>
              <a:t>“</a:t>
            </a:r>
            <a:r>
              <a:rPr lang="en" altLang="zh-CN" dirty="0"/>
              <a:t>policy” </a:t>
            </a:r>
            <a:r>
              <a:rPr lang="zh-CN" altLang="en-US" dirty="0">
                <a:solidFill>
                  <a:srgbClr val="2A2B2E"/>
                </a:solidFill>
                <a:effectLst/>
              </a:rPr>
              <a:t>中的多个位置添加“</a:t>
            </a:r>
            <a:r>
              <a:rPr lang="en" altLang="zh-CN" dirty="0">
                <a:solidFill>
                  <a:srgbClr val="2A2B2E"/>
                </a:solidFill>
                <a:effectLst/>
              </a:rPr>
              <a:t>from </a:t>
            </a:r>
            <a:r>
              <a:rPr lang="en" altLang="zh-CN" dirty="0" err="1">
                <a:solidFill>
                  <a:srgbClr val="2A2B2E"/>
                </a:solidFill>
                <a:effectLst/>
              </a:rPr>
              <a:t>bgp</a:t>
            </a:r>
            <a:r>
              <a:rPr lang="en" altLang="zh-CN" dirty="0">
                <a:solidFill>
                  <a:srgbClr val="2A2B2E"/>
                </a:solidFill>
                <a:effectLst/>
              </a:rPr>
              <a:t>”</a:t>
            </a:r>
            <a:r>
              <a:rPr lang="zh-CN" altLang="en-US" dirty="0">
                <a:solidFill>
                  <a:srgbClr val="2A2B2E"/>
                </a:solidFill>
                <a:effectLst/>
              </a:rPr>
              <a:t>条件。</a:t>
            </a:r>
            <a:endParaRPr lang="zh-CN" altLang="en-US" dirty="0"/>
          </a:p>
          <a:p>
            <a:pPr marL="742950" lvl="1" indent="-285750">
              <a:buFont typeface="+mj-lt"/>
              <a:buAutoNum type="arabicPeriod"/>
            </a:pPr>
            <a:r>
              <a:rPr lang="en" altLang="zh-CN" dirty="0"/>
              <a:t>GPT4</a:t>
            </a:r>
            <a:r>
              <a:rPr lang="zh-CN" altLang="en-US" dirty="0"/>
              <a:t>不能解决这个问题  “</a:t>
            </a:r>
            <a:r>
              <a:rPr lang="en" altLang="zh-CN" dirty="0"/>
              <a:t>does nothing”</a:t>
            </a:r>
          </a:p>
          <a:p>
            <a:pPr>
              <a:buFont typeface="+mj-lt"/>
              <a:buAutoNum type="arabicPeriod"/>
            </a:pPr>
            <a:r>
              <a:rPr lang="en" altLang="zh-CN" dirty="0"/>
              <a:t>“BGP prefix list issues” (Mondal </a:t>
            </a:r>
            <a:r>
              <a:rPr lang="zh-CN" altLang="en-US" dirty="0"/>
              <a:t>等</a:t>
            </a:r>
            <a:r>
              <a:rPr lang="en-US" altLang="zh-CN" dirty="0"/>
              <a:t>, 2023, </a:t>
            </a:r>
            <a:r>
              <a:rPr lang="en" altLang="zh-CN" dirty="0"/>
              <a:t>p. 192)</a:t>
            </a:r>
          </a:p>
          <a:p>
            <a:pPr marL="742950" lvl="1" indent="-285750">
              <a:buFont typeface="+mj-lt"/>
              <a:buAutoNum type="arabicPeriod"/>
            </a:pPr>
            <a:r>
              <a:rPr lang="en" altLang="zh-CN" dirty="0"/>
              <a:t>“</a:t>
            </a:r>
            <a:r>
              <a:rPr lang="en" altLang="zh-CN" dirty="0" err="1"/>
              <a:t>ip</a:t>
            </a:r>
            <a:r>
              <a:rPr lang="en" altLang="zh-CN" dirty="0"/>
              <a:t> prefix-list our-networks seq 5 permit 1.2.3.0/24 </a:t>
            </a:r>
            <a:r>
              <a:rPr lang="en" altLang="zh-CN" dirty="0" err="1"/>
              <a:t>ge</a:t>
            </a:r>
            <a:r>
              <a:rPr lang="en" altLang="zh-CN" dirty="0"/>
              <a:t> 24”</a:t>
            </a:r>
          </a:p>
          <a:p>
            <a:pPr marL="742950" lvl="1" indent="-285750">
              <a:buFont typeface="+mj-lt"/>
              <a:buAutoNum type="arabicPeriod"/>
            </a:pPr>
            <a:r>
              <a:rPr lang="zh-CN" altLang="en-US" dirty="0"/>
              <a:t>当</a:t>
            </a:r>
            <a:r>
              <a:rPr lang="en" altLang="zh-CN" dirty="0"/>
              <a:t>GPT4</a:t>
            </a:r>
            <a:r>
              <a:rPr lang="zh-CN" altLang="en-US" dirty="0"/>
              <a:t>翻译上面的</a:t>
            </a:r>
            <a:r>
              <a:rPr lang="en" altLang="zh-CN" dirty="0" err="1"/>
              <a:t>acl</a:t>
            </a:r>
            <a:r>
              <a:rPr lang="zh-CN" altLang="en-US" dirty="0"/>
              <a:t>时，因为</a:t>
            </a:r>
            <a:r>
              <a:rPr lang="en" altLang="zh-CN" dirty="0"/>
              <a:t>juniper</a:t>
            </a:r>
            <a:r>
              <a:rPr lang="zh-CN" altLang="en-US" dirty="0"/>
              <a:t>没有</a:t>
            </a:r>
            <a:r>
              <a:rPr lang="en" altLang="zh-CN" dirty="0" err="1"/>
              <a:t>ge</a:t>
            </a:r>
            <a:r>
              <a:rPr lang="en" altLang="zh-CN" dirty="0"/>
              <a:t> 24</a:t>
            </a:r>
            <a:r>
              <a:rPr lang="zh-CN" altLang="en-US" dirty="0"/>
              <a:t>语法，它会直接舍弃这个，从而导致</a:t>
            </a:r>
            <a:r>
              <a:rPr lang="zh-CN" altLang="en-US" dirty="0">
                <a:solidFill>
                  <a:srgbClr val="2A2B2E"/>
                </a:solidFill>
                <a:effectLst/>
              </a:rPr>
              <a:t>匹配的前缀空间不同</a:t>
            </a:r>
            <a:endParaRPr lang="zh-CN" altLang="en-US" dirty="0"/>
          </a:p>
          <a:p>
            <a:pPr marL="742950" lvl="1" indent="-285750">
              <a:buFont typeface="+mj-lt"/>
              <a:buAutoNum type="arabicPeriod"/>
            </a:pPr>
            <a:r>
              <a:rPr lang="zh-CN" altLang="en-US" dirty="0"/>
              <a:t>让</a:t>
            </a:r>
            <a:r>
              <a:rPr lang="en" altLang="zh-CN" dirty="0"/>
              <a:t>GPT4</a:t>
            </a:r>
            <a:r>
              <a:rPr lang="zh-CN" altLang="en-US" dirty="0"/>
              <a:t>修复这个问题时，它会产生不正确语法的现象</a:t>
            </a:r>
            <a:r>
              <a:rPr lang="en-US" altLang="zh-CN" dirty="0"/>
              <a:t>,</a:t>
            </a:r>
            <a:r>
              <a:rPr lang="zh-CN" altLang="en-US" dirty="0"/>
              <a:t>如下</a:t>
            </a:r>
          </a:p>
          <a:p>
            <a:pPr marL="1143000" lvl="2" indent="-228600">
              <a:buFont typeface="+mj-lt"/>
              <a:buAutoNum type="arabicPeriod"/>
            </a:pPr>
            <a:r>
              <a:rPr lang="zh-CN" altLang="en-US" dirty="0"/>
              <a:t>“</a:t>
            </a:r>
            <a:r>
              <a:rPr lang="en" altLang="zh-CN" dirty="0"/>
              <a:t>prefix-list our-networks { 1.2.3.0/24-32; }” (Mondal </a:t>
            </a:r>
            <a:r>
              <a:rPr lang="zh-CN" altLang="en-US" dirty="0"/>
              <a:t>等</a:t>
            </a:r>
            <a:r>
              <a:rPr lang="en-US" altLang="zh-CN" dirty="0"/>
              <a:t>, 2023, </a:t>
            </a:r>
            <a:r>
              <a:rPr lang="en" altLang="zh-CN" dirty="0"/>
              <a:t>p. 192)</a:t>
            </a:r>
          </a:p>
          <a:p>
            <a:endParaRPr kumimoji="1" lang="zh-CN" altLang="en-US" dirty="0"/>
          </a:p>
        </p:txBody>
      </p:sp>
      <p:sp>
        <p:nvSpPr>
          <p:cNvPr id="4" name="灯片编号占位符 3"/>
          <p:cNvSpPr>
            <a:spLocks noGrp="1"/>
          </p:cNvSpPr>
          <p:nvPr>
            <p:ph type="sldNum" sz="quarter" idx="5"/>
          </p:nvPr>
        </p:nvSpPr>
        <p:spPr/>
        <p:txBody>
          <a:bodyPr/>
          <a:lstStyle/>
          <a:p>
            <a:fld id="{5E7FE266-B693-EF42-B736-7F828B53B211}" type="slidenum">
              <a:rPr kumimoji="1" lang="zh-CN" altLang="en-US" smtClean="0"/>
              <a:t>17</a:t>
            </a:fld>
            <a:endParaRPr kumimoji="1" lang="zh-CN" altLang="en-US"/>
          </a:p>
        </p:txBody>
      </p:sp>
    </p:spTree>
    <p:extLst>
      <p:ext uri="{BB962C8B-B14F-4D97-AF65-F5344CB8AC3E}">
        <p14:creationId xmlns:p14="http://schemas.microsoft.com/office/powerpoint/2010/main" val="3413195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AutoNum type="arabicPeriod"/>
            </a:pPr>
            <a:r>
              <a:rPr lang="zh-CN" altLang="en-US" dirty="0">
                <a:solidFill>
                  <a:srgbClr val="2A2B2E"/>
                </a:solidFill>
                <a:effectLst/>
              </a:rPr>
              <a:t>受</a:t>
            </a:r>
            <a:r>
              <a:rPr lang="en" altLang="zh-CN" dirty="0">
                <a:solidFill>
                  <a:srgbClr val="2A2B2E"/>
                </a:solidFill>
                <a:effectLst/>
              </a:rPr>
              <a:t>Lightyear</a:t>
            </a:r>
            <a:r>
              <a:rPr lang="zh-CN" altLang="en-US" dirty="0">
                <a:solidFill>
                  <a:srgbClr val="2A2B2E"/>
                </a:solidFill>
                <a:effectLst/>
              </a:rPr>
              <a:t>启发，使用</a:t>
            </a:r>
            <a:r>
              <a:rPr lang="en" altLang="zh-CN" dirty="0">
                <a:solidFill>
                  <a:srgbClr val="2A2B2E"/>
                </a:solidFill>
                <a:effectLst/>
              </a:rPr>
              <a:t>GPT-4</a:t>
            </a:r>
            <a:r>
              <a:rPr lang="zh-CN" altLang="en-US" dirty="0">
                <a:solidFill>
                  <a:srgbClr val="2A2B2E"/>
                </a:solidFill>
                <a:effectLst/>
              </a:rPr>
              <a:t>根据每个路由器的本地策略为给定的网络拓扑生成路由器配置，</a:t>
            </a:r>
            <a:r>
              <a:rPr lang="en" altLang="zh-CN" dirty="0">
                <a:solidFill>
                  <a:srgbClr val="2A2B2E"/>
                </a:solidFill>
                <a:effectLst/>
              </a:rPr>
              <a:t>Lightyear</a:t>
            </a:r>
            <a:r>
              <a:rPr lang="zh-CN" altLang="en-US" dirty="0">
                <a:solidFill>
                  <a:srgbClr val="2A2B2E"/>
                </a:solidFill>
                <a:effectLst/>
              </a:rPr>
              <a:t>通过验证局部不变量（</a:t>
            </a:r>
            <a:r>
              <a:rPr lang="zh-CN" altLang="en-US" dirty="0"/>
              <a:t>“</a:t>
            </a:r>
            <a:r>
              <a:rPr lang="en" altLang="zh-CN" dirty="0"/>
              <a:t>local invariants” </a:t>
            </a:r>
            <a:r>
              <a:rPr lang="zh-CN" altLang="en" dirty="0">
                <a:solidFill>
                  <a:srgbClr val="2A2B2E"/>
                </a:solidFill>
                <a:effectLst/>
              </a:rPr>
              <a:t>）</a:t>
            </a:r>
            <a:r>
              <a:rPr lang="zh-CN" altLang="en-US" dirty="0">
                <a:solidFill>
                  <a:srgbClr val="2A2B2E"/>
                </a:solidFill>
                <a:effectLst/>
              </a:rPr>
              <a:t>来进行控制平面验证。</a:t>
            </a:r>
            <a:endParaRPr lang="zh-CN" altLang="en-US" dirty="0"/>
          </a:p>
          <a:p>
            <a:pPr>
              <a:buFont typeface="+mj-lt"/>
              <a:buAutoNum type="arabicPeriod"/>
            </a:pPr>
            <a:r>
              <a:rPr lang="zh-CN" altLang="en-US" dirty="0">
                <a:solidFill>
                  <a:srgbClr val="2A2B2E"/>
                </a:solidFill>
                <a:effectLst/>
              </a:rPr>
              <a:t>范围限制在</a:t>
            </a:r>
            <a:r>
              <a:rPr lang="en" altLang="zh-CN" dirty="0">
                <a:solidFill>
                  <a:srgbClr val="2A2B2E"/>
                </a:solidFill>
                <a:effectLst/>
              </a:rPr>
              <a:t>BGP</a:t>
            </a:r>
          </a:p>
          <a:p>
            <a:pPr>
              <a:buFont typeface="+mj-lt"/>
              <a:buAutoNum type="arabicPeriod"/>
            </a:pPr>
            <a:endParaRPr lang="en" altLang="zh-CN" dirty="0">
              <a:solidFill>
                <a:srgbClr val="2A2B2E"/>
              </a:solidFill>
              <a:effectLst/>
            </a:endParaRPr>
          </a:p>
          <a:p>
            <a:r>
              <a:rPr lang="en" altLang="zh-CN" dirty="0"/>
              <a:t>semantic correctness,”</a:t>
            </a:r>
          </a:p>
          <a:p>
            <a:pPr>
              <a:buFont typeface="Arial" panose="020B0604020202020204" pitchFamily="34" charset="0"/>
              <a:buChar char="•"/>
            </a:pPr>
            <a:r>
              <a:rPr lang="en" altLang="zh-CN" dirty="0"/>
              <a:t>“a "topology" verifier”</a:t>
            </a:r>
          </a:p>
          <a:p>
            <a:pPr marL="742950" lvl="1" indent="-285750">
              <a:buFont typeface="Arial" panose="020B0604020202020204" pitchFamily="34" charset="0"/>
              <a:buChar char="•"/>
            </a:pPr>
            <a:r>
              <a:rPr lang="zh-CN" altLang="en-US" dirty="0">
                <a:solidFill>
                  <a:srgbClr val="2A2B2E"/>
                </a:solidFill>
                <a:effectLst/>
              </a:rPr>
              <a:t>验证 </a:t>
            </a:r>
            <a:r>
              <a:rPr lang="en" altLang="zh-CN" dirty="0">
                <a:solidFill>
                  <a:srgbClr val="2A2B2E"/>
                </a:solidFill>
                <a:effectLst/>
              </a:rPr>
              <a:t>GPT-4</a:t>
            </a:r>
            <a:r>
              <a:rPr lang="zh-CN" altLang="en-US" dirty="0">
                <a:solidFill>
                  <a:srgbClr val="2A2B2E"/>
                </a:solidFill>
                <a:effectLst/>
              </a:rPr>
              <a:t>是否正确建立所有接口、声明</a:t>
            </a:r>
            <a:r>
              <a:rPr lang="en" altLang="zh-CN" dirty="0">
                <a:solidFill>
                  <a:srgbClr val="2A2B2E"/>
                </a:solidFill>
                <a:effectLst/>
              </a:rPr>
              <a:t>BGP</a:t>
            </a:r>
            <a:r>
              <a:rPr lang="zh-CN" altLang="en-US" dirty="0">
                <a:solidFill>
                  <a:srgbClr val="2A2B2E"/>
                </a:solidFill>
                <a:effectLst/>
              </a:rPr>
              <a:t>邻居和发布网络</a:t>
            </a:r>
            <a:endParaRPr lang="zh-CN" altLang="en-US" dirty="0"/>
          </a:p>
          <a:p>
            <a:pPr>
              <a:buFont typeface="Arial" panose="020B0604020202020204" pitchFamily="34" charset="0"/>
              <a:buChar char="•"/>
            </a:pPr>
            <a:r>
              <a:rPr lang="zh-CN" altLang="en-US" dirty="0"/>
              <a:t>“</a:t>
            </a:r>
            <a:r>
              <a:rPr lang="en" altLang="zh-CN" dirty="0"/>
              <a:t>Batfish”  </a:t>
            </a:r>
            <a:r>
              <a:rPr lang="zh-CN" altLang="en-US" dirty="0">
                <a:solidFill>
                  <a:srgbClr val="2A2B2E"/>
                </a:solidFill>
                <a:effectLst/>
              </a:rPr>
              <a:t>检查</a:t>
            </a:r>
            <a:r>
              <a:rPr lang="zh-CN" altLang="en-US" dirty="0"/>
              <a:t>“</a:t>
            </a:r>
            <a:r>
              <a:rPr lang="en" altLang="zh-CN" dirty="0"/>
              <a:t>prompts” </a:t>
            </a:r>
            <a:r>
              <a:rPr lang="zh-CN" altLang="en-US" dirty="0">
                <a:solidFill>
                  <a:srgbClr val="2A2B2E"/>
                </a:solidFill>
                <a:effectLst/>
              </a:rPr>
              <a:t>中定义的本地策略（</a:t>
            </a:r>
            <a:r>
              <a:rPr lang="zh-CN" altLang="en-US" dirty="0"/>
              <a:t>“</a:t>
            </a:r>
            <a:r>
              <a:rPr lang="en" altLang="zh-CN" dirty="0"/>
              <a:t>local policies” </a:t>
            </a:r>
            <a:r>
              <a:rPr lang="zh-CN" altLang="en" dirty="0">
                <a:solidFill>
                  <a:srgbClr val="2A2B2E"/>
                </a:solidFill>
                <a:effectLst/>
              </a:rPr>
              <a:t>）。</a:t>
            </a:r>
            <a:r>
              <a:rPr lang="zh-CN" altLang="en-US" dirty="0">
                <a:solidFill>
                  <a:srgbClr val="2A2B2E"/>
                </a:solidFill>
                <a:effectLst/>
              </a:rPr>
              <a:t>使用输出去修正结果。</a:t>
            </a:r>
            <a:endParaRPr lang="en-US" altLang="zh-CN" dirty="0">
              <a:solidFill>
                <a:srgbClr val="2A2B2E"/>
              </a:solidFill>
              <a:effectLst/>
            </a:endParaRPr>
          </a:p>
          <a:p>
            <a:pPr>
              <a:buFont typeface="Arial" panose="020B0604020202020204" pitchFamily="34" charset="0"/>
              <a:buChar char="•"/>
            </a:pPr>
            <a:endParaRPr lang="en-US" altLang="zh-CN" dirty="0">
              <a:solidFill>
                <a:srgbClr val="2A2B2E"/>
              </a:solidFill>
              <a:effectLst/>
            </a:endParaRPr>
          </a:p>
          <a:p>
            <a:pPr>
              <a:buFont typeface="+mj-lt"/>
              <a:buAutoNum type="arabicPeriod"/>
            </a:pPr>
            <a:r>
              <a:rPr lang="zh-CN" altLang="en-US" sz="1400" dirty="0"/>
              <a:t>自然语言描述拓扑是困难的</a:t>
            </a:r>
          </a:p>
          <a:p>
            <a:pPr>
              <a:buFont typeface="+mj-lt"/>
              <a:buAutoNum type="arabicPeriod"/>
            </a:pPr>
            <a:r>
              <a:rPr lang="zh-CN" altLang="en-US" sz="1400" dirty="0"/>
              <a:t>自动化脚本 </a:t>
            </a:r>
            <a:r>
              <a:rPr lang="en-US" altLang="zh-CN" sz="1400" dirty="0"/>
              <a:t>- </a:t>
            </a:r>
            <a:r>
              <a:rPr lang="zh-CN" altLang="en-US" sz="1400" dirty="0"/>
              <a:t>根据给定的拓扑生成文字</a:t>
            </a:r>
          </a:p>
          <a:p>
            <a:pPr>
              <a:buFont typeface="+mj-lt"/>
              <a:buAutoNum type="arabicPeriod"/>
            </a:pPr>
            <a:r>
              <a:rPr lang="zh-CN" altLang="en-US" sz="1400" dirty="0"/>
              <a:t>限制问题为 ： 星形网络 “</a:t>
            </a:r>
            <a:r>
              <a:rPr lang="en" altLang="zh-CN" sz="1400" dirty="0"/>
              <a:t>star networks” (Mondal </a:t>
            </a:r>
            <a:r>
              <a:rPr lang="zh-CN" altLang="en-US" sz="1400" dirty="0"/>
              <a:t>等</a:t>
            </a:r>
            <a:r>
              <a:rPr lang="en-US" altLang="zh-CN" sz="1400" dirty="0"/>
              <a:t>, 2023, </a:t>
            </a:r>
            <a:r>
              <a:rPr lang="en" altLang="zh-CN" sz="1400" dirty="0"/>
              <a:t>p. 193)</a:t>
            </a:r>
          </a:p>
          <a:p>
            <a:pPr marL="742950" lvl="1" indent="-285750">
              <a:buFont typeface="+mj-lt"/>
              <a:buAutoNum type="arabicPeriod"/>
            </a:pPr>
            <a:r>
              <a:rPr lang="en" altLang="zh-CN" sz="1400" dirty="0"/>
              <a:t>“one router would be attached to a CUSTOMER IP, while the other routers are connected to different ISPs (Figure 4)”</a:t>
            </a:r>
          </a:p>
          <a:p>
            <a:pPr>
              <a:buFont typeface="+mj-lt"/>
              <a:buAutoNum type="arabicPeriod"/>
            </a:pPr>
            <a:r>
              <a:rPr lang="en" altLang="zh-CN" sz="1400" dirty="0"/>
              <a:t>“network generator”  </a:t>
            </a:r>
            <a:r>
              <a:rPr lang="zh-CN" altLang="en-US" sz="1400" dirty="0"/>
              <a:t>只需要 路由器个数作为输入就能描述网络拓扑</a:t>
            </a:r>
          </a:p>
          <a:p>
            <a:pPr>
              <a:buFont typeface="Arial" panose="020B0604020202020204" pitchFamily="34" charset="0"/>
              <a:buChar char="•"/>
            </a:pPr>
            <a:endParaRPr lang="zh-CN" altLang="en-US" dirty="0"/>
          </a:p>
          <a:p>
            <a:pPr>
              <a:buFont typeface="+mj-lt"/>
              <a:buAutoNum type="arabicPeriod"/>
            </a:pPr>
            <a:endParaRPr lang="en" altLang="zh-CN" dirty="0"/>
          </a:p>
          <a:p>
            <a:endParaRPr kumimoji="1" lang="zh-CN" altLang="en-US" dirty="0"/>
          </a:p>
        </p:txBody>
      </p:sp>
      <p:sp>
        <p:nvSpPr>
          <p:cNvPr id="4" name="灯片编号占位符 3"/>
          <p:cNvSpPr>
            <a:spLocks noGrp="1"/>
          </p:cNvSpPr>
          <p:nvPr>
            <p:ph type="sldNum" sz="quarter" idx="5"/>
          </p:nvPr>
        </p:nvSpPr>
        <p:spPr/>
        <p:txBody>
          <a:bodyPr/>
          <a:lstStyle/>
          <a:p>
            <a:fld id="{5E7FE266-B693-EF42-B736-7F828B53B211}" type="slidenum">
              <a:rPr kumimoji="1" lang="zh-CN" altLang="en-US" smtClean="0"/>
              <a:t>18</a:t>
            </a:fld>
            <a:endParaRPr kumimoji="1" lang="zh-CN" altLang="en-US"/>
          </a:p>
        </p:txBody>
      </p:sp>
    </p:spTree>
    <p:extLst>
      <p:ext uri="{BB962C8B-B14F-4D97-AF65-F5344CB8AC3E}">
        <p14:creationId xmlns:p14="http://schemas.microsoft.com/office/powerpoint/2010/main" val="689037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AutoNum type="arabicPeriod"/>
            </a:pPr>
            <a:r>
              <a:rPr lang="zh-CN" altLang="en-US" sz="1400" dirty="0"/>
              <a:t>两个输入</a:t>
            </a:r>
          </a:p>
          <a:p>
            <a:pPr marL="742950" lvl="1" indent="-285750">
              <a:buFont typeface="+mj-lt"/>
              <a:buAutoNum type="arabicPeriod"/>
            </a:pPr>
            <a:r>
              <a:rPr lang="zh-CN" altLang="en-US" sz="1400" dirty="0"/>
              <a:t>“</a:t>
            </a:r>
            <a:r>
              <a:rPr lang="en" altLang="zh-CN" sz="1400" dirty="0"/>
              <a:t>a textual description”  - </a:t>
            </a:r>
            <a:r>
              <a:rPr lang="zh-CN" altLang="en-US" sz="1400" dirty="0"/>
              <a:t>提示词</a:t>
            </a:r>
          </a:p>
          <a:p>
            <a:pPr marL="742950" lvl="1" indent="-285750">
              <a:buFont typeface="+mj-lt"/>
              <a:buAutoNum type="arabicPeriod"/>
            </a:pPr>
            <a:r>
              <a:rPr lang="zh-CN" altLang="en-US" sz="1400" dirty="0"/>
              <a:t>“</a:t>
            </a:r>
            <a:r>
              <a:rPr lang="en" altLang="zh-CN" sz="1400" dirty="0"/>
              <a:t>a JSON dictionary for the entire network topology”  - </a:t>
            </a:r>
            <a:r>
              <a:rPr lang="zh-CN" altLang="en-US" sz="1400" dirty="0"/>
              <a:t>检查生成的结果是否符合网络拓扑</a:t>
            </a:r>
          </a:p>
          <a:p>
            <a:pPr>
              <a:buFont typeface="+mj-lt"/>
              <a:buAutoNum type="arabicPeriod"/>
            </a:pPr>
            <a:r>
              <a:rPr lang="en-US" altLang="zh-CN" sz="1400" dirty="0"/>
              <a:t>7. </a:t>
            </a:r>
            <a:r>
              <a:rPr lang="zh-CN" altLang="en-US" sz="1400" dirty="0">
                <a:solidFill>
                  <a:srgbClr val="2A2B2E"/>
                </a:solidFill>
                <a:effectLst/>
              </a:rPr>
              <a:t>产生的错误分为三类：</a:t>
            </a:r>
            <a:endParaRPr lang="zh-CN" altLang="en-US" sz="1400" dirty="0"/>
          </a:p>
          <a:p>
            <a:pPr marL="742950" lvl="1" indent="-285750">
              <a:buFont typeface="+mj-lt"/>
              <a:buAutoNum type="arabicPeriod"/>
            </a:pPr>
            <a:r>
              <a:rPr lang="zh-CN" altLang="en-US" sz="1400" dirty="0"/>
              <a:t>“</a:t>
            </a:r>
            <a:r>
              <a:rPr lang="en" altLang="zh-CN" sz="1400" dirty="0"/>
              <a:t>Syntax errors”</a:t>
            </a:r>
          </a:p>
          <a:p>
            <a:pPr marL="742950" lvl="1" indent="-285750">
              <a:buFont typeface="+mj-lt"/>
              <a:buAutoNum type="arabicPeriod"/>
            </a:pPr>
            <a:r>
              <a:rPr lang="en" altLang="zh-CN" sz="1400" dirty="0"/>
              <a:t>“Topology errors”</a:t>
            </a:r>
          </a:p>
          <a:p>
            <a:pPr marL="1143000" lvl="2" indent="-228600">
              <a:buFont typeface="+mj-lt"/>
              <a:buAutoNum type="arabicPeriod"/>
            </a:pPr>
            <a:r>
              <a:rPr lang="en" altLang="zh-CN" sz="1400" dirty="0">
                <a:solidFill>
                  <a:srgbClr val="2A2B2E"/>
                </a:solidFill>
                <a:effectLst/>
              </a:rPr>
              <a:t>GPT-4</a:t>
            </a:r>
            <a:r>
              <a:rPr lang="zh-CN" altLang="en-US" sz="1400" dirty="0">
                <a:solidFill>
                  <a:srgbClr val="2A2B2E"/>
                </a:solidFill>
                <a:effectLst/>
              </a:rPr>
              <a:t>错误声明或遗漏</a:t>
            </a:r>
            <a:r>
              <a:rPr lang="en" altLang="zh-CN" sz="1400" dirty="0">
                <a:solidFill>
                  <a:srgbClr val="2A2B2E"/>
                </a:solidFill>
                <a:effectLst/>
              </a:rPr>
              <a:t>BGP</a:t>
            </a:r>
            <a:r>
              <a:rPr lang="zh-CN" altLang="en-US" sz="1400" dirty="0">
                <a:solidFill>
                  <a:srgbClr val="2A2B2E"/>
                </a:solidFill>
                <a:effectLst/>
              </a:rPr>
              <a:t>邻居或忘记宣布某些网络</a:t>
            </a:r>
            <a:endParaRPr lang="zh-CN" altLang="en-US" sz="1400" dirty="0"/>
          </a:p>
          <a:p>
            <a:pPr marL="1143000" lvl="2" indent="-228600">
              <a:buFont typeface="+mj-lt"/>
              <a:buAutoNum type="arabicPeriod"/>
            </a:pPr>
            <a:r>
              <a:rPr lang="zh-CN" altLang="en-US" sz="1400" dirty="0"/>
              <a:t>“</a:t>
            </a:r>
            <a:r>
              <a:rPr lang="en" altLang="zh-CN" sz="1400" dirty="0"/>
              <a:t>an automated "topology verifier"”  -  </a:t>
            </a:r>
            <a:r>
              <a:rPr lang="zh-CN" altLang="en-US" sz="1400" dirty="0">
                <a:solidFill>
                  <a:srgbClr val="2A2B2E"/>
                </a:solidFill>
                <a:effectLst/>
              </a:rPr>
              <a:t>系统地解析所有以太网接口</a:t>
            </a:r>
            <a:endParaRPr lang="zh-CN" altLang="en-US" sz="1400" dirty="0"/>
          </a:p>
          <a:p>
            <a:pPr marL="1143000" lvl="2" indent="-228600">
              <a:buFont typeface="+mj-lt"/>
              <a:buAutoNum type="arabicPeriod"/>
            </a:pPr>
            <a:r>
              <a:rPr lang="zh-CN" altLang="en-US" sz="1400" dirty="0">
                <a:solidFill>
                  <a:srgbClr val="2A2B2E"/>
                </a:solidFill>
                <a:effectLst/>
              </a:rPr>
              <a:t>将配置中的</a:t>
            </a:r>
            <a:r>
              <a:rPr lang="en" altLang="zh-CN" sz="1400" dirty="0">
                <a:solidFill>
                  <a:srgbClr val="2A2B2E"/>
                </a:solidFill>
                <a:effectLst/>
              </a:rPr>
              <a:t>BGP</a:t>
            </a:r>
            <a:r>
              <a:rPr lang="zh-CN" altLang="en-US" sz="1400" dirty="0">
                <a:solidFill>
                  <a:srgbClr val="2A2B2E"/>
                </a:solidFill>
                <a:effectLst/>
              </a:rPr>
              <a:t>邻居和网络声明与</a:t>
            </a:r>
            <a:r>
              <a:rPr lang="en" altLang="zh-CN" sz="1400" dirty="0">
                <a:solidFill>
                  <a:srgbClr val="2A2B2E"/>
                </a:solidFill>
                <a:effectLst/>
              </a:rPr>
              <a:t>JSON</a:t>
            </a:r>
            <a:r>
              <a:rPr lang="zh-CN" altLang="en-US" sz="1400" dirty="0">
                <a:solidFill>
                  <a:srgbClr val="2A2B2E"/>
                </a:solidFill>
                <a:effectLst/>
              </a:rPr>
              <a:t>字典中列出的网络体系结构进行匹配</a:t>
            </a:r>
            <a:endParaRPr lang="zh-CN" altLang="en-US" sz="1400" dirty="0"/>
          </a:p>
          <a:p>
            <a:pPr marL="1143000" lvl="2" indent="-228600">
              <a:buFont typeface="+mj-lt"/>
              <a:buAutoNum type="arabicPeriod"/>
            </a:pPr>
            <a:r>
              <a:rPr lang="zh-CN" altLang="en-US" sz="1400" dirty="0">
                <a:solidFill>
                  <a:srgbClr val="2A2B2E"/>
                </a:solidFill>
                <a:effectLst/>
              </a:rPr>
              <a:t>然后指出所有缺失的声明和拓扑不一致问题</a:t>
            </a:r>
            <a:endParaRPr lang="zh-CN" altLang="en-US" sz="1400" dirty="0"/>
          </a:p>
          <a:p>
            <a:pPr marL="742950" lvl="1" indent="-285750">
              <a:buFont typeface="+mj-lt"/>
              <a:buAutoNum type="arabicPeriod"/>
            </a:pPr>
            <a:r>
              <a:rPr lang="zh-CN" altLang="en-US" sz="1400" dirty="0"/>
              <a:t>“</a:t>
            </a:r>
            <a:r>
              <a:rPr lang="en" altLang="zh-CN" sz="1400" dirty="0"/>
              <a:t>Semantic errors / Policy errors”</a:t>
            </a:r>
          </a:p>
          <a:p>
            <a:pPr marL="1143000" lvl="2" indent="-228600">
              <a:buFont typeface="+mj-lt"/>
              <a:buAutoNum type="arabicPeriod"/>
            </a:pPr>
            <a:r>
              <a:rPr lang="en" altLang="zh-CN" sz="1400" dirty="0">
                <a:solidFill>
                  <a:srgbClr val="2A2B2E"/>
                </a:solidFill>
                <a:effectLst/>
              </a:rPr>
              <a:t>GPT-4</a:t>
            </a:r>
            <a:r>
              <a:rPr lang="zh-CN" altLang="en-US" sz="1400" dirty="0">
                <a:solidFill>
                  <a:srgbClr val="2A2B2E"/>
                </a:solidFill>
                <a:effectLst/>
              </a:rPr>
              <a:t>生成的配置不遵循预期的本地策略。</a:t>
            </a:r>
            <a:endParaRPr lang="zh-CN" altLang="en-US" sz="1400" dirty="0"/>
          </a:p>
          <a:p>
            <a:pPr marL="1143000" lvl="2" indent="-228600">
              <a:buFont typeface="+mj-lt"/>
              <a:buAutoNum type="arabicPeriod"/>
            </a:pPr>
            <a:r>
              <a:rPr lang="zh-CN" altLang="en-US" sz="1400" dirty="0">
                <a:solidFill>
                  <a:srgbClr val="2A2B2E"/>
                </a:solidFill>
                <a:effectLst/>
              </a:rPr>
              <a:t>使用</a:t>
            </a:r>
            <a:r>
              <a:rPr lang="en" altLang="zh-CN" sz="1400" dirty="0">
                <a:solidFill>
                  <a:srgbClr val="2A2B2E"/>
                </a:solidFill>
                <a:effectLst/>
              </a:rPr>
              <a:t>Batfish“</a:t>
            </a:r>
            <a:r>
              <a:rPr lang="zh-CN" altLang="en-US" sz="1400" dirty="0">
                <a:solidFill>
                  <a:srgbClr val="2A2B2E"/>
                </a:solidFill>
                <a:effectLst/>
              </a:rPr>
              <a:t>搜索路由策略”（</a:t>
            </a:r>
            <a:r>
              <a:rPr lang="zh-CN" altLang="en-US" sz="1400" dirty="0"/>
              <a:t>“</a:t>
            </a:r>
            <a:r>
              <a:rPr lang="en" altLang="zh-CN" sz="1400" dirty="0"/>
              <a:t>Search Route Policies” </a:t>
            </a:r>
            <a:r>
              <a:rPr lang="zh-CN" altLang="en" sz="1400" dirty="0">
                <a:solidFill>
                  <a:srgbClr val="2A2B2E"/>
                </a:solidFill>
                <a:effectLst/>
              </a:rPr>
              <a:t>）</a:t>
            </a:r>
            <a:r>
              <a:rPr lang="zh-CN" altLang="en-US" sz="1400" dirty="0">
                <a:solidFill>
                  <a:srgbClr val="2A2B2E"/>
                </a:solidFill>
                <a:effectLst/>
              </a:rPr>
              <a:t>进行验证。</a:t>
            </a:r>
            <a:endParaRPr lang="zh-CN" altLang="en-US" sz="1400" dirty="0"/>
          </a:p>
          <a:p>
            <a:pPr marL="1143000" lvl="2" indent="-228600">
              <a:buFont typeface="+mj-lt"/>
              <a:buAutoNum type="arabicPeriod"/>
            </a:pPr>
            <a:r>
              <a:rPr lang="zh-CN" altLang="en-US" sz="1400" dirty="0">
                <a:solidFill>
                  <a:srgbClr val="2A2B2E"/>
                </a:solidFill>
                <a:effectLst/>
              </a:rPr>
              <a:t>存在语义错误，</a:t>
            </a:r>
            <a:r>
              <a:rPr lang="en" altLang="zh-CN" sz="1400" dirty="0">
                <a:solidFill>
                  <a:srgbClr val="2A2B2E"/>
                </a:solidFill>
                <a:effectLst/>
              </a:rPr>
              <a:t>Batfish</a:t>
            </a:r>
            <a:r>
              <a:rPr lang="zh-CN" altLang="en-US" sz="1400" dirty="0">
                <a:solidFill>
                  <a:srgbClr val="2A2B2E"/>
                </a:solidFill>
                <a:effectLst/>
              </a:rPr>
              <a:t>会生成一个没有遵循本地策略的示例</a:t>
            </a:r>
            <a:endParaRPr lang="zh-CN" altLang="en-US" sz="1400" dirty="0"/>
          </a:p>
          <a:p>
            <a:pPr marL="1143000" lvl="2" indent="-228600">
              <a:buFont typeface="+mj-lt"/>
              <a:buAutoNum type="arabicPeriod"/>
            </a:pPr>
            <a:r>
              <a:rPr lang="zh-CN" altLang="en-US" sz="1400" dirty="0"/>
              <a:t>在新的提示词中，将这个示例反馈给</a:t>
            </a:r>
            <a:r>
              <a:rPr lang="en" altLang="zh-CN" sz="1400" dirty="0"/>
              <a:t>GPT4</a:t>
            </a:r>
          </a:p>
          <a:p>
            <a:endParaRPr kumimoji="1" lang="zh-CN" altLang="en-US" dirty="0"/>
          </a:p>
        </p:txBody>
      </p:sp>
      <p:sp>
        <p:nvSpPr>
          <p:cNvPr id="4" name="灯片编号占位符 3"/>
          <p:cNvSpPr>
            <a:spLocks noGrp="1"/>
          </p:cNvSpPr>
          <p:nvPr>
            <p:ph type="sldNum" sz="quarter" idx="5"/>
          </p:nvPr>
        </p:nvSpPr>
        <p:spPr/>
        <p:txBody>
          <a:bodyPr/>
          <a:lstStyle/>
          <a:p>
            <a:fld id="{5E7FE266-B693-EF42-B736-7F828B53B211}" type="slidenum">
              <a:rPr kumimoji="1" lang="zh-CN" altLang="en-US" smtClean="0"/>
              <a:t>19</a:t>
            </a:fld>
            <a:endParaRPr kumimoji="1" lang="zh-CN" altLang="en-US"/>
          </a:p>
        </p:txBody>
      </p:sp>
    </p:spTree>
    <p:extLst>
      <p:ext uri="{BB962C8B-B14F-4D97-AF65-F5344CB8AC3E}">
        <p14:creationId xmlns:p14="http://schemas.microsoft.com/office/powerpoint/2010/main" val="1369560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本文的主要内容是 研究大语言模型是否能生成正确的网络配置 。 提出了 “基于验证的提示词程序” 的方法 ，通过结合 </a:t>
            </a:r>
            <a:r>
              <a:rPr lang="zh-CN" altLang="en-US" b="1" dirty="0"/>
              <a:t>验证器 </a:t>
            </a:r>
            <a:r>
              <a:rPr lang="zh-CN" altLang="en-US" b="0" dirty="0"/>
              <a:t>实现自动化纠错 </a:t>
            </a:r>
            <a:r>
              <a:rPr lang="en-US" altLang="zh-CN" b="0" dirty="0"/>
              <a:t>GPT4</a:t>
            </a:r>
            <a:r>
              <a:rPr lang="zh-CN" altLang="en-US" b="0" dirty="0"/>
              <a:t> 生成的结果。 设计了</a:t>
            </a:r>
            <a:r>
              <a:rPr lang="en-US" altLang="zh-CN" b="0" dirty="0"/>
              <a:t>2</a:t>
            </a:r>
            <a:r>
              <a:rPr lang="zh-CN" altLang="en-US" b="0" dirty="0"/>
              <a:t>个实验 ， 第一个是对单个路由器的配置生成 实现 </a:t>
            </a:r>
            <a:r>
              <a:rPr lang="zh-CN" altLang="en-US" b="1" dirty="0"/>
              <a:t>“</a:t>
            </a:r>
            <a:r>
              <a:rPr lang="en" altLang="zh-CN" b="1" dirty="0"/>
              <a:t>Cisco” </a:t>
            </a:r>
            <a:r>
              <a:rPr lang="zh-CN" altLang="en-US" b="1" dirty="0"/>
              <a:t>到“</a:t>
            </a:r>
            <a:r>
              <a:rPr lang="en" altLang="zh-CN" b="1" dirty="0"/>
              <a:t>Juniper”</a:t>
            </a:r>
            <a:r>
              <a:rPr lang="zh-CN" altLang="en" b="0" dirty="0"/>
              <a:t>的</a:t>
            </a:r>
            <a:r>
              <a:rPr lang="zh-CN" altLang="en-US" b="0" dirty="0"/>
              <a:t>配置文件翻译 ， 第二个实验是对多个路由器中的配置生成，实现无中转的策略 </a:t>
            </a:r>
            <a:r>
              <a:rPr lang="en" altLang="zh-CN" b="1" dirty="0"/>
              <a:t>no-transit policy</a:t>
            </a:r>
            <a:r>
              <a:rPr lang="zh-CN" altLang="en-US" b="1" dirty="0"/>
              <a:t> 。</a:t>
            </a:r>
            <a:r>
              <a:rPr lang="zh-CN" altLang="en-US" b="0" dirty="0"/>
              <a:t>为了衡量是否这样的设计能够减少人类的工作量，定义了一个评价指标 </a:t>
            </a:r>
            <a:r>
              <a:rPr lang="en" altLang="zh-CN" b="1" dirty="0"/>
              <a:t>leverage</a:t>
            </a:r>
            <a:r>
              <a:rPr lang="zh-CN" altLang="en-US" b="1" dirty="0"/>
              <a:t> ，通过</a:t>
            </a:r>
            <a:r>
              <a:rPr lang="zh-CN" altLang="en-US" dirty="0">
                <a:solidFill>
                  <a:srgbClr val="2A2B2E"/>
                </a:solidFill>
                <a:effectLst/>
              </a:rPr>
              <a:t>自动提示词数量 与 人工提示词数量的比值</a:t>
            </a:r>
            <a:r>
              <a:rPr lang="zh-CN" altLang="en-US" b="0" dirty="0">
                <a:solidFill>
                  <a:srgbClr val="2A2B2E"/>
                </a:solidFill>
                <a:effectLst/>
              </a:rPr>
              <a:t> 来衡量</a:t>
            </a:r>
            <a:r>
              <a:rPr lang="zh-CN" altLang="en-US" b="1" dirty="0"/>
              <a:t>。 </a:t>
            </a:r>
            <a:r>
              <a:rPr lang="zh-CN" altLang="en-US" b="0" dirty="0"/>
              <a:t>最后得到的实验结果是在第一个实验中</a:t>
            </a:r>
            <a:r>
              <a:rPr lang="en-US" altLang="zh-CN" b="0" dirty="0"/>
              <a:t>10X</a:t>
            </a:r>
            <a:r>
              <a:rPr lang="zh-CN" altLang="en-US" b="0" dirty="0"/>
              <a:t>，第二个实验是 </a:t>
            </a:r>
            <a:r>
              <a:rPr lang="en-US" altLang="zh-CN" b="0" dirty="0"/>
              <a:t>6X</a:t>
            </a:r>
            <a:r>
              <a:rPr lang="zh-CN" altLang="en-US" b="0" dirty="0"/>
              <a:t>。</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补充：</a:t>
            </a: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b="0" i="0" dirty="0">
                <a:solidFill>
                  <a:srgbClr val="2C2C36"/>
                </a:solidFill>
                <a:effectLst/>
                <a:latin typeface="-apple-system"/>
              </a:rPr>
              <a:t>"no-transit policy"</a:t>
            </a:r>
            <a:r>
              <a:rPr lang="zh-CN" altLang="en" b="0" i="0" dirty="0">
                <a:solidFill>
                  <a:srgbClr val="2C2C36"/>
                </a:solidFill>
                <a:effectLst/>
                <a:latin typeface="-apple-system"/>
              </a:rPr>
              <a:t>（</a:t>
            </a:r>
            <a:r>
              <a:rPr lang="zh-CN" altLang="en-US" b="0" i="0" dirty="0">
                <a:solidFill>
                  <a:srgbClr val="2C2C36"/>
                </a:solidFill>
                <a:effectLst/>
                <a:latin typeface="-apple-system"/>
              </a:rPr>
              <a:t>非传输策略）是指一种路由策略或规则，它禁止网络中的某些节点作为数据包从一个外部网络到另一个外部网络的中间传递点。简单来说，就是不允许某个网络成为其他两个网络之间通信的数据转发桥梁。在一个星形网络中，如果中央节点（通常是核心路由器或交换机）实施了</a:t>
            </a:r>
            <a:r>
              <a:rPr lang="en" altLang="zh-CN" b="0" i="0" dirty="0">
                <a:solidFill>
                  <a:srgbClr val="2C2C36"/>
                </a:solidFill>
                <a:effectLst/>
                <a:latin typeface="-apple-system"/>
              </a:rPr>
              <a:t>no-transit policy</a:t>
            </a:r>
            <a:r>
              <a:rPr lang="zh-CN" altLang="en" b="0" i="0" dirty="0">
                <a:solidFill>
                  <a:srgbClr val="2C2C36"/>
                </a:solidFill>
                <a:effectLst/>
                <a:latin typeface="-apple-system"/>
              </a:rPr>
              <a:t>，</a:t>
            </a:r>
            <a:r>
              <a:rPr lang="zh-CN" altLang="en-US" b="0" i="0" dirty="0">
                <a:solidFill>
                  <a:srgbClr val="2C2C36"/>
                </a:solidFill>
                <a:effectLst/>
                <a:latin typeface="-apple-system"/>
              </a:rPr>
              <a:t>那么该中央节点将不会转发来自一个分支网络、目的地是另一个分支网络的数据包。这样的策略通常用于控制流量流动、增强安全性或者避免不必要的带宽使用。通过这种策略，可以确保只有直接连接到中央节点的网络之间的通信才会被处理，而不会让中央节点成为更广泛互联网的一部分来转发跨网络的数据流。</a:t>
            </a:r>
            <a:endParaRPr lang="en"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p:txBody>
      </p:sp>
      <p:sp>
        <p:nvSpPr>
          <p:cNvPr id="4" name="灯片编号占位符 3"/>
          <p:cNvSpPr>
            <a:spLocks noGrp="1"/>
          </p:cNvSpPr>
          <p:nvPr>
            <p:ph type="sldNum" sz="quarter" idx="5"/>
          </p:nvPr>
        </p:nvSpPr>
        <p:spPr/>
        <p:txBody>
          <a:bodyPr/>
          <a:lstStyle/>
          <a:p>
            <a:fld id="{5E7FE266-B693-EF42-B736-7F828B53B211}" type="slidenum">
              <a:rPr kumimoji="1" lang="zh-CN" altLang="en-US" smtClean="0"/>
              <a:t>2</a:t>
            </a:fld>
            <a:endParaRPr kumimoji="1" lang="zh-CN" altLang="en-US"/>
          </a:p>
        </p:txBody>
      </p:sp>
    </p:spTree>
    <p:extLst>
      <p:ext uri="{BB962C8B-B14F-4D97-AF65-F5344CB8AC3E}">
        <p14:creationId xmlns:p14="http://schemas.microsoft.com/office/powerpoint/2010/main" val="24424434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42950" lvl="1" indent="-285750">
              <a:buFont typeface="+mj-lt"/>
              <a:buAutoNum type="arabicPeriod"/>
            </a:pPr>
            <a:r>
              <a:rPr lang="zh-CN" altLang="en-US" sz="1200" dirty="0">
                <a:solidFill>
                  <a:srgbClr val="2A2B2E"/>
                </a:solidFill>
                <a:effectLst/>
              </a:rPr>
              <a:t>使用</a:t>
            </a:r>
            <a:r>
              <a:rPr lang="en" altLang="zh-CN" sz="1200" dirty="0">
                <a:solidFill>
                  <a:srgbClr val="2A2B2E"/>
                </a:solidFill>
                <a:effectLst/>
              </a:rPr>
              <a:t>AS</a:t>
            </a:r>
            <a:r>
              <a:rPr lang="zh-CN" altLang="en-US" sz="1200" dirty="0">
                <a:solidFill>
                  <a:srgbClr val="2A2B2E"/>
                </a:solidFill>
                <a:effectLst/>
              </a:rPr>
              <a:t>路径正则表达式过滤路由 </a:t>
            </a:r>
            <a:r>
              <a:rPr lang="en-US" altLang="zh-CN" sz="1200" dirty="0">
                <a:solidFill>
                  <a:srgbClr val="2A2B2E"/>
                </a:solidFill>
                <a:effectLst/>
              </a:rPr>
              <a:t>+ </a:t>
            </a:r>
            <a:r>
              <a:rPr lang="zh-CN" altLang="en-US" sz="1200" dirty="0">
                <a:solidFill>
                  <a:srgbClr val="2A2B2E"/>
                </a:solidFill>
                <a:effectLst/>
              </a:rPr>
              <a:t>拒绝从客户路由器向其他路由器发布</a:t>
            </a:r>
            <a:r>
              <a:rPr lang="en" altLang="zh-CN" sz="1200" dirty="0">
                <a:solidFill>
                  <a:srgbClr val="2A2B2E"/>
                </a:solidFill>
                <a:effectLst/>
              </a:rPr>
              <a:t>ISP</a:t>
            </a:r>
            <a:r>
              <a:rPr lang="zh-CN" altLang="en-US" sz="1200" dirty="0">
                <a:solidFill>
                  <a:srgbClr val="2A2B2E"/>
                </a:solidFill>
                <a:effectLst/>
              </a:rPr>
              <a:t>前缀</a:t>
            </a:r>
            <a:endParaRPr lang="zh-CN" altLang="en-US" sz="1200" dirty="0"/>
          </a:p>
          <a:p>
            <a:pPr marL="742950" lvl="1" indent="-285750">
              <a:buFont typeface="+mj-lt"/>
              <a:buAutoNum type="arabicPeriod"/>
            </a:pPr>
            <a:r>
              <a:rPr lang="zh-CN" altLang="en-US" sz="1200" dirty="0">
                <a:solidFill>
                  <a:srgbClr val="2A2B2E"/>
                </a:solidFill>
                <a:effectLst/>
              </a:rPr>
              <a:t>纠正拓扑和语法错误后，以反例包的形式提供反馈时（就像</a:t>
            </a:r>
            <a:r>
              <a:rPr lang="zh-CN" altLang="en-US" sz="1200" dirty="0"/>
              <a:t>“</a:t>
            </a:r>
            <a:r>
              <a:rPr lang="en" altLang="zh-CN" sz="1200" dirty="0"/>
              <a:t>Minesweeper” </a:t>
            </a:r>
            <a:r>
              <a:rPr lang="zh-CN" altLang="en-US" sz="1200" dirty="0">
                <a:solidFill>
                  <a:srgbClr val="2A2B2E"/>
                </a:solidFill>
                <a:effectLst/>
              </a:rPr>
              <a:t>这样的“全局”网络验证器提供的那样），</a:t>
            </a:r>
            <a:r>
              <a:rPr lang="en" altLang="zh-CN" sz="1200" dirty="0">
                <a:solidFill>
                  <a:srgbClr val="2A2B2E"/>
                </a:solidFill>
                <a:effectLst/>
              </a:rPr>
              <a:t>GPT-4</a:t>
            </a:r>
            <a:r>
              <a:rPr lang="zh-CN" altLang="en-US" sz="1200" dirty="0">
                <a:solidFill>
                  <a:srgbClr val="2A2B2E"/>
                </a:solidFill>
                <a:effectLst/>
              </a:rPr>
              <a:t>在不正确的策略间不断振荡。</a:t>
            </a:r>
            <a:endParaRPr lang="zh-CN" altLang="en-US" sz="1200" dirty="0"/>
          </a:p>
          <a:p>
            <a:pPr marL="742950" lvl="1" indent="-285750">
              <a:buFont typeface="+mj-lt"/>
              <a:buAutoNum type="arabicPeriod"/>
            </a:pPr>
            <a:r>
              <a:rPr lang="zh-CN" altLang="en-US" sz="1200" dirty="0">
                <a:solidFill>
                  <a:srgbClr val="2A2B2E"/>
                </a:solidFill>
                <a:effectLst/>
              </a:rPr>
              <a:t>在</a:t>
            </a:r>
            <a:r>
              <a:rPr lang="en" altLang="zh-CN" sz="1200" dirty="0">
                <a:solidFill>
                  <a:srgbClr val="2A2B2E"/>
                </a:solidFill>
                <a:effectLst/>
              </a:rPr>
              <a:t>Lightyear[11]</a:t>
            </a:r>
            <a:r>
              <a:rPr lang="zh-CN" altLang="en-US" sz="1200" dirty="0">
                <a:solidFill>
                  <a:srgbClr val="2A2B2E"/>
                </a:solidFill>
                <a:effectLst/>
              </a:rPr>
              <a:t>中指定本地策略得到了更好的结果，因为它允许我们将验证错误定位到特定路由器和这些路由器中的特定</a:t>
            </a:r>
            <a:r>
              <a:rPr lang="zh-CN" altLang="en-US" sz="1200" dirty="0"/>
              <a:t>的“</a:t>
            </a:r>
            <a:r>
              <a:rPr lang="en" altLang="zh-CN" sz="1200" dirty="0"/>
              <a:t>route maps” </a:t>
            </a:r>
            <a:r>
              <a:rPr lang="zh-CN" altLang="en" sz="1200" dirty="0">
                <a:solidFill>
                  <a:srgbClr val="2A2B2E"/>
                </a:solidFill>
                <a:effectLst/>
              </a:rPr>
              <a:t>。</a:t>
            </a:r>
            <a:endParaRPr lang="en" altLang="zh-CN" sz="1200" dirty="0"/>
          </a:p>
          <a:p>
            <a:pPr marL="742950" lvl="1" indent="-285750">
              <a:buFont typeface="+mj-lt"/>
              <a:buAutoNum type="arabicPeriod"/>
            </a:pPr>
            <a:r>
              <a:rPr lang="zh-CN" altLang="en-US" sz="1200" dirty="0">
                <a:solidFill>
                  <a:srgbClr val="FF2020"/>
                </a:solidFill>
                <a:effectLst/>
              </a:rPr>
              <a:t>对比 </a:t>
            </a:r>
            <a:r>
              <a:rPr lang="en" altLang="zh-CN" sz="1200" dirty="0">
                <a:solidFill>
                  <a:srgbClr val="FF2020"/>
                </a:solidFill>
                <a:effectLst/>
              </a:rPr>
              <a:t>Minesweeper </a:t>
            </a:r>
            <a:r>
              <a:rPr lang="zh-CN" altLang="en-US" sz="1200" dirty="0">
                <a:solidFill>
                  <a:srgbClr val="FF2020"/>
                </a:solidFill>
                <a:effectLst/>
              </a:rPr>
              <a:t>和 </a:t>
            </a:r>
            <a:r>
              <a:rPr lang="en" altLang="zh-CN" sz="1200" dirty="0">
                <a:solidFill>
                  <a:srgbClr val="FF2020"/>
                </a:solidFill>
                <a:effectLst/>
              </a:rPr>
              <a:t>Lightyear </a:t>
            </a:r>
            <a:r>
              <a:rPr lang="zh-CN" altLang="en-US" sz="1200" dirty="0">
                <a:solidFill>
                  <a:srgbClr val="FF2020"/>
                </a:solidFill>
                <a:effectLst/>
              </a:rPr>
              <a:t>的区别 </a:t>
            </a:r>
            <a:r>
              <a:rPr lang="en-US" altLang="zh-CN" sz="1200" dirty="0">
                <a:solidFill>
                  <a:srgbClr val="FF2020"/>
                </a:solidFill>
                <a:effectLst/>
              </a:rPr>
              <a:t>- </a:t>
            </a:r>
            <a:r>
              <a:rPr lang="zh-CN" altLang="en-US" sz="1200" dirty="0">
                <a:solidFill>
                  <a:srgbClr val="FF2020"/>
                </a:solidFill>
                <a:effectLst/>
              </a:rPr>
              <a:t>验证方法</a:t>
            </a:r>
            <a:endParaRPr lang="zh-CN" altLang="en-US" sz="1200" dirty="0"/>
          </a:p>
          <a:p>
            <a:pPr marL="742950" lvl="1" indent="-285750">
              <a:buFont typeface="+mj-lt"/>
              <a:buAutoNum type="arabicPeriod"/>
            </a:pPr>
            <a:r>
              <a:rPr lang="zh-CN" altLang="en-US" sz="1200" dirty="0">
                <a:solidFill>
                  <a:srgbClr val="2A2B2E"/>
                </a:solidFill>
                <a:effectLst/>
              </a:rPr>
              <a:t>要求</a:t>
            </a:r>
            <a:r>
              <a:rPr lang="en" altLang="zh-CN" sz="1200" dirty="0">
                <a:solidFill>
                  <a:srgbClr val="2A2B2E"/>
                </a:solidFill>
                <a:effectLst/>
              </a:rPr>
              <a:t>GPT-4</a:t>
            </a:r>
            <a:r>
              <a:rPr lang="zh-CN" altLang="en-US" sz="1200" dirty="0">
                <a:solidFill>
                  <a:srgbClr val="2A2B2E"/>
                </a:solidFill>
                <a:effectLst/>
              </a:rPr>
              <a:t>每次使用一个新的提示词为每个路由器生成配置，为每个路由器指定本地策略。</a:t>
            </a:r>
            <a:endParaRPr lang="zh-CN" altLang="en-US" sz="1200" dirty="0"/>
          </a:p>
          <a:p>
            <a:pPr marL="742950" lvl="1" indent="-285750">
              <a:buFont typeface="+mj-lt"/>
              <a:buAutoNum type="arabicPeriod"/>
            </a:pPr>
            <a:r>
              <a:rPr lang="zh-CN" altLang="en-US" sz="1200" dirty="0">
                <a:solidFill>
                  <a:srgbClr val="2A2B2E"/>
                </a:solidFill>
                <a:effectLst/>
              </a:rPr>
              <a:t>具体来说，策略是</a:t>
            </a:r>
            <a:r>
              <a:rPr lang="en" altLang="zh-CN" sz="1200" dirty="0">
                <a:solidFill>
                  <a:srgbClr val="2A2B2E"/>
                </a:solidFill>
                <a:effectLst/>
              </a:rPr>
              <a:t>R1</a:t>
            </a:r>
            <a:r>
              <a:rPr lang="zh-CN" altLang="en-US" sz="1200" dirty="0">
                <a:solidFill>
                  <a:srgbClr val="2A2B2E"/>
                </a:solidFill>
                <a:effectLst/>
              </a:rPr>
              <a:t>应该添加一个特定的</a:t>
            </a:r>
            <a:r>
              <a:rPr lang="zh-CN" altLang="en-US" sz="1200" dirty="0"/>
              <a:t>“</a:t>
            </a:r>
            <a:r>
              <a:rPr lang="en" altLang="zh-CN" sz="1200" dirty="0"/>
              <a:t>community” </a:t>
            </a:r>
            <a:r>
              <a:rPr lang="zh-CN" altLang="en-US" sz="1200" dirty="0">
                <a:solidFill>
                  <a:srgbClr val="2A2B2E"/>
                </a:solidFill>
                <a:effectLst/>
              </a:rPr>
              <a:t>在每个</a:t>
            </a:r>
            <a:r>
              <a:rPr lang="en" altLang="zh-CN" sz="1200" dirty="0">
                <a:solidFill>
                  <a:srgbClr val="2A2B2E"/>
                </a:solidFill>
                <a:effectLst/>
              </a:rPr>
              <a:t>ISP</a:t>
            </a:r>
            <a:r>
              <a:rPr lang="zh-CN" altLang="en-US" sz="1200" dirty="0">
                <a:solidFill>
                  <a:srgbClr val="2A2B2E"/>
                </a:solidFill>
                <a:effectLst/>
              </a:rPr>
              <a:t>的入口，然后丢弃路由基于这些</a:t>
            </a:r>
            <a:r>
              <a:rPr lang="zh-CN" altLang="en-US" sz="1200" dirty="0"/>
              <a:t>“</a:t>
            </a:r>
            <a:r>
              <a:rPr lang="en" altLang="zh-CN" sz="1200" dirty="0"/>
              <a:t>community” </a:t>
            </a:r>
            <a:r>
              <a:rPr lang="zh-CN" altLang="en-US" sz="1200" dirty="0">
                <a:solidFill>
                  <a:srgbClr val="2A2B2E"/>
                </a:solidFill>
                <a:effectLst/>
              </a:rPr>
              <a:t>在每个</a:t>
            </a:r>
            <a:r>
              <a:rPr lang="en" altLang="zh-CN" sz="1200" dirty="0">
                <a:solidFill>
                  <a:srgbClr val="2A2B2E"/>
                </a:solidFill>
                <a:effectLst/>
              </a:rPr>
              <a:t>ISP</a:t>
            </a:r>
            <a:r>
              <a:rPr lang="zh-CN" altLang="en-US" sz="1200" dirty="0">
                <a:solidFill>
                  <a:srgbClr val="2A2B2E"/>
                </a:solidFill>
                <a:effectLst/>
              </a:rPr>
              <a:t>的出口</a:t>
            </a:r>
            <a:endParaRPr lang="en-US" altLang="zh-CN" sz="1200" dirty="0">
              <a:solidFill>
                <a:srgbClr val="2A2B2E"/>
              </a:solidFill>
              <a:effectLst/>
            </a:endParaRPr>
          </a:p>
          <a:p>
            <a:pPr marL="742950" lvl="1" indent="-285750">
              <a:buFont typeface="+mj-lt"/>
              <a:buAutoNum type="arabicPeriod"/>
            </a:pPr>
            <a:r>
              <a:rPr lang="en" altLang="zh-CN" dirty="0">
                <a:solidFill>
                  <a:srgbClr val="2A2B2E"/>
                </a:solidFill>
                <a:effectLst/>
              </a:rPr>
              <a:t>LLM</a:t>
            </a:r>
            <a:r>
              <a:rPr lang="zh-CN" altLang="en-US" dirty="0">
                <a:solidFill>
                  <a:srgbClr val="2A2B2E"/>
                </a:solidFill>
                <a:effectLst/>
              </a:rPr>
              <a:t>的搜索空间很大，这增加了它无法正确完成基于全局规范的配置生成任务的可能性</a:t>
            </a:r>
            <a:endParaRPr lang="zh-CN" altLang="en-US" dirty="0"/>
          </a:p>
          <a:p>
            <a:pPr marL="742950" lvl="1" indent="-285750">
              <a:buFont typeface="+mj-lt"/>
              <a:buAutoNum type="arabicPeriod"/>
            </a:pPr>
            <a:r>
              <a:rPr lang="zh-CN" altLang="en-US" dirty="0">
                <a:solidFill>
                  <a:srgbClr val="2A2B2E"/>
                </a:solidFill>
                <a:effectLst/>
              </a:rPr>
              <a:t>相反，用户需要决定和描述每个节点在满足全局规范方面所扮演的“角色”，并将此信息提供给</a:t>
            </a:r>
            <a:r>
              <a:rPr lang="en" altLang="zh-CN" dirty="0">
                <a:solidFill>
                  <a:srgbClr val="2A2B2E"/>
                </a:solidFill>
                <a:effectLst/>
              </a:rPr>
              <a:t>LLM</a:t>
            </a:r>
            <a:r>
              <a:rPr lang="zh-CN" altLang="en" dirty="0">
                <a:solidFill>
                  <a:srgbClr val="2A2B2E"/>
                </a:solidFill>
                <a:effectLst/>
              </a:rPr>
              <a:t>。</a:t>
            </a:r>
            <a:endParaRPr lang="en" altLang="zh-CN" dirty="0"/>
          </a:p>
          <a:p>
            <a:pPr marL="742950" lvl="1" indent="-285750">
              <a:buFont typeface="+mj-lt"/>
              <a:buAutoNum type="arabicPeriod"/>
            </a:pPr>
            <a:endParaRPr lang="zh-CN" altLang="en-US" sz="1200" dirty="0"/>
          </a:p>
          <a:p>
            <a:pPr marL="171450" indent="-171450">
              <a:buFontTx/>
              <a:buChar char="-"/>
            </a:pPr>
            <a:r>
              <a:rPr kumimoji="1" lang="zh-CN" altLang="en-US" dirty="0"/>
              <a:t>背景补充：</a:t>
            </a:r>
            <a:endParaRPr kumimoji="1" lang="en-US" altLang="zh-CN" b="0" i="0" dirty="0">
              <a:solidFill>
                <a:schemeClr val="tx1"/>
              </a:solidFill>
              <a:effectLst/>
              <a:latin typeface="+mn-lt"/>
            </a:endParaRPr>
          </a:p>
          <a:p>
            <a:pPr marL="0" indent="0">
              <a:buFontTx/>
              <a:buNone/>
            </a:pPr>
            <a:r>
              <a:rPr kumimoji="1" lang="en-US" altLang="zh-CN" b="0" i="0" dirty="0">
                <a:solidFill>
                  <a:schemeClr val="tx1"/>
                </a:solidFill>
                <a:effectLst/>
                <a:latin typeface="+mn-lt"/>
              </a:rPr>
              <a:t>1.</a:t>
            </a:r>
            <a:r>
              <a:rPr kumimoji="1" lang="zh-CN" altLang="en-US" b="0" i="0" dirty="0">
                <a:solidFill>
                  <a:schemeClr val="tx1"/>
                </a:solidFill>
                <a:effectLst/>
                <a:latin typeface="+mn-lt"/>
              </a:rPr>
              <a:t> </a:t>
            </a:r>
            <a:r>
              <a:rPr lang="en" altLang="zh-CN" b="0" i="0" dirty="0">
                <a:solidFill>
                  <a:srgbClr val="2C2C36"/>
                </a:solidFill>
                <a:effectLst/>
                <a:latin typeface="-apple-system"/>
              </a:rPr>
              <a:t>Lightyear</a:t>
            </a:r>
            <a:r>
              <a:rPr kumimoji="1" lang="zh-CN" altLang="en-US" b="0" i="0" dirty="0">
                <a:solidFill>
                  <a:srgbClr val="2C2C36"/>
                </a:solidFill>
                <a:effectLst/>
                <a:latin typeface="-apple-system"/>
              </a:rPr>
              <a:t>：</a:t>
            </a:r>
            <a:r>
              <a:rPr lang="zh-CN" altLang="en-US" b="0" i="0" dirty="0">
                <a:solidFill>
                  <a:srgbClr val="2C2C36"/>
                </a:solidFill>
                <a:effectLst/>
                <a:latin typeface="-apple-system"/>
              </a:rPr>
              <a:t>介绍了一种新的方法，用于大规模网络中</a:t>
            </a:r>
            <a:r>
              <a:rPr lang="en" altLang="zh-CN" b="0" i="0" dirty="0">
                <a:solidFill>
                  <a:srgbClr val="2C2C36"/>
                </a:solidFill>
                <a:effectLst/>
                <a:latin typeface="-apple-system"/>
              </a:rPr>
              <a:t>BGP</a:t>
            </a:r>
            <a:r>
              <a:rPr lang="zh-CN" altLang="en" b="0" i="0" dirty="0">
                <a:solidFill>
                  <a:srgbClr val="2C2C36"/>
                </a:solidFill>
                <a:effectLst/>
                <a:latin typeface="-apple-system"/>
              </a:rPr>
              <a:t>（</a:t>
            </a:r>
            <a:r>
              <a:rPr lang="zh-CN" altLang="en-US" b="0" i="0" dirty="0">
                <a:solidFill>
                  <a:srgbClr val="2C2C36"/>
                </a:solidFill>
                <a:effectLst/>
                <a:latin typeface="-apple-system"/>
              </a:rPr>
              <a:t>边界网关协议）控制平面的验证</a:t>
            </a:r>
            <a:endParaRPr lang="en-US" altLang="zh-CN" b="0" i="0" dirty="0">
              <a:solidFill>
                <a:srgbClr val="2C2C36"/>
              </a:solidFill>
              <a:effectLst/>
              <a:latin typeface="-apple-system"/>
            </a:endParaRPr>
          </a:p>
          <a:p>
            <a:pPr algn="l">
              <a:buFont typeface="Arial" panose="020B0604020202020204" pitchFamily="34" charset="0"/>
              <a:buChar char="•"/>
            </a:pPr>
            <a:r>
              <a:rPr kumimoji="1" lang="zh-CN" altLang="en-US" b="0" i="0" dirty="0">
                <a:solidFill>
                  <a:srgbClr val="2C2C36"/>
                </a:solidFill>
                <a:effectLst/>
                <a:latin typeface="-apple-system"/>
              </a:rPr>
              <a:t> </a:t>
            </a:r>
            <a:r>
              <a:rPr lang="zh-CN" altLang="en-US" b="0" i="0" dirty="0">
                <a:solidFill>
                  <a:srgbClr val="2C2C36"/>
                </a:solidFill>
                <a:effectLst/>
                <a:latin typeface="-apple-system"/>
              </a:rPr>
              <a:t>提出了一种模块化的方法来进行控制平面验证，这种方法通过在单个节点和边上的纯本地检查来验证端到端的网络属性。</a:t>
            </a:r>
          </a:p>
          <a:p>
            <a:pPr algn="l">
              <a:buFont typeface="Arial" panose="020B0604020202020204" pitchFamily="34" charset="0"/>
              <a:buChar char="•"/>
            </a:pPr>
            <a:r>
              <a:rPr lang="zh-CN" altLang="en-US" b="0" i="0" dirty="0">
                <a:solidFill>
                  <a:srgbClr val="2C2C36"/>
                </a:solidFill>
                <a:effectLst/>
                <a:latin typeface="-apple-system"/>
              </a:rPr>
              <a:t> 该方法针对</a:t>
            </a:r>
            <a:r>
              <a:rPr lang="en" altLang="zh-CN" b="0" i="0" dirty="0">
                <a:solidFill>
                  <a:srgbClr val="2C2C36"/>
                </a:solidFill>
                <a:effectLst/>
                <a:latin typeface="-apple-system"/>
              </a:rPr>
              <a:t>BGP</a:t>
            </a:r>
            <a:r>
              <a:rPr lang="zh-CN" altLang="en-US" b="0" i="0" dirty="0">
                <a:solidFill>
                  <a:srgbClr val="2C2C36"/>
                </a:solidFill>
                <a:effectLst/>
                <a:latin typeface="-apple-system"/>
              </a:rPr>
              <a:t>配置中的可达性属性进行验证，并且能够在面对任意外部路由宣告以及某些属性下的任意节点</a:t>
            </a:r>
            <a:r>
              <a:rPr lang="en-US" altLang="zh-CN" b="0" i="0" dirty="0">
                <a:solidFill>
                  <a:srgbClr val="2C2C36"/>
                </a:solidFill>
                <a:effectLst/>
                <a:latin typeface="-apple-system"/>
              </a:rPr>
              <a:t>/</a:t>
            </a:r>
            <a:r>
              <a:rPr lang="zh-CN" altLang="en-US" b="0" i="0" dirty="0">
                <a:solidFill>
                  <a:srgbClr val="2C2C36"/>
                </a:solidFill>
                <a:effectLst/>
                <a:latin typeface="-apple-system"/>
              </a:rPr>
              <a:t>链路故障时提供保障。</a:t>
            </a:r>
          </a:p>
          <a:p>
            <a:endParaRPr kumimoji="1" lang="zh-CN" altLang="en-US" dirty="0"/>
          </a:p>
        </p:txBody>
      </p:sp>
      <p:sp>
        <p:nvSpPr>
          <p:cNvPr id="4" name="灯片编号占位符 3"/>
          <p:cNvSpPr>
            <a:spLocks noGrp="1"/>
          </p:cNvSpPr>
          <p:nvPr>
            <p:ph type="sldNum" sz="quarter" idx="5"/>
          </p:nvPr>
        </p:nvSpPr>
        <p:spPr/>
        <p:txBody>
          <a:bodyPr/>
          <a:lstStyle/>
          <a:p>
            <a:fld id="{5E7FE266-B693-EF42-B736-7F828B53B211}" type="slidenum">
              <a:rPr kumimoji="1" lang="zh-CN" altLang="en-US" smtClean="0"/>
              <a:t>20</a:t>
            </a:fld>
            <a:endParaRPr kumimoji="1" lang="zh-CN" altLang="en-US"/>
          </a:p>
        </p:txBody>
      </p:sp>
    </p:spTree>
    <p:extLst>
      <p:ext uri="{BB962C8B-B14F-4D97-AF65-F5344CB8AC3E}">
        <p14:creationId xmlns:p14="http://schemas.microsoft.com/office/powerpoint/2010/main" val="1811557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400" b="1" dirty="0"/>
              <a:t>“Experience and Results”</a:t>
            </a:r>
          </a:p>
          <a:p>
            <a:pPr>
              <a:buFont typeface="+mj-lt"/>
              <a:buAutoNum type="arabicPeriod"/>
            </a:pPr>
            <a:r>
              <a:rPr lang="zh-CN" altLang="en-US" sz="1400" dirty="0">
                <a:solidFill>
                  <a:srgbClr val="2A2B2E"/>
                </a:solidFill>
                <a:effectLst/>
              </a:rPr>
              <a:t>由于一些</a:t>
            </a:r>
            <a:r>
              <a:rPr lang="en" altLang="zh-CN" sz="1400" dirty="0">
                <a:solidFill>
                  <a:srgbClr val="2A2B2E"/>
                </a:solidFill>
                <a:effectLst/>
              </a:rPr>
              <a:t>GPT-4</a:t>
            </a:r>
            <a:r>
              <a:rPr lang="zh-CN" altLang="en-US" sz="1400" dirty="0">
                <a:solidFill>
                  <a:srgbClr val="2A2B2E"/>
                </a:solidFill>
                <a:effectLst/>
              </a:rPr>
              <a:t>错误更常见，提供了一个</a:t>
            </a:r>
            <a:r>
              <a:rPr lang="en" altLang="zh-CN" sz="1400" dirty="0">
                <a:solidFill>
                  <a:srgbClr val="2A2B2E"/>
                </a:solidFill>
                <a:effectLst/>
              </a:rPr>
              <a:t>IIP</a:t>
            </a:r>
            <a:r>
              <a:rPr lang="zh-CN" altLang="en" sz="1400" dirty="0">
                <a:solidFill>
                  <a:srgbClr val="2A2B2E"/>
                </a:solidFill>
                <a:effectLst/>
              </a:rPr>
              <a:t>（</a:t>
            </a:r>
            <a:r>
              <a:rPr lang="zh-CN" altLang="en-US" sz="1400" dirty="0">
                <a:solidFill>
                  <a:srgbClr val="2A2B2E"/>
                </a:solidFill>
                <a:effectLst/>
              </a:rPr>
              <a:t>初始指令提示符）</a:t>
            </a:r>
            <a:endParaRPr lang="zh-CN" altLang="en-US" sz="1400" dirty="0"/>
          </a:p>
          <a:p>
            <a:pPr marL="742950" lvl="1" indent="-285750">
              <a:buFont typeface="+mj-lt"/>
              <a:buAutoNum type="arabicPeriod"/>
            </a:pPr>
            <a:r>
              <a:rPr lang="zh-CN" altLang="en-US" sz="1400" dirty="0"/>
              <a:t>“</a:t>
            </a:r>
            <a:r>
              <a:rPr lang="en" altLang="zh-CN" sz="1400" dirty="0"/>
              <a:t>CLI prompts”  - </a:t>
            </a:r>
            <a:r>
              <a:rPr lang="zh-CN" altLang="en-US" sz="1400" dirty="0"/>
              <a:t>要求生成 </a:t>
            </a:r>
            <a:r>
              <a:rPr lang="en-US" altLang="zh-CN" sz="1400" dirty="0"/>
              <a:t>.</a:t>
            </a:r>
            <a:r>
              <a:rPr lang="en" altLang="zh-CN" sz="1400" dirty="0" err="1"/>
              <a:t>cfg</a:t>
            </a:r>
            <a:r>
              <a:rPr lang="en" altLang="zh-CN" sz="1400" dirty="0"/>
              <a:t> </a:t>
            </a:r>
            <a:r>
              <a:rPr lang="zh-CN" altLang="en-US" sz="1400" dirty="0"/>
              <a:t>文件</a:t>
            </a:r>
          </a:p>
          <a:p>
            <a:pPr marL="742950" lvl="1" indent="-285750">
              <a:buFont typeface="+mj-lt"/>
              <a:buAutoNum type="arabicPeriod"/>
            </a:pPr>
            <a:r>
              <a:rPr lang="zh-CN" altLang="en-US" sz="1400" dirty="0"/>
              <a:t>“</a:t>
            </a:r>
            <a:r>
              <a:rPr lang="en" altLang="zh-CN" sz="1400" dirty="0"/>
              <a:t>Wrong keywords”  </a:t>
            </a:r>
            <a:r>
              <a:rPr lang="zh-CN" altLang="en" sz="1400" dirty="0"/>
              <a:t>：</a:t>
            </a:r>
          </a:p>
          <a:p>
            <a:pPr marL="1143000" lvl="2" indent="-228600">
              <a:buFont typeface="+mj-lt"/>
              <a:buAutoNum type="arabicPeriod"/>
            </a:pPr>
            <a:r>
              <a:rPr lang="en" altLang="zh-CN" sz="1400" dirty="0">
                <a:solidFill>
                  <a:srgbClr val="2A2B2E"/>
                </a:solidFill>
                <a:effectLst/>
              </a:rPr>
              <a:t>‘ exit ’</a:t>
            </a:r>
            <a:r>
              <a:rPr lang="zh-CN" altLang="en" sz="1400" dirty="0">
                <a:solidFill>
                  <a:srgbClr val="2A2B2E"/>
                </a:solidFill>
                <a:effectLst/>
              </a:rPr>
              <a:t>， ‘ </a:t>
            </a:r>
            <a:r>
              <a:rPr lang="en" altLang="zh-CN" sz="1400" dirty="0">
                <a:solidFill>
                  <a:srgbClr val="2A2B2E"/>
                </a:solidFill>
                <a:effectLst/>
              </a:rPr>
              <a:t>end ’</a:t>
            </a:r>
            <a:r>
              <a:rPr lang="zh-CN" altLang="en" sz="1400" dirty="0">
                <a:solidFill>
                  <a:srgbClr val="2A2B2E"/>
                </a:solidFill>
                <a:effectLst/>
              </a:rPr>
              <a:t>， ‘ </a:t>
            </a:r>
            <a:r>
              <a:rPr lang="en" altLang="zh-CN" sz="1400" dirty="0">
                <a:solidFill>
                  <a:srgbClr val="2A2B2E"/>
                </a:solidFill>
                <a:effectLst/>
              </a:rPr>
              <a:t>configure terminal ’</a:t>
            </a:r>
            <a:r>
              <a:rPr lang="zh-CN" altLang="en" sz="1400" dirty="0">
                <a:solidFill>
                  <a:srgbClr val="2A2B2E"/>
                </a:solidFill>
                <a:effectLst/>
              </a:rPr>
              <a:t>， ‘ </a:t>
            </a:r>
            <a:r>
              <a:rPr lang="en" altLang="zh-CN" sz="1400" dirty="0" err="1">
                <a:solidFill>
                  <a:srgbClr val="2A2B2E"/>
                </a:solidFill>
                <a:effectLst/>
              </a:rPr>
              <a:t>ip</a:t>
            </a:r>
            <a:r>
              <a:rPr lang="en" altLang="zh-CN" sz="1400" dirty="0">
                <a:solidFill>
                  <a:srgbClr val="2A2B2E"/>
                </a:solidFill>
                <a:effectLst/>
              </a:rPr>
              <a:t> routing ’</a:t>
            </a:r>
            <a:r>
              <a:rPr lang="zh-CN" altLang="en" sz="1400" dirty="0">
                <a:solidFill>
                  <a:srgbClr val="2A2B2E"/>
                </a:solidFill>
                <a:effectLst/>
              </a:rPr>
              <a:t>， ‘ </a:t>
            </a:r>
            <a:r>
              <a:rPr lang="en" altLang="zh-CN" sz="1400" dirty="0">
                <a:solidFill>
                  <a:srgbClr val="2A2B2E"/>
                </a:solidFill>
                <a:effectLst/>
              </a:rPr>
              <a:t>write ’</a:t>
            </a:r>
            <a:r>
              <a:rPr lang="zh-CN" altLang="en" sz="1400" dirty="0">
                <a:solidFill>
                  <a:srgbClr val="2A2B2E"/>
                </a:solidFill>
                <a:effectLst/>
              </a:rPr>
              <a:t>， ‘ </a:t>
            </a:r>
            <a:r>
              <a:rPr lang="en" altLang="zh-CN" sz="1400" dirty="0">
                <a:solidFill>
                  <a:srgbClr val="2A2B2E"/>
                </a:solidFill>
                <a:effectLst/>
              </a:rPr>
              <a:t>hostname ’</a:t>
            </a:r>
            <a:r>
              <a:rPr lang="zh-CN" altLang="en-US" sz="1400" dirty="0">
                <a:solidFill>
                  <a:srgbClr val="2A2B2E"/>
                </a:solidFill>
                <a:effectLst/>
              </a:rPr>
              <a:t>和‘ </a:t>
            </a:r>
            <a:r>
              <a:rPr lang="en" altLang="zh-CN" sz="1400" dirty="0">
                <a:solidFill>
                  <a:srgbClr val="2A2B2E"/>
                </a:solidFill>
                <a:effectLst/>
              </a:rPr>
              <a:t>conf ’</a:t>
            </a:r>
            <a:r>
              <a:rPr lang="zh-CN" altLang="en" sz="1400" dirty="0">
                <a:solidFill>
                  <a:srgbClr val="2A2B2E"/>
                </a:solidFill>
                <a:effectLst/>
              </a:rPr>
              <a:t>。</a:t>
            </a:r>
            <a:endParaRPr lang="en" altLang="zh-CN" sz="1400" dirty="0"/>
          </a:p>
          <a:p>
            <a:pPr marL="1143000" lvl="2" indent="-228600">
              <a:buFont typeface="+mj-lt"/>
              <a:buAutoNum type="arabicPeriod"/>
            </a:pPr>
            <a:r>
              <a:rPr lang="en" altLang="zh-CN" sz="1400" dirty="0">
                <a:solidFill>
                  <a:srgbClr val="2A2B2E"/>
                </a:solidFill>
                <a:effectLst/>
              </a:rPr>
              <a:t>GPT4</a:t>
            </a:r>
            <a:r>
              <a:rPr lang="zh-CN" altLang="en-US" sz="1400" dirty="0">
                <a:solidFill>
                  <a:srgbClr val="2A2B2E"/>
                </a:solidFill>
                <a:effectLst/>
              </a:rPr>
              <a:t>把其中一些放在错误的位置</a:t>
            </a:r>
            <a:endParaRPr lang="zh-CN" altLang="en-US" sz="1400" dirty="0"/>
          </a:p>
          <a:p>
            <a:pPr marL="1143000" lvl="2" indent="-228600">
              <a:buFont typeface="+mj-lt"/>
              <a:buAutoNum type="arabicPeriod"/>
            </a:pPr>
            <a:r>
              <a:rPr lang="zh-CN" altLang="en-US" sz="1400" dirty="0">
                <a:solidFill>
                  <a:srgbClr val="2A2B2E"/>
                </a:solidFill>
                <a:effectLst/>
              </a:rPr>
              <a:t>指示它不要使用这些关键字</a:t>
            </a:r>
            <a:endParaRPr lang="zh-CN" altLang="en-US" sz="1400" dirty="0"/>
          </a:p>
          <a:p>
            <a:pPr marL="742950" lvl="1" indent="-285750">
              <a:buFont typeface="+mj-lt"/>
              <a:buAutoNum type="arabicPeriod"/>
            </a:pPr>
            <a:r>
              <a:rPr lang="zh-CN" altLang="en-US" sz="1400" dirty="0"/>
              <a:t>“</a:t>
            </a:r>
            <a:r>
              <a:rPr lang="en" altLang="zh-CN" sz="1400" dirty="0"/>
              <a:t>Match Community”</a:t>
            </a:r>
          </a:p>
          <a:p>
            <a:pPr marL="1143000" lvl="2" indent="-228600">
              <a:buFont typeface="+mj-lt"/>
              <a:buAutoNum type="arabicPeriod"/>
            </a:pPr>
            <a:r>
              <a:rPr lang="en" altLang="zh-CN" sz="1400" dirty="0">
                <a:solidFill>
                  <a:srgbClr val="2A2B2E"/>
                </a:solidFill>
                <a:effectLst/>
              </a:rPr>
              <a:t>GPT-4</a:t>
            </a:r>
            <a:r>
              <a:rPr lang="zh-CN" altLang="en-US" sz="1400" dirty="0">
                <a:solidFill>
                  <a:srgbClr val="2A2B2E"/>
                </a:solidFill>
                <a:effectLst/>
              </a:rPr>
              <a:t>有时会尝试直接匹配</a:t>
            </a:r>
            <a:r>
              <a:rPr lang="zh-CN" altLang="en-US" sz="1400" dirty="0"/>
              <a:t>“</a:t>
            </a:r>
            <a:r>
              <a:rPr lang="en" altLang="zh-CN" sz="1400" dirty="0"/>
              <a:t>community value” </a:t>
            </a:r>
            <a:r>
              <a:rPr lang="zh-CN" altLang="en" sz="1400" dirty="0">
                <a:solidFill>
                  <a:srgbClr val="2A2B2E"/>
                </a:solidFill>
                <a:effectLst/>
              </a:rPr>
              <a:t>，</a:t>
            </a:r>
            <a:r>
              <a:rPr lang="zh-CN" altLang="en-US" sz="1400" dirty="0">
                <a:solidFill>
                  <a:srgbClr val="2A2B2E"/>
                </a:solidFill>
                <a:effectLst/>
              </a:rPr>
              <a:t>这是不正确的。</a:t>
            </a:r>
            <a:endParaRPr lang="zh-CN" altLang="en-US" sz="1400" dirty="0"/>
          </a:p>
          <a:p>
            <a:pPr marL="1143000" lvl="2" indent="-228600">
              <a:buFont typeface="+mj-lt"/>
              <a:buAutoNum type="arabicPeriod"/>
            </a:pPr>
            <a:r>
              <a:rPr lang="zh-CN" altLang="en-US" sz="1400" dirty="0">
                <a:solidFill>
                  <a:srgbClr val="2A2B2E"/>
                </a:solidFill>
                <a:effectLst/>
              </a:rPr>
              <a:t>相反，必须声明包含</a:t>
            </a:r>
            <a:r>
              <a:rPr lang="zh-CN" altLang="en-US" sz="1400" dirty="0"/>
              <a:t>“</a:t>
            </a:r>
            <a:r>
              <a:rPr lang="en" altLang="zh-CN" sz="1400" dirty="0"/>
              <a:t>community value” </a:t>
            </a:r>
            <a:r>
              <a:rPr lang="zh-CN" altLang="en-US" sz="1400" dirty="0">
                <a:solidFill>
                  <a:srgbClr val="2A2B2E"/>
                </a:solidFill>
                <a:effectLst/>
              </a:rPr>
              <a:t>的</a:t>
            </a:r>
            <a:r>
              <a:rPr lang="zh-CN" altLang="en-US" sz="1400" dirty="0"/>
              <a:t>“</a:t>
            </a:r>
            <a:r>
              <a:rPr lang="en" altLang="zh-CN" sz="1400" dirty="0"/>
              <a:t>community list” </a:t>
            </a:r>
            <a:r>
              <a:rPr lang="zh-CN" altLang="en" sz="1400" dirty="0">
                <a:solidFill>
                  <a:srgbClr val="2A2B2E"/>
                </a:solidFill>
                <a:effectLst/>
              </a:rPr>
              <a:t>，</a:t>
            </a:r>
            <a:r>
              <a:rPr lang="zh-CN" altLang="en-US" sz="1400" dirty="0">
                <a:solidFill>
                  <a:srgbClr val="2A2B2E"/>
                </a:solidFill>
                <a:effectLst/>
              </a:rPr>
              <a:t>并且</a:t>
            </a:r>
            <a:r>
              <a:rPr lang="zh-CN" altLang="en-US" sz="1400" dirty="0"/>
              <a:t>“</a:t>
            </a:r>
            <a:r>
              <a:rPr lang="en" altLang="zh-CN" sz="1400" dirty="0"/>
              <a:t>route-map” </a:t>
            </a:r>
            <a:r>
              <a:rPr lang="zh-CN" altLang="en-US" sz="1400" dirty="0">
                <a:solidFill>
                  <a:srgbClr val="2A2B2E"/>
                </a:solidFill>
                <a:effectLst/>
              </a:rPr>
              <a:t>必须与</a:t>
            </a:r>
            <a:r>
              <a:rPr lang="zh-CN" altLang="en-US" sz="1400" dirty="0"/>
              <a:t>“</a:t>
            </a:r>
            <a:r>
              <a:rPr lang="en" altLang="zh-CN" sz="1400" dirty="0"/>
              <a:t>community list”</a:t>
            </a:r>
            <a:r>
              <a:rPr lang="zh-CN" altLang="en-US" sz="1400" dirty="0">
                <a:solidFill>
                  <a:srgbClr val="2A2B2E"/>
                </a:solidFill>
                <a:effectLst/>
              </a:rPr>
              <a:t>匹配。</a:t>
            </a:r>
            <a:endParaRPr lang="zh-CN" altLang="en-US" sz="1400" dirty="0"/>
          </a:p>
          <a:p>
            <a:pPr marL="1143000" lvl="2" indent="-228600">
              <a:buFont typeface="+mj-lt"/>
              <a:buAutoNum type="arabicPeriod"/>
            </a:pPr>
            <a:r>
              <a:rPr lang="en" altLang="zh-CN" sz="1400" dirty="0">
                <a:solidFill>
                  <a:srgbClr val="2A2B2E"/>
                </a:solidFill>
                <a:effectLst/>
              </a:rPr>
              <a:t>IIP - </a:t>
            </a:r>
            <a:r>
              <a:rPr lang="zh-CN" altLang="en-US" sz="1400" dirty="0">
                <a:solidFill>
                  <a:srgbClr val="2A2B2E"/>
                </a:solidFill>
                <a:effectLst/>
              </a:rPr>
              <a:t>告诉</a:t>
            </a:r>
            <a:r>
              <a:rPr lang="en" altLang="zh-CN" sz="1400" dirty="0">
                <a:solidFill>
                  <a:srgbClr val="2A2B2E"/>
                </a:solidFill>
                <a:effectLst/>
              </a:rPr>
              <a:t>GPT-4</a:t>
            </a:r>
            <a:r>
              <a:rPr lang="zh-CN" altLang="en-US" sz="1400" dirty="0">
                <a:solidFill>
                  <a:srgbClr val="2A2B2E"/>
                </a:solidFill>
                <a:effectLst/>
              </a:rPr>
              <a:t>在</a:t>
            </a:r>
            <a:r>
              <a:rPr lang="zh-CN" altLang="en-US" sz="1400" dirty="0"/>
              <a:t>“</a:t>
            </a:r>
            <a:r>
              <a:rPr lang="en" altLang="zh-CN" sz="1400" dirty="0"/>
              <a:t>community list”</a:t>
            </a:r>
            <a:r>
              <a:rPr lang="zh-CN" altLang="en-US" sz="1400" dirty="0">
                <a:solidFill>
                  <a:srgbClr val="2A2B2E"/>
                </a:solidFill>
                <a:effectLst/>
              </a:rPr>
              <a:t>上定义和匹配。</a:t>
            </a:r>
            <a:endParaRPr lang="zh-CN" altLang="en-US" sz="1400" dirty="0"/>
          </a:p>
          <a:p>
            <a:pPr marL="742950" lvl="1" indent="-285750">
              <a:buFont typeface="+mj-lt"/>
              <a:buAutoNum type="arabicPeriod"/>
            </a:pPr>
            <a:r>
              <a:rPr lang="zh-CN" altLang="en-US" sz="1400" dirty="0"/>
              <a:t>“</a:t>
            </a:r>
            <a:r>
              <a:rPr lang="en" altLang="zh-CN" sz="1400" dirty="0"/>
              <a:t>Adding Communities”</a:t>
            </a:r>
          </a:p>
          <a:p>
            <a:pPr marL="1143000" lvl="2" indent="-228600">
              <a:buFont typeface="+mj-lt"/>
              <a:buAutoNum type="arabicPeriod"/>
            </a:pPr>
            <a:r>
              <a:rPr lang="zh-CN" altLang="en-US" sz="1400" dirty="0">
                <a:solidFill>
                  <a:srgbClr val="2A2B2E"/>
                </a:solidFill>
                <a:effectLst/>
              </a:rPr>
              <a:t>上述配置错误地将路由中所有现有的</a:t>
            </a:r>
            <a:r>
              <a:rPr lang="zh-CN" altLang="en-US" sz="1400" dirty="0"/>
              <a:t>“</a:t>
            </a:r>
            <a:r>
              <a:rPr lang="en" altLang="zh-CN" sz="1400" dirty="0" err="1"/>
              <a:t>ommunities</a:t>
            </a:r>
            <a:r>
              <a:rPr lang="en" altLang="zh-CN" sz="1400" dirty="0"/>
              <a:t>” </a:t>
            </a:r>
            <a:r>
              <a:rPr lang="zh-CN" altLang="en-US" sz="1400" dirty="0">
                <a:solidFill>
                  <a:srgbClr val="2A2B2E"/>
                </a:solidFill>
                <a:effectLst/>
              </a:rPr>
              <a:t>替换为</a:t>
            </a:r>
            <a:r>
              <a:rPr lang="zh-CN" altLang="en-US" sz="1400" dirty="0"/>
              <a:t>“</a:t>
            </a:r>
            <a:r>
              <a:rPr lang="en" altLang="zh-CN" sz="1400" dirty="0"/>
              <a:t>community” </a:t>
            </a:r>
            <a:r>
              <a:rPr lang="en" altLang="zh-CN" sz="1400" dirty="0">
                <a:solidFill>
                  <a:srgbClr val="2A2B2E"/>
                </a:solidFill>
                <a:effectLst/>
              </a:rPr>
              <a:t>100:1</a:t>
            </a:r>
            <a:r>
              <a:rPr lang="zh-CN" altLang="en" sz="1400" dirty="0">
                <a:solidFill>
                  <a:srgbClr val="2A2B2E"/>
                </a:solidFill>
                <a:effectLst/>
              </a:rPr>
              <a:t>。</a:t>
            </a:r>
            <a:endParaRPr lang="en" altLang="zh-CN" sz="1400" dirty="0"/>
          </a:p>
          <a:p>
            <a:pPr marL="1143000" lvl="2" indent="-228600">
              <a:buFont typeface="+mj-lt"/>
              <a:buAutoNum type="arabicPeriod"/>
            </a:pPr>
            <a:r>
              <a:rPr lang="zh-CN" altLang="en-US" sz="1400" dirty="0">
                <a:solidFill>
                  <a:srgbClr val="2A2B2E"/>
                </a:solidFill>
                <a:effectLst/>
              </a:rPr>
              <a:t>添加了一个</a:t>
            </a:r>
            <a:r>
              <a:rPr lang="en" altLang="zh-CN" sz="1400" dirty="0">
                <a:solidFill>
                  <a:srgbClr val="2A2B2E"/>
                </a:solidFill>
                <a:effectLst/>
              </a:rPr>
              <a:t>IIP</a:t>
            </a:r>
            <a:r>
              <a:rPr lang="zh-CN" altLang="en" sz="1400" dirty="0">
                <a:solidFill>
                  <a:srgbClr val="2A2B2E"/>
                </a:solidFill>
                <a:effectLst/>
              </a:rPr>
              <a:t>，</a:t>
            </a:r>
            <a:r>
              <a:rPr lang="zh-CN" altLang="en-US" sz="1400" dirty="0">
                <a:solidFill>
                  <a:srgbClr val="2A2B2E"/>
                </a:solidFill>
                <a:effectLst/>
              </a:rPr>
              <a:t>说明在向路由添加</a:t>
            </a:r>
            <a:r>
              <a:rPr lang="en" altLang="zh-CN" sz="1400" dirty="0"/>
              <a:t>community</a:t>
            </a:r>
            <a:r>
              <a:rPr lang="zh-CN" altLang="en-US" sz="1400" dirty="0">
                <a:solidFill>
                  <a:srgbClr val="2A2B2E"/>
                </a:solidFill>
                <a:effectLst/>
              </a:rPr>
              <a:t>时应该始终使用“</a:t>
            </a:r>
            <a:r>
              <a:rPr lang="en" altLang="zh-CN" sz="1400" dirty="0">
                <a:solidFill>
                  <a:srgbClr val="2A2B2E"/>
                </a:solidFill>
                <a:effectLst/>
              </a:rPr>
              <a:t>additive”</a:t>
            </a:r>
            <a:r>
              <a:rPr lang="zh-CN" altLang="en-US" sz="1400" dirty="0">
                <a:solidFill>
                  <a:srgbClr val="2A2B2E"/>
                </a:solidFill>
                <a:effectLst/>
              </a:rPr>
              <a:t>关键字。</a:t>
            </a:r>
            <a:endParaRPr lang="zh-CN" altLang="en-US" sz="1400" dirty="0"/>
          </a:p>
          <a:p>
            <a:pPr>
              <a:buFont typeface="+mj-lt"/>
              <a:buAutoNum type="arabicPeriod"/>
            </a:pPr>
            <a:r>
              <a:rPr lang="zh-CN" altLang="en-US" sz="1400" dirty="0"/>
              <a:t>“</a:t>
            </a:r>
            <a:r>
              <a:rPr lang="en" altLang="zh-CN" sz="1400" dirty="0"/>
              <a:t>two egregious cases where human intervention</a:t>
            </a:r>
            <a:r>
              <a:rPr lang="zh-CN" altLang="en-US" sz="1400" dirty="0"/>
              <a:t>干预  </a:t>
            </a:r>
            <a:r>
              <a:rPr lang="en" altLang="zh-CN" sz="1400" dirty="0"/>
              <a:t>is needed”</a:t>
            </a:r>
          </a:p>
          <a:p>
            <a:pPr marL="742950" lvl="1" indent="-285750">
              <a:buFont typeface="+mj-lt"/>
              <a:buAutoNum type="arabicPeriod"/>
            </a:pPr>
            <a:r>
              <a:rPr lang="en" altLang="zh-CN" sz="1400" dirty="0"/>
              <a:t>“Placing neighbor commands in the wrong location”</a:t>
            </a:r>
          </a:p>
          <a:p>
            <a:pPr marL="1143000" lvl="2" indent="-228600">
              <a:buFont typeface="+mj-lt"/>
              <a:buAutoNum type="arabicPeriod"/>
            </a:pPr>
            <a:r>
              <a:rPr lang="en" altLang="zh-CN" sz="1400" dirty="0"/>
              <a:t>“BGP” </a:t>
            </a:r>
            <a:r>
              <a:rPr lang="zh-CN" altLang="en-US" sz="1400" dirty="0"/>
              <a:t>的配置文件中，给接口定义“</a:t>
            </a:r>
            <a:r>
              <a:rPr lang="en" altLang="zh-CN" sz="1400" dirty="0"/>
              <a:t>route-map” </a:t>
            </a:r>
            <a:r>
              <a:rPr lang="zh-CN" altLang="en-US" sz="1400" dirty="0"/>
              <a:t>时，必须将其放在 </a:t>
            </a:r>
            <a:r>
              <a:rPr lang="en" altLang="zh-CN" sz="1400" dirty="0"/>
              <a:t>router </a:t>
            </a:r>
            <a:r>
              <a:rPr lang="en" altLang="zh-CN" sz="1400" dirty="0" err="1"/>
              <a:t>bgp</a:t>
            </a:r>
            <a:r>
              <a:rPr lang="en" altLang="zh-CN" sz="1400" dirty="0"/>
              <a:t>  block</a:t>
            </a:r>
            <a:r>
              <a:rPr lang="zh-CN" altLang="en-US" sz="1400" dirty="0"/>
              <a:t>内的接口 中。</a:t>
            </a:r>
          </a:p>
          <a:p>
            <a:pPr marL="1143000" lvl="2" indent="-228600">
              <a:buFont typeface="+mj-lt"/>
              <a:buAutoNum type="arabicPeriod"/>
            </a:pPr>
            <a:r>
              <a:rPr lang="zh-CN" altLang="en-US" sz="1400" dirty="0">
                <a:solidFill>
                  <a:srgbClr val="2A2B2E"/>
                </a:solidFill>
                <a:effectLst/>
              </a:rPr>
              <a:t>有时</a:t>
            </a:r>
            <a:r>
              <a:rPr lang="en" altLang="zh-CN" sz="1400" dirty="0">
                <a:solidFill>
                  <a:srgbClr val="2A2B2E"/>
                </a:solidFill>
                <a:effectLst/>
              </a:rPr>
              <a:t>GPT-4</a:t>
            </a:r>
            <a:r>
              <a:rPr lang="zh-CN" altLang="en-US" sz="1400" dirty="0">
                <a:solidFill>
                  <a:srgbClr val="2A2B2E"/>
                </a:solidFill>
                <a:effectLst/>
              </a:rPr>
              <a:t>定义了一个</a:t>
            </a:r>
            <a:r>
              <a:rPr lang="en" altLang="zh-CN" sz="1400" dirty="0"/>
              <a:t>route-map</a:t>
            </a:r>
            <a:r>
              <a:rPr lang="zh-CN" altLang="en" sz="1400" dirty="0">
                <a:solidFill>
                  <a:srgbClr val="2A2B2E"/>
                </a:solidFill>
                <a:effectLst/>
              </a:rPr>
              <a:t>，</a:t>
            </a:r>
            <a:r>
              <a:rPr lang="zh-CN" altLang="en-US" sz="1400" dirty="0">
                <a:solidFill>
                  <a:srgbClr val="2A2B2E"/>
                </a:solidFill>
                <a:effectLst/>
              </a:rPr>
              <a:t>然后将它与“</a:t>
            </a:r>
            <a:r>
              <a:rPr lang="en" altLang="zh-CN" sz="1400" dirty="0">
                <a:solidFill>
                  <a:srgbClr val="2A2B2E"/>
                </a:solidFill>
                <a:effectLst/>
              </a:rPr>
              <a:t>router </a:t>
            </a:r>
            <a:r>
              <a:rPr lang="en" altLang="zh-CN" sz="1400" dirty="0" err="1">
                <a:solidFill>
                  <a:srgbClr val="2A2B2E"/>
                </a:solidFill>
                <a:effectLst/>
              </a:rPr>
              <a:t>bgp</a:t>
            </a:r>
            <a:r>
              <a:rPr lang="en" altLang="zh-CN" sz="1400" dirty="0">
                <a:solidFill>
                  <a:srgbClr val="2A2B2E"/>
                </a:solidFill>
                <a:effectLst/>
              </a:rPr>
              <a:t>”</a:t>
            </a:r>
            <a:r>
              <a:rPr lang="zh-CN" altLang="en-US" sz="1400" dirty="0">
                <a:solidFill>
                  <a:srgbClr val="2A2B2E"/>
                </a:solidFill>
                <a:effectLst/>
              </a:rPr>
              <a:t>块之外的接口关联起来。</a:t>
            </a:r>
            <a:endParaRPr lang="zh-CN" altLang="en-US" sz="1400" dirty="0"/>
          </a:p>
          <a:p>
            <a:pPr marL="1143000" lvl="2" indent="-228600">
              <a:buFont typeface="+mj-lt"/>
              <a:buAutoNum type="arabicPeriod"/>
            </a:pPr>
            <a:r>
              <a:rPr lang="en" altLang="zh-CN" sz="1400" dirty="0">
                <a:solidFill>
                  <a:srgbClr val="2A2B2E"/>
                </a:solidFill>
                <a:effectLst/>
              </a:rPr>
              <a:t>Batfish</a:t>
            </a:r>
            <a:r>
              <a:rPr lang="zh-CN" altLang="en-US" sz="1400" dirty="0">
                <a:solidFill>
                  <a:srgbClr val="2A2B2E"/>
                </a:solidFill>
                <a:effectLst/>
              </a:rPr>
              <a:t>捕获了这个语法错误，但是输出的信息不足以让</a:t>
            </a:r>
            <a:r>
              <a:rPr lang="en" altLang="zh-CN" sz="1400" dirty="0">
                <a:solidFill>
                  <a:srgbClr val="2A2B2E"/>
                </a:solidFill>
                <a:effectLst/>
              </a:rPr>
              <a:t>GPT-4</a:t>
            </a:r>
            <a:r>
              <a:rPr lang="zh-CN" altLang="en-US" sz="1400" dirty="0">
                <a:solidFill>
                  <a:srgbClr val="2A2B2E"/>
                </a:solidFill>
                <a:effectLst/>
              </a:rPr>
              <a:t>修复这个问题。</a:t>
            </a:r>
            <a:endParaRPr lang="zh-CN" altLang="en-US" sz="1400" dirty="0"/>
          </a:p>
          <a:p>
            <a:pPr marL="742950" lvl="1" indent="-285750">
              <a:buFont typeface="+mj-lt"/>
              <a:buAutoNum type="arabicPeriod"/>
            </a:pPr>
            <a:r>
              <a:rPr lang="zh-CN" altLang="en-US" sz="1400" dirty="0"/>
              <a:t>“</a:t>
            </a:r>
            <a:r>
              <a:rPr lang="en" altLang="zh-CN" sz="1400" dirty="0"/>
              <a:t>AND/OR Semantics in match statements”</a:t>
            </a:r>
          </a:p>
          <a:p>
            <a:pPr marL="1143000" lvl="2" indent="-228600">
              <a:buFont typeface="+mj-lt"/>
              <a:buAutoNum type="arabicPeriod"/>
            </a:pPr>
            <a:r>
              <a:rPr lang="en" altLang="zh-CN" sz="1400" dirty="0"/>
              <a:t>“asked GPT-4 to generate a config for R1 that would add a specific community to every route incoming from R2”</a:t>
            </a:r>
          </a:p>
          <a:p>
            <a:pPr marL="1143000" lvl="2" indent="-228600">
              <a:buFont typeface="+mj-lt"/>
              <a:buAutoNum type="arabicPeriod"/>
            </a:pPr>
            <a:r>
              <a:rPr lang="zh-CN" altLang="en-US" sz="1400" dirty="0">
                <a:solidFill>
                  <a:srgbClr val="2A2B2E"/>
                </a:solidFill>
                <a:effectLst/>
              </a:rPr>
              <a:t>要求它在连接</a:t>
            </a:r>
            <a:r>
              <a:rPr lang="en" altLang="zh-CN" sz="1400" dirty="0">
                <a:solidFill>
                  <a:srgbClr val="2A2B2E"/>
                </a:solidFill>
                <a:effectLst/>
              </a:rPr>
              <a:t>R1</a:t>
            </a:r>
            <a:r>
              <a:rPr lang="zh-CN" altLang="en-US" sz="1400" dirty="0">
                <a:solidFill>
                  <a:srgbClr val="2A2B2E"/>
                </a:solidFill>
                <a:effectLst/>
              </a:rPr>
              <a:t>到</a:t>
            </a:r>
            <a:r>
              <a:rPr lang="en" altLang="zh-CN" sz="1400" dirty="0">
                <a:solidFill>
                  <a:srgbClr val="2A2B2E"/>
                </a:solidFill>
                <a:effectLst/>
              </a:rPr>
              <a:t>R2−R6</a:t>
            </a:r>
            <a:r>
              <a:rPr lang="zh-CN" altLang="en-US" sz="1400" dirty="0">
                <a:solidFill>
                  <a:srgbClr val="2A2B2E"/>
                </a:solidFill>
                <a:effectLst/>
              </a:rPr>
              <a:t>的接口的出接口上过滤包含此</a:t>
            </a:r>
            <a:r>
              <a:rPr lang="en" altLang="zh-CN" sz="1400" dirty="0"/>
              <a:t>community</a:t>
            </a:r>
            <a:r>
              <a:rPr lang="zh-CN" altLang="en-US" sz="1400" dirty="0">
                <a:solidFill>
                  <a:srgbClr val="2A2B2E"/>
                </a:solidFill>
                <a:effectLst/>
              </a:rPr>
              <a:t>的路由</a:t>
            </a:r>
            <a:endParaRPr lang="zh-CN" altLang="en-US" sz="1400" dirty="0"/>
          </a:p>
          <a:p>
            <a:pPr marL="1143000" lvl="2" indent="-228600">
              <a:buFont typeface="+mj-lt"/>
              <a:buAutoNum type="arabicPeriod"/>
            </a:pPr>
            <a:r>
              <a:rPr lang="en" altLang="zh-CN" sz="1400" dirty="0">
                <a:solidFill>
                  <a:srgbClr val="2A2B2E"/>
                </a:solidFill>
                <a:effectLst/>
              </a:rPr>
              <a:t>GPT-4</a:t>
            </a:r>
            <a:r>
              <a:rPr lang="zh-CN" altLang="en-US" sz="1400" dirty="0">
                <a:solidFill>
                  <a:srgbClr val="2A2B2E"/>
                </a:solidFill>
                <a:effectLst/>
              </a:rPr>
              <a:t>在入接口添加了正确的</a:t>
            </a:r>
            <a:r>
              <a:rPr lang="en" altLang="zh-CN" sz="1400" dirty="0"/>
              <a:t>community</a:t>
            </a:r>
            <a:r>
              <a:rPr lang="zh-CN" altLang="en" sz="1400" dirty="0">
                <a:solidFill>
                  <a:srgbClr val="2A2B2E"/>
                </a:solidFill>
                <a:effectLst/>
              </a:rPr>
              <a:t>，</a:t>
            </a:r>
            <a:r>
              <a:rPr lang="zh-CN" altLang="en-US" sz="1400" dirty="0">
                <a:solidFill>
                  <a:srgbClr val="2A2B2E"/>
                </a:solidFill>
                <a:effectLst/>
              </a:rPr>
              <a:t>但在出接口错误地使用</a:t>
            </a:r>
            <a:r>
              <a:rPr lang="en" altLang="zh-CN" sz="1400" dirty="0">
                <a:solidFill>
                  <a:srgbClr val="2A2B2E"/>
                </a:solidFill>
                <a:effectLst/>
              </a:rPr>
              <a:t>AND</a:t>
            </a:r>
            <a:r>
              <a:rPr lang="zh-CN" altLang="en-US" sz="1400" dirty="0">
                <a:solidFill>
                  <a:srgbClr val="2A2B2E"/>
                </a:solidFill>
                <a:effectLst/>
              </a:rPr>
              <a:t>语义过滤路由</a:t>
            </a:r>
            <a:endParaRPr lang="zh-CN" altLang="en-US" sz="1400" dirty="0"/>
          </a:p>
          <a:p>
            <a:pPr marL="1143000" lvl="2" indent="-228600">
              <a:buFont typeface="+mj-lt"/>
              <a:buAutoNum type="arabicPeriod"/>
            </a:pPr>
            <a:r>
              <a:rPr lang="zh-CN" altLang="en-US" sz="1400" dirty="0">
                <a:solidFill>
                  <a:srgbClr val="2A2B2E"/>
                </a:solidFill>
                <a:effectLst/>
              </a:rPr>
              <a:t>需要人工提示来要求</a:t>
            </a:r>
            <a:r>
              <a:rPr lang="en" altLang="zh-CN" sz="1400" dirty="0">
                <a:solidFill>
                  <a:srgbClr val="2A2B2E"/>
                </a:solidFill>
                <a:effectLst/>
              </a:rPr>
              <a:t>GPT-4</a:t>
            </a:r>
            <a:r>
              <a:rPr lang="zh-CN" altLang="en-US" sz="1400" dirty="0">
                <a:solidFill>
                  <a:srgbClr val="2A2B2E"/>
                </a:solidFill>
                <a:effectLst/>
              </a:rPr>
              <a:t>在单独的</a:t>
            </a:r>
            <a:r>
              <a:rPr lang="zh-CN" altLang="en-US" sz="1400" dirty="0"/>
              <a:t>“</a:t>
            </a:r>
            <a:r>
              <a:rPr lang="en" altLang="zh-CN" sz="1400" dirty="0"/>
              <a:t>route-map” </a:t>
            </a:r>
            <a:r>
              <a:rPr lang="zh-CN" altLang="en-US" sz="1400" dirty="0">
                <a:solidFill>
                  <a:srgbClr val="2A2B2E"/>
                </a:solidFill>
                <a:effectLst/>
              </a:rPr>
              <a:t>节中声明每个匹配语句。</a:t>
            </a:r>
            <a:endParaRPr lang="zh-CN" altLang="en-US" sz="1400" dirty="0"/>
          </a:p>
          <a:p>
            <a:pPr>
              <a:buFont typeface="+mj-lt"/>
              <a:buAutoNum type="arabicPeriod"/>
            </a:pPr>
            <a:r>
              <a:rPr lang="zh-CN" altLang="en-US" sz="1400" dirty="0"/>
              <a:t>“</a:t>
            </a:r>
            <a:r>
              <a:rPr lang="en" altLang="zh-CN" sz="1400" dirty="0"/>
              <a:t>Leverage”  “2 human prompts and 12 automated prompts”  - 6X</a:t>
            </a:r>
          </a:p>
          <a:p>
            <a:endParaRPr kumimoji="1" lang="zh-CN" altLang="en-US" dirty="0"/>
          </a:p>
        </p:txBody>
      </p:sp>
      <p:sp>
        <p:nvSpPr>
          <p:cNvPr id="4" name="灯片编号占位符 3"/>
          <p:cNvSpPr>
            <a:spLocks noGrp="1"/>
          </p:cNvSpPr>
          <p:nvPr>
            <p:ph type="sldNum" sz="quarter" idx="5"/>
          </p:nvPr>
        </p:nvSpPr>
        <p:spPr/>
        <p:txBody>
          <a:bodyPr/>
          <a:lstStyle/>
          <a:p>
            <a:fld id="{5E7FE266-B693-EF42-B736-7F828B53B211}" type="slidenum">
              <a:rPr kumimoji="1" lang="zh-CN" altLang="en-US" smtClean="0"/>
              <a:t>21</a:t>
            </a:fld>
            <a:endParaRPr kumimoji="1" lang="zh-CN" altLang="en-US"/>
          </a:p>
        </p:txBody>
      </p:sp>
    </p:spTree>
    <p:extLst>
      <p:ext uri="{BB962C8B-B14F-4D97-AF65-F5344CB8AC3E}">
        <p14:creationId xmlns:p14="http://schemas.microsoft.com/office/powerpoint/2010/main" val="4071602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AutoNum type="arabicPeriod"/>
            </a:pPr>
            <a:r>
              <a:rPr lang="zh-CN" altLang="en-US" dirty="0"/>
              <a:t>程序生成 “</a:t>
            </a:r>
            <a:r>
              <a:rPr lang="en" altLang="zh-CN" dirty="0" err="1"/>
              <a:t>AlphaCode</a:t>
            </a:r>
            <a:r>
              <a:rPr lang="en" altLang="zh-CN" dirty="0"/>
              <a:t> [10], CoPilot [7], Codex [4] and Jigsaw </a:t>
            </a:r>
            <a:r>
              <a:rPr lang="zh-CN" altLang="en-US" dirty="0"/>
              <a:t>等</a:t>
            </a:r>
          </a:p>
          <a:p>
            <a:pPr marL="742950" lvl="1" indent="-285750">
              <a:buFont typeface="+mj-lt"/>
              <a:buAutoNum type="arabicPeriod"/>
            </a:pPr>
            <a:r>
              <a:rPr lang="zh-CN" altLang="en-US" dirty="0"/>
              <a:t>“</a:t>
            </a:r>
            <a:r>
              <a:rPr lang="en" altLang="zh-CN" dirty="0"/>
              <a:t>they do not pair the synthesizer with verifiers”</a:t>
            </a:r>
          </a:p>
          <a:p>
            <a:pPr marL="742950" lvl="1" indent="-285750">
              <a:buFont typeface="+mj-lt"/>
              <a:buAutoNum type="arabicPeriod"/>
            </a:pPr>
            <a:r>
              <a:rPr lang="en" altLang="zh-CN" dirty="0"/>
              <a:t>“</a:t>
            </a:r>
            <a:r>
              <a:rPr lang="en" altLang="zh-CN" dirty="0" err="1"/>
              <a:t>Alphacode</a:t>
            </a:r>
            <a:r>
              <a:rPr lang="en" altLang="zh-CN" dirty="0"/>
              <a:t>”  </a:t>
            </a:r>
            <a:r>
              <a:rPr lang="zh-CN" altLang="en" dirty="0"/>
              <a:t>： </a:t>
            </a:r>
            <a:r>
              <a:rPr lang="zh-CN" altLang="en-US" dirty="0"/>
              <a:t>不是使用通用的 </a:t>
            </a:r>
            <a:r>
              <a:rPr lang="en" altLang="zh-CN" dirty="0"/>
              <a:t>LLM </a:t>
            </a:r>
            <a:r>
              <a:rPr lang="zh-CN" altLang="en" dirty="0"/>
              <a:t>，</a:t>
            </a:r>
            <a:r>
              <a:rPr lang="zh-CN" altLang="en-US" dirty="0"/>
              <a:t>而是使用一个精心挑选的程序数据集</a:t>
            </a:r>
          </a:p>
          <a:p>
            <a:pPr marL="742950" lvl="1" indent="-285750">
              <a:buFont typeface="+mj-lt"/>
              <a:buAutoNum type="arabicPeriod"/>
            </a:pPr>
            <a:r>
              <a:rPr lang="zh-CN" altLang="en-US" dirty="0"/>
              <a:t>“</a:t>
            </a:r>
            <a:r>
              <a:rPr lang="en" altLang="zh-CN" dirty="0"/>
              <a:t>Codex” </a:t>
            </a:r>
            <a:r>
              <a:rPr lang="zh-CN" altLang="en" dirty="0"/>
              <a:t>：“</a:t>
            </a:r>
            <a:r>
              <a:rPr lang="en" altLang="zh-CN" dirty="0"/>
              <a:t>repeated sampling” </a:t>
            </a:r>
            <a:r>
              <a:rPr lang="zh-CN" altLang="en-US" dirty="0"/>
              <a:t>反复抽样，而不是修正</a:t>
            </a:r>
          </a:p>
          <a:p>
            <a:pPr marL="742950" lvl="1" indent="-285750">
              <a:buFont typeface="+mj-lt"/>
              <a:buAutoNum type="arabicPeriod"/>
            </a:pPr>
            <a:r>
              <a:rPr lang="zh-CN" altLang="en-US" dirty="0"/>
              <a:t>“</a:t>
            </a:r>
            <a:r>
              <a:rPr lang="en" altLang="zh-CN" dirty="0"/>
              <a:t>Jigsaw” </a:t>
            </a:r>
            <a:r>
              <a:rPr lang="zh-CN" altLang="en" dirty="0"/>
              <a:t>：“</a:t>
            </a:r>
            <a:r>
              <a:rPr lang="en" altLang="zh-CN" dirty="0"/>
              <a:t>automatic syntax correction via AST-to-AST transformations”</a:t>
            </a:r>
          </a:p>
          <a:p>
            <a:pPr marL="742950" lvl="1" indent="-285750">
              <a:buFont typeface="+mj-lt"/>
              <a:buAutoNum type="arabicPeriod"/>
            </a:pPr>
            <a:r>
              <a:rPr lang="en" altLang="zh-CN" dirty="0"/>
              <a:t>“CoPilot” </a:t>
            </a:r>
            <a:r>
              <a:rPr lang="zh-CN" altLang="en" dirty="0"/>
              <a:t>：“</a:t>
            </a:r>
            <a:r>
              <a:rPr lang="en" altLang="zh-CN" dirty="0"/>
              <a:t>suggest invariants”  </a:t>
            </a:r>
            <a:r>
              <a:rPr lang="zh-CN" altLang="en-US" dirty="0"/>
              <a:t>但是没有 “</a:t>
            </a:r>
            <a:r>
              <a:rPr lang="en" altLang="zh-CN" dirty="0"/>
              <a:t>an axiomatic proof”</a:t>
            </a:r>
          </a:p>
          <a:p>
            <a:pPr marL="742950" lvl="1" indent="-285750">
              <a:buFont typeface="+mj-lt"/>
              <a:buAutoNum type="arabicPeriod"/>
            </a:pPr>
            <a:r>
              <a:rPr lang="zh-CN" altLang="en-US" dirty="0"/>
              <a:t>这些都没有解决两个基本问题</a:t>
            </a:r>
          </a:p>
          <a:p>
            <a:pPr marL="1143000" lvl="2" indent="-228600">
              <a:buFont typeface="+mj-lt"/>
              <a:buAutoNum type="arabicPeriod"/>
            </a:pPr>
            <a:r>
              <a:rPr lang="zh-CN" altLang="en-US" dirty="0"/>
              <a:t>“</a:t>
            </a:r>
            <a:r>
              <a:rPr lang="en" altLang="zh-CN" dirty="0"/>
              <a:t>how to use a specification”</a:t>
            </a:r>
          </a:p>
          <a:p>
            <a:pPr marL="1143000" lvl="2" indent="-228600">
              <a:buFont typeface="+mj-lt"/>
              <a:buAutoNum type="arabicPeriod"/>
            </a:pPr>
            <a:r>
              <a:rPr lang="en" altLang="zh-CN" dirty="0"/>
              <a:t>“how to provide localized feedback”</a:t>
            </a:r>
          </a:p>
          <a:p>
            <a:pPr>
              <a:buFont typeface="+mj-lt"/>
              <a:buAutoNum type="arabicPeriod"/>
            </a:pPr>
            <a:r>
              <a:rPr lang="en" altLang="zh-CN" dirty="0"/>
              <a:t>“use of ChatGPT with the Kani Rust verifier” </a:t>
            </a:r>
            <a:r>
              <a:rPr lang="zh-CN" altLang="en" dirty="0"/>
              <a:t>（</a:t>
            </a:r>
            <a:r>
              <a:rPr lang="en" altLang="zh-CN" dirty="0"/>
              <a:t>Kani Rust Verifier Blog. Writing Code with ChatGPT? Improve it with Kani. </a:t>
            </a:r>
            <a:r>
              <a:rPr lang="en" altLang="zh-CN" dirty="0">
                <a:hlinkClick r:id="rId3"/>
              </a:rPr>
              <a:t>https://model-checking.github.io/kani-verifier-blog/2023/05/01/ writing-code-with-chatgpt-improve-it-with-kani.html, </a:t>
            </a:r>
            <a:r>
              <a:rPr lang="en" altLang="zh-CN" dirty="0"/>
              <a:t>2023.</a:t>
            </a:r>
            <a:r>
              <a:rPr lang="zh-CN" altLang="en" dirty="0"/>
              <a:t>）</a:t>
            </a:r>
            <a:r>
              <a:rPr lang="en" altLang="zh-CN" dirty="0"/>
              <a:t>- “closest”  </a:t>
            </a:r>
          </a:p>
          <a:p>
            <a:pPr marL="742950" lvl="1" indent="-285750">
              <a:buFont typeface="+mj-lt"/>
              <a:buAutoNum type="arabicPeriod"/>
            </a:pPr>
            <a:r>
              <a:rPr lang="zh-CN" altLang="en-US" dirty="0"/>
              <a:t>巧妙处理了规范问题</a:t>
            </a:r>
          </a:p>
          <a:p>
            <a:pPr marL="742950" lvl="1" indent="-285750">
              <a:buFont typeface="+mj-lt"/>
              <a:buAutoNum type="arabicPeriod"/>
            </a:pPr>
            <a:r>
              <a:rPr lang="zh-CN" altLang="en-US" dirty="0"/>
              <a:t>“</a:t>
            </a:r>
            <a:r>
              <a:rPr lang="en" altLang="zh-CN" dirty="0"/>
              <a:t>by focusing on program transformations for which the source program is the specification.”</a:t>
            </a:r>
          </a:p>
          <a:p>
            <a:pPr marL="742950" lvl="1" indent="-285750">
              <a:buFont typeface="+mj-lt"/>
              <a:buAutoNum type="arabicPeriod"/>
            </a:pPr>
            <a:r>
              <a:rPr lang="en" altLang="zh-CN" dirty="0"/>
              <a:t>“do not use modularity or local specifications.”</a:t>
            </a:r>
          </a:p>
          <a:p>
            <a:pPr marL="742950" lvl="1" indent="-285750">
              <a:buFont typeface="+mj-lt"/>
              <a:buAutoNum type="arabicPeriod"/>
            </a:pPr>
            <a:r>
              <a:rPr lang="en" altLang="zh-CN" dirty="0"/>
              <a:t>“does not do prompt programming”</a:t>
            </a:r>
          </a:p>
          <a:p>
            <a:pPr marL="742950" lvl="1" indent="-285750">
              <a:buFont typeface="+mj-lt"/>
              <a:buAutoNum type="arabicPeriod"/>
            </a:pPr>
            <a:r>
              <a:rPr lang="en" altLang="zh-CN" dirty="0"/>
              <a:t>“the user always manually switches between the verifier and the LLM, precluding possible leverage.”</a:t>
            </a:r>
          </a:p>
          <a:p>
            <a:endParaRPr kumimoji="1" lang="zh-CN" altLang="en-US" b="1" dirty="0"/>
          </a:p>
        </p:txBody>
      </p:sp>
      <p:sp>
        <p:nvSpPr>
          <p:cNvPr id="4" name="灯片编号占位符 3"/>
          <p:cNvSpPr>
            <a:spLocks noGrp="1"/>
          </p:cNvSpPr>
          <p:nvPr>
            <p:ph type="sldNum" sz="quarter" idx="5"/>
          </p:nvPr>
        </p:nvSpPr>
        <p:spPr/>
        <p:txBody>
          <a:bodyPr/>
          <a:lstStyle/>
          <a:p>
            <a:fld id="{5E7FE266-B693-EF42-B736-7F828B53B211}" type="slidenum">
              <a:rPr kumimoji="1" lang="zh-CN" altLang="en-US" smtClean="0"/>
              <a:t>22</a:t>
            </a:fld>
            <a:endParaRPr kumimoji="1" lang="zh-CN" altLang="en-US"/>
          </a:p>
        </p:txBody>
      </p:sp>
    </p:spTree>
    <p:extLst>
      <p:ext uri="{BB962C8B-B14F-4D97-AF65-F5344CB8AC3E}">
        <p14:creationId xmlns:p14="http://schemas.microsoft.com/office/powerpoint/2010/main" val="17812311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t>“Our experiments are very preliminary</a:t>
            </a:r>
            <a:r>
              <a:rPr lang="zh-CN" altLang="en-US" dirty="0"/>
              <a:t>初步的 </a:t>
            </a:r>
            <a:r>
              <a:rPr lang="en" altLang="zh-CN" dirty="0"/>
              <a:t>but suggest:”</a:t>
            </a:r>
          </a:p>
          <a:p>
            <a:pPr>
              <a:buFont typeface="+mj-lt"/>
              <a:buAutoNum type="arabicPeriod"/>
            </a:pPr>
            <a:r>
              <a:rPr lang="en" altLang="zh-CN" dirty="0"/>
              <a:t>“</a:t>
            </a:r>
            <a:r>
              <a:rPr lang="en" altLang="zh-CN" dirty="0" err="1"/>
              <a:t>Ramanujam</a:t>
            </a:r>
            <a:r>
              <a:rPr lang="en" altLang="zh-CN" dirty="0"/>
              <a:t> Effect” </a:t>
            </a:r>
            <a:r>
              <a:rPr lang="zh-CN" altLang="en" dirty="0"/>
              <a:t>：</a:t>
            </a:r>
            <a:r>
              <a:rPr lang="zh-CN" altLang="en-US" dirty="0"/>
              <a:t>没有帮助的情况下，</a:t>
            </a:r>
            <a:r>
              <a:rPr lang="en" altLang="zh-CN" dirty="0"/>
              <a:t>GPT4</a:t>
            </a:r>
            <a:r>
              <a:rPr lang="zh-CN" altLang="en-US" dirty="0"/>
              <a:t>会产生导致网络崩溃的一些简单问题</a:t>
            </a:r>
          </a:p>
          <a:p>
            <a:pPr>
              <a:buFont typeface="+mj-lt"/>
              <a:buAutoNum type="arabicPeriod"/>
            </a:pPr>
            <a:r>
              <a:rPr lang="zh-CN" altLang="en-US" dirty="0"/>
              <a:t>“</a:t>
            </a:r>
            <a:r>
              <a:rPr lang="en" altLang="zh-CN" dirty="0"/>
              <a:t>Verified Prompt Programming” </a:t>
            </a:r>
            <a:r>
              <a:rPr lang="zh-CN" altLang="en" dirty="0"/>
              <a:t>：</a:t>
            </a:r>
            <a:r>
              <a:rPr lang="zh-CN" altLang="en-US" dirty="0">
                <a:solidFill>
                  <a:srgbClr val="2A2B2E"/>
                </a:solidFill>
                <a:effectLst/>
              </a:rPr>
              <a:t>使用验证器和人工结合的方式进行自动更正。</a:t>
            </a:r>
            <a:r>
              <a:rPr lang="zh-CN" altLang="en-US" dirty="0"/>
              <a:t>“</a:t>
            </a:r>
            <a:r>
              <a:rPr lang="en" altLang="zh-CN" dirty="0"/>
              <a:t>Modular verification” </a:t>
            </a:r>
            <a:r>
              <a:rPr lang="zh-CN" altLang="en-US" dirty="0"/>
              <a:t>提供的反馈对</a:t>
            </a:r>
            <a:r>
              <a:rPr lang="en" altLang="zh-CN" dirty="0"/>
              <a:t>LLM</a:t>
            </a:r>
            <a:r>
              <a:rPr lang="zh-CN" altLang="en-US" dirty="0"/>
              <a:t>至关重要</a:t>
            </a:r>
          </a:p>
          <a:p>
            <a:pPr>
              <a:buFont typeface="+mj-lt"/>
              <a:buAutoNum type="arabicPeriod"/>
            </a:pPr>
            <a:r>
              <a:rPr lang="zh-CN" altLang="en-US" dirty="0"/>
              <a:t>“</a:t>
            </a:r>
            <a:r>
              <a:rPr lang="en" altLang="zh-CN" dirty="0"/>
              <a:t>Local versus Global Specifications”</a:t>
            </a:r>
          </a:p>
          <a:p>
            <a:pPr marL="742950" lvl="1" indent="-285750">
              <a:buFont typeface="+mj-lt"/>
              <a:buAutoNum type="arabicPeriod"/>
            </a:pPr>
            <a:r>
              <a:rPr lang="en" altLang="zh-CN" dirty="0">
                <a:solidFill>
                  <a:srgbClr val="2A2B2E"/>
                </a:solidFill>
                <a:effectLst/>
              </a:rPr>
              <a:t>LLM</a:t>
            </a:r>
            <a:r>
              <a:rPr lang="zh-CN" altLang="en-US" dirty="0">
                <a:solidFill>
                  <a:srgbClr val="2A2B2E"/>
                </a:solidFill>
                <a:effectLst/>
              </a:rPr>
              <a:t>的搜索空间很大，这增加了它无法正确完成基于全局规范的配置生成任务的可能性</a:t>
            </a:r>
            <a:endParaRPr lang="zh-CN" altLang="en-US" dirty="0"/>
          </a:p>
          <a:p>
            <a:pPr marL="742950" lvl="1" indent="-285750">
              <a:buFont typeface="+mj-lt"/>
              <a:buAutoNum type="arabicPeriod"/>
            </a:pPr>
            <a:r>
              <a:rPr lang="zh-CN" altLang="en-US" dirty="0">
                <a:solidFill>
                  <a:srgbClr val="2A2B2E"/>
                </a:solidFill>
                <a:effectLst/>
              </a:rPr>
              <a:t>相反，用户需要决定和描述每个节点在满足全局规范方面所扮演的“角色”，并将此信息提供给</a:t>
            </a:r>
            <a:r>
              <a:rPr lang="en" altLang="zh-CN" dirty="0">
                <a:solidFill>
                  <a:srgbClr val="2A2B2E"/>
                </a:solidFill>
                <a:effectLst/>
              </a:rPr>
              <a:t>LLM</a:t>
            </a:r>
            <a:r>
              <a:rPr lang="zh-CN" altLang="en" dirty="0">
                <a:solidFill>
                  <a:srgbClr val="2A2B2E"/>
                </a:solidFill>
                <a:effectLst/>
              </a:rPr>
              <a:t>。</a:t>
            </a:r>
            <a:endParaRPr lang="en" altLang="zh-CN" dirty="0"/>
          </a:p>
          <a:p>
            <a:r>
              <a:rPr lang="zh-CN" altLang="en-US" dirty="0"/>
              <a:t>总结： </a:t>
            </a:r>
            <a:r>
              <a:rPr lang="zh-CN" altLang="en-US" dirty="0">
                <a:solidFill>
                  <a:srgbClr val="2A2B2E"/>
                </a:solidFill>
                <a:effectLst/>
              </a:rPr>
              <a:t>需要在更复杂的用例中进行更深入的测试。</a:t>
            </a:r>
            <a:r>
              <a:rPr lang="en" altLang="zh-CN" dirty="0">
                <a:solidFill>
                  <a:srgbClr val="2A2B2E"/>
                </a:solidFill>
                <a:effectLst/>
              </a:rPr>
              <a:t>GPT-4</a:t>
            </a:r>
            <a:r>
              <a:rPr lang="zh-CN" altLang="en-US" dirty="0">
                <a:solidFill>
                  <a:srgbClr val="2A2B2E"/>
                </a:solidFill>
                <a:effectLst/>
              </a:rPr>
              <a:t>能否在不干扰现有已验证策略的情况下增量地添加新策略？虽然我们的论文是在网络配置的背景下设置的，但愿景，定义（例如，</a:t>
            </a:r>
            <a:r>
              <a:rPr lang="zh-CN" altLang="en-US" dirty="0"/>
              <a:t>“</a:t>
            </a:r>
            <a:r>
              <a:rPr lang="en" altLang="zh-CN" dirty="0"/>
              <a:t>leverage” </a:t>
            </a:r>
            <a:r>
              <a:rPr lang="zh-CN" altLang="en" dirty="0">
                <a:solidFill>
                  <a:srgbClr val="2A2B2E"/>
                </a:solidFill>
                <a:effectLst/>
              </a:rPr>
              <a:t>）</a:t>
            </a:r>
            <a:r>
              <a:rPr lang="zh-CN" altLang="en-US" dirty="0">
                <a:solidFill>
                  <a:srgbClr val="2A2B2E"/>
                </a:solidFill>
                <a:effectLst/>
              </a:rPr>
              <a:t>和教训（例如，对可操作的本地反馈的需求，模块化，人性</a:t>
            </a:r>
            <a:r>
              <a:rPr lang="zh-CN" altLang="en-US" dirty="0"/>
              <a:t>“</a:t>
            </a:r>
            <a:r>
              <a:rPr lang="en" altLang="zh-CN" dirty="0"/>
              <a:t>humanizers” </a:t>
            </a:r>
            <a:r>
              <a:rPr lang="zh-CN" altLang="en-US" dirty="0">
                <a:solidFill>
                  <a:srgbClr val="2A2B2E"/>
                </a:solidFill>
                <a:effectLst/>
              </a:rPr>
              <a:t>化和</a:t>
            </a:r>
            <a:r>
              <a:rPr lang="en" altLang="zh-CN" dirty="0" err="1">
                <a:solidFill>
                  <a:srgbClr val="2A2B2E"/>
                </a:solidFill>
                <a:effectLst/>
              </a:rPr>
              <a:t>iip</a:t>
            </a:r>
            <a:r>
              <a:rPr lang="zh-CN" altLang="en" dirty="0">
                <a:solidFill>
                  <a:srgbClr val="2A2B2E"/>
                </a:solidFill>
                <a:effectLst/>
              </a:rPr>
              <a:t>）</a:t>
            </a:r>
            <a:r>
              <a:rPr lang="zh-CN" altLang="en-US" dirty="0">
                <a:solidFill>
                  <a:srgbClr val="2A2B2E"/>
                </a:solidFill>
                <a:effectLst/>
              </a:rPr>
              <a:t>似乎对生成</a:t>
            </a:r>
            <a:r>
              <a:rPr lang="zh-CN" altLang="en-US" dirty="0"/>
              <a:t>“</a:t>
            </a:r>
            <a:r>
              <a:rPr lang="en" altLang="zh-CN" dirty="0"/>
              <a:t>synthesize” </a:t>
            </a:r>
            <a:r>
              <a:rPr lang="zh-CN" altLang="en-US" dirty="0">
                <a:solidFill>
                  <a:srgbClr val="2A2B2E"/>
                </a:solidFill>
                <a:effectLst/>
              </a:rPr>
              <a:t>其他程序更有用。</a:t>
            </a:r>
            <a:endParaRPr lang="zh-CN" altLang="en-US" dirty="0"/>
          </a:p>
          <a:p>
            <a:endParaRPr kumimoji="1" lang="zh-CN" altLang="en-US" dirty="0"/>
          </a:p>
        </p:txBody>
      </p:sp>
      <p:sp>
        <p:nvSpPr>
          <p:cNvPr id="4" name="灯片编号占位符 3"/>
          <p:cNvSpPr>
            <a:spLocks noGrp="1"/>
          </p:cNvSpPr>
          <p:nvPr>
            <p:ph type="sldNum" sz="quarter" idx="5"/>
          </p:nvPr>
        </p:nvSpPr>
        <p:spPr/>
        <p:txBody>
          <a:bodyPr/>
          <a:lstStyle/>
          <a:p>
            <a:fld id="{5E7FE266-B693-EF42-B736-7F828B53B211}" type="slidenum">
              <a:rPr kumimoji="1" lang="zh-CN" altLang="en-US" smtClean="0"/>
              <a:t>23</a:t>
            </a:fld>
            <a:endParaRPr kumimoji="1" lang="zh-CN" altLang="en-US"/>
          </a:p>
        </p:txBody>
      </p:sp>
    </p:spTree>
    <p:extLst>
      <p:ext uri="{BB962C8B-B14F-4D97-AF65-F5344CB8AC3E}">
        <p14:creationId xmlns:p14="http://schemas.microsoft.com/office/powerpoint/2010/main" val="2447679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 altLang="zh-CN" dirty="0"/>
              <a:t>LLM</a:t>
            </a:r>
            <a:r>
              <a:rPr lang="zh-CN" altLang="en-US" dirty="0"/>
              <a:t>在写诗、通过法考等很多领域取得了成功，但是在数学、猜字谜很多领域有问题。</a:t>
            </a:r>
            <a:r>
              <a:rPr lang="en-US" altLang="zh-CN" dirty="0"/>
              <a:t>LLM</a:t>
            </a:r>
            <a:r>
              <a:rPr lang="zh-CN" altLang="en-US" dirty="0"/>
              <a:t>在写程序上也有一些成功的例子，比如“</a:t>
            </a:r>
            <a:r>
              <a:rPr lang="en" altLang="zh-CN" dirty="0" err="1"/>
              <a:t>AlphaCode</a:t>
            </a:r>
            <a:r>
              <a:rPr lang="en" altLang="zh-CN" dirty="0"/>
              <a:t>”“</a:t>
            </a:r>
            <a:r>
              <a:rPr lang="en" altLang="zh-CN" dirty="0" err="1"/>
              <a:t>CoPilot”“Codex”“Jigsaw</a:t>
            </a:r>
            <a:r>
              <a:rPr lang="en" altLang="zh-CN" dirty="0"/>
              <a:t>”</a:t>
            </a:r>
            <a:r>
              <a:rPr lang="zh-CN" altLang="en" dirty="0"/>
              <a:t>等</a:t>
            </a:r>
            <a:r>
              <a:rPr lang="zh-CN" altLang="en-US" dirty="0"/>
              <a:t>，并且也可以用于软件测试和调试助手。我们的工作 </a:t>
            </a:r>
            <a:r>
              <a:rPr lang="en-US" altLang="zh-CN" dirty="0"/>
              <a:t>—— </a:t>
            </a:r>
            <a:r>
              <a:rPr lang="zh-CN" altLang="en-US" dirty="0"/>
              <a:t>探索</a:t>
            </a:r>
            <a:r>
              <a:rPr lang="en" altLang="zh-CN" dirty="0"/>
              <a:t>GPT4</a:t>
            </a:r>
            <a:r>
              <a:rPr lang="zh-CN" altLang="en-US" dirty="0"/>
              <a:t>在生成路由器配置方面的能力。我们的实验先证明了 只是依靠 </a:t>
            </a:r>
            <a:r>
              <a:rPr lang="en" altLang="zh-CN" dirty="0"/>
              <a:t>GPT4 </a:t>
            </a:r>
            <a:r>
              <a:rPr lang="zh-CN" altLang="en-US" dirty="0"/>
              <a:t>是低能的。正如一些评论家嘲笑</a:t>
            </a:r>
            <a:r>
              <a:rPr lang="en" altLang="zh-CN" dirty="0"/>
              <a:t>LLMs</a:t>
            </a:r>
            <a:r>
              <a:rPr lang="zh-CN" altLang="en-US" dirty="0"/>
              <a:t>是随机鹦鹉“</a:t>
            </a:r>
            <a:r>
              <a:rPr lang="en" altLang="zh-CN" dirty="0"/>
              <a:t>stochastic parrots”</a:t>
            </a:r>
            <a:r>
              <a:rPr lang="zh-CN" altLang="en-US" dirty="0"/>
              <a:t>，因为其是根据统计学模型（根据大语料库构建的）预测下一个词的。我们的目标探索将 </a:t>
            </a:r>
            <a:r>
              <a:rPr lang="en" altLang="zh-CN" dirty="0"/>
              <a:t>LLM </a:t>
            </a:r>
            <a:r>
              <a:rPr lang="zh-CN" altLang="en-US" dirty="0"/>
              <a:t>和 其他的程序 </a:t>
            </a:r>
            <a:r>
              <a:rPr lang="en" altLang="zh-CN" dirty="0"/>
              <a:t>APIs</a:t>
            </a:r>
            <a:r>
              <a:rPr lang="zh-CN" altLang="en-US" dirty="0"/>
              <a:t>融合，从而使其理解程序语义 </a:t>
            </a:r>
            <a:r>
              <a:rPr lang="en-US" altLang="zh-CN" dirty="0"/>
              <a:t>—— </a:t>
            </a:r>
            <a:r>
              <a:rPr lang="zh-CN" altLang="en-US" dirty="0"/>
              <a:t>变成一个随机猫头鹰 “</a:t>
            </a:r>
            <a:r>
              <a:rPr lang="en" altLang="zh-CN" dirty="0"/>
              <a:t>stochastic owl”</a:t>
            </a:r>
            <a:r>
              <a:rPr lang="zh-CN" altLang="en-US" dirty="0"/>
              <a:t>。</a:t>
            </a:r>
          </a:p>
          <a:p>
            <a:pPr marL="742950" lvl="1" indent="-285750">
              <a:buFont typeface="+mj-lt"/>
              <a:buAutoNum type="arabicPeriod"/>
            </a:pPr>
            <a:endParaRPr lang="zh-CN" altLang="en-US" dirty="0"/>
          </a:p>
          <a:p>
            <a:endParaRPr kumimoji="1" lang="zh-CN" altLang="en-US" dirty="0"/>
          </a:p>
        </p:txBody>
      </p:sp>
      <p:sp>
        <p:nvSpPr>
          <p:cNvPr id="4" name="灯片编号占位符 3"/>
          <p:cNvSpPr>
            <a:spLocks noGrp="1"/>
          </p:cNvSpPr>
          <p:nvPr>
            <p:ph type="sldNum" sz="quarter" idx="5"/>
          </p:nvPr>
        </p:nvSpPr>
        <p:spPr/>
        <p:txBody>
          <a:bodyPr/>
          <a:lstStyle/>
          <a:p>
            <a:fld id="{5E7FE266-B693-EF42-B736-7F828B53B211}" type="slidenum">
              <a:rPr kumimoji="1" lang="zh-CN" altLang="en-US" smtClean="0"/>
              <a:t>3</a:t>
            </a:fld>
            <a:endParaRPr kumimoji="1" lang="zh-CN" altLang="en-US"/>
          </a:p>
        </p:txBody>
      </p:sp>
    </p:spTree>
    <p:extLst>
      <p:ext uri="{BB962C8B-B14F-4D97-AF65-F5344CB8AC3E}">
        <p14:creationId xmlns:p14="http://schemas.microsoft.com/office/powerpoint/2010/main" val="2001053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合理的方式 结合一个“</a:t>
            </a:r>
            <a:r>
              <a:rPr lang="en" altLang="zh-CN" dirty="0"/>
              <a:t>a SAT solver or a model checker”</a:t>
            </a:r>
            <a:endParaRPr lang="en-US" altLang="zh-CN" dirty="0">
              <a:solidFill>
                <a:srgbClr val="2A2B2E"/>
              </a:solidFill>
              <a:effectLst/>
            </a:endParaRPr>
          </a:p>
          <a:p>
            <a:pPr>
              <a:buFont typeface="Arial" panose="020B0604020202020204" pitchFamily="34" charset="0"/>
              <a:buChar char="•"/>
            </a:pPr>
            <a:r>
              <a:rPr lang="zh-CN" altLang="en-US" b="1" dirty="0">
                <a:solidFill>
                  <a:srgbClr val="2A2B2E"/>
                </a:solidFill>
                <a:effectLst/>
              </a:rPr>
              <a:t>补充：</a:t>
            </a:r>
            <a:endParaRPr lang="en-US" altLang="zh-CN" b="1" dirty="0">
              <a:solidFill>
                <a:srgbClr val="2A2B2E"/>
              </a:solidFill>
              <a:effectLst/>
            </a:endParaRPr>
          </a:p>
          <a:p>
            <a:pPr algn="l"/>
            <a:r>
              <a:rPr lang="zh-CN" altLang="en-US" b="0" i="0" dirty="0">
                <a:solidFill>
                  <a:srgbClr val="2C2C36"/>
                </a:solidFill>
                <a:effectLst/>
                <a:latin typeface="-apple-system"/>
              </a:rPr>
              <a:t>一个 </a:t>
            </a:r>
            <a:r>
              <a:rPr lang="en" altLang="zh-CN" b="0" i="0" dirty="0">
                <a:solidFill>
                  <a:srgbClr val="2C2C36"/>
                </a:solidFill>
                <a:effectLst/>
                <a:latin typeface="-apple-system"/>
              </a:rPr>
              <a:t>SAT solver</a:t>
            </a:r>
            <a:r>
              <a:rPr lang="zh-CN" altLang="en" b="0" i="0" dirty="0">
                <a:solidFill>
                  <a:srgbClr val="2C2C36"/>
                </a:solidFill>
                <a:effectLst/>
                <a:latin typeface="-apple-system"/>
              </a:rPr>
              <a:t>（</a:t>
            </a:r>
            <a:r>
              <a:rPr lang="en" altLang="zh-CN" b="0" i="0" dirty="0">
                <a:solidFill>
                  <a:srgbClr val="2C2C36"/>
                </a:solidFill>
                <a:effectLst/>
                <a:latin typeface="-apple-system"/>
              </a:rPr>
              <a:t>SAT </a:t>
            </a:r>
            <a:r>
              <a:rPr lang="zh-CN" altLang="en-US" b="0" i="0" dirty="0">
                <a:solidFill>
                  <a:srgbClr val="2C2C36"/>
                </a:solidFill>
                <a:effectLst/>
                <a:latin typeface="-apple-system"/>
              </a:rPr>
              <a:t>求解器）是一个程序或算法，用来解决 </a:t>
            </a:r>
            <a:r>
              <a:rPr lang="en" altLang="zh-CN" b="0" i="0" dirty="0">
                <a:solidFill>
                  <a:srgbClr val="2C2C36"/>
                </a:solidFill>
                <a:effectLst/>
                <a:latin typeface="-apple-system"/>
              </a:rPr>
              <a:t>SAT </a:t>
            </a:r>
            <a:r>
              <a:rPr lang="zh-CN" altLang="en-US" b="0" i="0" dirty="0">
                <a:solidFill>
                  <a:srgbClr val="2C2C36"/>
                </a:solidFill>
                <a:effectLst/>
                <a:latin typeface="-apple-system"/>
              </a:rPr>
              <a:t>问题。它尝试找出一组变量赋值，这组赋值能够使给定的布尔公式得到满足（即公式的输出为真）。如果存在这样的赋值，那么这个布尔公式就是可满足的；反之，则是不可满足的。</a:t>
            </a:r>
            <a:r>
              <a:rPr lang="en" altLang="zh-CN" b="0" i="0" dirty="0">
                <a:solidFill>
                  <a:srgbClr val="2C2C36"/>
                </a:solidFill>
                <a:effectLst/>
                <a:latin typeface="-apple-system"/>
              </a:rPr>
              <a:t>SAT </a:t>
            </a:r>
            <a:r>
              <a:rPr lang="zh-CN" altLang="en-US" b="0" i="0" dirty="0">
                <a:solidFill>
                  <a:srgbClr val="2C2C36"/>
                </a:solidFill>
                <a:effectLst/>
                <a:latin typeface="-apple-system"/>
              </a:rPr>
              <a:t>求解器广泛应用于自动推理、人工智能、硬件验证、软件测试等领域。</a:t>
            </a:r>
          </a:p>
          <a:p>
            <a:pPr algn="l"/>
            <a:r>
              <a:rPr lang="zh-CN" altLang="en-US" b="0" i="0" dirty="0">
                <a:solidFill>
                  <a:srgbClr val="2C2C36"/>
                </a:solidFill>
                <a:effectLst/>
                <a:latin typeface="-apple-system"/>
              </a:rPr>
              <a:t>另一方面，模型检查（</a:t>
            </a:r>
            <a:r>
              <a:rPr lang="en" altLang="zh-CN" b="0" i="0" dirty="0">
                <a:solidFill>
                  <a:srgbClr val="2C2C36"/>
                </a:solidFill>
                <a:effectLst/>
                <a:latin typeface="-apple-system"/>
              </a:rPr>
              <a:t>Model Checking</a:t>
            </a:r>
            <a:r>
              <a:rPr lang="zh-CN" altLang="en" b="0" i="0" dirty="0">
                <a:solidFill>
                  <a:srgbClr val="2C2C36"/>
                </a:solidFill>
                <a:effectLst/>
                <a:latin typeface="-apple-system"/>
              </a:rPr>
              <a:t>）</a:t>
            </a:r>
            <a:r>
              <a:rPr lang="zh-CN" altLang="en-US" b="0" i="0" dirty="0">
                <a:solidFill>
                  <a:srgbClr val="2C2C36"/>
                </a:solidFill>
                <a:effectLst/>
                <a:latin typeface="-apple-system"/>
              </a:rPr>
              <a:t>是一种形式验证技术，用于验证系统的行为是否符合某个规范。模型检查通过构建系统的状态空间，并检查在这个状态空间中是否所有的可达状态都满足给定的属性。这种技术常用于验证硬件设计、通信协议以及软件程序等。</a:t>
            </a:r>
          </a:p>
          <a:p>
            <a:pPr>
              <a:buFont typeface="Arial" panose="020B0604020202020204" pitchFamily="34" charset="0"/>
              <a:buChar char="•"/>
            </a:pPr>
            <a:endParaRPr lang="zh-CN" altLang="en-US" dirty="0"/>
          </a:p>
          <a:p>
            <a:endParaRPr kumimoji="1" lang="zh-CN" altLang="en-US" dirty="0"/>
          </a:p>
        </p:txBody>
      </p:sp>
      <p:sp>
        <p:nvSpPr>
          <p:cNvPr id="4" name="灯片编号占位符 3"/>
          <p:cNvSpPr>
            <a:spLocks noGrp="1"/>
          </p:cNvSpPr>
          <p:nvPr>
            <p:ph type="sldNum" sz="quarter" idx="5"/>
          </p:nvPr>
        </p:nvSpPr>
        <p:spPr/>
        <p:txBody>
          <a:bodyPr/>
          <a:lstStyle/>
          <a:p>
            <a:fld id="{5E7FE266-B693-EF42-B736-7F828B53B211}" type="slidenum">
              <a:rPr kumimoji="1" lang="zh-CN" altLang="en-US" smtClean="0"/>
              <a:t>4</a:t>
            </a:fld>
            <a:endParaRPr kumimoji="1" lang="zh-CN" altLang="en-US"/>
          </a:p>
        </p:txBody>
      </p:sp>
    </p:spTree>
    <p:extLst>
      <p:ext uri="{BB962C8B-B14F-4D97-AF65-F5344CB8AC3E}">
        <p14:creationId xmlns:p14="http://schemas.microsoft.com/office/powerpoint/2010/main" val="3209516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相对于 </a:t>
            </a:r>
            <a:r>
              <a:rPr kumimoji="1" lang="en-US" altLang="zh-CN" dirty="0"/>
              <a:t>PP</a:t>
            </a:r>
            <a:r>
              <a:rPr kumimoji="1" lang="zh-CN" altLang="en-US" dirty="0"/>
              <a:t> 的结构， 提出 </a:t>
            </a:r>
            <a:r>
              <a:rPr kumimoji="1" lang="en-US" altLang="zh-CN" dirty="0"/>
              <a:t>VPP </a:t>
            </a:r>
            <a:r>
              <a:rPr kumimoji="1" lang="zh-CN" altLang="en-US" dirty="0"/>
              <a:t>的结构 。</a:t>
            </a:r>
          </a:p>
        </p:txBody>
      </p:sp>
      <p:sp>
        <p:nvSpPr>
          <p:cNvPr id="4" name="灯片编号占位符 3"/>
          <p:cNvSpPr>
            <a:spLocks noGrp="1"/>
          </p:cNvSpPr>
          <p:nvPr>
            <p:ph type="sldNum" sz="quarter" idx="5"/>
          </p:nvPr>
        </p:nvSpPr>
        <p:spPr/>
        <p:txBody>
          <a:bodyPr/>
          <a:lstStyle/>
          <a:p>
            <a:fld id="{5E7FE266-B693-EF42-B736-7F828B53B211}" type="slidenum">
              <a:rPr kumimoji="1" lang="zh-CN" altLang="en-US" smtClean="0"/>
              <a:t>5</a:t>
            </a:fld>
            <a:endParaRPr kumimoji="1" lang="zh-CN" altLang="en-US"/>
          </a:p>
        </p:txBody>
      </p:sp>
    </p:spTree>
    <p:extLst>
      <p:ext uri="{BB962C8B-B14F-4D97-AF65-F5344CB8AC3E}">
        <p14:creationId xmlns:p14="http://schemas.microsoft.com/office/powerpoint/2010/main" val="1133737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62313-2BC5-8239-FD3A-BCC4FA03BFE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B546AB-3FD2-2451-437F-6227B840BA5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F30672B-AAB8-9DD9-B10F-DAE054E56DAE}"/>
              </a:ext>
            </a:extLst>
          </p:cNvPr>
          <p:cNvSpPr>
            <a:spLocks noGrp="1"/>
          </p:cNvSpPr>
          <p:nvPr>
            <p:ph type="body" idx="1"/>
          </p:nvPr>
        </p:nvSpPr>
        <p:spPr/>
        <p:txBody>
          <a:bodyPr/>
          <a:lstStyle/>
          <a:p>
            <a:pPr>
              <a:buFont typeface="+mj-lt"/>
              <a:buAutoNum type="arabicPeriod"/>
            </a:pPr>
            <a:r>
              <a:rPr lang="en" altLang="zh-CN" dirty="0"/>
              <a:t>V-A</a:t>
            </a:r>
            <a:r>
              <a:rPr lang="zh-CN" altLang="en-US" dirty="0"/>
              <a:t>间进行内部循环，验证器结果自动反馈给</a:t>
            </a:r>
            <a:r>
              <a:rPr lang="en" altLang="zh-CN" dirty="0"/>
              <a:t>GPT4</a:t>
            </a:r>
          </a:p>
          <a:p>
            <a:pPr>
              <a:buFont typeface="+mj-lt"/>
              <a:buAutoNum type="arabicPeriod"/>
            </a:pPr>
            <a:r>
              <a:rPr lang="zh-CN" altLang="en-US" dirty="0"/>
              <a:t>我们将验证器的反馈结果转为自然语言提示词 </a:t>
            </a:r>
            <a:r>
              <a:rPr lang="en-US" altLang="zh-CN" dirty="0"/>
              <a:t>—— </a:t>
            </a:r>
            <a:r>
              <a:rPr lang="zh-CN" altLang="en-US" dirty="0"/>
              <a:t>通过“</a:t>
            </a:r>
            <a:r>
              <a:rPr lang="en" altLang="zh-CN" dirty="0"/>
              <a:t>humanizer” </a:t>
            </a:r>
            <a:r>
              <a:rPr lang="zh-CN" altLang="en" dirty="0"/>
              <a:t>，</a:t>
            </a:r>
            <a:r>
              <a:rPr lang="zh-CN" altLang="en-US" dirty="0"/>
              <a:t>然后交给</a:t>
            </a:r>
            <a:r>
              <a:rPr lang="en" altLang="zh-CN" dirty="0"/>
              <a:t>GPT4</a:t>
            </a:r>
          </a:p>
          <a:p>
            <a:pPr>
              <a:buFont typeface="+mj-lt"/>
              <a:buAutoNum type="arabicPeriod"/>
            </a:pPr>
            <a:r>
              <a:rPr lang="zh-CN" altLang="en-US" dirty="0"/>
              <a:t>当</a:t>
            </a:r>
            <a:r>
              <a:rPr lang="en" altLang="zh-CN" dirty="0"/>
              <a:t>V</a:t>
            </a:r>
            <a:r>
              <a:rPr lang="zh-CN" altLang="en-US" dirty="0"/>
              <a:t>确定配置是正确的，或者超过给定的时间限制时，输出作为 缓慢的人类手动循环的一部分的结果 给用户 “</a:t>
            </a:r>
            <a:r>
              <a:rPr lang="en" altLang="zh-CN" dirty="0"/>
              <a:t>sends the output back to the user as part of the slow manual loop”</a:t>
            </a:r>
          </a:p>
          <a:p>
            <a:pPr>
              <a:buFont typeface="+mj-lt"/>
              <a:buAutoNum type="arabicPeriod"/>
            </a:pPr>
            <a:r>
              <a:rPr lang="zh-CN" altLang="en-US" dirty="0"/>
              <a:t>检查</a:t>
            </a:r>
            <a:r>
              <a:rPr lang="en-US" altLang="zh-CN" dirty="0"/>
              <a:t>/</a:t>
            </a:r>
            <a:r>
              <a:rPr lang="zh-CN" altLang="en-US" dirty="0"/>
              <a:t>检验我们所做的减少人类工作量的假设（</a:t>
            </a:r>
            <a:r>
              <a:rPr lang="en" altLang="zh-CN" dirty="0"/>
              <a:t>VPP vs PP</a:t>
            </a:r>
            <a:r>
              <a:rPr lang="zh-CN" altLang="en" dirty="0"/>
              <a:t>）</a:t>
            </a:r>
          </a:p>
          <a:p>
            <a:endParaRPr lang="en" altLang="zh-CN" dirty="0"/>
          </a:p>
          <a:p>
            <a:endParaRPr kumimoji="1" lang="zh-CN" altLang="en-US" dirty="0"/>
          </a:p>
        </p:txBody>
      </p:sp>
      <p:sp>
        <p:nvSpPr>
          <p:cNvPr id="4" name="灯片编号占位符 3">
            <a:extLst>
              <a:ext uri="{FF2B5EF4-FFF2-40B4-BE49-F238E27FC236}">
                <a16:creationId xmlns:a16="http://schemas.microsoft.com/office/drawing/2014/main" id="{5DE1538C-4EF8-0E54-F98C-A02A275382AC}"/>
              </a:ext>
            </a:extLst>
          </p:cNvPr>
          <p:cNvSpPr>
            <a:spLocks noGrp="1"/>
          </p:cNvSpPr>
          <p:nvPr>
            <p:ph type="sldNum" sz="quarter" idx="5"/>
          </p:nvPr>
        </p:nvSpPr>
        <p:spPr/>
        <p:txBody>
          <a:bodyPr/>
          <a:lstStyle/>
          <a:p>
            <a:fld id="{5E7FE266-B693-EF42-B736-7F828B53B211}" type="slidenum">
              <a:rPr kumimoji="1" lang="zh-CN" altLang="en-US" smtClean="0"/>
              <a:t>6</a:t>
            </a:fld>
            <a:endParaRPr kumimoji="1" lang="zh-CN" altLang="en-US"/>
          </a:p>
        </p:txBody>
      </p:sp>
    </p:spTree>
    <p:extLst>
      <p:ext uri="{BB962C8B-B14F-4D97-AF65-F5344CB8AC3E}">
        <p14:creationId xmlns:p14="http://schemas.microsoft.com/office/powerpoint/2010/main" val="3797037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AutoNum type="arabicPeriod"/>
            </a:pPr>
            <a:r>
              <a:rPr lang="zh-CN" altLang="en-US" dirty="0"/>
              <a:t>引入度量 </a:t>
            </a:r>
            <a:r>
              <a:rPr lang="en-US" altLang="zh-CN" dirty="0"/>
              <a:t>- “</a:t>
            </a:r>
            <a:r>
              <a:rPr lang="en" altLang="zh-CN" dirty="0"/>
              <a:t>leverage” - </a:t>
            </a:r>
            <a:r>
              <a:rPr lang="zh-CN" altLang="en-US" dirty="0"/>
              <a:t>衡量“</a:t>
            </a:r>
            <a:r>
              <a:rPr lang="en" altLang="zh-CN" dirty="0"/>
              <a:t>verifier suite” </a:t>
            </a:r>
            <a:r>
              <a:rPr lang="zh-CN" altLang="en" dirty="0"/>
              <a:t>（</a:t>
            </a:r>
            <a:r>
              <a:rPr lang="zh-CN" altLang="en-US" dirty="0"/>
              <a:t>验证器套件）的影响 </a:t>
            </a:r>
            <a:r>
              <a:rPr lang="en-US" altLang="zh-CN" dirty="0"/>
              <a:t>- </a:t>
            </a:r>
            <a:r>
              <a:rPr lang="zh-CN" altLang="en-US" dirty="0">
                <a:solidFill>
                  <a:srgbClr val="2A2B2E"/>
                </a:solidFill>
                <a:effectLst/>
              </a:rPr>
              <a:t>自动提示词的数量与人工提示词的数量之比</a:t>
            </a:r>
            <a:endParaRPr lang="zh-CN" altLang="en-US" dirty="0"/>
          </a:p>
          <a:p>
            <a:pPr>
              <a:buFont typeface="+mj-lt"/>
              <a:buAutoNum type="arabicPeriod"/>
            </a:pPr>
            <a:r>
              <a:rPr lang="zh-CN" altLang="en-US" dirty="0"/>
              <a:t>“</a:t>
            </a:r>
            <a:r>
              <a:rPr lang="en" altLang="zh-CN" dirty="0"/>
              <a:t>as the ratio L of the number of automated prompts in Figure 2 to the number of human prompts.”</a:t>
            </a:r>
          </a:p>
          <a:p>
            <a:pPr>
              <a:buFont typeface="+mj-lt"/>
              <a:buAutoNum type="arabicPeriod"/>
            </a:pPr>
            <a:r>
              <a:rPr lang="en" altLang="zh-CN" dirty="0"/>
              <a:t>leverage </a:t>
            </a:r>
            <a:r>
              <a:rPr lang="zh-CN" altLang="en-US" dirty="0"/>
              <a:t>在相同实验的多次迭代中可能是不同的 </a:t>
            </a:r>
            <a:r>
              <a:rPr lang="en-US" altLang="zh-CN" dirty="0"/>
              <a:t>- </a:t>
            </a:r>
            <a:r>
              <a:rPr lang="zh-CN" altLang="en-US" dirty="0"/>
              <a:t>因为</a:t>
            </a:r>
            <a:r>
              <a:rPr lang="en" altLang="zh-CN" dirty="0"/>
              <a:t>LLM</a:t>
            </a:r>
            <a:r>
              <a:rPr lang="zh-CN" altLang="en-US" dirty="0"/>
              <a:t>生成结果的随机性</a:t>
            </a:r>
          </a:p>
          <a:p>
            <a:pPr>
              <a:buFont typeface="+mj-lt"/>
              <a:buAutoNum type="arabicPeriod"/>
            </a:pPr>
            <a:r>
              <a:rPr lang="zh-CN" altLang="en-US" dirty="0"/>
              <a:t>读者可能会认为衡量 </a:t>
            </a:r>
            <a:r>
              <a:rPr lang="en" altLang="zh-CN" dirty="0"/>
              <a:t>leverage </a:t>
            </a:r>
            <a:r>
              <a:rPr lang="zh-CN" altLang="en-US" dirty="0"/>
              <a:t>的方式是 ： 衡量 </a:t>
            </a:r>
            <a:r>
              <a:rPr lang="en" altLang="zh-CN" dirty="0"/>
              <a:t>H </a:t>
            </a:r>
            <a:r>
              <a:rPr lang="zh-CN" altLang="en-US" dirty="0"/>
              <a:t>到 （</a:t>
            </a:r>
            <a:r>
              <a:rPr lang="en" altLang="zh-CN" dirty="0"/>
              <a:t>A,H</a:t>
            </a:r>
            <a:r>
              <a:rPr lang="zh-CN" altLang="en" dirty="0"/>
              <a:t>），</a:t>
            </a:r>
            <a:r>
              <a:rPr lang="zh-CN" altLang="en-US" dirty="0"/>
              <a:t>或者 </a:t>
            </a:r>
            <a:r>
              <a:rPr lang="en" altLang="zh-CN" dirty="0"/>
              <a:t>H </a:t>
            </a:r>
            <a:r>
              <a:rPr lang="zh-CN" altLang="en-US" dirty="0"/>
              <a:t>到 （</a:t>
            </a:r>
            <a:r>
              <a:rPr lang="en" altLang="zh-CN" dirty="0"/>
              <a:t>A,V,H</a:t>
            </a:r>
            <a:r>
              <a:rPr lang="zh-CN" altLang="en" dirty="0"/>
              <a:t>）</a:t>
            </a:r>
            <a:r>
              <a:rPr lang="zh-CN" altLang="en-US" dirty="0"/>
              <a:t>的提升</a:t>
            </a:r>
          </a:p>
          <a:p>
            <a:pPr>
              <a:buFont typeface="+mj-lt"/>
              <a:buAutoNum type="arabicPeriod"/>
            </a:pPr>
            <a:r>
              <a:rPr lang="zh-CN" altLang="en-US" dirty="0"/>
              <a:t>但是，人类</a:t>
            </a:r>
            <a:r>
              <a:rPr lang="en" altLang="zh-CN" dirty="0"/>
              <a:t>H</a:t>
            </a:r>
            <a:r>
              <a:rPr lang="zh-CN" altLang="en-US" dirty="0"/>
              <a:t>的能力也是不同的，</a:t>
            </a:r>
            <a:r>
              <a:rPr lang="zh-CN" altLang="en-US" dirty="0">
                <a:solidFill>
                  <a:srgbClr val="2A2B2E"/>
                </a:solidFill>
                <a:effectLst/>
              </a:rPr>
              <a:t>所以，衡量</a:t>
            </a:r>
            <a:r>
              <a:rPr lang="en" altLang="zh-CN" dirty="0">
                <a:solidFill>
                  <a:srgbClr val="2A2B2E"/>
                </a:solidFill>
                <a:effectLst/>
              </a:rPr>
              <a:t>VPP</a:t>
            </a:r>
            <a:r>
              <a:rPr lang="zh-CN" altLang="en-US" dirty="0">
                <a:solidFill>
                  <a:srgbClr val="2A2B2E"/>
                </a:solidFill>
                <a:effectLst/>
              </a:rPr>
              <a:t>带来的改善更为自然</a:t>
            </a:r>
            <a:endParaRPr lang="zh-CN" altLang="en-US" dirty="0"/>
          </a:p>
          <a:p>
            <a:pPr>
              <a:buFont typeface="+mj-lt"/>
              <a:buAutoNum type="arabicPeriod"/>
            </a:pPr>
            <a:r>
              <a:rPr lang="zh-CN" altLang="en-US" dirty="0">
                <a:solidFill>
                  <a:srgbClr val="2A2B2E"/>
                </a:solidFill>
                <a:effectLst/>
              </a:rPr>
              <a:t>假设图</a:t>
            </a:r>
            <a:r>
              <a:rPr lang="en-US" altLang="zh-CN" dirty="0">
                <a:solidFill>
                  <a:srgbClr val="2A2B2E"/>
                </a:solidFill>
                <a:effectLst/>
              </a:rPr>
              <a:t>2</a:t>
            </a:r>
            <a:r>
              <a:rPr lang="zh-CN" altLang="en-US" dirty="0">
                <a:solidFill>
                  <a:srgbClr val="2A2B2E"/>
                </a:solidFill>
                <a:effectLst/>
              </a:rPr>
              <a:t>中的每个自动更正都将由图</a:t>
            </a:r>
            <a:r>
              <a:rPr lang="en-US" altLang="zh-CN" dirty="0">
                <a:solidFill>
                  <a:srgbClr val="2A2B2E"/>
                </a:solidFill>
                <a:effectLst/>
              </a:rPr>
              <a:t>1</a:t>
            </a:r>
            <a:r>
              <a:rPr lang="zh-CN" altLang="en-US" dirty="0">
                <a:solidFill>
                  <a:srgbClr val="2A2B2E"/>
                </a:solidFill>
                <a:effectLst/>
              </a:rPr>
              <a:t>中的人工完成</a:t>
            </a:r>
            <a:endParaRPr lang="en-US" altLang="zh-CN" dirty="0">
              <a:solidFill>
                <a:srgbClr val="2A2B2E"/>
              </a:solidFill>
              <a:effectLst/>
            </a:endParaRPr>
          </a:p>
          <a:p>
            <a:pPr>
              <a:buFont typeface="+mj-lt"/>
              <a:buNone/>
            </a:pPr>
            <a:r>
              <a:rPr lang="en-US" altLang="zh-CN" dirty="0">
                <a:solidFill>
                  <a:srgbClr val="2A2B2E"/>
                </a:solidFill>
                <a:effectLst/>
              </a:rPr>
              <a:t>-</a:t>
            </a:r>
            <a:r>
              <a:rPr lang="zh-CN" altLang="en-US" dirty="0">
                <a:solidFill>
                  <a:srgbClr val="2A2B2E"/>
                </a:solidFill>
                <a:effectLst/>
              </a:rPr>
              <a:t> </a:t>
            </a:r>
            <a:r>
              <a:rPr lang="en" altLang="zh-CN" dirty="0"/>
              <a:t>L &gt; 1 </a:t>
            </a:r>
            <a:r>
              <a:rPr lang="zh-CN" altLang="en-US" dirty="0"/>
              <a:t>高</a:t>
            </a:r>
          </a:p>
          <a:p>
            <a:pPr>
              <a:buFont typeface="+mj-lt"/>
              <a:buNone/>
            </a:pPr>
            <a:r>
              <a:rPr lang="en-US" altLang="zh-CN" dirty="0"/>
              <a:t>-</a:t>
            </a:r>
            <a:r>
              <a:rPr lang="zh-CN" altLang="en-US" dirty="0"/>
              <a:t> </a:t>
            </a:r>
            <a:r>
              <a:rPr lang="en" altLang="zh-CN" dirty="0"/>
              <a:t>L = 1 </a:t>
            </a:r>
            <a:r>
              <a:rPr lang="zh-CN" altLang="en-US" dirty="0"/>
              <a:t>低 </a:t>
            </a:r>
            <a:r>
              <a:rPr lang="en-US" altLang="zh-CN" dirty="0"/>
              <a:t>- </a:t>
            </a:r>
            <a:r>
              <a:rPr lang="zh-CN" altLang="en-US" dirty="0"/>
              <a:t>配置正确也是重要的</a:t>
            </a:r>
          </a:p>
          <a:p>
            <a:pPr>
              <a:buFont typeface="+mj-lt"/>
              <a:buAutoNum type="arabicPeriod"/>
            </a:pPr>
            <a:endParaRPr lang="zh-CN" altLang="en-US" dirty="0"/>
          </a:p>
          <a:p>
            <a:endParaRPr kumimoji="1" lang="zh-CN" altLang="en-US" dirty="0"/>
          </a:p>
        </p:txBody>
      </p:sp>
      <p:sp>
        <p:nvSpPr>
          <p:cNvPr id="4" name="灯片编号占位符 3"/>
          <p:cNvSpPr>
            <a:spLocks noGrp="1"/>
          </p:cNvSpPr>
          <p:nvPr>
            <p:ph type="sldNum" sz="quarter" idx="5"/>
          </p:nvPr>
        </p:nvSpPr>
        <p:spPr/>
        <p:txBody>
          <a:bodyPr/>
          <a:lstStyle/>
          <a:p>
            <a:fld id="{5E7FE266-B693-EF42-B736-7F828B53B211}" type="slidenum">
              <a:rPr kumimoji="1" lang="zh-CN" altLang="en-US" smtClean="0"/>
              <a:t>7</a:t>
            </a:fld>
            <a:endParaRPr kumimoji="1" lang="zh-CN" altLang="en-US"/>
          </a:p>
        </p:txBody>
      </p:sp>
    </p:spTree>
    <p:extLst>
      <p:ext uri="{BB962C8B-B14F-4D97-AF65-F5344CB8AC3E}">
        <p14:creationId xmlns:p14="http://schemas.microsoft.com/office/powerpoint/2010/main" val="303814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AutoNum type="arabicPeriod"/>
            </a:pPr>
            <a:r>
              <a:rPr lang="zh-CN" altLang="en-US" dirty="0"/>
              <a:t>从配置生成扩展到一般情况</a:t>
            </a:r>
          </a:p>
          <a:p>
            <a:pPr>
              <a:buFont typeface="+mj-lt"/>
              <a:buAutoNum type="arabicPeriod"/>
            </a:pPr>
            <a:r>
              <a:rPr lang="zh-CN" altLang="en-US" dirty="0"/>
              <a:t>“</a:t>
            </a:r>
            <a:r>
              <a:rPr lang="en" altLang="zh-CN" dirty="0"/>
              <a:t>Prompt programming” </a:t>
            </a:r>
            <a:r>
              <a:rPr lang="zh-CN" altLang="en" dirty="0"/>
              <a:t>（</a:t>
            </a:r>
            <a:r>
              <a:rPr lang="zh-CN" altLang="en-US" dirty="0"/>
              <a:t>相对于“</a:t>
            </a:r>
            <a:r>
              <a:rPr lang="en" altLang="zh-CN" dirty="0"/>
              <a:t>prompt engineering” </a:t>
            </a:r>
            <a:r>
              <a:rPr lang="zh-CN" altLang="en-US" dirty="0"/>
              <a:t>说的 ）</a:t>
            </a:r>
          </a:p>
          <a:p>
            <a:pPr>
              <a:buFont typeface="+mj-lt"/>
              <a:buAutoNum type="arabicPeriod"/>
            </a:pPr>
            <a:r>
              <a:rPr lang="zh-CN" altLang="en-US" dirty="0">
                <a:solidFill>
                  <a:srgbClr val="2A2B2E"/>
                </a:solidFill>
                <a:effectLst/>
              </a:rPr>
              <a:t>反映了</a:t>
            </a:r>
            <a:r>
              <a:rPr lang="en" altLang="zh-CN" dirty="0" err="1">
                <a:solidFill>
                  <a:srgbClr val="2A2B2E"/>
                </a:solidFill>
                <a:effectLst/>
              </a:rPr>
              <a:t>api</a:t>
            </a:r>
            <a:r>
              <a:rPr lang="zh-CN" altLang="en-US" dirty="0">
                <a:solidFill>
                  <a:srgbClr val="2A2B2E"/>
                </a:solidFill>
                <a:effectLst/>
              </a:rPr>
              <a:t>的使用和自动生成的反馈提示，这些提示可能更普遍有用</a:t>
            </a:r>
            <a:endParaRPr lang="zh-CN" altLang="en-US" dirty="0"/>
          </a:p>
          <a:p>
            <a:pPr>
              <a:buFont typeface="+mj-lt"/>
              <a:buAutoNum type="arabicPeriod"/>
            </a:pPr>
            <a:r>
              <a:rPr lang="zh-CN" altLang="en-US" dirty="0">
                <a:solidFill>
                  <a:srgbClr val="2A2B2E"/>
                </a:solidFill>
                <a:effectLst/>
              </a:rPr>
              <a:t>网络配置是一个可以进行实验的非常简单的领域</a:t>
            </a:r>
            <a:endParaRPr lang="zh-CN" altLang="en-US" dirty="0"/>
          </a:p>
          <a:p>
            <a:pPr>
              <a:buFont typeface="+mj-lt"/>
              <a:buAutoNum type="arabicPeriod"/>
            </a:pPr>
            <a:r>
              <a:rPr lang="zh-CN" altLang="en-US" dirty="0"/>
              <a:t>“</a:t>
            </a:r>
            <a:r>
              <a:rPr lang="en" altLang="zh-CN" dirty="0"/>
              <a:t>provide actionable localized feedback.”</a:t>
            </a:r>
          </a:p>
          <a:p>
            <a:endParaRPr kumimoji="1" lang="zh-CN" altLang="en-US" dirty="0"/>
          </a:p>
        </p:txBody>
      </p:sp>
      <p:sp>
        <p:nvSpPr>
          <p:cNvPr id="4" name="灯片编号占位符 3"/>
          <p:cNvSpPr>
            <a:spLocks noGrp="1"/>
          </p:cNvSpPr>
          <p:nvPr>
            <p:ph type="sldNum" sz="quarter" idx="5"/>
          </p:nvPr>
        </p:nvSpPr>
        <p:spPr/>
        <p:txBody>
          <a:bodyPr/>
          <a:lstStyle/>
          <a:p>
            <a:fld id="{5E7FE266-B693-EF42-B736-7F828B53B211}" type="slidenum">
              <a:rPr kumimoji="1" lang="zh-CN" altLang="en-US" smtClean="0"/>
              <a:t>8</a:t>
            </a:fld>
            <a:endParaRPr kumimoji="1" lang="zh-CN" altLang="en-US"/>
          </a:p>
        </p:txBody>
      </p:sp>
    </p:spTree>
    <p:extLst>
      <p:ext uri="{BB962C8B-B14F-4D97-AF65-F5344CB8AC3E}">
        <p14:creationId xmlns:p14="http://schemas.microsoft.com/office/powerpoint/2010/main" val="3857125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600" b="1" dirty="0">
                <a:solidFill>
                  <a:srgbClr val="2A2B2E"/>
                </a:solidFill>
                <a:effectLst/>
              </a:rPr>
              <a:t>前提</a:t>
            </a:r>
            <a:endParaRPr lang="en-US" altLang="zh-CN" sz="1600" b="1" dirty="0">
              <a:solidFill>
                <a:srgbClr val="2A2B2E"/>
              </a:solidFill>
              <a:effectLst/>
            </a:endParaRPr>
          </a:p>
          <a:p>
            <a:pPr>
              <a:lnSpc>
                <a:spcPct val="150000"/>
              </a:lnSpc>
              <a:buFont typeface="+mj-lt"/>
              <a:buAutoNum type="arabicPeriod"/>
            </a:pPr>
            <a:r>
              <a:rPr lang="zh-CN" altLang="en-US" dirty="0">
                <a:solidFill>
                  <a:srgbClr val="2A2B2E"/>
                </a:solidFill>
                <a:effectLst/>
              </a:rPr>
              <a:t> 并未真正建立</a:t>
            </a:r>
            <a:r>
              <a:rPr lang="en" altLang="zh-CN" dirty="0">
                <a:solidFill>
                  <a:srgbClr val="2A2B2E"/>
                </a:solidFill>
                <a:effectLst/>
              </a:rPr>
              <a:t>COSYNTH</a:t>
            </a:r>
            <a:endParaRPr lang="en" altLang="zh-CN" dirty="0"/>
          </a:p>
          <a:p>
            <a:pPr>
              <a:lnSpc>
                <a:spcPct val="150000"/>
              </a:lnSpc>
              <a:buFont typeface="+mj-lt"/>
              <a:buAutoNum type="arabicPeriod"/>
            </a:pPr>
            <a:r>
              <a:rPr lang="zh-CN" altLang="en-US" dirty="0">
                <a:solidFill>
                  <a:srgbClr val="2A2B2E"/>
                </a:solidFill>
                <a:effectLst/>
              </a:rPr>
              <a:t> 使用</a:t>
            </a:r>
            <a:r>
              <a:rPr lang="en" altLang="zh-CN" dirty="0">
                <a:solidFill>
                  <a:srgbClr val="2A2B2E"/>
                </a:solidFill>
                <a:effectLst/>
              </a:rPr>
              <a:t>GPT-4</a:t>
            </a:r>
            <a:r>
              <a:rPr lang="zh-CN" altLang="en-US" dirty="0">
                <a:solidFill>
                  <a:srgbClr val="2A2B2E"/>
                </a:solidFill>
                <a:effectLst/>
              </a:rPr>
              <a:t>时，我们无法访问</a:t>
            </a:r>
            <a:r>
              <a:rPr lang="en" altLang="zh-CN" dirty="0">
                <a:solidFill>
                  <a:srgbClr val="2A2B2E"/>
                </a:solidFill>
                <a:effectLst/>
              </a:rPr>
              <a:t>API</a:t>
            </a:r>
            <a:r>
              <a:rPr lang="zh-CN" altLang="en" dirty="0">
                <a:solidFill>
                  <a:srgbClr val="2A2B2E"/>
                </a:solidFill>
                <a:effectLst/>
              </a:rPr>
              <a:t>，</a:t>
            </a:r>
            <a:r>
              <a:rPr lang="zh-CN" altLang="en-US" dirty="0">
                <a:solidFill>
                  <a:srgbClr val="2A2B2E"/>
                </a:solidFill>
                <a:effectLst/>
              </a:rPr>
              <a:t>因此手动模拟</a:t>
            </a:r>
            <a:r>
              <a:rPr lang="en" altLang="zh-CN" dirty="0">
                <a:solidFill>
                  <a:srgbClr val="2A2B2E"/>
                </a:solidFill>
                <a:effectLst/>
              </a:rPr>
              <a:t>API</a:t>
            </a:r>
            <a:r>
              <a:rPr lang="zh-CN" altLang="en-US" dirty="0">
                <a:solidFill>
                  <a:srgbClr val="2A2B2E"/>
                </a:solidFill>
                <a:effectLst/>
              </a:rPr>
              <a:t>调用并提示</a:t>
            </a:r>
            <a:r>
              <a:rPr lang="en" altLang="zh-CN" dirty="0">
                <a:solidFill>
                  <a:srgbClr val="2A2B2E"/>
                </a:solidFill>
                <a:effectLst/>
              </a:rPr>
              <a:t>ChatGPT</a:t>
            </a:r>
            <a:endParaRPr lang="en" altLang="zh-CN" dirty="0"/>
          </a:p>
          <a:p>
            <a:pPr>
              <a:lnSpc>
                <a:spcPct val="150000"/>
              </a:lnSpc>
              <a:buFont typeface="+mj-lt"/>
              <a:buAutoNum type="arabicPeriod"/>
            </a:pPr>
            <a:r>
              <a:rPr lang="zh-CN" altLang="en-US" dirty="0"/>
              <a:t> 只是探索 </a:t>
            </a:r>
            <a:r>
              <a:rPr lang="en" altLang="zh-CN" dirty="0"/>
              <a:t>GPT4 </a:t>
            </a:r>
            <a:r>
              <a:rPr lang="zh-CN" altLang="en-US" dirty="0"/>
              <a:t>生成配置的能力</a:t>
            </a:r>
          </a:p>
          <a:p>
            <a:endParaRPr kumimoji="1" lang="zh-CN" altLang="en-US" dirty="0"/>
          </a:p>
        </p:txBody>
      </p:sp>
      <p:sp>
        <p:nvSpPr>
          <p:cNvPr id="4" name="灯片编号占位符 3"/>
          <p:cNvSpPr>
            <a:spLocks noGrp="1"/>
          </p:cNvSpPr>
          <p:nvPr>
            <p:ph type="sldNum" sz="quarter" idx="5"/>
          </p:nvPr>
        </p:nvSpPr>
        <p:spPr/>
        <p:txBody>
          <a:bodyPr/>
          <a:lstStyle/>
          <a:p>
            <a:fld id="{5E7FE266-B693-EF42-B736-7F828B53B211}" type="slidenum">
              <a:rPr kumimoji="1" lang="zh-CN" altLang="en-US" smtClean="0"/>
              <a:t>9</a:t>
            </a:fld>
            <a:endParaRPr kumimoji="1" lang="zh-CN" altLang="en-US"/>
          </a:p>
        </p:txBody>
      </p:sp>
    </p:spTree>
    <p:extLst>
      <p:ext uri="{BB962C8B-B14F-4D97-AF65-F5344CB8AC3E}">
        <p14:creationId xmlns:p14="http://schemas.microsoft.com/office/powerpoint/2010/main" val="3705436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DD11D-FA17-A9EB-12DF-D874591A9F1A}"/>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11FC5F67-1EDC-6D9C-4062-30B1915E6D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A24D17A5-981F-07F2-4879-3F800779C7EB}"/>
              </a:ext>
            </a:extLst>
          </p:cNvPr>
          <p:cNvSpPr>
            <a:spLocks noGrp="1"/>
          </p:cNvSpPr>
          <p:nvPr>
            <p:ph type="dt" sz="half" idx="10"/>
          </p:nvPr>
        </p:nvSpPr>
        <p:spPr/>
        <p:txBody>
          <a:bodyPr/>
          <a:lstStyle/>
          <a:p>
            <a:fld id="{878ECD99-9408-A446-B6FB-BDFFC1B579CE}" type="datetimeFigureOut">
              <a:rPr kumimoji="1" lang="zh-CN" altLang="en-US" smtClean="0"/>
              <a:t>2024/10/24</a:t>
            </a:fld>
            <a:endParaRPr kumimoji="1" lang="zh-CN" altLang="en-US"/>
          </a:p>
        </p:txBody>
      </p:sp>
      <p:sp>
        <p:nvSpPr>
          <p:cNvPr id="5" name="页脚占位符 4">
            <a:extLst>
              <a:ext uri="{FF2B5EF4-FFF2-40B4-BE49-F238E27FC236}">
                <a16:creationId xmlns:a16="http://schemas.microsoft.com/office/drawing/2014/main" id="{FA37D50C-C634-59B7-66D5-278A14F07F0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E3B24C4-1BBE-C386-CB77-7928514EF717}"/>
              </a:ext>
            </a:extLst>
          </p:cNvPr>
          <p:cNvSpPr>
            <a:spLocks noGrp="1"/>
          </p:cNvSpPr>
          <p:nvPr>
            <p:ph type="sldNum" sz="quarter" idx="12"/>
          </p:nvPr>
        </p:nvSpPr>
        <p:spPr/>
        <p:txBody>
          <a:bodyPr/>
          <a:lstStyle/>
          <a:p>
            <a:fld id="{7BA892A7-C1A6-8545-843A-8838DD9CDF0F}" type="slidenum">
              <a:rPr kumimoji="1" lang="zh-CN" altLang="en-US" smtClean="0"/>
              <a:t>‹#›</a:t>
            </a:fld>
            <a:endParaRPr kumimoji="1" lang="zh-CN" altLang="en-US"/>
          </a:p>
        </p:txBody>
      </p:sp>
    </p:spTree>
    <p:extLst>
      <p:ext uri="{BB962C8B-B14F-4D97-AF65-F5344CB8AC3E}">
        <p14:creationId xmlns:p14="http://schemas.microsoft.com/office/powerpoint/2010/main" val="2881483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04C8C4-88C8-7147-972F-3F415195CFB6}"/>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BF823B6-5A76-09F3-9834-139ED212B738}"/>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0B6D8DE-3875-F388-EE44-0F7CB019C7EA}"/>
              </a:ext>
            </a:extLst>
          </p:cNvPr>
          <p:cNvSpPr>
            <a:spLocks noGrp="1"/>
          </p:cNvSpPr>
          <p:nvPr>
            <p:ph type="dt" sz="half" idx="10"/>
          </p:nvPr>
        </p:nvSpPr>
        <p:spPr/>
        <p:txBody>
          <a:bodyPr/>
          <a:lstStyle/>
          <a:p>
            <a:fld id="{878ECD99-9408-A446-B6FB-BDFFC1B579CE}" type="datetimeFigureOut">
              <a:rPr kumimoji="1" lang="zh-CN" altLang="en-US" smtClean="0"/>
              <a:t>2024/10/24</a:t>
            </a:fld>
            <a:endParaRPr kumimoji="1" lang="zh-CN" altLang="en-US"/>
          </a:p>
        </p:txBody>
      </p:sp>
      <p:sp>
        <p:nvSpPr>
          <p:cNvPr id="5" name="页脚占位符 4">
            <a:extLst>
              <a:ext uri="{FF2B5EF4-FFF2-40B4-BE49-F238E27FC236}">
                <a16:creationId xmlns:a16="http://schemas.microsoft.com/office/drawing/2014/main" id="{EF592761-F144-0731-531D-FBAC5D47EAB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EBDC090-27F4-6BA3-4E08-079A3431B5E9}"/>
              </a:ext>
            </a:extLst>
          </p:cNvPr>
          <p:cNvSpPr>
            <a:spLocks noGrp="1"/>
          </p:cNvSpPr>
          <p:nvPr>
            <p:ph type="sldNum" sz="quarter" idx="12"/>
          </p:nvPr>
        </p:nvSpPr>
        <p:spPr/>
        <p:txBody>
          <a:bodyPr/>
          <a:lstStyle/>
          <a:p>
            <a:fld id="{7BA892A7-C1A6-8545-843A-8838DD9CDF0F}" type="slidenum">
              <a:rPr kumimoji="1" lang="zh-CN" altLang="en-US" smtClean="0"/>
              <a:t>‹#›</a:t>
            </a:fld>
            <a:endParaRPr kumimoji="1" lang="zh-CN" altLang="en-US"/>
          </a:p>
        </p:txBody>
      </p:sp>
    </p:spTree>
    <p:extLst>
      <p:ext uri="{BB962C8B-B14F-4D97-AF65-F5344CB8AC3E}">
        <p14:creationId xmlns:p14="http://schemas.microsoft.com/office/powerpoint/2010/main" val="6544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5A8B258-8458-2C38-E932-E433A3C141F7}"/>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851F531-89C2-6033-C6E1-E9D9BD5E51F1}"/>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8479525-BA38-2CE3-71E9-4FA2C38E18B7}"/>
              </a:ext>
            </a:extLst>
          </p:cNvPr>
          <p:cNvSpPr>
            <a:spLocks noGrp="1"/>
          </p:cNvSpPr>
          <p:nvPr>
            <p:ph type="dt" sz="half" idx="10"/>
          </p:nvPr>
        </p:nvSpPr>
        <p:spPr/>
        <p:txBody>
          <a:bodyPr/>
          <a:lstStyle/>
          <a:p>
            <a:fld id="{878ECD99-9408-A446-B6FB-BDFFC1B579CE}" type="datetimeFigureOut">
              <a:rPr kumimoji="1" lang="zh-CN" altLang="en-US" smtClean="0"/>
              <a:t>2024/10/24</a:t>
            </a:fld>
            <a:endParaRPr kumimoji="1" lang="zh-CN" altLang="en-US"/>
          </a:p>
        </p:txBody>
      </p:sp>
      <p:sp>
        <p:nvSpPr>
          <p:cNvPr id="5" name="页脚占位符 4">
            <a:extLst>
              <a:ext uri="{FF2B5EF4-FFF2-40B4-BE49-F238E27FC236}">
                <a16:creationId xmlns:a16="http://schemas.microsoft.com/office/drawing/2014/main" id="{70D9640A-D740-E8F2-426F-F0913365117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E77E853-8662-A26B-A7A2-4A6285891F68}"/>
              </a:ext>
            </a:extLst>
          </p:cNvPr>
          <p:cNvSpPr>
            <a:spLocks noGrp="1"/>
          </p:cNvSpPr>
          <p:nvPr>
            <p:ph type="sldNum" sz="quarter" idx="12"/>
          </p:nvPr>
        </p:nvSpPr>
        <p:spPr/>
        <p:txBody>
          <a:bodyPr/>
          <a:lstStyle/>
          <a:p>
            <a:fld id="{7BA892A7-C1A6-8545-843A-8838DD9CDF0F}" type="slidenum">
              <a:rPr kumimoji="1" lang="zh-CN" altLang="en-US" smtClean="0"/>
              <a:t>‹#›</a:t>
            </a:fld>
            <a:endParaRPr kumimoji="1" lang="zh-CN" altLang="en-US"/>
          </a:p>
        </p:txBody>
      </p:sp>
    </p:spTree>
    <p:extLst>
      <p:ext uri="{BB962C8B-B14F-4D97-AF65-F5344CB8AC3E}">
        <p14:creationId xmlns:p14="http://schemas.microsoft.com/office/powerpoint/2010/main" val="1050054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3A602F-A582-D23B-65A4-059DBDB1372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6F9B05F-C2FC-AD20-5E95-7462B022CC55}"/>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66EA2C4-BB5B-2AC1-6F31-82FFF4FF7BDC}"/>
              </a:ext>
            </a:extLst>
          </p:cNvPr>
          <p:cNvSpPr>
            <a:spLocks noGrp="1"/>
          </p:cNvSpPr>
          <p:nvPr>
            <p:ph type="dt" sz="half" idx="10"/>
          </p:nvPr>
        </p:nvSpPr>
        <p:spPr/>
        <p:txBody>
          <a:bodyPr/>
          <a:lstStyle/>
          <a:p>
            <a:fld id="{878ECD99-9408-A446-B6FB-BDFFC1B579CE}" type="datetimeFigureOut">
              <a:rPr kumimoji="1" lang="zh-CN" altLang="en-US" smtClean="0"/>
              <a:t>2024/10/24</a:t>
            </a:fld>
            <a:endParaRPr kumimoji="1" lang="zh-CN" altLang="en-US"/>
          </a:p>
        </p:txBody>
      </p:sp>
      <p:sp>
        <p:nvSpPr>
          <p:cNvPr id="5" name="页脚占位符 4">
            <a:extLst>
              <a:ext uri="{FF2B5EF4-FFF2-40B4-BE49-F238E27FC236}">
                <a16:creationId xmlns:a16="http://schemas.microsoft.com/office/drawing/2014/main" id="{57797F2D-6DFF-4954-5E9B-5B3C776688C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29C2F21-B338-65F3-F269-2E47306E63A9}"/>
              </a:ext>
            </a:extLst>
          </p:cNvPr>
          <p:cNvSpPr>
            <a:spLocks noGrp="1"/>
          </p:cNvSpPr>
          <p:nvPr>
            <p:ph type="sldNum" sz="quarter" idx="12"/>
          </p:nvPr>
        </p:nvSpPr>
        <p:spPr/>
        <p:txBody>
          <a:bodyPr/>
          <a:lstStyle/>
          <a:p>
            <a:fld id="{7BA892A7-C1A6-8545-843A-8838DD9CDF0F}" type="slidenum">
              <a:rPr kumimoji="1" lang="zh-CN" altLang="en-US" smtClean="0"/>
              <a:t>‹#›</a:t>
            </a:fld>
            <a:endParaRPr kumimoji="1" lang="zh-CN" altLang="en-US"/>
          </a:p>
        </p:txBody>
      </p:sp>
    </p:spTree>
    <p:extLst>
      <p:ext uri="{BB962C8B-B14F-4D97-AF65-F5344CB8AC3E}">
        <p14:creationId xmlns:p14="http://schemas.microsoft.com/office/powerpoint/2010/main" val="1134646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10F27-C59B-1CAA-7466-98FB99EEA4B0}"/>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7F3BD7C6-FF5D-C99F-A2F5-76648F21C91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5C3E1DA5-66B2-7D9A-8531-D6B4D3A06102}"/>
              </a:ext>
            </a:extLst>
          </p:cNvPr>
          <p:cNvSpPr>
            <a:spLocks noGrp="1"/>
          </p:cNvSpPr>
          <p:nvPr>
            <p:ph type="dt" sz="half" idx="10"/>
          </p:nvPr>
        </p:nvSpPr>
        <p:spPr/>
        <p:txBody>
          <a:bodyPr/>
          <a:lstStyle/>
          <a:p>
            <a:fld id="{878ECD99-9408-A446-B6FB-BDFFC1B579CE}" type="datetimeFigureOut">
              <a:rPr kumimoji="1" lang="zh-CN" altLang="en-US" smtClean="0"/>
              <a:t>2024/10/24</a:t>
            </a:fld>
            <a:endParaRPr kumimoji="1" lang="zh-CN" altLang="en-US"/>
          </a:p>
        </p:txBody>
      </p:sp>
      <p:sp>
        <p:nvSpPr>
          <p:cNvPr id="5" name="页脚占位符 4">
            <a:extLst>
              <a:ext uri="{FF2B5EF4-FFF2-40B4-BE49-F238E27FC236}">
                <a16:creationId xmlns:a16="http://schemas.microsoft.com/office/drawing/2014/main" id="{9AC2E1A5-CB5A-12B2-7C16-102DE60BC05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C9368A2-041F-2C66-33D3-AF0E437AC205}"/>
              </a:ext>
            </a:extLst>
          </p:cNvPr>
          <p:cNvSpPr>
            <a:spLocks noGrp="1"/>
          </p:cNvSpPr>
          <p:nvPr>
            <p:ph type="sldNum" sz="quarter" idx="12"/>
          </p:nvPr>
        </p:nvSpPr>
        <p:spPr/>
        <p:txBody>
          <a:bodyPr/>
          <a:lstStyle/>
          <a:p>
            <a:fld id="{7BA892A7-C1A6-8545-843A-8838DD9CDF0F}" type="slidenum">
              <a:rPr kumimoji="1" lang="zh-CN" altLang="en-US" smtClean="0"/>
              <a:t>‹#›</a:t>
            </a:fld>
            <a:endParaRPr kumimoji="1" lang="zh-CN" altLang="en-US"/>
          </a:p>
        </p:txBody>
      </p:sp>
    </p:spTree>
    <p:extLst>
      <p:ext uri="{BB962C8B-B14F-4D97-AF65-F5344CB8AC3E}">
        <p14:creationId xmlns:p14="http://schemas.microsoft.com/office/powerpoint/2010/main" val="1901158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CF940-32D0-E6A1-2277-537DB27721A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BFD6C5B-381D-68E3-3308-D6375FF57DD6}"/>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E69B639A-9BB2-F87D-AEBC-1149DC26FDB3}"/>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697FE4FB-7523-19E1-3BE6-D0E0D6069090}"/>
              </a:ext>
            </a:extLst>
          </p:cNvPr>
          <p:cNvSpPr>
            <a:spLocks noGrp="1"/>
          </p:cNvSpPr>
          <p:nvPr>
            <p:ph type="dt" sz="half" idx="10"/>
          </p:nvPr>
        </p:nvSpPr>
        <p:spPr/>
        <p:txBody>
          <a:bodyPr/>
          <a:lstStyle/>
          <a:p>
            <a:fld id="{878ECD99-9408-A446-B6FB-BDFFC1B579CE}" type="datetimeFigureOut">
              <a:rPr kumimoji="1" lang="zh-CN" altLang="en-US" smtClean="0"/>
              <a:t>2024/10/24</a:t>
            </a:fld>
            <a:endParaRPr kumimoji="1" lang="zh-CN" altLang="en-US"/>
          </a:p>
        </p:txBody>
      </p:sp>
      <p:sp>
        <p:nvSpPr>
          <p:cNvPr id="6" name="页脚占位符 5">
            <a:extLst>
              <a:ext uri="{FF2B5EF4-FFF2-40B4-BE49-F238E27FC236}">
                <a16:creationId xmlns:a16="http://schemas.microsoft.com/office/drawing/2014/main" id="{C166E7CA-5DA1-A43E-38E1-1BE97C5E703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4F04B29-0555-98C3-A655-A74FCC8BFABD}"/>
              </a:ext>
            </a:extLst>
          </p:cNvPr>
          <p:cNvSpPr>
            <a:spLocks noGrp="1"/>
          </p:cNvSpPr>
          <p:nvPr>
            <p:ph type="sldNum" sz="quarter" idx="12"/>
          </p:nvPr>
        </p:nvSpPr>
        <p:spPr/>
        <p:txBody>
          <a:bodyPr/>
          <a:lstStyle/>
          <a:p>
            <a:fld id="{7BA892A7-C1A6-8545-843A-8838DD9CDF0F}" type="slidenum">
              <a:rPr kumimoji="1" lang="zh-CN" altLang="en-US" smtClean="0"/>
              <a:t>‹#›</a:t>
            </a:fld>
            <a:endParaRPr kumimoji="1" lang="zh-CN" altLang="en-US"/>
          </a:p>
        </p:txBody>
      </p:sp>
    </p:spTree>
    <p:extLst>
      <p:ext uri="{BB962C8B-B14F-4D97-AF65-F5344CB8AC3E}">
        <p14:creationId xmlns:p14="http://schemas.microsoft.com/office/powerpoint/2010/main" val="1916860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68692A-CF8C-A88F-C106-808B36746980}"/>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2A7DA01-74E7-1DD8-B9E6-B20C04685A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BEA75EF2-CEDF-93E8-E2E9-BD11D682AF29}"/>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ECF4C5A4-9CF2-0F50-A0F8-B3CD5D429C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AF6A5D7F-0E4B-390C-3A32-080AEB514080}"/>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4AFEBA43-2811-2BED-B943-A81876DE3720}"/>
              </a:ext>
            </a:extLst>
          </p:cNvPr>
          <p:cNvSpPr>
            <a:spLocks noGrp="1"/>
          </p:cNvSpPr>
          <p:nvPr>
            <p:ph type="dt" sz="half" idx="10"/>
          </p:nvPr>
        </p:nvSpPr>
        <p:spPr/>
        <p:txBody>
          <a:bodyPr/>
          <a:lstStyle/>
          <a:p>
            <a:fld id="{878ECD99-9408-A446-B6FB-BDFFC1B579CE}" type="datetimeFigureOut">
              <a:rPr kumimoji="1" lang="zh-CN" altLang="en-US" smtClean="0"/>
              <a:t>2024/10/24</a:t>
            </a:fld>
            <a:endParaRPr kumimoji="1" lang="zh-CN" altLang="en-US"/>
          </a:p>
        </p:txBody>
      </p:sp>
      <p:sp>
        <p:nvSpPr>
          <p:cNvPr id="8" name="页脚占位符 7">
            <a:extLst>
              <a:ext uri="{FF2B5EF4-FFF2-40B4-BE49-F238E27FC236}">
                <a16:creationId xmlns:a16="http://schemas.microsoft.com/office/drawing/2014/main" id="{CBB5EE66-E4F6-429F-9D94-186E8E451202}"/>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8E9B1B37-CD56-2D2D-7003-B61B9A4585A1}"/>
              </a:ext>
            </a:extLst>
          </p:cNvPr>
          <p:cNvSpPr>
            <a:spLocks noGrp="1"/>
          </p:cNvSpPr>
          <p:nvPr>
            <p:ph type="sldNum" sz="quarter" idx="12"/>
          </p:nvPr>
        </p:nvSpPr>
        <p:spPr/>
        <p:txBody>
          <a:bodyPr/>
          <a:lstStyle/>
          <a:p>
            <a:fld id="{7BA892A7-C1A6-8545-843A-8838DD9CDF0F}" type="slidenum">
              <a:rPr kumimoji="1" lang="zh-CN" altLang="en-US" smtClean="0"/>
              <a:t>‹#›</a:t>
            </a:fld>
            <a:endParaRPr kumimoji="1" lang="zh-CN" altLang="en-US"/>
          </a:p>
        </p:txBody>
      </p:sp>
    </p:spTree>
    <p:extLst>
      <p:ext uri="{BB962C8B-B14F-4D97-AF65-F5344CB8AC3E}">
        <p14:creationId xmlns:p14="http://schemas.microsoft.com/office/powerpoint/2010/main" val="3471692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D15E09-219F-1F84-6CE4-D9C98EEE6BCA}"/>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C7540B86-D0F4-7C20-01F9-D56AF7469CB3}"/>
              </a:ext>
            </a:extLst>
          </p:cNvPr>
          <p:cNvSpPr>
            <a:spLocks noGrp="1"/>
          </p:cNvSpPr>
          <p:nvPr>
            <p:ph type="dt" sz="half" idx="10"/>
          </p:nvPr>
        </p:nvSpPr>
        <p:spPr/>
        <p:txBody>
          <a:bodyPr/>
          <a:lstStyle/>
          <a:p>
            <a:fld id="{878ECD99-9408-A446-B6FB-BDFFC1B579CE}" type="datetimeFigureOut">
              <a:rPr kumimoji="1" lang="zh-CN" altLang="en-US" smtClean="0"/>
              <a:t>2024/10/24</a:t>
            </a:fld>
            <a:endParaRPr kumimoji="1" lang="zh-CN" altLang="en-US"/>
          </a:p>
        </p:txBody>
      </p:sp>
      <p:sp>
        <p:nvSpPr>
          <p:cNvPr id="4" name="页脚占位符 3">
            <a:extLst>
              <a:ext uri="{FF2B5EF4-FFF2-40B4-BE49-F238E27FC236}">
                <a16:creationId xmlns:a16="http://schemas.microsoft.com/office/drawing/2014/main" id="{6A2A7082-94E3-547D-4177-5A15B6D9A8AA}"/>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17437628-71FC-614F-E772-9B58D06A1E5A}"/>
              </a:ext>
            </a:extLst>
          </p:cNvPr>
          <p:cNvSpPr>
            <a:spLocks noGrp="1"/>
          </p:cNvSpPr>
          <p:nvPr>
            <p:ph type="sldNum" sz="quarter" idx="12"/>
          </p:nvPr>
        </p:nvSpPr>
        <p:spPr/>
        <p:txBody>
          <a:bodyPr/>
          <a:lstStyle/>
          <a:p>
            <a:fld id="{7BA892A7-C1A6-8545-843A-8838DD9CDF0F}" type="slidenum">
              <a:rPr kumimoji="1" lang="zh-CN" altLang="en-US" smtClean="0"/>
              <a:t>‹#›</a:t>
            </a:fld>
            <a:endParaRPr kumimoji="1" lang="zh-CN" altLang="en-US"/>
          </a:p>
        </p:txBody>
      </p:sp>
    </p:spTree>
    <p:extLst>
      <p:ext uri="{BB962C8B-B14F-4D97-AF65-F5344CB8AC3E}">
        <p14:creationId xmlns:p14="http://schemas.microsoft.com/office/powerpoint/2010/main" val="2298206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5FC8C9D-EC0A-4EA3-1695-1768E8407FBF}"/>
              </a:ext>
            </a:extLst>
          </p:cNvPr>
          <p:cNvSpPr>
            <a:spLocks noGrp="1"/>
          </p:cNvSpPr>
          <p:nvPr>
            <p:ph type="dt" sz="half" idx="10"/>
          </p:nvPr>
        </p:nvSpPr>
        <p:spPr/>
        <p:txBody>
          <a:bodyPr/>
          <a:lstStyle/>
          <a:p>
            <a:fld id="{878ECD99-9408-A446-B6FB-BDFFC1B579CE}" type="datetimeFigureOut">
              <a:rPr kumimoji="1" lang="zh-CN" altLang="en-US" smtClean="0"/>
              <a:t>2024/10/24</a:t>
            </a:fld>
            <a:endParaRPr kumimoji="1" lang="zh-CN" altLang="en-US"/>
          </a:p>
        </p:txBody>
      </p:sp>
      <p:sp>
        <p:nvSpPr>
          <p:cNvPr id="3" name="页脚占位符 2">
            <a:extLst>
              <a:ext uri="{FF2B5EF4-FFF2-40B4-BE49-F238E27FC236}">
                <a16:creationId xmlns:a16="http://schemas.microsoft.com/office/drawing/2014/main" id="{31A74283-EE5E-EBF6-E4B5-A3D58AC1990A}"/>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B30743CE-FAE5-C697-3047-F7AC8B8C2A6E}"/>
              </a:ext>
            </a:extLst>
          </p:cNvPr>
          <p:cNvSpPr>
            <a:spLocks noGrp="1"/>
          </p:cNvSpPr>
          <p:nvPr>
            <p:ph type="sldNum" sz="quarter" idx="12"/>
          </p:nvPr>
        </p:nvSpPr>
        <p:spPr/>
        <p:txBody>
          <a:bodyPr/>
          <a:lstStyle/>
          <a:p>
            <a:fld id="{7BA892A7-C1A6-8545-843A-8838DD9CDF0F}" type="slidenum">
              <a:rPr kumimoji="1" lang="zh-CN" altLang="en-US" smtClean="0"/>
              <a:t>‹#›</a:t>
            </a:fld>
            <a:endParaRPr kumimoji="1" lang="zh-CN" altLang="en-US"/>
          </a:p>
        </p:txBody>
      </p:sp>
    </p:spTree>
    <p:extLst>
      <p:ext uri="{BB962C8B-B14F-4D97-AF65-F5344CB8AC3E}">
        <p14:creationId xmlns:p14="http://schemas.microsoft.com/office/powerpoint/2010/main" val="161341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C0EB45-2540-F06B-4BEF-5383F32271F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B03C5C1-EA67-07FC-EBF3-483F9F363F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664C7B9A-A252-F85E-08DB-2E3D610DD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198583F-6643-A583-DFAE-F155811D8B7C}"/>
              </a:ext>
            </a:extLst>
          </p:cNvPr>
          <p:cNvSpPr>
            <a:spLocks noGrp="1"/>
          </p:cNvSpPr>
          <p:nvPr>
            <p:ph type="dt" sz="half" idx="10"/>
          </p:nvPr>
        </p:nvSpPr>
        <p:spPr/>
        <p:txBody>
          <a:bodyPr/>
          <a:lstStyle/>
          <a:p>
            <a:fld id="{878ECD99-9408-A446-B6FB-BDFFC1B579CE}" type="datetimeFigureOut">
              <a:rPr kumimoji="1" lang="zh-CN" altLang="en-US" smtClean="0"/>
              <a:t>2024/10/24</a:t>
            </a:fld>
            <a:endParaRPr kumimoji="1" lang="zh-CN" altLang="en-US"/>
          </a:p>
        </p:txBody>
      </p:sp>
      <p:sp>
        <p:nvSpPr>
          <p:cNvPr id="6" name="页脚占位符 5">
            <a:extLst>
              <a:ext uri="{FF2B5EF4-FFF2-40B4-BE49-F238E27FC236}">
                <a16:creationId xmlns:a16="http://schemas.microsoft.com/office/drawing/2014/main" id="{71C550E3-CD77-0C71-F4CD-3AD067BB4C2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D3F1E7C-F416-3EDD-EA11-8C68490AA882}"/>
              </a:ext>
            </a:extLst>
          </p:cNvPr>
          <p:cNvSpPr>
            <a:spLocks noGrp="1"/>
          </p:cNvSpPr>
          <p:nvPr>
            <p:ph type="sldNum" sz="quarter" idx="12"/>
          </p:nvPr>
        </p:nvSpPr>
        <p:spPr/>
        <p:txBody>
          <a:bodyPr/>
          <a:lstStyle/>
          <a:p>
            <a:fld id="{7BA892A7-C1A6-8545-843A-8838DD9CDF0F}" type="slidenum">
              <a:rPr kumimoji="1" lang="zh-CN" altLang="en-US" smtClean="0"/>
              <a:t>‹#›</a:t>
            </a:fld>
            <a:endParaRPr kumimoji="1" lang="zh-CN" altLang="en-US"/>
          </a:p>
        </p:txBody>
      </p:sp>
    </p:spTree>
    <p:extLst>
      <p:ext uri="{BB962C8B-B14F-4D97-AF65-F5344CB8AC3E}">
        <p14:creationId xmlns:p14="http://schemas.microsoft.com/office/powerpoint/2010/main" val="1774717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850549-5783-9B94-BC8B-2D245E0C64E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590F7871-70A3-C820-83B1-C6FBCD26FF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5E060607-9E0A-5A89-A6F2-59192B815B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882738FA-66D6-29F2-68A1-BC0730CD9470}"/>
              </a:ext>
            </a:extLst>
          </p:cNvPr>
          <p:cNvSpPr>
            <a:spLocks noGrp="1"/>
          </p:cNvSpPr>
          <p:nvPr>
            <p:ph type="dt" sz="half" idx="10"/>
          </p:nvPr>
        </p:nvSpPr>
        <p:spPr/>
        <p:txBody>
          <a:bodyPr/>
          <a:lstStyle/>
          <a:p>
            <a:fld id="{878ECD99-9408-A446-B6FB-BDFFC1B579CE}" type="datetimeFigureOut">
              <a:rPr kumimoji="1" lang="zh-CN" altLang="en-US" smtClean="0"/>
              <a:t>2024/10/24</a:t>
            </a:fld>
            <a:endParaRPr kumimoji="1" lang="zh-CN" altLang="en-US"/>
          </a:p>
        </p:txBody>
      </p:sp>
      <p:sp>
        <p:nvSpPr>
          <p:cNvPr id="6" name="页脚占位符 5">
            <a:extLst>
              <a:ext uri="{FF2B5EF4-FFF2-40B4-BE49-F238E27FC236}">
                <a16:creationId xmlns:a16="http://schemas.microsoft.com/office/drawing/2014/main" id="{0BB3EB40-741C-106D-1C19-9026F3BB163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DDED89C-4F82-504D-E288-96BA3985E5ED}"/>
              </a:ext>
            </a:extLst>
          </p:cNvPr>
          <p:cNvSpPr>
            <a:spLocks noGrp="1"/>
          </p:cNvSpPr>
          <p:nvPr>
            <p:ph type="sldNum" sz="quarter" idx="12"/>
          </p:nvPr>
        </p:nvSpPr>
        <p:spPr/>
        <p:txBody>
          <a:bodyPr/>
          <a:lstStyle/>
          <a:p>
            <a:fld id="{7BA892A7-C1A6-8545-843A-8838DD9CDF0F}" type="slidenum">
              <a:rPr kumimoji="1" lang="zh-CN" altLang="en-US" smtClean="0"/>
              <a:t>‹#›</a:t>
            </a:fld>
            <a:endParaRPr kumimoji="1" lang="zh-CN" altLang="en-US"/>
          </a:p>
        </p:txBody>
      </p:sp>
    </p:spTree>
    <p:extLst>
      <p:ext uri="{BB962C8B-B14F-4D97-AF65-F5344CB8AC3E}">
        <p14:creationId xmlns:p14="http://schemas.microsoft.com/office/powerpoint/2010/main" val="2990040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DD6467C-21FC-AFC9-A5AB-81EA6386E4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EE686E6-28B0-22FB-0530-0CDB940814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461CEBB-8637-D16C-8083-B32A89E680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78ECD99-9408-A446-B6FB-BDFFC1B579CE}" type="datetimeFigureOut">
              <a:rPr kumimoji="1" lang="zh-CN" altLang="en-US" smtClean="0"/>
              <a:t>2024/10/24</a:t>
            </a:fld>
            <a:endParaRPr kumimoji="1" lang="zh-CN" altLang="en-US"/>
          </a:p>
        </p:txBody>
      </p:sp>
      <p:sp>
        <p:nvSpPr>
          <p:cNvPr id="5" name="页脚占位符 4">
            <a:extLst>
              <a:ext uri="{FF2B5EF4-FFF2-40B4-BE49-F238E27FC236}">
                <a16:creationId xmlns:a16="http://schemas.microsoft.com/office/drawing/2014/main" id="{FCF92F8E-6D71-5563-7E8F-DD04A65317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FF3AA75B-4178-9F3F-8500-CF3FFE1235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BA892A7-C1A6-8545-843A-8838DD9CDF0F}" type="slidenum">
              <a:rPr kumimoji="1" lang="zh-CN" altLang="en-US" smtClean="0"/>
              <a:t>‹#›</a:t>
            </a:fld>
            <a:endParaRPr kumimoji="1" lang="zh-CN" altLang="en-US"/>
          </a:p>
        </p:txBody>
      </p:sp>
    </p:spTree>
    <p:extLst>
      <p:ext uri="{BB962C8B-B14F-4D97-AF65-F5344CB8AC3E}">
        <p14:creationId xmlns:p14="http://schemas.microsoft.com/office/powerpoint/2010/main" val="1848142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learn.deeplearning.ai/chatgpt-prompt-eng/lesson/1/introduction"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0.png"/><Relationship Id="rId7" Type="http://schemas.openxmlformats.org/officeDocument/2006/relationships/diagramColors" Target="../diagrams/colors3.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8" Type="http://schemas.openxmlformats.org/officeDocument/2006/relationships/hyperlink" Target="https://model-checking.github.io/kani-verifier-blog/2023/05/01/writing-code-with-chatgpt-improve-it-with-kani.html" TargetMode="Externa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41D77ADD-EA5E-C96B-7A5C-554DD0C61FB2}"/>
              </a:ext>
            </a:extLst>
          </p:cNvPr>
          <p:cNvSpPr/>
          <p:nvPr/>
        </p:nvSpPr>
        <p:spPr>
          <a:xfrm>
            <a:off x="0" y="1617519"/>
            <a:ext cx="12192000" cy="254923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F46645BE-B679-5D43-F592-77442CF628D0}"/>
              </a:ext>
            </a:extLst>
          </p:cNvPr>
          <p:cNvSpPr>
            <a:spLocks noGrp="1"/>
          </p:cNvSpPr>
          <p:nvPr>
            <p:ph type="ctrTitle"/>
          </p:nvPr>
        </p:nvSpPr>
        <p:spPr>
          <a:xfrm>
            <a:off x="-257504" y="2036467"/>
            <a:ext cx="12707007" cy="1576060"/>
          </a:xfrm>
        </p:spPr>
        <p:txBody>
          <a:bodyPr>
            <a:normAutofit/>
          </a:bodyPr>
          <a:lstStyle/>
          <a:p>
            <a:r>
              <a:rPr kumimoji="1" lang="en" altLang="zh-CN" sz="4800" b="1" dirty="0"/>
              <a:t>What do LLMs need to </a:t>
            </a:r>
            <a:br>
              <a:rPr kumimoji="1" lang="en" altLang="zh-CN" sz="4800" b="1" dirty="0"/>
            </a:br>
            <a:r>
              <a:rPr kumimoji="1" lang="en" altLang="zh-CN" sz="4800" b="1" dirty="0"/>
              <a:t>Synthesize Correct Router Configurations?</a:t>
            </a:r>
            <a:endParaRPr kumimoji="1" lang="zh-CN" altLang="en-US" sz="4800" b="1" dirty="0"/>
          </a:p>
        </p:txBody>
      </p:sp>
      <p:sp>
        <p:nvSpPr>
          <p:cNvPr id="5" name="文本框 4">
            <a:extLst>
              <a:ext uri="{FF2B5EF4-FFF2-40B4-BE49-F238E27FC236}">
                <a16:creationId xmlns:a16="http://schemas.microsoft.com/office/drawing/2014/main" id="{851786DC-3F5D-685D-C04F-03F997A501BB}"/>
              </a:ext>
            </a:extLst>
          </p:cNvPr>
          <p:cNvSpPr txBox="1"/>
          <p:nvPr/>
        </p:nvSpPr>
        <p:spPr>
          <a:xfrm>
            <a:off x="84083" y="5399718"/>
            <a:ext cx="12023834" cy="1352165"/>
          </a:xfrm>
          <a:prstGeom prst="rect">
            <a:avLst/>
          </a:prstGeom>
          <a:noFill/>
        </p:spPr>
        <p:txBody>
          <a:bodyPr wrap="square">
            <a:spAutoFit/>
          </a:bodyPr>
          <a:lstStyle/>
          <a:p>
            <a:pPr>
              <a:lnSpc>
                <a:spcPct val="150000"/>
              </a:lnSpc>
            </a:pPr>
            <a:r>
              <a:rPr lang="zh-CN" altLang="en-US" sz="1400" b="1" i="1" dirty="0">
                <a:solidFill>
                  <a:schemeClr val="tx1">
                    <a:lumMod val="65000"/>
                    <a:lumOff val="35000"/>
                  </a:schemeClr>
                </a:solidFill>
              </a:rPr>
              <a:t>论文信息：</a:t>
            </a:r>
            <a:endParaRPr lang="en" altLang="zh-CN" sz="1400" b="1" i="1" dirty="0">
              <a:solidFill>
                <a:schemeClr val="tx1">
                  <a:lumMod val="65000"/>
                  <a:lumOff val="35000"/>
                </a:schemeClr>
              </a:solidFill>
            </a:endParaRPr>
          </a:p>
          <a:p>
            <a:pPr>
              <a:lnSpc>
                <a:spcPct val="150000"/>
              </a:lnSpc>
            </a:pPr>
            <a:r>
              <a:rPr lang="en" altLang="zh-CN" sz="1400" i="1" dirty="0">
                <a:solidFill>
                  <a:schemeClr val="tx1">
                    <a:lumMod val="65000"/>
                    <a:lumOff val="35000"/>
                  </a:schemeClr>
                </a:solidFill>
              </a:rPr>
              <a:t>Rajdeep Mondal, Alan Tang, Ryan Beckett, Todd Millstein, and George Varghese. 2023. What do LLMs need to Synthesize Correct Router Configurations?. </a:t>
            </a:r>
          </a:p>
          <a:p>
            <a:pPr>
              <a:lnSpc>
                <a:spcPct val="150000"/>
              </a:lnSpc>
            </a:pPr>
            <a:r>
              <a:rPr lang="en" altLang="zh-CN" sz="1400" i="1" dirty="0">
                <a:solidFill>
                  <a:schemeClr val="tx1">
                    <a:lumMod val="65000"/>
                    <a:lumOff val="35000"/>
                  </a:schemeClr>
                </a:solidFill>
              </a:rPr>
              <a:t>In The 22nd ACM Workshop on Hot Topics in Networks (</a:t>
            </a:r>
            <a:r>
              <a:rPr lang="en" altLang="zh-CN" sz="1400" i="1" dirty="0" err="1">
                <a:solidFill>
                  <a:schemeClr val="tx1">
                    <a:lumMod val="65000"/>
                    <a:lumOff val="35000"/>
                  </a:schemeClr>
                </a:solidFill>
              </a:rPr>
              <a:t>HotNets</a:t>
            </a:r>
            <a:r>
              <a:rPr lang="en" altLang="zh-CN" sz="1400" i="1" dirty="0">
                <a:solidFill>
                  <a:schemeClr val="tx1">
                    <a:lumMod val="65000"/>
                    <a:lumOff val="35000"/>
                  </a:schemeClr>
                </a:solidFill>
              </a:rPr>
              <a:t> ’23), November 28–29, 2023, Cambridge, MA, USA. ACM, New York, NY, USA, 7 pages. </a:t>
            </a:r>
          </a:p>
          <a:p>
            <a:pPr>
              <a:lnSpc>
                <a:spcPct val="150000"/>
              </a:lnSpc>
            </a:pPr>
            <a:r>
              <a:rPr lang="en" altLang="zh-CN" sz="1400" i="1" dirty="0">
                <a:solidFill>
                  <a:schemeClr val="tx1">
                    <a:lumMod val="65000"/>
                    <a:lumOff val="35000"/>
                  </a:schemeClr>
                </a:solidFill>
              </a:rPr>
              <a:t>https://</a:t>
            </a:r>
            <a:r>
              <a:rPr lang="en" altLang="zh-CN" sz="1400" i="1" dirty="0" err="1">
                <a:solidFill>
                  <a:schemeClr val="tx1">
                    <a:lumMod val="65000"/>
                    <a:lumOff val="35000"/>
                  </a:schemeClr>
                </a:solidFill>
              </a:rPr>
              <a:t>doi.org</a:t>
            </a:r>
            <a:r>
              <a:rPr lang="en" altLang="zh-CN" sz="1400" i="1" dirty="0">
                <a:solidFill>
                  <a:schemeClr val="tx1">
                    <a:lumMod val="65000"/>
                    <a:lumOff val="35000"/>
                  </a:schemeClr>
                </a:solidFill>
              </a:rPr>
              <a:t>/10.1145/ 3626111.3628194</a:t>
            </a:r>
            <a:endParaRPr lang="zh-CN" altLang="en-US" sz="1400" i="1" dirty="0">
              <a:solidFill>
                <a:schemeClr val="tx1">
                  <a:lumMod val="65000"/>
                  <a:lumOff val="35000"/>
                </a:schemeClr>
              </a:solidFill>
            </a:endParaRPr>
          </a:p>
        </p:txBody>
      </p:sp>
      <p:sp>
        <p:nvSpPr>
          <p:cNvPr id="3" name="文本框 2">
            <a:extLst>
              <a:ext uri="{FF2B5EF4-FFF2-40B4-BE49-F238E27FC236}">
                <a16:creationId xmlns:a16="http://schemas.microsoft.com/office/drawing/2014/main" id="{D669128B-3B38-1D4D-1EDB-2FD06FEE037B}"/>
              </a:ext>
            </a:extLst>
          </p:cNvPr>
          <p:cNvSpPr txBox="1"/>
          <p:nvPr/>
        </p:nvSpPr>
        <p:spPr>
          <a:xfrm>
            <a:off x="2638454" y="4358778"/>
            <a:ext cx="1995891" cy="369332"/>
          </a:xfrm>
          <a:prstGeom prst="rect">
            <a:avLst/>
          </a:prstGeom>
          <a:noFill/>
        </p:spPr>
        <p:txBody>
          <a:bodyPr wrap="square">
            <a:spAutoFit/>
          </a:bodyPr>
          <a:lstStyle/>
          <a:p>
            <a:r>
              <a:rPr lang="zh-CN" altLang="en" dirty="0"/>
              <a:t>汇报人</a:t>
            </a:r>
            <a:r>
              <a:rPr lang="zh-CN" altLang="en-US" dirty="0"/>
              <a:t>：刘婉晴</a:t>
            </a:r>
            <a:endParaRPr lang="en" altLang="zh-CN" dirty="0"/>
          </a:p>
        </p:txBody>
      </p:sp>
      <p:sp>
        <p:nvSpPr>
          <p:cNvPr id="4" name="文本框 3">
            <a:extLst>
              <a:ext uri="{FF2B5EF4-FFF2-40B4-BE49-F238E27FC236}">
                <a16:creationId xmlns:a16="http://schemas.microsoft.com/office/drawing/2014/main" id="{0D45E50C-263F-6AA6-6E5A-554EBAFE3382}"/>
              </a:ext>
            </a:extLst>
          </p:cNvPr>
          <p:cNvSpPr txBox="1"/>
          <p:nvPr/>
        </p:nvSpPr>
        <p:spPr>
          <a:xfrm>
            <a:off x="6469236" y="4358778"/>
            <a:ext cx="2757891" cy="369332"/>
          </a:xfrm>
          <a:prstGeom prst="rect">
            <a:avLst/>
          </a:prstGeom>
          <a:noFill/>
        </p:spPr>
        <p:txBody>
          <a:bodyPr wrap="square">
            <a:spAutoFit/>
          </a:bodyPr>
          <a:lstStyle/>
          <a:p>
            <a:r>
              <a:rPr lang="zh-CN" altLang="en" dirty="0"/>
              <a:t>汇报</a:t>
            </a:r>
            <a:r>
              <a:rPr lang="zh-CN" altLang="en-US" dirty="0"/>
              <a:t>时间：</a:t>
            </a:r>
            <a:r>
              <a:rPr lang="en-US" altLang="zh-CN" dirty="0"/>
              <a:t>2024.10.24</a:t>
            </a:r>
            <a:endParaRPr lang="en" altLang="zh-CN" dirty="0"/>
          </a:p>
        </p:txBody>
      </p:sp>
      <p:pic>
        <p:nvPicPr>
          <p:cNvPr id="8" name="图形 7">
            <a:extLst>
              <a:ext uri="{FF2B5EF4-FFF2-40B4-BE49-F238E27FC236}">
                <a16:creationId xmlns:a16="http://schemas.microsoft.com/office/drawing/2014/main" id="{7BE0BA2C-6BE3-2AE8-F932-D968BC4623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66221" y="106117"/>
            <a:ext cx="1291936" cy="1291936"/>
          </a:xfrm>
          <a:prstGeom prst="rect">
            <a:avLst/>
          </a:prstGeom>
        </p:spPr>
      </p:pic>
    </p:spTree>
    <p:extLst>
      <p:ext uri="{BB962C8B-B14F-4D97-AF65-F5344CB8AC3E}">
        <p14:creationId xmlns:p14="http://schemas.microsoft.com/office/powerpoint/2010/main" val="335974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10410-34AD-2AD9-0541-D9EF2EEAC1BB}"/>
            </a:ext>
          </a:extLst>
        </p:cNvPr>
        <p:cNvGrpSpPr/>
        <p:nvPr/>
      </p:nvGrpSpPr>
      <p:grpSpPr>
        <a:xfrm>
          <a:off x="0" y="0"/>
          <a:ext cx="0" cy="0"/>
          <a:chOff x="0" y="0"/>
          <a:chExt cx="0" cy="0"/>
        </a:xfrm>
      </p:grpSpPr>
      <p:sp>
        <p:nvSpPr>
          <p:cNvPr id="5" name="矩形 4">
            <a:extLst>
              <a:ext uri="{FF2B5EF4-FFF2-40B4-BE49-F238E27FC236}">
                <a16:creationId xmlns:a16="http://schemas.microsoft.com/office/drawing/2014/main" id="{82EF5BEE-2192-EB9C-DC08-650D9C741EC5}"/>
              </a:ext>
            </a:extLst>
          </p:cNvPr>
          <p:cNvSpPr/>
          <p:nvPr/>
        </p:nvSpPr>
        <p:spPr>
          <a:xfrm>
            <a:off x="0" y="0"/>
            <a:ext cx="12192000" cy="85205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标题 3">
            <a:extLst>
              <a:ext uri="{FF2B5EF4-FFF2-40B4-BE49-F238E27FC236}">
                <a16:creationId xmlns:a16="http://schemas.microsoft.com/office/drawing/2014/main" id="{92A51413-8628-FB5F-AB96-6E3C965313F0}"/>
              </a:ext>
            </a:extLst>
          </p:cNvPr>
          <p:cNvSpPr>
            <a:spLocks noGrp="1"/>
          </p:cNvSpPr>
          <p:nvPr>
            <p:ph type="ctrTitle"/>
          </p:nvPr>
        </p:nvSpPr>
        <p:spPr>
          <a:xfrm>
            <a:off x="231227" y="73573"/>
            <a:ext cx="4614042" cy="598596"/>
          </a:xfrm>
        </p:spPr>
        <p:txBody>
          <a:bodyPr>
            <a:normAutofit/>
          </a:bodyPr>
          <a:lstStyle/>
          <a:p>
            <a:pPr algn="l"/>
            <a:r>
              <a:rPr lang="en-US" altLang="zh-CN" sz="3200" b="1" dirty="0">
                <a:latin typeface="+mn-lt"/>
              </a:rPr>
              <a:t>2.</a:t>
            </a:r>
            <a:r>
              <a:rPr lang="zh-CN" altLang="en-US" sz="3200" b="1" dirty="0">
                <a:latin typeface="+mn-lt"/>
              </a:rPr>
              <a:t> </a:t>
            </a:r>
            <a:r>
              <a:rPr lang="en" altLang="zh-CN" sz="3200" b="1" dirty="0">
                <a:latin typeface="+mn-lt"/>
              </a:rPr>
              <a:t>System Organization</a:t>
            </a:r>
            <a:endParaRPr lang="zh-CN" altLang="en-US" sz="2400" b="1" dirty="0">
              <a:latin typeface="+mn-lt"/>
            </a:endParaRPr>
          </a:p>
        </p:txBody>
      </p:sp>
      <p:grpSp>
        <p:nvGrpSpPr>
          <p:cNvPr id="25" name="组合 24">
            <a:extLst>
              <a:ext uri="{FF2B5EF4-FFF2-40B4-BE49-F238E27FC236}">
                <a16:creationId xmlns:a16="http://schemas.microsoft.com/office/drawing/2014/main" id="{5FFFFE39-B062-45D8-E944-105E3C923215}"/>
              </a:ext>
            </a:extLst>
          </p:cNvPr>
          <p:cNvGrpSpPr/>
          <p:nvPr/>
        </p:nvGrpSpPr>
        <p:grpSpPr>
          <a:xfrm>
            <a:off x="-1192664" y="1515882"/>
            <a:ext cx="6995587" cy="4378460"/>
            <a:chOff x="-683847" y="1406768"/>
            <a:chExt cx="6782262" cy="4290428"/>
          </a:xfrm>
        </p:grpSpPr>
        <p:graphicFrame>
          <p:nvGraphicFramePr>
            <p:cNvPr id="7" name="图示 6">
              <a:extLst>
                <a:ext uri="{FF2B5EF4-FFF2-40B4-BE49-F238E27FC236}">
                  <a16:creationId xmlns:a16="http://schemas.microsoft.com/office/drawing/2014/main" id="{2C4F3082-93EE-A796-C3CA-42B65B3B3882}"/>
                </a:ext>
              </a:extLst>
            </p:cNvPr>
            <p:cNvGraphicFramePr/>
            <p:nvPr>
              <p:extLst>
                <p:ext uri="{D42A27DB-BD31-4B8C-83A1-F6EECF244321}">
                  <p14:modId xmlns:p14="http://schemas.microsoft.com/office/powerpoint/2010/main" val="1740617386"/>
                </p:ext>
              </p:extLst>
            </p:nvPr>
          </p:nvGraphicFramePr>
          <p:xfrm>
            <a:off x="-683847" y="1406768"/>
            <a:ext cx="5529116" cy="42780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 name="组合 7">
              <a:extLst>
                <a:ext uri="{FF2B5EF4-FFF2-40B4-BE49-F238E27FC236}">
                  <a16:creationId xmlns:a16="http://schemas.microsoft.com/office/drawing/2014/main" id="{7B78DA28-7B18-CCCF-159E-5BD0D063F91B}"/>
                </a:ext>
              </a:extLst>
            </p:cNvPr>
            <p:cNvGrpSpPr/>
            <p:nvPr/>
          </p:nvGrpSpPr>
          <p:grpSpPr>
            <a:xfrm>
              <a:off x="4141372" y="2934992"/>
              <a:ext cx="1954628" cy="1221643"/>
              <a:chOff x="2031572" y="1528224"/>
              <a:chExt cx="1954628" cy="1221643"/>
            </a:xfrm>
          </p:grpSpPr>
          <p:sp>
            <p:nvSpPr>
              <p:cNvPr id="9" name="圆角矩形 8">
                <a:extLst>
                  <a:ext uri="{FF2B5EF4-FFF2-40B4-BE49-F238E27FC236}">
                    <a16:creationId xmlns:a16="http://schemas.microsoft.com/office/drawing/2014/main" id="{54E48A96-B8F0-14AD-9837-14D181D1826B}"/>
                  </a:ext>
                </a:extLst>
              </p:cNvPr>
              <p:cNvSpPr/>
              <p:nvPr/>
            </p:nvSpPr>
            <p:spPr>
              <a:xfrm>
                <a:off x="2031572" y="1528224"/>
                <a:ext cx="1954628" cy="1221643"/>
              </a:xfrm>
              <a:prstGeom prst="roundRect">
                <a:avLst>
                  <a:gd name="adj" fmla="val 10000"/>
                </a:avLst>
              </a:prstGeom>
            </p:spPr>
            <p:style>
              <a:lnRef idx="2">
                <a:schemeClr val="accent4">
                  <a:hueOff val="0"/>
                  <a:satOff val="0"/>
                  <a:lumOff val="0"/>
                  <a:alphaOff val="0"/>
                </a:schemeClr>
              </a:lnRef>
              <a:fillRef idx="1">
                <a:schemeClr val="accent4">
                  <a:alpha val="90000"/>
                  <a:tint val="40000"/>
                  <a:hueOff val="0"/>
                  <a:satOff val="0"/>
                  <a:lumOff val="0"/>
                  <a:alphaOff val="0"/>
                </a:schemeClr>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10" name="圆角矩形 4">
                <a:extLst>
                  <a:ext uri="{FF2B5EF4-FFF2-40B4-BE49-F238E27FC236}">
                    <a16:creationId xmlns:a16="http://schemas.microsoft.com/office/drawing/2014/main" id="{6A8947FD-AF24-2FD2-310A-C0FB81E9F32C}"/>
                  </a:ext>
                </a:extLst>
              </p:cNvPr>
              <p:cNvSpPr txBox="1"/>
              <p:nvPr/>
            </p:nvSpPr>
            <p:spPr>
              <a:xfrm>
                <a:off x="2055018" y="1575116"/>
                <a:ext cx="1883066" cy="1150081"/>
              </a:xfrm>
              <a:prstGeom prst="rect">
                <a:avLst/>
              </a:prstGeom>
              <a:solidFill>
                <a:schemeClr val="tx2">
                  <a:lumMod val="10000"/>
                  <a:lumOff val="90000"/>
                </a:schemeClr>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altLang="zh-CN" sz="2000" dirty="0"/>
                  <a:t>Batfish</a:t>
                </a:r>
                <a:endParaRPr lang="zh-CN" altLang="en-US" sz="2000" kern="1200" dirty="0"/>
              </a:p>
            </p:txBody>
          </p:sp>
        </p:grpSp>
        <p:cxnSp>
          <p:nvCxnSpPr>
            <p:cNvPr id="12" name="直线连接符 11">
              <a:extLst>
                <a:ext uri="{FF2B5EF4-FFF2-40B4-BE49-F238E27FC236}">
                  <a16:creationId xmlns:a16="http://schemas.microsoft.com/office/drawing/2014/main" id="{A4FC6421-EFD6-E82B-EF03-8C59147D4471}"/>
                </a:ext>
              </a:extLst>
            </p:cNvPr>
            <p:cNvCxnSpPr>
              <a:cxnSpLocks/>
            </p:cNvCxnSpPr>
            <p:nvPr/>
          </p:nvCxnSpPr>
          <p:spPr>
            <a:xfrm>
              <a:off x="3305908" y="3545814"/>
              <a:ext cx="835464"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18" name="组合 17">
              <a:extLst>
                <a:ext uri="{FF2B5EF4-FFF2-40B4-BE49-F238E27FC236}">
                  <a16:creationId xmlns:a16="http://schemas.microsoft.com/office/drawing/2014/main" id="{AD30EA7F-1B2B-42CC-4F60-3AB9C3197610}"/>
                </a:ext>
              </a:extLst>
            </p:cNvPr>
            <p:cNvGrpSpPr/>
            <p:nvPr/>
          </p:nvGrpSpPr>
          <p:grpSpPr>
            <a:xfrm>
              <a:off x="4143787" y="4475553"/>
              <a:ext cx="1954628" cy="1221643"/>
              <a:chOff x="2031572" y="1528224"/>
              <a:chExt cx="1954628" cy="1221643"/>
            </a:xfrm>
          </p:grpSpPr>
          <p:sp>
            <p:nvSpPr>
              <p:cNvPr id="19" name="圆角矩形 18">
                <a:extLst>
                  <a:ext uri="{FF2B5EF4-FFF2-40B4-BE49-F238E27FC236}">
                    <a16:creationId xmlns:a16="http://schemas.microsoft.com/office/drawing/2014/main" id="{C439BD3A-0EEB-CF93-2112-6D7999D38D55}"/>
                  </a:ext>
                </a:extLst>
              </p:cNvPr>
              <p:cNvSpPr/>
              <p:nvPr/>
            </p:nvSpPr>
            <p:spPr>
              <a:xfrm>
                <a:off x="2031572" y="1528224"/>
                <a:ext cx="1954628" cy="1221643"/>
              </a:xfrm>
              <a:prstGeom prst="roundRect">
                <a:avLst>
                  <a:gd name="adj" fmla="val 10000"/>
                </a:avLst>
              </a:prstGeom>
            </p:spPr>
            <p:style>
              <a:lnRef idx="2">
                <a:schemeClr val="accent4">
                  <a:hueOff val="0"/>
                  <a:satOff val="0"/>
                  <a:lumOff val="0"/>
                  <a:alphaOff val="0"/>
                </a:schemeClr>
              </a:lnRef>
              <a:fillRef idx="1">
                <a:schemeClr val="accent4">
                  <a:alpha val="90000"/>
                  <a:tint val="40000"/>
                  <a:hueOff val="0"/>
                  <a:satOff val="0"/>
                  <a:lumOff val="0"/>
                  <a:alphaOff val="0"/>
                </a:schemeClr>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20" name="圆角矩形 4">
                <a:extLst>
                  <a:ext uri="{FF2B5EF4-FFF2-40B4-BE49-F238E27FC236}">
                    <a16:creationId xmlns:a16="http://schemas.microsoft.com/office/drawing/2014/main" id="{4314A7FA-D592-59FD-B032-1197887AE14E}"/>
                  </a:ext>
                </a:extLst>
              </p:cNvPr>
              <p:cNvSpPr txBox="1"/>
              <p:nvPr/>
            </p:nvSpPr>
            <p:spPr>
              <a:xfrm>
                <a:off x="2055018" y="1575116"/>
                <a:ext cx="1883066" cy="1150081"/>
              </a:xfrm>
              <a:prstGeom prst="rect">
                <a:avLst/>
              </a:prstGeom>
              <a:solidFill>
                <a:schemeClr val="tx2">
                  <a:lumMod val="10000"/>
                  <a:lumOff val="90000"/>
                </a:schemeClr>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dirty="0"/>
                  <a:t>根据不同任务</a:t>
                </a:r>
                <a:endParaRPr lang="en-US" altLang="zh-CN" sz="2000" dirty="0"/>
              </a:p>
              <a:p>
                <a:pPr marL="0" lvl="0" indent="0" algn="ctr" defTabSz="889000">
                  <a:lnSpc>
                    <a:spcPct val="90000"/>
                  </a:lnSpc>
                  <a:spcBef>
                    <a:spcPct val="0"/>
                  </a:spcBef>
                  <a:spcAft>
                    <a:spcPct val="35000"/>
                  </a:spcAft>
                  <a:buNone/>
                </a:pPr>
                <a:r>
                  <a:rPr lang="zh-CN" altLang="en-US" sz="2000" dirty="0"/>
                  <a:t>选择</a:t>
                </a:r>
                <a:endParaRPr lang="zh-CN" altLang="en-US" sz="2000" kern="1200" dirty="0"/>
              </a:p>
            </p:txBody>
          </p:sp>
        </p:grpSp>
        <p:cxnSp>
          <p:nvCxnSpPr>
            <p:cNvPr id="21" name="直线连接符 20">
              <a:extLst>
                <a:ext uri="{FF2B5EF4-FFF2-40B4-BE49-F238E27FC236}">
                  <a16:creationId xmlns:a16="http://schemas.microsoft.com/office/drawing/2014/main" id="{FFC1524A-6717-2E1B-1CCD-582ECBC906D1}"/>
                </a:ext>
              </a:extLst>
            </p:cNvPr>
            <p:cNvCxnSpPr>
              <a:cxnSpLocks/>
            </p:cNvCxnSpPr>
            <p:nvPr/>
          </p:nvCxnSpPr>
          <p:spPr>
            <a:xfrm>
              <a:off x="3308323" y="5086375"/>
              <a:ext cx="83546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22" name="加号 21">
            <a:extLst>
              <a:ext uri="{FF2B5EF4-FFF2-40B4-BE49-F238E27FC236}">
                <a16:creationId xmlns:a16="http://schemas.microsoft.com/office/drawing/2014/main" id="{D9164EC0-341A-9937-D51A-865FA0BDA0C0}"/>
              </a:ext>
            </a:extLst>
          </p:cNvPr>
          <p:cNvSpPr/>
          <p:nvPr/>
        </p:nvSpPr>
        <p:spPr>
          <a:xfrm>
            <a:off x="6417415" y="3429000"/>
            <a:ext cx="1482155" cy="1246709"/>
          </a:xfrm>
          <a:prstGeom prst="mathPlus">
            <a:avLst/>
          </a:prstGeom>
          <a:solidFill>
            <a:srgbClr val="D1E2F2"/>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圆角矩形 23">
            <a:extLst>
              <a:ext uri="{FF2B5EF4-FFF2-40B4-BE49-F238E27FC236}">
                <a16:creationId xmlns:a16="http://schemas.microsoft.com/office/drawing/2014/main" id="{46877D5A-0BC6-DC5E-F78F-165FB2221B52}"/>
              </a:ext>
            </a:extLst>
          </p:cNvPr>
          <p:cNvSpPr/>
          <p:nvPr/>
        </p:nvSpPr>
        <p:spPr>
          <a:xfrm>
            <a:off x="8625607" y="3437073"/>
            <a:ext cx="1954628" cy="1258414"/>
          </a:xfrm>
          <a:prstGeom prst="roundRect">
            <a:avLst>
              <a:gd name="adj" fmla="val 10000"/>
            </a:avLst>
          </a:prstGeom>
        </p:spPr>
        <p:style>
          <a:lnRef idx="2">
            <a:schemeClr val="accent4">
              <a:hueOff val="0"/>
              <a:satOff val="0"/>
              <a:lumOff val="0"/>
              <a:alphaOff val="0"/>
            </a:schemeClr>
          </a:lnRef>
          <a:fillRef idx="1">
            <a:schemeClr val="accent4">
              <a:alpha val="90000"/>
              <a:tint val="40000"/>
              <a:hueOff val="0"/>
              <a:satOff val="0"/>
              <a:lumOff val="0"/>
              <a:alphaOff val="0"/>
            </a:schemeClr>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26" name="圆角矩形 4">
            <a:extLst>
              <a:ext uri="{FF2B5EF4-FFF2-40B4-BE49-F238E27FC236}">
                <a16:creationId xmlns:a16="http://schemas.microsoft.com/office/drawing/2014/main" id="{32F8CE81-FEDD-5673-0E13-24402F49894E}"/>
              </a:ext>
            </a:extLst>
          </p:cNvPr>
          <p:cNvSpPr txBox="1"/>
          <p:nvPr/>
        </p:nvSpPr>
        <p:spPr>
          <a:xfrm>
            <a:off x="8623116" y="3462249"/>
            <a:ext cx="1942295" cy="12332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拓扑验证器</a:t>
            </a:r>
          </a:p>
        </p:txBody>
      </p:sp>
      <p:sp>
        <p:nvSpPr>
          <p:cNvPr id="27" name="矩形标注 26">
            <a:extLst>
              <a:ext uri="{FF2B5EF4-FFF2-40B4-BE49-F238E27FC236}">
                <a16:creationId xmlns:a16="http://schemas.microsoft.com/office/drawing/2014/main" id="{A5E1514C-18BF-B380-54C5-B5605B49809E}"/>
              </a:ext>
            </a:extLst>
          </p:cNvPr>
          <p:cNvSpPr/>
          <p:nvPr/>
        </p:nvSpPr>
        <p:spPr>
          <a:xfrm>
            <a:off x="8932985" y="1125415"/>
            <a:ext cx="2895600" cy="1735016"/>
          </a:xfrm>
          <a:prstGeom prst="wedgeRectCallout">
            <a:avLst>
              <a:gd name="adj1" fmla="val -21643"/>
              <a:gd name="adj2" fmla="val 81419"/>
            </a:avLst>
          </a:prstGeom>
          <a:solidFill>
            <a:schemeClr val="accent1">
              <a:lumMod val="20000"/>
              <a:lumOff val="80000"/>
            </a:schemeClr>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8" name="圆角矩形 4">
            <a:extLst>
              <a:ext uri="{FF2B5EF4-FFF2-40B4-BE49-F238E27FC236}">
                <a16:creationId xmlns:a16="http://schemas.microsoft.com/office/drawing/2014/main" id="{D4205AA6-0FAD-9586-8016-998FA29B0B92}"/>
              </a:ext>
            </a:extLst>
          </p:cNvPr>
          <p:cNvSpPr txBox="1"/>
          <p:nvPr/>
        </p:nvSpPr>
        <p:spPr>
          <a:xfrm>
            <a:off x="8932985" y="1125414"/>
            <a:ext cx="2895600" cy="173501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因为对于实验</a:t>
            </a:r>
            <a:r>
              <a:rPr lang="en-US" altLang="zh-CN" sz="2000" kern="1200" dirty="0"/>
              <a:t>2</a:t>
            </a:r>
            <a:r>
              <a:rPr lang="zh-CN" altLang="en-US" sz="2000" kern="1200" dirty="0"/>
              <a:t>，</a:t>
            </a:r>
            <a:endParaRPr lang="en-US" altLang="zh-CN" sz="2000" kern="1200" dirty="0"/>
          </a:p>
          <a:p>
            <a:pPr marL="0" lvl="0" indent="0" algn="ctr" defTabSz="889000">
              <a:lnSpc>
                <a:spcPct val="90000"/>
              </a:lnSpc>
              <a:spcBef>
                <a:spcPct val="0"/>
              </a:spcBef>
              <a:spcAft>
                <a:spcPct val="35000"/>
              </a:spcAft>
              <a:buNone/>
            </a:pPr>
            <a:r>
              <a:rPr lang="en" altLang="zh-CN" sz="1400" dirty="0">
                <a:solidFill>
                  <a:srgbClr val="2A2B2E"/>
                </a:solidFill>
                <a:effectLst/>
              </a:rPr>
              <a:t>GPT-4</a:t>
            </a:r>
            <a:r>
              <a:rPr lang="zh-CN" altLang="en-US" sz="1400" dirty="0">
                <a:solidFill>
                  <a:srgbClr val="2A2B2E"/>
                </a:solidFill>
                <a:effectLst/>
              </a:rPr>
              <a:t>有时会丢失一些</a:t>
            </a:r>
            <a:endParaRPr lang="en-US" altLang="zh-CN" sz="1400" dirty="0">
              <a:solidFill>
                <a:srgbClr val="2A2B2E"/>
              </a:solidFill>
              <a:effectLst/>
            </a:endParaRPr>
          </a:p>
          <a:p>
            <a:pPr marL="0" lvl="0" indent="0" algn="ctr" defTabSz="889000">
              <a:lnSpc>
                <a:spcPct val="90000"/>
              </a:lnSpc>
              <a:spcBef>
                <a:spcPct val="0"/>
              </a:spcBef>
              <a:spcAft>
                <a:spcPct val="35000"/>
              </a:spcAft>
              <a:buNone/>
            </a:pPr>
            <a:r>
              <a:rPr lang="zh-CN" altLang="en-US" sz="1400" dirty="0">
                <a:solidFill>
                  <a:srgbClr val="2A2B2E"/>
                </a:solidFill>
                <a:effectLst/>
              </a:rPr>
              <a:t> </a:t>
            </a:r>
            <a:r>
              <a:rPr lang="en" altLang="zh-CN" sz="1400" dirty="0">
                <a:solidFill>
                  <a:srgbClr val="2A2B2E"/>
                </a:solidFill>
                <a:effectLst/>
              </a:rPr>
              <a:t>announcing routes to neighbors</a:t>
            </a:r>
            <a:endParaRPr lang="zh-CN" altLang="en-US" sz="2000" kern="1200" dirty="0"/>
          </a:p>
        </p:txBody>
      </p:sp>
    </p:spTree>
    <p:extLst>
      <p:ext uri="{BB962C8B-B14F-4D97-AF65-F5344CB8AC3E}">
        <p14:creationId xmlns:p14="http://schemas.microsoft.com/office/powerpoint/2010/main" val="2125866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E5B3D-45B2-3A36-6C57-426ED474C552}"/>
            </a:ext>
          </a:extLst>
        </p:cNvPr>
        <p:cNvGrpSpPr/>
        <p:nvPr/>
      </p:nvGrpSpPr>
      <p:grpSpPr>
        <a:xfrm>
          <a:off x="0" y="0"/>
          <a:ext cx="0" cy="0"/>
          <a:chOff x="0" y="0"/>
          <a:chExt cx="0" cy="0"/>
        </a:xfrm>
      </p:grpSpPr>
      <p:sp>
        <p:nvSpPr>
          <p:cNvPr id="5" name="矩形 4">
            <a:extLst>
              <a:ext uri="{FF2B5EF4-FFF2-40B4-BE49-F238E27FC236}">
                <a16:creationId xmlns:a16="http://schemas.microsoft.com/office/drawing/2014/main" id="{F886C588-28A5-9508-8C20-7EEBD07DBA19}"/>
              </a:ext>
            </a:extLst>
          </p:cNvPr>
          <p:cNvSpPr/>
          <p:nvPr/>
        </p:nvSpPr>
        <p:spPr>
          <a:xfrm>
            <a:off x="0" y="0"/>
            <a:ext cx="12192000" cy="85205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标题 3">
            <a:extLst>
              <a:ext uri="{FF2B5EF4-FFF2-40B4-BE49-F238E27FC236}">
                <a16:creationId xmlns:a16="http://schemas.microsoft.com/office/drawing/2014/main" id="{76205516-9EC6-226E-B6B8-ECDAA66D5A4E}"/>
              </a:ext>
            </a:extLst>
          </p:cNvPr>
          <p:cNvSpPr>
            <a:spLocks noGrp="1"/>
          </p:cNvSpPr>
          <p:nvPr>
            <p:ph type="ctrTitle"/>
          </p:nvPr>
        </p:nvSpPr>
        <p:spPr>
          <a:xfrm>
            <a:off x="231227" y="73573"/>
            <a:ext cx="4614042" cy="598596"/>
          </a:xfrm>
        </p:spPr>
        <p:txBody>
          <a:bodyPr>
            <a:normAutofit/>
          </a:bodyPr>
          <a:lstStyle/>
          <a:p>
            <a:pPr algn="l"/>
            <a:r>
              <a:rPr lang="en-US" altLang="zh-CN" sz="3200" b="1" dirty="0">
                <a:latin typeface="+mn-lt"/>
              </a:rPr>
              <a:t>2.</a:t>
            </a:r>
            <a:r>
              <a:rPr lang="zh-CN" altLang="en-US" sz="3200" b="1" dirty="0">
                <a:latin typeface="+mn-lt"/>
              </a:rPr>
              <a:t> </a:t>
            </a:r>
            <a:r>
              <a:rPr lang="en" altLang="zh-CN" sz="3200" b="1" dirty="0">
                <a:latin typeface="+mn-lt"/>
              </a:rPr>
              <a:t>System Organization</a:t>
            </a:r>
            <a:endParaRPr lang="zh-CN" altLang="en-US" sz="2400" b="1" dirty="0">
              <a:latin typeface="+mn-lt"/>
            </a:endParaRPr>
          </a:p>
        </p:txBody>
      </p:sp>
      <p:pic>
        <p:nvPicPr>
          <p:cNvPr id="2" name="图片 1">
            <a:extLst>
              <a:ext uri="{FF2B5EF4-FFF2-40B4-BE49-F238E27FC236}">
                <a16:creationId xmlns:a16="http://schemas.microsoft.com/office/drawing/2014/main" id="{8CBFD81F-6BB9-37FC-8627-45865693CB71}"/>
              </a:ext>
            </a:extLst>
          </p:cNvPr>
          <p:cNvPicPr>
            <a:picLocks noChangeAspect="1"/>
          </p:cNvPicPr>
          <p:nvPr/>
        </p:nvPicPr>
        <p:blipFill>
          <a:blip r:embed="rId3"/>
          <a:stretch>
            <a:fillRect/>
          </a:stretch>
        </p:blipFill>
        <p:spPr>
          <a:xfrm>
            <a:off x="3335" y="1758431"/>
            <a:ext cx="5976334" cy="4119048"/>
          </a:xfrm>
          <a:prstGeom prst="rect">
            <a:avLst/>
          </a:prstGeom>
        </p:spPr>
      </p:pic>
      <p:grpSp>
        <p:nvGrpSpPr>
          <p:cNvPr id="96" name="组合 95">
            <a:extLst>
              <a:ext uri="{FF2B5EF4-FFF2-40B4-BE49-F238E27FC236}">
                <a16:creationId xmlns:a16="http://schemas.microsoft.com/office/drawing/2014/main" id="{2440EC8D-3F76-2C7B-2FE6-EB5E58C8227D}"/>
              </a:ext>
            </a:extLst>
          </p:cNvPr>
          <p:cNvGrpSpPr/>
          <p:nvPr/>
        </p:nvGrpSpPr>
        <p:grpSpPr>
          <a:xfrm>
            <a:off x="6466483" y="782364"/>
            <a:ext cx="5605851" cy="5293272"/>
            <a:chOff x="6179222" y="841512"/>
            <a:chExt cx="5605851" cy="5293272"/>
          </a:xfrm>
        </p:grpSpPr>
        <p:sp>
          <p:nvSpPr>
            <p:cNvPr id="3" name="圆角矩形 2">
              <a:extLst>
                <a:ext uri="{FF2B5EF4-FFF2-40B4-BE49-F238E27FC236}">
                  <a16:creationId xmlns:a16="http://schemas.microsoft.com/office/drawing/2014/main" id="{1F74B50C-E38D-F16C-0A39-D32AE4F04900}"/>
                </a:ext>
              </a:extLst>
            </p:cNvPr>
            <p:cNvSpPr/>
            <p:nvPr/>
          </p:nvSpPr>
          <p:spPr>
            <a:xfrm>
              <a:off x="6644214" y="1419749"/>
              <a:ext cx="1954628" cy="476277"/>
            </a:xfrm>
            <a:prstGeom prst="roundRect">
              <a:avLst>
                <a:gd name="adj" fmla="val 10000"/>
              </a:avLst>
            </a:prstGeom>
          </p:spPr>
          <p:style>
            <a:lnRef idx="2">
              <a:schemeClr val="accent4">
                <a:hueOff val="0"/>
                <a:satOff val="0"/>
                <a:lumOff val="0"/>
                <a:alphaOff val="0"/>
              </a:schemeClr>
            </a:lnRef>
            <a:fillRef idx="1">
              <a:schemeClr val="accent4">
                <a:alpha val="90000"/>
                <a:tint val="40000"/>
                <a:hueOff val="0"/>
                <a:satOff val="0"/>
                <a:lumOff val="0"/>
                <a:alphaOff val="0"/>
              </a:schemeClr>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6" name="圆角矩形 4">
              <a:extLst>
                <a:ext uri="{FF2B5EF4-FFF2-40B4-BE49-F238E27FC236}">
                  <a16:creationId xmlns:a16="http://schemas.microsoft.com/office/drawing/2014/main" id="{E025C2F8-BBBB-5B96-2B50-235E0F7AAB8A}"/>
                </a:ext>
              </a:extLst>
            </p:cNvPr>
            <p:cNvSpPr txBox="1"/>
            <p:nvPr/>
          </p:nvSpPr>
          <p:spPr>
            <a:xfrm>
              <a:off x="6650381" y="1444925"/>
              <a:ext cx="1942295" cy="4511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dirty="0"/>
                <a:t>用户</a:t>
              </a:r>
              <a:endParaRPr lang="zh-CN" altLang="en-US" sz="2000" kern="1200" dirty="0"/>
            </a:p>
          </p:txBody>
        </p:sp>
        <p:sp>
          <p:nvSpPr>
            <p:cNvPr id="11" name="圆角矩形 4">
              <a:extLst>
                <a:ext uri="{FF2B5EF4-FFF2-40B4-BE49-F238E27FC236}">
                  <a16:creationId xmlns:a16="http://schemas.microsoft.com/office/drawing/2014/main" id="{85FCD527-772A-5496-9BF7-E8073F56CA48}"/>
                </a:ext>
              </a:extLst>
            </p:cNvPr>
            <p:cNvSpPr txBox="1"/>
            <p:nvPr/>
          </p:nvSpPr>
          <p:spPr>
            <a:xfrm>
              <a:off x="7154488" y="841512"/>
              <a:ext cx="765553" cy="61661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altLang="zh-CN" sz="2000" dirty="0"/>
                <a:t>Input</a:t>
              </a:r>
              <a:endParaRPr lang="zh-CN" altLang="en-US" sz="2000" kern="1200" dirty="0"/>
            </a:p>
          </p:txBody>
        </p:sp>
        <p:sp>
          <p:nvSpPr>
            <p:cNvPr id="13" name="左大括号 12">
              <a:extLst>
                <a:ext uri="{FF2B5EF4-FFF2-40B4-BE49-F238E27FC236}">
                  <a16:creationId xmlns:a16="http://schemas.microsoft.com/office/drawing/2014/main" id="{A5263CDD-EFE1-87C8-8C80-4B205F165745}"/>
                </a:ext>
              </a:extLst>
            </p:cNvPr>
            <p:cNvSpPr/>
            <p:nvPr/>
          </p:nvSpPr>
          <p:spPr>
            <a:xfrm>
              <a:off x="8631278" y="1001689"/>
              <a:ext cx="257879" cy="150309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4" name="圆角矩形 4">
              <a:extLst>
                <a:ext uri="{FF2B5EF4-FFF2-40B4-BE49-F238E27FC236}">
                  <a16:creationId xmlns:a16="http://schemas.microsoft.com/office/drawing/2014/main" id="{1FB29C64-187F-2076-5EE3-D1FC978D27D1}"/>
                </a:ext>
              </a:extLst>
            </p:cNvPr>
            <p:cNvSpPr txBox="1"/>
            <p:nvPr/>
          </p:nvSpPr>
          <p:spPr>
            <a:xfrm>
              <a:off x="8912638" y="1189891"/>
              <a:ext cx="2872435" cy="112668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25400" rIns="38100" bIns="25400" numCol="1" spcCol="1270" anchor="ctr" anchorCtr="0">
              <a:noAutofit/>
            </a:bodyPr>
            <a:lstStyle/>
            <a:p>
              <a:pPr defTabSz="889000">
                <a:lnSpc>
                  <a:spcPct val="150000"/>
                </a:lnSpc>
                <a:spcBef>
                  <a:spcPct val="0"/>
                </a:spcBef>
                <a:spcAft>
                  <a:spcPct val="35000"/>
                </a:spcAft>
              </a:pPr>
              <a:r>
                <a:rPr lang="en-US" altLang="zh-CN" sz="1200" dirty="0"/>
                <a:t>1.</a:t>
              </a:r>
              <a:r>
                <a:rPr lang="zh-CN" altLang="en-US" sz="1200" dirty="0"/>
                <a:t> 精确的自然语言描述内容</a:t>
              </a:r>
              <a:endParaRPr lang="en-US" altLang="zh-CN" sz="1200" dirty="0"/>
            </a:p>
            <a:p>
              <a:pPr defTabSz="889000">
                <a:lnSpc>
                  <a:spcPct val="150000"/>
                </a:lnSpc>
                <a:spcBef>
                  <a:spcPct val="0"/>
                </a:spcBef>
                <a:spcAft>
                  <a:spcPct val="35000"/>
                </a:spcAft>
              </a:pPr>
              <a:r>
                <a:rPr lang="zh-CN" altLang="en-US" sz="1200" dirty="0"/>
                <a:t>（“</a:t>
              </a:r>
              <a:r>
                <a:rPr lang="en" altLang="zh-CN" sz="1200" dirty="0"/>
                <a:t>topology, routers, interfaces” </a:t>
              </a:r>
              <a:r>
                <a:rPr lang="zh-CN" altLang="en" sz="1200" dirty="0"/>
                <a:t>）</a:t>
              </a:r>
              <a:endParaRPr lang="en-US" altLang="zh-CN" sz="1200" dirty="0"/>
            </a:p>
            <a:p>
              <a:pPr defTabSz="889000">
                <a:lnSpc>
                  <a:spcPct val="150000"/>
                </a:lnSpc>
                <a:spcBef>
                  <a:spcPct val="0"/>
                </a:spcBef>
                <a:spcAft>
                  <a:spcPct val="35000"/>
                </a:spcAft>
              </a:pPr>
              <a:r>
                <a:rPr lang="en-US" altLang="zh-CN" sz="1200" dirty="0"/>
                <a:t>2.</a:t>
              </a:r>
              <a:r>
                <a:rPr lang="zh-CN" altLang="en-US" sz="1200" dirty="0"/>
                <a:t> 期望实现的目标 </a:t>
              </a:r>
              <a:endParaRPr lang="en-US" altLang="zh-CN" sz="1200" dirty="0"/>
            </a:p>
            <a:p>
              <a:pPr defTabSz="889000">
                <a:lnSpc>
                  <a:spcPct val="150000"/>
                </a:lnSpc>
                <a:spcBef>
                  <a:spcPct val="0"/>
                </a:spcBef>
                <a:spcAft>
                  <a:spcPct val="35000"/>
                </a:spcAft>
              </a:pPr>
              <a:r>
                <a:rPr lang="zh-CN" altLang="en-US" sz="1200" dirty="0"/>
                <a:t>（如：</a:t>
              </a:r>
              <a:r>
                <a:rPr lang="en" altLang="zh-CN" sz="1200" dirty="0"/>
                <a:t>the Cisco config and a request to</a:t>
              </a:r>
            </a:p>
            <a:p>
              <a:pPr defTabSz="889000">
                <a:lnSpc>
                  <a:spcPct val="150000"/>
                </a:lnSpc>
                <a:spcBef>
                  <a:spcPct val="0"/>
                </a:spcBef>
                <a:spcAft>
                  <a:spcPct val="35000"/>
                </a:spcAft>
              </a:pPr>
              <a:r>
                <a:rPr lang="en" altLang="zh-CN" sz="1200" dirty="0"/>
                <a:t> translate it to Juniper </a:t>
              </a:r>
              <a:r>
                <a:rPr lang="zh-CN" altLang="en" sz="1200" dirty="0"/>
                <a:t>）</a:t>
              </a:r>
            </a:p>
          </p:txBody>
        </p:sp>
        <p:sp>
          <p:nvSpPr>
            <p:cNvPr id="15" name="圆角矩形 14">
              <a:extLst>
                <a:ext uri="{FF2B5EF4-FFF2-40B4-BE49-F238E27FC236}">
                  <a16:creationId xmlns:a16="http://schemas.microsoft.com/office/drawing/2014/main" id="{682EEDBE-3B4C-8943-5F72-93535158935D}"/>
                </a:ext>
              </a:extLst>
            </p:cNvPr>
            <p:cNvSpPr/>
            <p:nvPr/>
          </p:nvSpPr>
          <p:spPr>
            <a:xfrm>
              <a:off x="6644214" y="3034709"/>
              <a:ext cx="1954628" cy="468411"/>
            </a:xfrm>
            <a:prstGeom prst="roundRect">
              <a:avLst>
                <a:gd name="adj" fmla="val 10000"/>
              </a:avLst>
            </a:prstGeom>
          </p:spPr>
          <p:style>
            <a:lnRef idx="2">
              <a:schemeClr val="accent4">
                <a:hueOff val="0"/>
                <a:satOff val="0"/>
                <a:lumOff val="0"/>
                <a:alphaOff val="0"/>
              </a:schemeClr>
            </a:lnRef>
            <a:fillRef idx="1">
              <a:schemeClr val="accent4">
                <a:alpha val="90000"/>
                <a:tint val="40000"/>
                <a:hueOff val="0"/>
                <a:satOff val="0"/>
                <a:lumOff val="0"/>
                <a:alphaOff val="0"/>
              </a:schemeClr>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6" name="圆角矩形 4">
              <a:extLst>
                <a:ext uri="{FF2B5EF4-FFF2-40B4-BE49-F238E27FC236}">
                  <a16:creationId xmlns:a16="http://schemas.microsoft.com/office/drawing/2014/main" id="{0863BE9C-3BBB-AF4C-8106-85569B23A7A2}"/>
                </a:ext>
              </a:extLst>
            </p:cNvPr>
            <p:cNvSpPr txBox="1"/>
            <p:nvPr/>
          </p:nvSpPr>
          <p:spPr>
            <a:xfrm>
              <a:off x="6650381" y="3072473"/>
              <a:ext cx="1942295" cy="430647"/>
            </a:xfrm>
            <a:prstGeom prst="rect">
              <a:avLst/>
            </a:prstGeom>
            <a:solidFill>
              <a:schemeClr val="accent1">
                <a:lumMod val="20000"/>
                <a:lumOff val="80000"/>
              </a:schemeClr>
            </a:solidFill>
            <a:ln>
              <a:solidFill>
                <a:schemeClr val="tx2">
                  <a:lumMod val="50000"/>
                  <a:lumOff val="50000"/>
                </a:schemeClr>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GPT4</a:t>
              </a:r>
              <a:endParaRPr lang="zh-CN" altLang="en-US" sz="2000" kern="1200" dirty="0"/>
            </a:p>
          </p:txBody>
        </p:sp>
        <p:sp>
          <p:nvSpPr>
            <p:cNvPr id="17" name="圆角矩形 16">
              <a:extLst>
                <a:ext uri="{FF2B5EF4-FFF2-40B4-BE49-F238E27FC236}">
                  <a16:creationId xmlns:a16="http://schemas.microsoft.com/office/drawing/2014/main" id="{2EA86A3F-E67A-25C6-B58D-17D60F3F2BEF}"/>
                </a:ext>
              </a:extLst>
            </p:cNvPr>
            <p:cNvSpPr/>
            <p:nvPr/>
          </p:nvSpPr>
          <p:spPr>
            <a:xfrm>
              <a:off x="6644214" y="3858788"/>
              <a:ext cx="1954628" cy="520541"/>
            </a:xfrm>
            <a:prstGeom prst="roundRect">
              <a:avLst>
                <a:gd name="adj" fmla="val 10000"/>
              </a:avLst>
            </a:prstGeom>
          </p:spPr>
          <p:style>
            <a:lnRef idx="2">
              <a:schemeClr val="accent4">
                <a:hueOff val="0"/>
                <a:satOff val="0"/>
                <a:lumOff val="0"/>
                <a:alphaOff val="0"/>
              </a:schemeClr>
            </a:lnRef>
            <a:fillRef idx="1">
              <a:schemeClr val="accent4">
                <a:alpha val="90000"/>
                <a:tint val="40000"/>
                <a:hueOff val="0"/>
                <a:satOff val="0"/>
                <a:lumOff val="0"/>
                <a:alphaOff val="0"/>
              </a:schemeClr>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23" name="圆角矩形 4">
              <a:extLst>
                <a:ext uri="{FF2B5EF4-FFF2-40B4-BE49-F238E27FC236}">
                  <a16:creationId xmlns:a16="http://schemas.microsoft.com/office/drawing/2014/main" id="{42BF5168-F0C7-F76E-F9B0-686A605947BE}"/>
                </a:ext>
              </a:extLst>
            </p:cNvPr>
            <p:cNvSpPr txBox="1"/>
            <p:nvPr/>
          </p:nvSpPr>
          <p:spPr>
            <a:xfrm>
              <a:off x="6650381" y="3877103"/>
              <a:ext cx="1942295" cy="5274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 altLang="zh-CN" sz="2000" dirty="0"/>
                <a:t>Batfish</a:t>
              </a:r>
              <a:endParaRPr lang="zh-CN" altLang="en-US" sz="2000" dirty="0"/>
            </a:p>
          </p:txBody>
        </p:sp>
        <p:sp>
          <p:nvSpPr>
            <p:cNvPr id="30" name="圆角矩形 29">
              <a:extLst>
                <a:ext uri="{FF2B5EF4-FFF2-40B4-BE49-F238E27FC236}">
                  <a16:creationId xmlns:a16="http://schemas.microsoft.com/office/drawing/2014/main" id="{1FF7EA0D-EECC-C090-8917-A2850F76300E}"/>
                </a:ext>
              </a:extLst>
            </p:cNvPr>
            <p:cNvSpPr/>
            <p:nvPr/>
          </p:nvSpPr>
          <p:spPr>
            <a:xfrm>
              <a:off x="6644214" y="4691218"/>
              <a:ext cx="1954628" cy="488376"/>
            </a:xfrm>
            <a:prstGeom prst="roundRect">
              <a:avLst>
                <a:gd name="adj" fmla="val 10000"/>
              </a:avLst>
            </a:prstGeom>
            <a:solidFill>
              <a:schemeClr val="accent2">
                <a:lumMod val="20000"/>
                <a:lumOff val="80000"/>
                <a:alpha val="90000"/>
              </a:schemeClr>
            </a:solidFill>
          </p:spPr>
          <p:style>
            <a:lnRef idx="2">
              <a:schemeClr val="accent4">
                <a:hueOff val="0"/>
                <a:satOff val="0"/>
                <a:lumOff val="0"/>
                <a:alphaOff val="0"/>
              </a:schemeClr>
            </a:lnRef>
            <a:fillRef idx="1">
              <a:schemeClr val="accent4">
                <a:alpha val="90000"/>
                <a:tint val="40000"/>
                <a:hueOff val="0"/>
                <a:satOff val="0"/>
                <a:lumOff val="0"/>
                <a:alphaOff val="0"/>
              </a:schemeClr>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31" name="圆角矩形 4">
              <a:extLst>
                <a:ext uri="{FF2B5EF4-FFF2-40B4-BE49-F238E27FC236}">
                  <a16:creationId xmlns:a16="http://schemas.microsoft.com/office/drawing/2014/main" id="{58487F73-2C39-898D-A54C-1A7EDB627F32}"/>
                </a:ext>
              </a:extLst>
            </p:cNvPr>
            <p:cNvSpPr txBox="1"/>
            <p:nvPr/>
          </p:nvSpPr>
          <p:spPr>
            <a:xfrm>
              <a:off x="6643739" y="4692891"/>
              <a:ext cx="1942295" cy="50096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altLang="zh-CN" sz="2000" dirty="0"/>
                <a:t>Composer</a:t>
              </a:r>
              <a:endParaRPr lang="zh-CN" altLang="en-US" sz="2000" dirty="0"/>
            </a:p>
          </p:txBody>
        </p:sp>
        <p:sp>
          <p:nvSpPr>
            <p:cNvPr id="32" name="圆角矩形 31">
              <a:extLst>
                <a:ext uri="{FF2B5EF4-FFF2-40B4-BE49-F238E27FC236}">
                  <a16:creationId xmlns:a16="http://schemas.microsoft.com/office/drawing/2014/main" id="{21548DE8-11D4-BD24-0A25-673CA25967EC}"/>
                </a:ext>
              </a:extLst>
            </p:cNvPr>
            <p:cNvSpPr/>
            <p:nvPr/>
          </p:nvSpPr>
          <p:spPr>
            <a:xfrm>
              <a:off x="9262908" y="3825385"/>
              <a:ext cx="1954628" cy="538168"/>
            </a:xfrm>
            <a:prstGeom prst="roundRect">
              <a:avLst>
                <a:gd name="adj" fmla="val 10000"/>
              </a:avLst>
            </a:prstGeom>
            <a:solidFill>
              <a:schemeClr val="accent2">
                <a:lumMod val="20000"/>
                <a:lumOff val="80000"/>
                <a:alpha val="90000"/>
              </a:schemeClr>
            </a:solidFill>
          </p:spPr>
          <p:style>
            <a:lnRef idx="2">
              <a:schemeClr val="accent4">
                <a:hueOff val="0"/>
                <a:satOff val="0"/>
                <a:lumOff val="0"/>
                <a:alphaOff val="0"/>
              </a:schemeClr>
            </a:lnRef>
            <a:fillRef idx="1">
              <a:schemeClr val="accent4">
                <a:alpha val="90000"/>
                <a:tint val="40000"/>
                <a:hueOff val="0"/>
                <a:satOff val="0"/>
                <a:lumOff val="0"/>
                <a:alphaOff val="0"/>
              </a:schemeClr>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33" name="圆角矩形 4">
              <a:extLst>
                <a:ext uri="{FF2B5EF4-FFF2-40B4-BE49-F238E27FC236}">
                  <a16:creationId xmlns:a16="http://schemas.microsoft.com/office/drawing/2014/main" id="{4C0C9279-9D0A-018A-5E52-C7BBF4A84DD3}"/>
                </a:ext>
              </a:extLst>
            </p:cNvPr>
            <p:cNvSpPr txBox="1"/>
            <p:nvPr/>
          </p:nvSpPr>
          <p:spPr>
            <a:xfrm>
              <a:off x="9275241" y="3859376"/>
              <a:ext cx="1942295" cy="51995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 altLang="zh-CN" sz="2000" dirty="0"/>
                <a:t>Humanizer</a:t>
              </a:r>
              <a:endParaRPr lang="zh-CN" altLang="en-US" sz="2000" dirty="0"/>
            </a:p>
          </p:txBody>
        </p:sp>
        <p:cxnSp>
          <p:nvCxnSpPr>
            <p:cNvPr id="37" name="直线箭头连接符 36">
              <a:extLst>
                <a:ext uri="{FF2B5EF4-FFF2-40B4-BE49-F238E27FC236}">
                  <a16:creationId xmlns:a16="http://schemas.microsoft.com/office/drawing/2014/main" id="{8E3CA764-AD31-7595-F618-863582E13DA8}"/>
                </a:ext>
              </a:extLst>
            </p:cNvPr>
            <p:cNvCxnSpPr>
              <a:cxnSpLocks/>
            </p:cNvCxnSpPr>
            <p:nvPr/>
          </p:nvCxnSpPr>
          <p:spPr>
            <a:xfrm>
              <a:off x="7614887" y="2616650"/>
              <a:ext cx="13282" cy="4180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直线箭头连接符 39">
              <a:extLst>
                <a:ext uri="{FF2B5EF4-FFF2-40B4-BE49-F238E27FC236}">
                  <a16:creationId xmlns:a16="http://schemas.microsoft.com/office/drawing/2014/main" id="{0EF3ABF7-62F1-234E-D66E-2D1E2AE5C954}"/>
                </a:ext>
              </a:extLst>
            </p:cNvPr>
            <p:cNvCxnSpPr>
              <a:cxnSpLocks/>
            </p:cNvCxnSpPr>
            <p:nvPr/>
          </p:nvCxnSpPr>
          <p:spPr>
            <a:xfrm flipH="1">
              <a:off x="7621528" y="3503120"/>
              <a:ext cx="1" cy="3556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直线箭头连接符 42">
              <a:extLst>
                <a:ext uri="{FF2B5EF4-FFF2-40B4-BE49-F238E27FC236}">
                  <a16:creationId xmlns:a16="http://schemas.microsoft.com/office/drawing/2014/main" id="{49410E4C-79E6-5997-C383-FFC46AA7EFAC}"/>
                </a:ext>
              </a:extLst>
            </p:cNvPr>
            <p:cNvCxnSpPr>
              <a:cxnSpLocks/>
            </p:cNvCxnSpPr>
            <p:nvPr/>
          </p:nvCxnSpPr>
          <p:spPr>
            <a:xfrm flipH="1">
              <a:off x="7621528" y="4404505"/>
              <a:ext cx="1" cy="2993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圆角矩形 45">
              <a:extLst>
                <a:ext uri="{FF2B5EF4-FFF2-40B4-BE49-F238E27FC236}">
                  <a16:creationId xmlns:a16="http://schemas.microsoft.com/office/drawing/2014/main" id="{49FA9ABB-3ABD-91AF-9425-7554DA182AC3}"/>
                </a:ext>
              </a:extLst>
            </p:cNvPr>
            <p:cNvSpPr/>
            <p:nvPr/>
          </p:nvSpPr>
          <p:spPr>
            <a:xfrm>
              <a:off x="6644214" y="5505577"/>
              <a:ext cx="1954628" cy="629207"/>
            </a:xfrm>
            <a:prstGeom prst="roundRect">
              <a:avLst>
                <a:gd name="adj" fmla="val 10000"/>
              </a:avLst>
            </a:prstGeom>
          </p:spPr>
          <p:style>
            <a:lnRef idx="2">
              <a:schemeClr val="accent4">
                <a:hueOff val="0"/>
                <a:satOff val="0"/>
                <a:lumOff val="0"/>
                <a:alphaOff val="0"/>
              </a:schemeClr>
            </a:lnRef>
            <a:fillRef idx="1">
              <a:schemeClr val="accent4">
                <a:alpha val="90000"/>
                <a:tint val="40000"/>
                <a:hueOff val="0"/>
                <a:satOff val="0"/>
                <a:lumOff val="0"/>
                <a:alphaOff val="0"/>
              </a:schemeClr>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47" name="圆角矩形 4">
              <a:extLst>
                <a:ext uri="{FF2B5EF4-FFF2-40B4-BE49-F238E27FC236}">
                  <a16:creationId xmlns:a16="http://schemas.microsoft.com/office/drawing/2014/main" id="{B55A9DCB-ADB8-5D8D-D248-EBC46FD09500}"/>
                </a:ext>
              </a:extLst>
            </p:cNvPr>
            <p:cNvSpPr txBox="1"/>
            <p:nvPr/>
          </p:nvSpPr>
          <p:spPr>
            <a:xfrm>
              <a:off x="6650381" y="5488610"/>
              <a:ext cx="1942295" cy="6461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 altLang="zh-CN" sz="2000" dirty="0"/>
                <a:t>Semantics verifier</a:t>
              </a:r>
              <a:endParaRPr lang="zh-CN" altLang="en-US" sz="2000" dirty="0"/>
            </a:p>
          </p:txBody>
        </p:sp>
        <p:cxnSp>
          <p:nvCxnSpPr>
            <p:cNvPr id="48" name="直线箭头连接符 47">
              <a:extLst>
                <a:ext uri="{FF2B5EF4-FFF2-40B4-BE49-F238E27FC236}">
                  <a16:creationId xmlns:a16="http://schemas.microsoft.com/office/drawing/2014/main" id="{B867EF46-C76B-69CF-0829-9FF3F7DD6730}"/>
                </a:ext>
              </a:extLst>
            </p:cNvPr>
            <p:cNvCxnSpPr>
              <a:cxnSpLocks/>
            </p:cNvCxnSpPr>
            <p:nvPr/>
          </p:nvCxnSpPr>
          <p:spPr>
            <a:xfrm flipH="1">
              <a:off x="7618593" y="5204770"/>
              <a:ext cx="5870" cy="2838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3" name="圆角矩形 62">
              <a:extLst>
                <a:ext uri="{FF2B5EF4-FFF2-40B4-BE49-F238E27FC236}">
                  <a16:creationId xmlns:a16="http://schemas.microsoft.com/office/drawing/2014/main" id="{86D31EEA-E451-18AA-6494-9BFFAF78AB1B}"/>
                </a:ext>
              </a:extLst>
            </p:cNvPr>
            <p:cNvSpPr/>
            <p:nvPr/>
          </p:nvSpPr>
          <p:spPr>
            <a:xfrm>
              <a:off x="6644214" y="2212280"/>
              <a:ext cx="1954628" cy="455823"/>
            </a:xfrm>
            <a:prstGeom prst="roundRect">
              <a:avLst>
                <a:gd name="adj" fmla="val 10000"/>
              </a:avLst>
            </a:prstGeom>
            <a:solidFill>
              <a:schemeClr val="accent2">
                <a:lumMod val="20000"/>
                <a:lumOff val="80000"/>
                <a:alpha val="90000"/>
              </a:schemeClr>
            </a:solidFill>
          </p:spPr>
          <p:style>
            <a:lnRef idx="2">
              <a:schemeClr val="accent4">
                <a:hueOff val="0"/>
                <a:satOff val="0"/>
                <a:lumOff val="0"/>
                <a:alphaOff val="0"/>
              </a:schemeClr>
            </a:lnRef>
            <a:fillRef idx="1">
              <a:schemeClr val="accent4">
                <a:alpha val="90000"/>
                <a:tint val="40000"/>
                <a:hueOff val="0"/>
                <a:satOff val="0"/>
                <a:lumOff val="0"/>
                <a:alphaOff val="0"/>
              </a:schemeClr>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64" name="圆角矩形 4">
              <a:extLst>
                <a:ext uri="{FF2B5EF4-FFF2-40B4-BE49-F238E27FC236}">
                  <a16:creationId xmlns:a16="http://schemas.microsoft.com/office/drawing/2014/main" id="{359E9746-A2C2-CA71-F478-1236ED8B83CF}"/>
                </a:ext>
              </a:extLst>
            </p:cNvPr>
            <p:cNvSpPr txBox="1"/>
            <p:nvPr/>
          </p:nvSpPr>
          <p:spPr>
            <a:xfrm>
              <a:off x="6650381" y="2250045"/>
              <a:ext cx="1942295" cy="41068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 altLang="zh-CN" sz="2000" dirty="0" err="1"/>
                <a:t>Modularizer</a:t>
              </a:r>
              <a:endParaRPr lang="zh-CN" altLang="en-US" sz="2000" kern="1200" dirty="0"/>
            </a:p>
          </p:txBody>
        </p:sp>
        <p:cxnSp>
          <p:nvCxnSpPr>
            <p:cNvPr id="65" name="直线箭头连接符 64">
              <a:extLst>
                <a:ext uri="{FF2B5EF4-FFF2-40B4-BE49-F238E27FC236}">
                  <a16:creationId xmlns:a16="http://schemas.microsoft.com/office/drawing/2014/main" id="{532E6ADC-2AA0-BA05-32F1-B502F407190F}"/>
                </a:ext>
              </a:extLst>
            </p:cNvPr>
            <p:cNvCxnSpPr>
              <a:cxnSpLocks/>
            </p:cNvCxnSpPr>
            <p:nvPr/>
          </p:nvCxnSpPr>
          <p:spPr>
            <a:xfrm flipH="1">
              <a:off x="7621528" y="1896026"/>
              <a:ext cx="1" cy="3162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2" name="肘形连接符 81">
              <a:extLst>
                <a:ext uri="{FF2B5EF4-FFF2-40B4-BE49-F238E27FC236}">
                  <a16:creationId xmlns:a16="http://schemas.microsoft.com/office/drawing/2014/main" id="{30AB467E-2003-5F6F-AE43-5E32220948FC}"/>
                </a:ext>
              </a:extLst>
            </p:cNvPr>
            <p:cNvCxnSpPr>
              <a:cxnSpLocks/>
              <a:stCxn id="47" idx="3"/>
              <a:endCxn id="33" idx="2"/>
            </p:cNvCxnSpPr>
            <p:nvPr/>
          </p:nvCxnSpPr>
          <p:spPr>
            <a:xfrm flipV="1">
              <a:off x="8592676" y="4379329"/>
              <a:ext cx="1653713" cy="143236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4" name="肘形连接符 83">
              <a:extLst>
                <a:ext uri="{FF2B5EF4-FFF2-40B4-BE49-F238E27FC236}">
                  <a16:creationId xmlns:a16="http://schemas.microsoft.com/office/drawing/2014/main" id="{B3977604-DA80-7500-DAE1-63DCBBDA8A9E}"/>
                </a:ext>
              </a:extLst>
            </p:cNvPr>
            <p:cNvCxnSpPr>
              <a:cxnSpLocks/>
              <a:stCxn id="32" idx="0"/>
              <a:endCxn id="16" idx="3"/>
            </p:cNvCxnSpPr>
            <p:nvPr/>
          </p:nvCxnSpPr>
          <p:spPr>
            <a:xfrm rot="16200000" flipV="1">
              <a:off x="9147655" y="2732818"/>
              <a:ext cx="537588" cy="164754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7" name="直线箭头连接符 86">
              <a:extLst>
                <a:ext uri="{FF2B5EF4-FFF2-40B4-BE49-F238E27FC236}">
                  <a16:creationId xmlns:a16="http://schemas.microsoft.com/office/drawing/2014/main" id="{D5DA5EF7-01EB-E365-D022-A84F72BAC7D0}"/>
                </a:ext>
              </a:extLst>
            </p:cNvPr>
            <p:cNvCxnSpPr>
              <a:cxnSpLocks/>
              <a:stCxn id="17" idx="3"/>
              <a:endCxn id="33" idx="1"/>
            </p:cNvCxnSpPr>
            <p:nvPr/>
          </p:nvCxnSpPr>
          <p:spPr>
            <a:xfrm>
              <a:off x="8598842" y="4119059"/>
              <a:ext cx="676399" cy="2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8" name="圆角矩形 4">
              <a:extLst>
                <a:ext uri="{FF2B5EF4-FFF2-40B4-BE49-F238E27FC236}">
                  <a16:creationId xmlns:a16="http://schemas.microsoft.com/office/drawing/2014/main" id="{80D35475-B1FD-71F5-E895-3FB4481F7C81}"/>
                </a:ext>
              </a:extLst>
            </p:cNvPr>
            <p:cNvSpPr txBox="1"/>
            <p:nvPr/>
          </p:nvSpPr>
          <p:spPr>
            <a:xfrm>
              <a:off x="8743920" y="3743512"/>
              <a:ext cx="341463" cy="33410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25400" rIns="38100" bIns="25400" numCol="1" spcCol="1270" anchor="ctr" anchorCtr="0">
              <a:noAutofit/>
            </a:bodyPr>
            <a:lstStyle/>
            <a:p>
              <a:pPr defTabSz="889000">
                <a:lnSpc>
                  <a:spcPct val="150000"/>
                </a:lnSpc>
                <a:spcBef>
                  <a:spcPct val="0"/>
                </a:spcBef>
                <a:spcAft>
                  <a:spcPct val="35000"/>
                </a:spcAft>
              </a:pPr>
              <a:r>
                <a:rPr lang="en-US" altLang="zh-CN" sz="1200" dirty="0"/>
                <a:t>No</a:t>
              </a:r>
              <a:endParaRPr lang="zh-CN" altLang="en" sz="1200" dirty="0"/>
            </a:p>
          </p:txBody>
        </p:sp>
        <p:sp>
          <p:nvSpPr>
            <p:cNvPr id="89" name="圆角矩形 4">
              <a:extLst>
                <a:ext uri="{FF2B5EF4-FFF2-40B4-BE49-F238E27FC236}">
                  <a16:creationId xmlns:a16="http://schemas.microsoft.com/office/drawing/2014/main" id="{33C6202C-7590-69A9-2003-32CBBAB00C8B}"/>
                </a:ext>
              </a:extLst>
            </p:cNvPr>
            <p:cNvSpPr txBox="1"/>
            <p:nvPr/>
          </p:nvSpPr>
          <p:spPr>
            <a:xfrm>
              <a:off x="7735739" y="4329663"/>
              <a:ext cx="341463" cy="33410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25400" rIns="38100" bIns="25400" numCol="1" spcCol="1270" anchor="ctr" anchorCtr="0">
              <a:noAutofit/>
            </a:bodyPr>
            <a:lstStyle/>
            <a:p>
              <a:pPr defTabSz="889000">
                <a:lnSpc>
                  <a:spcPct val="150000"/>
                </a:lnSpc>
                <a:spcBef>
                  <a:spcPct val="0"/>
                </a:spcBef>
                <a:spcAft>
                  <a:spcPct val="35000"/>
                </a:spcAft>
              </a:pPr>
              <a:r>
                <a:rPr lang="en-US" altLang="zh-CN" sz="1200" dirty="0"/>
                <a:t>Yes</a:t>
              </a:r>
              <a:endParaRPr lang="zh-CN" altLang="en" sz="1200" dirty="0"/>
            </a:p>
          </p:txBody>
        </p:sp>
        <p:cxnSp>
          <p:nvCxnSpPr>
            <p:cNvPr id="90" name="肘形连接符 89">
              <a:extLst>
                <a:ext uri="{FF2B5EF4-FFF2-40B4-BE49-F238E27FC236}">
                  <a16:creationId xmlns:a16="http://schemas.microsoft.com/office/drawing/2014/main" id="{AC70F71B-D3EE-D59C-BC5C-72E1723E98B4}"/>
                </a:ext>
              </a:extLst>
            </p:cNvPr>
            <p:cNvCxnSpPr>
              <a:cxnSpLocks/>
              <a:stCxn id="47" idx="1"/>
              <a:endCxn id="6" idx="1"/>
            </p:cNvCxnSpPr>
            <p:nvPr/>
          </p:nvCxnSpPr>
          <p:spPr>
            <a:xfrm rot="10800000">
              <a:off x="6650381" y="1670477"/>
              <a:ext cx="12700" cy="4141221"/>
            </a:xfrm>
            <a:prstGeom prst="bentConnector3">
              <a:avLst>
                <a:gd name="adj1" fmla="val 3923079"/>
              </a:avLst>
            </a:prstGeom>
            <a:ln>
              <a:tailEnd type="triangle"/>
            </a:ln>
          </p:spPr>
          <p:style>
            <a:lnRef idx="2">
              <a:schemeClr val="accent1"/>
            </a:lnRef>
            <a:fillRef idx="0">
              <a:schemeClr val="accent1"/>
            </a:fillRef>
            <a:effectRef idx="1">
              <a:schemeClr val="accent1"/>
            </a:effectRef>
            <a:fontRef idx="minor">
              <a:schemeClr val="tx1"/>
            </a:fontRef>
          </p:style>
        </p:cxnSp>
        <p:sp>
          <p:nvSpPr>
            <p:cNvPr id="94" name="圆角矩形 4">
              <a:extLst>
                <a:ext uri="{FF2B5EF4-FFF2-40B4-BE49-F238E27FC236}">
                  <a16:creationId xmlns:a16="http://schemas.microsoft.com/office/drawing/2014/main" id="{4B00720D-E8DF-2463-00FF-46E8C11960EE}"/>
                </a:ext>
              </a:extLst>
            </p:cNvPr>
            <p:cNvSpPr txBox="1"/>
            <p:nvPr/>
          </p:nvSpPr>
          <p:spPr>
            <a:xfrm>
              <a:off x="9259733" y="5431631"/>
              <a:ext cx="341463" cy="33410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25400" rIns="38100" bIns="25400" numCol="1" spcCol="1270" anchor="ctr" anchorCtr="0">
              <a:noAutofit/>
            </a:bodyPr>
            <a:lstStyle/>
            <a:p>
              <a:pPr defTabSz="889000">
                <a:lnSpc>
                  <a:spcPct val="150000"/>
                </a:lnSpc>
                <a:spcBef>
                  <a:spcPct val="0"/>
                </a:spcBef>
                <a:spcAft>
                  <a:spcPct val="35000"/>
                </a:spcAft>
              </a:pPr>
              <a:r>
                <a:rPr lang="en-US" altLang="zh-CN" sz="1200" dirty="0"/>
                <a:t>No</a:t>
              </a:r>
              <a:endParaRPr lang="zh-CN" altLang="en" sz="1200" dirty="0"/>
            </a:p>
          </p:txBody>
        </p:sp>
        <p:sp>
          <p:nvSpPr>
            <p:cNvPr id="95" name="圆角矩形 4">
              <a:extLst>
                <a:ext uri="{FF2B5EF4-FFF2-40B4-BE49-F238E27FC236}">
                  <a16:creationId xmlns:a16="http://schemas.microsoft.com/office/drawing/2014/main" id="{DA9C4CD1-CCB1-45AB-A088-33B9FF94BCCA}"/>
                </a:ext>
              </a:extLst>
            </p:cNvPr>
            <p:cNvSpPr txBox="1"/>
            <p:nvPr/>
          </p:nvSpPr>
          <p:spPr>
            <a:xfrm>
              <a:off x="6179222" y="3658330"/>
              <a:ext cx="504991" cy="33410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25400" rIns="38100" bIns="25400" numCol="1" spcCol="1270" anchor="ctr" anchorCtr="0">
              <a:noAutofit/>
            </a:bodyPr>
            <a:lstStyle/>
            <a:p>
              <a:pPr defTabSz="889000">
                <a:lnSpc>
                  <a:spcPct val="150000"/>
                </a:lnSpc>
                <a:spcBef>
                  <a:spcPct val="0"/>
                </a:spcBef>
                <a:spcAft>
                  <a:spcPct val="35000"/>
                </a:spcAft>
              </a:pPr>
              <a:r>
                <a:rPr lang="en-US" altLang="zh-CN" sz="1200" dirty="0"/>
                <a:t>Yes</a:t>
              </a:r>
            </a:p>
            <a:p>
              <a:pPr defTabSz="889000">
                <a:lnSpc>
                  <a:spcPct val="150000"/>
                </a:lnSpc>
                <a:spcBef>
                  <a:spcPct val="0"/>
                </a:spcBef>
                <a:spcAft>
                  <a:spcPct val="35000"/>
                </a:spcAft>
              </a:pPr>
              <a:r>
                <a:rPr lang="zh-CN" altLang="en-US" sz="1200" dirty="0"/>
                <a:t>或</a:t>
              </a:r>
              <a:endParaRPr lang="en-US" altLang="zh-CN" sz="1200" dirty="0"/>
            </a:p>
            <a:p>
              <a:pPr defTabSz="889000">
                <a:lnSpc>
                  <a:spcPct val="150000"/>
                </a:lnSpc>
                <a:spcBef>
                  <a:spcPct val="0"/>
                </a:spcBef>
                <a:spcAft>
                  <a:spcPct val="35000"/>
                </a:spcAft>
              </a:pPr>
              <a:r>
                <a:rPr lang="zh-CN" altLang="en-US" sz="1200" dirty="0"/>
                <a:t>超时</a:t>
              </a:r>
              <a:endParaRPr lang="zh-CN" altLang="en" sz="1200" dirty="0"/>
            </a:p>
          </p:txBody>
        </p:sp>
      </p:grpSp>
      <p:sp>
        <p:nvSpPr>
          <p:cNvPr id="111" name="矩形标注 110">
            <a:extLst>
              <a:ext uri="{FF2B5EF4-FFF2-40B4-BE49-F238E27FC236}">
                <a16:creationId xmlns:a16="http://schemas.microsoft.com/office/drawing/2014/main" id="{9E85FC13-D012-291E-9FED-CF47CEFEFDFC}"/>
              </a:ext>
            </a:extLst>
          </p:cNvPr>
          <p:cNvSpPr/>
          <p:nvPr/>
        </p:nvSpPr>
        <p:spPr>
          <a:xfrm rot="16200000">
            <a:off x="5209228" y="4926024"/>
            <a:ext cx="646173" cy="3092932"/>
          </a:xfrm>
          <a:prstGeom prst="wedgeRectCallout">
            <a:avLst>
              <a:gd name="adj1" fmla="val 42578"/>
              <a:gd name="adj2" fmla="val 61915"/>
            </a:avLst>
          </a:prstGeom>
          <a:solidFill>
            <a:schemeClr val="accent1">
              <a:lumMod val="20000"/>
              <a:lumOff val="80000"/>
            </a:schemeClr>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3" name="圆角矩形 4">
            <a:extLst>
              <a:ext uri="{FF2B5EF4-FFF2-40B4-BE49-F238E27FC236}">
                <a16:creationId xmlns:a16="http://schemas.microsoft.com/office/drawing/2014/main" id="{3C041F97-D764-BCA8-03BC-31F3A289229A}"/>
              </a:ext>
            </a:extLst>
          </p:cNvPr>
          <p:cNvSpPr txBox="1"/>
          <p:nvPr/>
        </p:nvSpPr>
        <p:spPr>
          <a:xfrm>
            <a:off x="3985849" y="6125809"/>
            <a:ext cx="3080232" cy="6556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25400" rIns="38100" bIns="25400" numCol="1" spcCol="1270" anchor="ctr" anchorCtr="0">
            <a:noAutofit/>
          </a:bodyPr>
          <a:lstStyle/>
          <a:p>
            <a:pPr defTabSz="889000">
              <a:lnSpc>
                <a:spcPct val="150000"/>
              </a:lnSpc>
              <a:spcBef>
                <a:spcPct val="0"/>
              </a:spcBef>
              <a:spcAft>
                <a:spcPct val="35000"/>
              </a:spcAft>
            </a:pPr>
            <a:r>
              <a:rPr lang="en-US" altLang="zh-CN" sz="1200" dirty="0"/>
              <a:t>Case1</a:t>
            </a:r>
            <a:r>
              <a:rPr lang="zh-CN" altLang="en-US" sz="1200" dirty="0"/>
              <a:t>：</a:t>
            </a:r>
            <a:r>
              <a:rPr lang="en" altLang="zh-CN" sz="1200" dirty="0"/>
              <a:t>Campion</a:t>
            </a:r>
          </a:p>
          <a:p>
            <a:pPr defTabSz="889000">
              <a:lnSpc>
                <a:spcPct val="150000"/>
              </a:lnSpc>
              <a:spcBef>
                <a:spcPct val="0"/>
              </a:spcBef>
              <a:spcAft>
                <a:spcPct val="35000"/>
              </a:spcAft>
            </a:pPr>
            <a:r>
              <a:rPr lang="en" altLang="zh-CN" sz="1200" dirty="0"/>
              <a:t>Case2</a:t>
            </a:r>
            <a:r>
              <a:rPr lang="zh-CN" altLang="en-US" sz="1200" dirty="0"/>
              <a:t>：</a:t>
            </a:r>
            <a:r>
              <a:rPr lang="en" altLang="zh-CN" sz="1200" dirty="0"/>
              <a:t>Batfish’s symbolic route map analysis</a:t>
            </a:r>
            <a:endParaRPr lang="zh-CN" altLang="en" sz="1200" dirty="0"/>
          </a:p>
        </p:txBody>
      </p:sp>
    </p:spTree>
    <p:extLst>
      <p:ext uri="{BB962C8B-B14F-4D97-AF65-F5344CB8AC3E}">
        <p14:creationId xmlns:p14="http://schemas.microsoft.com/office/powerpoint/2010/main" val="3327151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A77141-061D-46FE-29D7-7B857F60D71F}"/>
            </a:ext>
          </a:extLst>
        </p:cNvPr>
        <p:cNvGrpSpPr/>
        <p:nvPr/>
      </p:nvGrpSpPr>
      <p:grpSpPr>
        <a:xfrm>
          <a:off x="0" y="0"/>
          <a:ext cx="0" cy="0"/>
          <a:chOff x="0" y="0"/>
          <a:chExt cx="0" cy="0"/>
        </a:xfrm>
      </p:grpSpPr>
      <p:sp>
        <p:nvSpPr>
          <p:cNvPr id="30" name="圆角矩形 29">
            <a:extLst>
              <a:ext uri="{FF2B5EF4-FFF2-40B4-BE49-F238E27FC236}">
                <a16:creationId xmlns:a16="http://schemas.microsoft.com/office/drawing/2014/main" id="{A8C16E7D-54CD-29C3-97D1-7D8EF4D03D76}"/>
              </a:ext>
            </a:extLst>
          </p:cNvPr>
          <p:cNvSpPr/>
          <p:nvPr/>
        </p:nvSpPr>
        <p:spPr>
          <a:xfrm>
            <a:off x="8132778" y="3281274"/>
            <a:ext cx="1954628" cy="455823"/>
          </a:xfrm>
          <a:prstGeom prst="roundRect">
            <a:avLst>
              <a:gd name="adj" fmla="val 10000"/>
            </a:avLst>
          </a:prstGeom>
          <a:solidFill>
            <a:schemeClr val="accent1">
              <a:lumMod val="40000"/>
              <a:lumOff val="60000"/>
            </a:schemeClr>
          </a:solidFill>
        </p:spPr>
        <p:style>
          <a:lnRef idx="2">
            <a:schemeClr val="accent4">
              <a:hueOff val="0"/>
              <a:satOff val="0"/>
              <a:lumOff val="0"/>
              <a:alphaOff val="0"/>
            </a:schemeClr>
          </a:lnRef>
          <a:fillRef idx="1">
            <a:schemeClr val="accent4">
              <a:alpha val="90000"/>
              <a:tint val="40000"/>
              <a:hueOff val="0"/>
              <a:satOff val="0"/>
              <a:lumOff val="0"/>
              <a:alphaOff val="0"/>
            </a:schemeClr>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5" name="圆角矩形 4">
            <a:extLst>
              <a:ext uri="{FF2B5EF4-FFF2-40B4-BE49-F238E27FC236}">
                <a16:creationId xmlns:a16="http://schemas.microsoft.com/office/drawing/2014/main" id="{3E4E4E0B-CAE8-AEE9-F4CC-4718073BC207}"/>
              </a:ext>
            </a:extLst>
          </p:cNvPr>
          <p:cNvSpPr/>
          <p:nvPr/>
        </p:nvSpPr>
        <p:spPr>
          <a:xfrm>
            <a:off x="3439213" y="2405923"/>
            <a:ext cx="1954628" cy="455823"/>
          </a:xfrm>
          <a:prstGeom prst="roundRect">
            <a:avLst>
              <a:gd name="adj" fmla="val 10000"/>
            </a:avLst>
          </a:prstGeom>
          <a:solidFill>
            <a:schemeClr val="accent2">
              <a:lumMod val="20000"/>
              <a:lumOff val="80000"/>
              <a:alpha val="90000"/>
            </a:schemeClr>
          </a:solidFill>
        </p:spPr>
        <p:style>
          <a:lnRef idx="2">
            <a:schemeClr val="accent4">
              <a:hueOff val="0"/>
              <a:satOff val="0"/>
              <a:lumOff val="0"/>
              <a:alphaOff val="0"/>
            </a:schemeClr>
          </a:lnRef>
          <a:fillRef idx="1">
            <a:schemeClr val="accent4">
              <a:alpha val="90000"/>
              <a:tint val="40000"/>
              <a:hueOff val="0"/>
              <a:satOff val="0"/>
              <a:lumOff val="0"/>
              <a:alphaOff val="0"/>
            </a:schemeClr>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7" name="矩形 6">
            <a:extLst>
              <a:ext uri="{FF2B5EF4-FFF2-40B4-BE49-F238E27FC236}">
                <a16:creationId xmlns:a16="http://schemas.microsoft.com/office/drawing/2014/main" id="{E1064F7E-52A8-6BC9-57FF-198CD6752A4C}"/>
              </a:ext>
            </a:extLst>
          </p:cNvPr>
          <p:cNvSpPr/>
          <p:nvPr/>
        </p:nvSpPr>
        <p:spPr>
          <a:xfrm>
            <a:off x="0" y="0"/>
            <a:ext cx="12192000" cy="85205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标题 3">
            <a:extLst>
              <a:ext uri="{FF2B5EF4-FFF2-40B4-BE49-F238E27FC236}">
                <a16:creationId xmlns:a16="http://schemas.microsoft.com/office/drawing/2014/main" id="{AE2F4EA9-3182-4721-0B4A-15CC82433158}"/>
              </a:ext>
            </a:extLst>
          </p:cNvPr>
          <p:cNvSpPr>
            <a:spLocks noGrp="1"/>
          </p:cNvSpPr>
          <p:nvPr>
            <p:ph type="ctrTitle"/>
          </p:nvPr>
        </p:nvSpPr>
        <p:spPr>
          <a:xfrm>
            <a:off x="231227" y="73573"/>
            <a:ext cx="4614042" cy="598596"/>
          </a:xfrm>
        </p:spPr>
        <p:txBody>
          <a:bodyPr>
            <a:normAutofit/>
          </a:bodyPr>
          <a:lstStyle/>
          <a:p>
            <a:pPr algn="l"/>
            <a:r>
              <a:rPr lang="en-US" altLang="zh-CN" sz="3200" b="1" dirty="0">
                <a:latin typeface="+mn-lt"/>
              </a:rPr>
              <a:t>2.</a:t>
            </a:r>
            <a:r>
              <a:rPr lang="zh-CN" altLang="en-US" sz="3200" b="1" dirty="0">
                <a:latin typeface="+mn-lt"/>
              </a:rPr>
              <a:t> </a:t>
            </a:r>
            <a:r>
              <a:rPr lang="en" altLang="zh-CN" sz="3200" b="1" dirty="0">
                <a:latin typeface="+mn-lt"/>
              </a:rPr>
              <a:t>System Organization</a:t>
            </a:r>
            <a:endParaRPr lang="zh-CN" altLang="en-US" sz="2400" b="1" dirty="0">
              <a:latin typeface="+mn-lt"/>
            </a:endParaRPr>
          </a:p>
        </p:txBody>
      </p:sp>
      <p:sp>
        <p:nvSpPr>
          <p:cNvPr id="3" name="圆角矩形 4">
            <a:extLst>
              <a:ext uri="{FF2B5EF4-FFF2-40B4-BE49-F238E27FC236}">
                <a16:creationId xmlns:a16="http://schemas.microsoft.com/office/drawing/2014/main" id="{99A38F3B-4531-4C30-E51F-092C4DBCDB68}"/>
              </a:ext>
            </a:extLst>
          </p:cNvPr>
          <p:cNvSpPr txBox="1"/>
          <p:nvPr/>
        </p:nvSpPr>
        <p:spPr>
          <a:xfrm>
            <a:off x="3439213" y="2451064"/>
            <a:ext cx="1942295" cy="41068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 altLang="zh-CN" sz="2000" b="1" dirty="0" err="1"/>
              <a:t>Modularizer</a:t>
            </a:r>
            <a:endParaRPr lang="zh-CN" altLang="en-US" sz="2000" b="1" kern="1200" dirty="0"/>
          </a:p>
        </p:txBody>
      </p:sp>
      <p:sp>
        <p:nvSpPr>
          <p:cNvPr id="8" name="圆角矩形 7">
            <a:extLst>
              <a:ext uri="{FF2B5EF4-FFF2-40B4-BE49-F238E27FC236}">
                <a16:creationId xmlns:a16="http://schemas.microsoft.com/office/drawing/2014/main" id="{12971D14-967E-03D8-7F22-FF2B5BBDEF6C}"/>
              </a:ext>
            </a:extLst>
          </p:cNvPr>
          <p:cNvSpPr/>
          <p:nvPr/>
        </p:nvSpPr>
        <p:spPr>
          <a:xfrm>
            <a:off x="8145111" y="2451064"/>
            <a:ext cx="1954628" cy="455823"/>
          </a:xfrm>
          <a:prstGeom prst="roundRect">
            <a:avLst>
              <a:gd name="adj" fmla="val 10000"/>
            </a:avLst>
          </a:prstGeom>
          <a:solidFill>
            <a:schemeClr val="accent2">
              <a:lumMod val="20000"/>
              <a:lumOff val="80000"/>
              <a:alpha val="90000"/>
            </a:schemeClr>
          </a:solidFill>
        </p:spPr>
        <p:style>
          <a:lnRef idx="2">
            <a:schemeClr val="accent4">
              <a:hueOff val="0"/>
              <a:satOff val="0"/>
              <a:lumOff val="0"/>
              <a:alphaOff val="0"/>
            </a:schemeClr>
          </a:lnRef>
          <a:fillRef idx="1">
            <a:schemeClr val="accent4">
              <a:alpha val="90000"/>
              <a:tint val="40000"/>
              <a:hueOff val="0"/>
              <a:satOff val="0"/>
              <a:lumOff val="0"/>
              <a:alphaOff val="0"/>
            </a:schemeClr>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9" name="圆角矩形 4">
            <a:extLst>
              <a:ext uri="{FF2B5EF4-FFF2-40B4-BE49-F238E27FC236}">
                <a16:creationId xmlns:a16="http://schemas.microsoft.com/office/drawing/2014/main" id="{894F4224-0E4E-91A6-A1D8-DB0E41E5CEC8}"/>
              </a:ext>
            </a:extLst>
          </p:cNvPr>
          <p:cNvSpPr txBox="1"/>
          <p:nvPr/>
        </p:nvSpPr>
        <p:spPr>
          <a:xfrm>
            <a:off x="8145111" y="2496205"/>
            <a:ext cx="1942295" cy="41068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25400" rIns="38100" bIns="25400" numCol="1" spcCol="1270" anchor="ctr" anchorCtr="0">
            <a:noAutofit/>
          </a:bodyPr>
          <a:lstStyle/>
          <a:p>
            <a:pPr algn="ctr" defTabSz="889000">
              <a:lnSpc>
                <a:spcPct val="90000"/>
              </a:lnSpc>
              <a:spcBef>
                <a:spcPct val="0"/>
              </a:spcBef>
              <a:spcAft>
                <a:spcPct val="35000"/>
              </a:spcAft>
            </a:pPr>
            <a:r>
              <a:rPr lang="en-US" altLang="zh-CN" sz="2000" b="1" dirty="0"/>
              <a:t>Composer</a:t>
            </a:r>
            <a:endParaRPr lang="zh-CN" altLang="en-US" sz="2000" b="1" dirty="0"/>
          </a:p>
        </p:txBody>
      </p:sp>
      <p:sp>
        <p:nvSpPr>
          <p:cNvPr id="11" name="文本框 10">
            <a:extLst>
              <a:ext uri="{FF2B5EF4-FFF2-40B4-BE49-F238E27FC236}">
                <a16:creationId xmlns:a16="http://schemas.microsoft.com/office/drawing/2014/main" id="{639C13FB-A497-5C17-F31F-611F155708D1}"/>
              </a:ext>
            </a:extLst>
          </p:cNvPr>
          <p:cNvSpPr txBox="1"/>
          <p:nvPr/>
        </p:nvSpPr>
        <p:spPr>
          <a:xfrm>
            <a:off x="151965" y="925628"/>
            <a:ext cx="2765492" cy="1430392"/>
          </a:xfrm>
          <a:prstGeom prst="rect">
            <a:avLst/>
          </a:prstGeom>
          <a:noFill/>
        </p:spPr>
        <p:txBody>
          <a:bodyPr wrap="square">
            <a:spAutoFit/>
          </a:bodyPr>
          <a:lstStyle/>
          <a:p>
            <a:pPr>
              <a:lnSpc>
                <a:spcPct val="150000"/>
              </a:lnSpc>
            </a:pPr>
            <a:r>
              <a:rPr lang="zh-CN" altLang="en-US" sz="2000" b="1" i="0" u="none" strike="noStrike" dirty="0">
                <a:solidFill>
                  <a:srgbClr val="2A2B2E"/>
                </a:solidFill>
                <a:effectLst/>
                <a:latin typeface="PingFang SC"/>
              </a:rPr>
              <a:t>多个路由器配置生成</a:t>
            </a:r>
            <a:endParaRPr lang="en-US" altLang="zh-CN" sz="2000" b="1" i="0" u="none" strike="noStrike" dirty="0">
              <a:solidFill>
                <a:srgbClr val="2A2B2E"/>
              </a:solidFill>
              <a:effectLst/>
              <a:latin typeface="PingFang SC"/>
            </a:endParaRPr>
          </a:p>
          <a:p>
            <a:pPr>
              <a:lnSpc>
                <a:spcPct val="150000"/>
              </a:lnSpc>
            </a:pPr>
            <a:r>
              <a:rPr lang="zh-CN" altLang="en-US" sz="2000" b="1" i="0" u="none" strike="noStrike" dirty="0">
                <a:solidFill>
                  <a:srgbClr val="2A2B2E"/>
                </a:solidFill>
                <a:effectLst/>
                <a:latin typeface="PingFang SC"/>
              </a:rPr>
              <a:t> </a:t>
            </a:r>
            <a:r>
              <a:rPr lang="en-US" altLang="zh-CN" sz="2000" b="1" i="0" u="none" strike="noStrike" dirty="0">
                <a:solidFill>
                  <a:srgbClr val="2A2B2E"/>
                </a:solidFill>
                <a:effectLst/>
                <a:latin typeface="PingFang SC"/>
              </a:rPr>
              <a:t>-</a:t>
            </a:r>
            <a:r>
              <a:rPr lang="zh-CN" altLang="en-US" sz="2000" b="1" i="0" u="none" strike="noStrike" dirty="0">
                <a:solidFill>
                  <a:srgbClr val="2A2B2E"/>
                </a:solidFill>
                <a:effectLst/>
                <a:latin typeface="PingFang SC"/>
              </a:rPr>
              <a:t> </a:t>
            </a:r>
            <a:r>
              <a:rPr lang="en" altLang="zh-CN" sz="2000" b="1" dirty="0" err="1"/>
              <a:t>Modularizer</a:t>
            </a:r>
            <a:endParaRPr lang="zh-CN" altLang="en-US" sz="2000" b="1" kern="1200" dirty="0"/>
          </a:p>
          <a:p>
            <a:pPr>
              <a:lnSpc>
                <a:spcPct val="150000"/>
              </a:lnSpc>
            </a:pPr>
            <a:r>
              <a:rPr lang="en-US" altLang="zh-CN" sz="2000" b="1" dirty="0"/>
              <a:t>-</a:t>
            </a:r>
            <a:r>
              <a:rPr lang="zh-CN" altLang="en-US" sz="2000" b="1" dirty="0"/>
              <a:t> </a:t>
            </a:r>
            <a:r>
              <a:rPr lang="en-US" altLang="zh-CN" sz="2000" b="1" dirty="0"/>
              <a:t>Composer</a:t>
            </a:r>
            <a:endParaRPr lang="zh-CN" altLang="en-US" sz="2000" b="1" dirty="0"/>
          </a:p>
        </p:txBody>
      </p:sp>
      <p:sp>
        <p:nvSpPr>
          <p:cNvPr id="13" name="圆角矩形 12">
            <a:extLst>
              <a:ext uri="{FF2B5EF4-FFF2-40B4-BE49-F238E27FC236}">
                <a16:creationId xmlns:a16="http://schemas.microsoft.com/office/drawing/2014/main" id="{22ADF4AF-54CD-103B-1E08-5E787A1E3D88}"/>
              </a:ext>
            </a:extLst>
          </p:cNvPr>
          <p:cNvSpPr/>
          <p:nvPr/>
        </p:nvSpPr>
        <p:spPr>
          <a:xfrm>
            <a:off x="3451548" y="3281274"/>
            <a:ext cx="1954628" cy="455823"/>
          </a:xfrm>
          <a:prstGeom prst="roundRect">
            <a:avLst>
              <a:gd name="adj" fmla="val 10000"/>
            </a:avLst>
          </a:prstGeom>
          <a:solidFill>
            <a:schemeClr val="accent1">
              <a:lumMod val="40000"/>
              <a:lumOff val="60000"/>
            </a:schemeClr>
          </a:solidFill>
        </p:spPr>
        <p:style>
          <a:lnRef idx="2">
            <a:schemeClr val="accent4">
              <a:hueOff val="0"/>
              <a:satOff val="0"/>
              <a:lumOff val="0"/>
              <a:alphaOff val="0"/>
            </a:schemeClr>
          </a:lnRef>
          <a:fillRef idx="1">
            <a:schemeClr val="accent4">
              <a:alpha val="90000"/>
              <a:tint val="40000"/>
              <a:hueOff val="0"/>
              <a:satOff val="0"/>
              <a:lumOff val="0"/>
              <a:alphaOff val="0"/>
            </a:schemeClr>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4" name="圆角矩形 4">
            <a:extLst>
              <a:ext uri="{FF2B5EF4-FFF2-40B4-BE49-F238E27FC236}">
                <a16:creationId xmlns:a16="http://schemas.microsoft.com/office/drawing/2014/main" id="{4921193C-5BCD-756C-87D1-6950317EA684}"/>
              </a:ext>
            </a:extLst>
          </p:cNvPr>
          <p:cNvSpPr txBox="1"/>
          <p:nvPr/>
        </p:nvSpPr>
        <p:spPr>
          <a:xfrm>
            <a:off x="3451546" y="3281274"/>
            <a:ext cx="1942295" cy="455822"/>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25400" rIns="38100" bIns="25400" numCol="1" spcCol="1270" anchor="ctr" anchorCtr="0">
            <a:noAutofit/>
          </a:bodyPr>
          <a:lstStyle/>
          <a:p>
            <a:pPr algn="ctr" defTabSz="889000">
              <a:lnSpc>
                <a:spcPct val="90000"/>
              </a:lnSpc>
              <a:spcBef>
                <a:spcPct val="0"/>
              </a:spcBef>
              <a:spcAft>
                <a:spcPct val="35000"/>
              </a:spcAft>
            </a:pPr>
            <a:r>
              <a:rPr lang="zh-CN" altLang="en-US" sz="1200" dirty="0"/>
              <a:t>描述拓扑结构的</a:t>
            </a:r>
            <a:endParaRPr lang="en-US" altLang="zh-CN" sz="1200" dirty="0"/>
          </a:p>
          <a:p>
            <a:pPr algn="ctr" defTabSz="889000">
              <a:lnSpc>
                <a:spcPct val="90000"/>
              </a:lnSpc>
              <a:spcBef>
                <a:spcPct val="0"/>
              </a:spcBef>
              <a:spcAft>
                <a:spcPct val="35000"/>
              </a:spcAft>
            </a:pPr>
            <a:r>
              <a:rPr lang="zh-CN" altLang="en-US" sz="1200" dirty="0"/>
              <a:t>自然语言提示符</a:t>
            </a:r>
          </a:p>
        </p:txBody>
      </p:sp>
      <p:sp>
        <p:nvSpPr>
          <p:cNvPr id="15" name="圆角矩形 14">
            <a:extLst>
              <a:ext uri="{FF2B5EF4-FFF2-40B4-BE49-F238E27FC236}">
                <a16:creationId xmlns:a16="http://schemas.microsoft.com/office/drawing/2014/main" id="{97BE4FE9-BEAE-4DC8-D1E6-412805C252D9}"/>
              </a:ext>
            </a:extLst>
          </p:cNvPr>
          <p:cNvSpPr/>
          <p:nvPr/>
        </p:nvSpPr>
        <p:spPr>
          <a:xfrm>
            <a:off x="3438603" y="1530573"/>
            <a:ext cx="1954628" cy="455823"/>
          </a:xfrm>
          <a:prstGeom prst="roundRect">
            <a:avLst>
              <a:gd name="adj" fmla="val 10000"/>
            </a:avLst>
          </a:prstGeom>
          <a:solidFill>
            <a:schemeClr val="accent1">
              <a:lumMod val="40000"/>
              <a:lumOff val="60000"/>
            </a:schemeClr>
          </a:solidFill>
        </p:spPr>
        <p:style>
          <a:lnRef idx="2">
            <a:schemeClr val="accent4">
              <a:hueOff val="0"/>
              <a:satOff val="0"/>
              <a:lumOff val="0"/>
              <a:alphaOff val="0"/>
            </a:schemeClr>
          </a:lnRef>
          <a:fillRef idx="1">
            <a:schemeClr val="accent4">
              <a:alpha val="90000"/>
              <a:tint val="40000"/>
              <a:hueOff val="0"/>
              <a:satOff val="0"/>
              <a:lumOff val="0"/>
              <a:alphaOff val="0"/>
            </a:schemeClr>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6" name="圆角矩形 4">
            <a:extLst>
              <a:ext uri="{FF2B5EF4-FFF2-40B4-BE49-F238E27FC236}">
                <a16:creationId xmlns:a16="http://schemas.microsoft.com/office/drawing/2014/main" id="{530CD583-D18D-DFD8-D03B-3FA4B78BB9E2}"/>
              </a:ext>
            </a:extLst>
          </p:cNvPr>
          <p:cNvSpPr txBox="1"/>
          <p:nvPr/>
        </p:nvSpPr>
        <p:spPr>
          <a:xfrm>
            <a:off x="3438601" y="1530573"/>
            <a:ext cx="1954628" cy="455822"/>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25400" rIns="38100" bIns="25400" numCol="1" spcCol="1270" anchor="ctr" anchorCtr="0">
            <a:noAutofit/>
          </a:bodyPr>
          <a:lstStyle/>
          <a:p>
            <a:pPr algn="ctr" defTabSz="889000">
              <a:lnSpc>
                <a:spcPct val="90000"/>
              </a:lnSpc>
              <a:spcBef>
                <a:spcPct val="0"/>
              </a:spcBef>
              <a:spcAft>
                <a:spcPct val="35000"/>
              </a:spcAft>
            </a:pPr>
            <a:r>
              <a:rPr lang="zh-CN" altLang="en-US" sz="1200" dirty="0"/>
              <a:t>拓扑和连接（</a:t>
            </a:r>
            <a:r>
              <a:rPr lang="en-US" altLang="zh-CN" sz="1200" dirty="0"/>
              <a:t>JSON</a:t>
            </a:r>
            <a:r>
              <a:rPr lang="zh-CN" altLang="en-US" sz="1200" dirty="0"/>
              <a:t>）</a:t>
            </a:r>
          </a:p>
        </p:txBody>
      </p:sp>
      <p:cxnSp>
        <p:nvCxnSpPr>
          <p:cNvPr id="17" name="直线箭头连接符 16">
            <a:extLst>
              <a:ext uri="{FF2B5EF4-FFF2-40B4-BE49-F238E27FC236}">
                <a16:creationId xmlns:a16="http://schemas.microsoft.com/office/drawing/2014/main" id="{467172E4-938D-5A48-7815-5F49E55C0BAD}"/>
              </a:ext>
            </a:extLst>
          </p:cNvPr>
          <p:cNvCxnSpPr>
            <a:cxnSpLocks/>
            <a:stCxn id="16" idx="2"/>
            <a:endCxn id="5" idx="0"/>
          </p:cNvCxnSpPr>
          <p:nvPr/>
        </p:nvCxnSpPr>
        <p:spPr>
          <a:xfrm>
            <a:off x="4415915" y="1986395"/>
            <a:ext cx="612" cy="4195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直线箭头连接符 21">
            <a:extLst>
              <a:ext uri="{FF2B5EF4-FFF2-40B4-BE49-F238E27FC236}">
                <a16:creationId xmlns:a16="http://schemas.microsoft.com/office/drawing/2014/main" id="{DF11D001-C668-77C2-793E-613B05230603}"/>
              </a:ext>
            </a:extLst>
          </p:cNvPr>
          <p:cNvCxnSpPr>
            <a:cxnSpLocks/>
            <a:stCxn id="5" idx="2"/>
            <a:endCxn id="14" idx="0"/>
          </p:cNvCxnSpPr>
          <p:nvPr/>
        </p:nvCxnSpPr>
        <p:spPr>
          <a:xfrm>
            <a:off x="4416527" y="2861746"/>
            <a:ext cx="6167" cy="4195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矩形标注 24">
            <a:extLst>
              <a:ext uri="{FF2B5EF4-FFF2-40B4-BE49-F238E27FC236}">
                <a16:creationId xmlns:a16="http://schemas.microsoft.com/office/drawing/2014/main" id="{AAF091A0-DFE1-F20B-F26F-1E1F9A66651B}"/>
              </a:ext>
            </a:extLst>
          </p:cNvPr>
          <p:cNvSpPr/>
          <p:nvPr/>
        </p:nvSpPr>
        <p:spPr>
          <a:xfrm rot="10800000">
            <a:off x="2402036" y="4141353"/>
            <a:ext cx="3076192" cy="775684"/>
          </a:xfrm>
          <a:prstGeom prst="wedgeRectCallout">
            <a:avLst>
              <a:gd name="adj1" fmla="val -19921"/>
              <a:gd name="adj2" fmla="val 75131"/>
            </a:avLst>
          </a:prstGeom>
          <a:solidFill>
            <a:schemeClr val="accent1">
              <a:lumMod val="20000"/>
              <a:lumOff val="80000"/>
            </a:schemeClr>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6" name="圆角矩形 4">
            <a:extLst>
              <a:ext uri="{FF2B5EF4-FFF2-40B4-BE49-F238E27FC236}">
                <a16:creationId xmlns:a16="http://schemas.microsoft.com/office/drawing/2014/main" id="{948B7D60-3C88-3EF6-23E0-E15BDE33F805}"/>
              </a:ext>
            </a:extLst>
          </p:cNvPr>
          <p:cNvSpPr txBox="1"/>
          <p:nvPr/>
        </p:nvSpPr>
        <p:spPr>
          <a:xfrm>
            <a:off x="2400016" y="4146401"/>
            <a:ext cx="3080232" cy="77063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25400" rIns="38100" bIns="25400" numCol="1" spcCol="1270" anchor="ctr" anchorCtr="0">
            <a:noAutofit/>
          </a:bodyPr>
          <a:lstStyle/>
          <a:p>
            <a:pPr algn="ctr" defTabSz="889000">
              <a:lnSpc>
                <a:spcPct val="150000"/>
              </a:lnSpc>
              <a:spcBef>
                <a:spcPct val="0"/>
              </a:spcBef>
              <a:spcAft>
                <a:spcPct val="35000"/>
              </a:spcAft>
            </a:pPr>
            <a:r>
              <a:rPr lang="en-US" altLang="zh-CN" sz="1400" dirty="0" err="1"/>
              <a:t>Eg.</a:t>
            </a:r>
            <a:r>
              <a:rPr lang="zh-CN" altLang="en-US" sz="1400" b="0" i="0" u="none" strike="noStrike" dirty="0">
                <a:solidFill>
                  <a:srgbClr val="2A2B2E"/>
                </a:solidFill>
                <a:effectLst/>
                <a:latin typeface="PingFang SC"/>
              </a:rPr>
              <a:t>路由器</a:t>
            </a:r>
            <a:r>
              <a:rPr lang="en" altLang="zh-CN" sz="1400" b="0" i="0" u="none" strike="noStrike" dirty="0">
                <a:solidFill>
                  <a:srgbClr val="2A2B2E"/>
                </a:solidFill>
                <a:effectLst/>
                <a:latin typeface="PingFang SC"/>
              </a:rPr>
              <a:t>R1</a:t>
            </a:r>
            <a:r>
              <a:rPr lang="zh-CN" altLang="en-US" sz="1400" b="0" i="0" u="none" strike="noStrike" dirty="0">
                <a:solidFill>
                  <a:srgbClr val="2A2B2E"/>
                </a:solidFill>
                <a:effectLst/>
                <a:latin typeface="PingFang SC"/>
              </a:rPr>
              <a:t>通过接口</a:t>
            </a:r>
            <a:r>
              <a:rPr lang="en" altLang="zh-CN" sz="1400" b="0" i="0" u="none" strike="noStrike" dirty="0">
                <a:solidFill>
                  <a:srgbClr val="2A2B2E"/>
                </a:solidFill>
                <a:effectLst/>
                <a:latin typeface="PingFang SC"/>
              </a:rPr>
              <a:t>i1 </a:t>
            </a:r>
            <a:r>
              <a:rPr lang="zh-CN" altLang="en" sz="1400" b="0" i="0" u="none" strike="noStrike" dirty="0">
                <a:solidFill>
                  <a:srgbClr val="2A2B2E"/>
                </a:solidFill>
                <a:effectLst/>
                <a:latin typeface="PingFang SC"/>
              </a:rPr>
              <a:t>（</a:t>
            </a:r>
            <a:r>
              <a:rPr lang="en" altLang="zh-CN" sz="1400" b="0" i="0" u="none" strike="noStrike" dirty="0">
                <a:solidFill>
                  <a:srgbClr val="2A2B2E"/>
                </a:solidFill>
                <a:effectLst/>
                <a:latin typeface="PingFang SC"/>
              </a:rPr>
              <a:t>R1</a:t>
            </a:r>
            <a:r>
              <a:rPr lang="zh-CN" altLang="en" sz="1400" b="0" i="0" u="none" strike="noStrike" dirty="0">
                <a:solidFill>
                  <a:srgbClr val="2A2B2E"/>
                </a:solidFill>
                <a:effectLst/>
                <a:latin typeface="PingFang SC"/>
              </a:rPr>
              <a:t>）</a:t>
            </a:r>
            <a:r>
              <a:rPr lang="zh-CN" altLang="en-US" sz="1400" b="0" i="0" u="none" strike="noStrike" dirty="0">
                <a:solidFill>
                  <a:srgbClr val="2A2B2E"/>
                </a:solidFill>
                <a:effectLst/>
                <a:latin typeface="PingFang SC"/>
              </a:rPr>
              <a:t>和</a:t>
            </a:r>
            <a:r>
              <a:rPr lang="en" altLang="zh-CN" sz="1400" b="0" i="0" u="none" strike="noStrike" dirty="0">
                <a:solidFill>
                  <a:srgbClr val="2A2B2E"/>
                </a:solidFill>
                <a:effectLst/>
                <a:latin typeface="PingFang SC"/>
              </a:rPr>
              <a:t>i2 </a:t>
            </a:r>
            <a:r>
              <a:rPr lang="zh-CN" altLang="en" sz="1400" b="0" i="0" u="none" strike="noStrike" dirty="0">
                <a:solidFill>
                  <a:srgbClr val="2A2B2E"/>
                </a:solidFill>
                <a:effectLst/>
                <a:latin typeface="PingFang SC"/>
              </a:rPr>
              <a:t>（</a:t>
            </a:r>
            <a:r>
              <a:rPr lang="en" altLang="zh-CN" sz="1400" b="0" i="0" u="none" strike="noStrike" dirty="0">
                <a:solidFill>
                  <a:srgbClr val="2A2B2E"/>
                </a:solidFill>
                <a:effectLst/>
                <a:latin typeface="PingFang SC"/>
              </a:rPr>
              <a:t>R2</a:t>
            </a:r>
            <a:r>
              <a:rPr lang="zh-CN" altLang="en" sz="1400" b="0" i="0" u="none" strike="noStrike" dirty="0">
                <a:solidFill>
                  <a:srgbClr val="2A2B2E"/>
                </a:solidFill>
                <a:effectLst/>
                <a:latin typeface="PingFang SC"/>
              </a:rPr>
              <a:t>）</a:t>
            </a:r>
            <a:r>
              <a:rPr lang="zh-CN" altLang="en-US" sz="1400" b="0" i="0" u="none" strike="noStrike" dirty="0">
                <a:solidFill>
                  <a:srgbClr val="2A2B2E"/>
                </a:solidFill>
                <a:effectLst/>
                <a:latin typeface="PingFang SC"/>
              </a:rPr>
              <a:t>与路由器</a:t>
            </a:r>
            <a:r>
              <a:rPr lang="en" altLang="zh-CN" sz="1400" b="0" i="0" u="none" strike="noStrike" dirty="0">
                <a:solidFill>
                  <a:srgbClr val="2A2B2E"/>
                </a:solidFill>
                <a:effectLst/>
                <a:latin typeface="PingFang SC"/>
              </a:rPr>
              <a:t>R2</a:t>
            </a:r>
            <a:r>
              <a:rPr lang="zh-CN" altLang="en-US" sz="1400" b="0" i="0" u="none" strike="noStrike" dirty="0">
                <a:solidFill>
                  <a:srgbClr val="2A2B2E"/>
                </a:solidFill>
                <a:effectLst/>
                <a:latin typeface="PingFang SC"/>
              </a:rPr>
              <a:t>相连</a:t>
            </a:r>
            <a:endParaRPr lang="zh-CN" altLang="en" sz="1400" dirty="0"/>
          </a:p>
        </p:txBody>
      </p:sp>
      <p:sp>
        <p:nvSpPr>
          <p:cNvPr id="27" name="圆角矩形 4">
            <a:extLst>
              <a:ext uri="{FF2B5EF4-FFF2-40B4-BE49-F238E27FC236}">
                <a16:creationId xmlns:a16="http://schemas.microsoft.com/office/drawing/2014/main" id="{79101B61-FD9D-9693-D809-890564B9C104}"/>
              </a:ext>
            </a:extLst>
          </p:cNvPr>
          <p:cNvSpPr txBox="1"/>
          <p:nvPr/>
        </p:nvSpPr>
        <p:spPr>
          <a:xfrm>
            <a:off x="8130758" y="3281274"/>
            <a:ext cx="1942295" cy="455822"/>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25400" rIns="38100" bIns="25400" numCol="1" spcCol="1270" anchor="ctr" anchorCtr="0">
            <a:noAutofit/>
          </a:bodyPr>
          <a:lstStyle/>
          <a:p>
            <a:pPr algn="ctr" defTabSz="889000">
              <a:lnSpc>
                <a:spcPct val="90000"/>
              </a:lnSpc>
              <a:spcBef>
                <a:spcPct val="0"/>
              </a:spcBef>
              <a:spcAft>
                <a:spcPct val="35000"/>
              </a:spcAft>
            </a:pPr>
            <a:r>
              <a:rPr lang="zh-CN" altLang="en-US" sz="1200" dirty="0"/>
              <a:t>将片段放回原处</a:t>
            </a:r>
          </a:p>
        </p:txBody>
      </p:sp>
      <p:sp>
        <p:nvSpPr>
          <p:cNvPr id="33" name="矩形标注 32">
            <a:extLst>
              <a:ext uri="{FF2B5EF4-FFF2-40B4-BE49-F238E27FC236}">
                <a16:creationId xmlns:a16="http://schemas.microsoft.com/office/drawing/2014/main" id="{8FEBCED3-D7A7-7AFF-0832-A356C5C32417}"/>
              </a:ext>
            </a:extLst>
          </p:cNvPr>
          <p:cNvSpPr/>
          <p:nvPr/>
        </p:nvSpPr>
        <p:spPr>
          <a:xfrm rot="10800000">
            <a:off x="8130758" y="4141353"/>
            <a:ext cx="3076192" cy="775684"/>
          </a:xfrm>
          <a:prstGeom prst="wedgeRectCallout">
            <a:avLst>
              <a:gd name="adj1" fmla="val 21999"/>
              <a:gd name="adj2" fmla="val 78154"/>
            </a:avLst>
          </a:prstGeom>
          <a:solidFill>
            <a:schemeClr val="accent1">
              <a:lumMod val="20000"/>
              <a:lumOff val="80000"/>
            </a:schemeClr>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4" name="圆角矩形 4">
            <a:extLst>
              <a:ext uri="{FF2B5EF4-FFF2-40B4-BE49-F238E27FC236}">
                <a16:creationId xmlns:a16="http://schemas.microsoft.com/office/drawing/2014/main" id="{6C13ABA4-25F2-C17B-00AF-43A82864A426}"/>
              </a:ext>
            </a:extLst>
          </p:cNvPr>
          <p:cNvSpPr txBox="1"/>
          <p:nvPr/>
        </p:nvSpPr>
        <p:spPr>
          <a:xfrm>
            <a:off x="8128738" y="4146401"/>
            <a:ext cx="3080232" cy="77063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25400" rIns="38100" bIns="25400" numCol="1" spcCol="1270" anchor="ctr" anchorCtr="0">
            <a:noAutofit/>
          </a:bodyPr>
          <a:lstStyle/>
          <a:p>
            <a:pPr algn="ctr" defTabSz="889000">
              <a:lnSpc>
                <a:spcPct val="150000"/>
              </a:lnSpc>
              <a:spcBef>
                <a:spcPct val="0"/>
              </a:spcBef>
              <a:spcAft>
                <a:spcPct val="35000"/>
              </a:spcAft>
            </a:pPr>
            <a:r>
              <a:rPr lang="zh-CN" altLang="en-US" sz="1400" dirty="0">
                <a:solidFill>
                  <a:srgbClr val="2A2B2E"/>
                </a:solidFill>
                <a:latin typeface="PingFang SC"/>
              </a:rPr>
              <a:t>本例中是放在</a:t>
            </a:r>
            <a:r>
              <a:rPr lang="en" altLang="zh-CN" sz="1400" dirty="0">
                <a:solidFill>
                  <a:srgbClr val="2A2B2E"/>
                </a:solidFill>
                <a:latin typeface="PingFang SC"/>
              </a:rPr>
              <a:t>Batfish</a:t>
            </a:r>
            <a:r>
              <a:rPr lang="zh-CN" altLang="en-US" sz="1400" dirty="0">
                <a:solidFill>
                  <a:srgbClr val="2A2B2E"/>
                </a:solidFill>
                <a:latin typeface="PingFang SC"/>
              </a:rPr>
              <a:t>的文件夹中</a:t>
            </a:r>
            <a:endParaRPr lang="zh-CN" altLang="en" sz="1400" dirty="0">
              <a:solidFill>
                <a:srgbClr val="2A2B2E"/>
              </a:solidFill>
              <a:latin typeface="PingFang SC"/>
            </a:endParaRPr>
          </a:p>
        </p:txBody>
      </p:sp>
      <p:cxnSp>
        <p:nvCxnSpPr>
          <p:cNvPr id="35" name="直线箭头连接符 34">
            <a:extLst>
              <a:ext uri="{FF2B5EF4-FFF2-40B4-BE49-F238E27FC236}">
                <a16:creationId xmlns:a16="http://schemas.microsoft.com/office/drawing/2014/main" id="{D9B488DD-B10A-D023-0B34-294DE0651276}"/>
              </a:ext>
            </a:extLst>
          </p:cNvPr>
          <p:cNvCxnSpPr>
            <a:cxnSpLocks/>
            <a:stCxn id="9" idx="2"/>
          </p:cNvCxnSpPr>
          <p:nvPr/>
        </p:nvCxnSpPr>
        <p:spPr>
          <a:xfrm>
            <a:off x="9116259" y="2906887"/>
            <a:ext cx="0" cy="3776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圆角矩形 36">
            <a:extLst>
              <a:ext uri="{FF2B5EF4-FFF2-40B4-BE49-F238E27FC236}">
                <a16:creationId xmlns:a16="http://schemas.microsoft.com/office/drawing/2014/main" id="{034D8895-FF89-6203-48FF-87F0F88B6017}"/>
              </a:ext>
            </a:extLst>
          </p:cNvPr>
          <p:cNvSpPr/>
          <p:nvPr/>
        </p:nvSpPr>
        <p:spPr>
          <a:xfrm>
            <a:off x="8118425" y="1530573"/>
            <a:ext cx="1954628" cy="455823"/>
          </a:xfrm>
          <a:prstGeom prst="roundRect">
            <a:avLst>
              <a:gd name="adj" fmla="val 10000"/>
            </a:avLst>
          </a:prstGeom>
          <a:solidFill>
            <a:schemeClr val="accent1">
              <a:lumMod val="40000"/>
              <a:lumOff val="60000"/>
            </a:schemeClr>
          </a:solidFill>
        </p:spPr>
        <p:style>
          <a:lnRef idx="2">
            <a:schemeClr val="accent4">
              <a:hueOff val="0"/>
              <a:satOff val="0"/>
              <a:lumOff val="0"/>
              <a:alphaOff val="0"/>
            </a:schemeClr>
          </a:lnRef>
          <a:fillRef idx="1">
            <a:schemeClr val="accent4">
              <a:alpha val="90000"/>
              <a:tint val="40000"/>
              <a:hueOff val="0"/>
              <a:satOff val="0"/>
              <a:lumOff val="0"/>
              <a:alphaOff val="0"/>
            </a:schemeClr>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38" name="圆角矩形 4">
            <a:extLst>
              <a:ext uri="{FF2B5EF4-FFF2-40B4-BE49-F238E27FC236}">
                <a16:creationId xmlns:a16="http://schemas.microsoft.com/office/drawing/2014/main" id="{06779255-CF66-1686-E6E3-4694A449CD9F}"/>
              </a:ext>
            </a:extLst>
          </p:cNvPr>
          <p:cNvSpPr txBox="1"/>
          <p:nvPr/>
        </p:nvSpPr>
        <p:spPr>
          <a:xfrm>
            <a:off x="8151574" y="1530573"/>
            <a:ext cx="1942295" cy="455822"/>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25400" rIns="38100" bIns="25400" numCol="1" spcCol="1270" anchor="ctr" anchorCtr="0">
            <a:noAutofit/>
          </a:bodyPr>
          <a:lstStyle/>
          <a:p>
            <a:pPr algn="ctr" defTabSz="889000">
              <a:lnSpc>
                <a:spcPct val="90000"/>
              </a:lnSpc>
              <a:spcBef>
                <a:spcPct val="0"/>
              </a:spcBef>
              <a:spcAft>
                <a:spcPct val="35000"/>
              </a:spcAft>
            </a:pPr>
            <a:r>
              <a:rPr lang="zh-CN" altLang="en-US" sz="1200" dirty="0"/>
              <a:t>语法拓扑验证器的结果</a:t>
            </a:r>
          </a:p>
        </p:txBody>
      </p:sp>
      <p:cxnSp>
        <p:nvCxnSpPr>
          <p:cNvPr id="39" name="直线箭头连接符 38">
            <a:extLst>
              <a:ext uri="{FF2B5EF4-FFF2-40B4-BE49-F238E27FC236}">
                <a16:creationId xmlns:a16="http://schemas.microsoft.com/office/drawing/2014/main" id="{9D6B2A47-7AAD-FE13-4C2A-A7AD09E6BCCF}"/>
              </a:ext>
            </a:extLst>
          </p:cNvPr>
          <p:cNvCxnSpPr>
            <a:cxnSpLocks/>
            <a:stCxn id="38" idx="2"/>
            <a:endCxn id="8" idx="0"/>
          </p:cNvCxnSpPr>
          <p:nvPr/>
        </p:nvCxnSpPr>
        <p:spPr>
          <a:xfrm flipH="1">
            <a:off x="9122425" y="1986395"/>
            <a:ext cx="297" cy="4646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文本框 43">
            <a:extLst>
              <a:ext uri="{FF2B5EF4-FFF2-40B4-BE49-F238E27FC236}">
                <a16:creationId xmlns:a16="http://schemas.microsoft.com/office/drawing/2014/main" id="{26A8F8AA-7563-68CE-6586-A824C0BB41C9}"/>
              </a:ext>
            </a:extLst>
          </p:cNvPr>
          <p:cNvSpPr txBox="1"/>
          <p:nvPr/>
        </p:nvSpPr>
        <p:spPr>
          <a:xfrm>
            <a:off x="231227" y="5121487"/>
            <a:ext cx="5864773" cy="677108"/>
          </a:xfrm>
          <a:prstGeom prst="rect">
            <a:avLst/>
          </a:prstGeom>
          <a:noFill/>
        </p:spPr>
        <p:txBody>
          <a:bodyPr wrap="square">
            <a:spAutoFit/>
          </a:bodyPr>
          <a:lstStyle/>
          <a:p>
            <a:r>
              <a:rPr lang="zh-CN" altLang="en-US" sz="1600" b="1" dirty="0"/>
              <a:t>Give the Model Time to Think</a:t>
            </a:r>
            <a:endParaRPr lang="en-US" altLang="zh-CN" sz="1600" b="1" dirty="0"/>
          </a:p>
          <a:p>
            <a:r>
              <a:rPr lang="zh-CN" altLang="en-US" sz="1100" b="1" i="0" u="none" strike="noStrike" dirty="0">
                <a:solidFill>
                  <a:srgbClr val="2A2B2E"/>
                </a:solidFill>
                <a:effectLst/>
                <a:latin typeface="PingFang SC"/>
              </a:rPr>
              <a:t>模块化</a:t>
            </a:r>
            <a:r>
              <a:rPr lang="zh-CN" altLang="en-US" sz="1100" b="0" i="0" u="none" strike="noStrike" dirty="0">
                <a:solidFill>
                  <a:srgbClr val="2A2B2E"/>
                </a:solidFill>
                <a:effectLst/>
                <a:latin typeface="PingFang SC"/>
              </a:rPr>
              <a:t>： 将复杂提示分解为更简单的子提示</a:t>
            </a:r>
            <a:endParaRPr lang="en-US" altLang="zh-CN" sz="1100" b="0" i="0" u="none" strike="noStrike" dirty="0">
              <a:solidFill>
                <a:srgbClr val="2A2B2E"/>
              </a:solidFill>
              <a:effectLst/>
              <a:latin typeface="PingFang SC"/>
            </a:endParaRPr>
          </a:p>
          <a:p>
            <a:r>
              <a:rPr lang="en" altLang="zh-CN" sz="1100" b="1" dirty="0">
                <a:solidFill>
                  <a:srgbClr val="2A2B2E"/>
                </a:solidFill>
                <a:latin typeface="PingFang SC"/>
              </a:rPr>
              <a:t>single shot prompting</a:t>
            </a:r>
            <a:r>
              <a:rPr lang="zh-CN" altLang="en-US" sz="1100" dirty="0">
                <a:solidFill>
                  <a:srgbClr val="2A2B2E"/>
                </a:solidFill>
                <a:latin typeface="PingFang SC"/>
              </a:rPr>
              <a:t>：</a:t>
            </a:r>
            <a:r>
              <a:rPr lang="zh-CN" altLang="en-US" sz="900" b="0" i="0" u="none" strike="noStrike" dirty="0">
                <a:solidFill>
                  <a:srgbClr val="2A2B2E"/>
                </a:solidFill>
                <a:effectLst/>
                <a:latin typeface="PingFang SC"/>
              </a:rPr>
              <a:t>使用一组从数据库加载的初始指令提示（</a:t>
            </a:r>
            <a:r>
              <a:rPr lang="en" altLang="zh-CN" sz="900" b="0" i="0" u="none" strike="noStrike" dirty="0">
                <a:solidFill>
                  <a:srgbClr val="2A2B2E"/>
                </a:solidFill>
                <a:effectLst/>
                <a:latin typeface="PingFang SC"/>
              </a:rPr>
              <a:t>IIP</a:t>
            </a:r>
            <a:r>
              <a:rPr lang="en-US" altLang="zh-CN" sz="900" b="0" i="0" u="none" strike="noStrike" dirty="0">
                <a:solidFill>
                  <a:srgbClr val="2A2B2E"/>
                </a:solidFill>
                <a:effectLst/>
                <a:latin typeface="PingFang SC"/>
              </a:rPr>
              <a:t>-</a:t>
            </a:r>
            <a:r>
              <a:rPr lang="en" altLang="zh-CN" sz="800" dirty="0"/>
              <a:t>“initial instruction prompts </a:t>
            </a:r>
            <a:r>
              <a:rPr lang="zh-CN" altLang="en" sz="900" b="0" i="0" u="none" strike="noStrike" dirty="0">
                <a:solidFill>
                  <a:srgbClr val="2A2B2E"/>
                </a:solidFill>
                <a:effectLst/>
                <a:latin typeface="PingFang SC"/>
              </a:rPr>
              <a:t>）</a:t>
            </a:r>
            <a:r>
              <a:rPr lang="zh-CN" altLang="en-US" sz="900" b="0" i="0" u="none" strike="noStrike" dirty="0">
                <a:solidFill>
                  <a:srgbClr val="2A2B2E"/>
                </a:solidFill>
                <a:effectLst/>
                <a:latin typeface="PingFang SC"/>
              </a:rPr>
              <a:t> 启动每个聊天</a:t>
            </a:r>
            <a:endParaRPr lang="zh-CN" altLang="en-US" sz="1100" dirty="0">
              <a:solidFill>
                <a:srgbClr val="2A2B2E"/>
              </a:solidFill>
              <a:latin typeface="PingFang SC"/>
            </a:endParaRPr>
          </a:p>
        </p:txBody>
      </p:sp>
      <p:sp>
        <p:nvSpPr>
          <p:cNvPr id="46" name="文本框 45">
            <a:extLst>
              <a:ext uri="{FF2B5EF4-FFF2-40B4-BE49-F238E27FC236}">
                <a16:creationId xmlns:a16="http://schemas.microsoft.com/office/drawing/2014/main" id="{AA0CBB7D-686E-22FC-A9CD-F2559A0260EB}"/>
              </a:ext>
            </a:extLst>
          </p:cNvPr>
          <p:cNvSpPr txBox="1"/>
          <p:nvPr/>
        </p:nvSpPr>
        <p:spPr>
          <a:xfrm>
            <a:off x="-190803" y="5957229"/>
            <a:ext cx="12277295" cy="1015663"/>
          </a:xfrm>
          <a:prstGeom prst="rect">
            <a:avLst/>
          </a:prstGeom>
          <a:noFill/>
        </p:spPr>
        <p:txBody>
          <a:bodyPr wrap="square">
            <a:spAutoFit/>
          </a:bodyPr>
          <a:lstStyle/>
          <a:p>
            <a:pPr lvl="1"/>
            <a:r>
              <a:rPr lang="zh-CN" altLang="en" sz="1200" dirty="0">
                <a:solidFill>
                  <a:schemeClr val="tx1">
                    <a:lumMod val="50000"/>
                    <a:lumOff val="50000"/>
                  </a:schemeClr>
                </a:solidFill>
              </a:rPr>
              <a:t>相关</a:t>
            </a:r>
            <a:r>
              <a:rPr lang="zh-CN" altLang="en-US" sz="1200" dirty="0">
                <a:solidFill>
                  <a:schemeClr val="tx1">
                    <a:lumMod val="50000"/>
                    <a:lumOff val="50000"/>
                  </a:schemeClr>
                </a:solidFill>
              </a:rPr>
              <a:t>文献</a:t>
            </a:r>
            <a:endParaRPr lang="en-US" altLang="zh-CN" sz="1200" dirty="0">
              <a:solidFill>
                <a:schemeClr val="tx1">
                  <a:lumMod val="50000"/>
                  <a:lumOff val="50000"/>
                </a:schemeClr>
              </a:solidFill>
            </a:endParaRPr>
          </a:p>
          <a:p>
            <a:pPr marL="685800" lvl="1" indent="-228600">
              <a:buAutoNum type="arabicPeriod"/>
            </a:pPr>
            <a:r>
              <a:rPr lang="en" altLang="zh-CN" sz="1200" b="1" dirty="0">
                <a:solidFill>
                  <a:schemeClr val="tx1">
                    <a:lumMod val="50000"/>
                    <a:lumOff val="50000"/>
                  </a:schemeClr>
                </a:solidFill>
              </a:rPr>
              <a:t> single shot prompting</a:t>
            </a:r>
            <a:r>
              <a:rPr lang="zh-CN" altLang="en-US" sz="1200" dirty="0">
                <a:solidFill>
                  <a:schemeClr val="tx1">
                    <a:lumMod val="50000"/>
                    <a:lumOff val="50000"/>
                  </a:schemeClr>
                </a:solidFill>
              </a:rPr>
              <a:t>：</a:t>
            </a:r>
            <a:r>
              <a:rPr lang="en" altLang="zh-CN" sz="1200" dirty="0" err="1">
                <a:solidFill>
                  <a:schemeClr val="tx1">
                    <a:lumMod val="50000"/>
                    <a:lumOff val="50000"/>
                  </a:schemeClr>
                </a:solidFill>
              </a:rPr>
              <a:t>DeepLearning.AI</a:t>
            </a:r>
            <a:r>
              <a:rPr lang="en" altLang="zh-CN" sz="1200" dirty="0">
                <a:solidFill>
                  <a:schemeClr val="tx1">
                    <a:lumMod val="50000"/>
                    <a:lumOff val="50000"/>
                  </a:schemeClr>
                </a:solidFill>
              </a:rPr>
              <a:t>. ChatGPT Prompt Engineering for Developers. </a:t>
            </a:r>
            <a:r>
              <a:rPr lang="en" altLang="zh-CN" sz="1200" dirty="0">
                <a:solidFill>
                  <a:schemeClr val="tx1">
                    <a:lumMod val="50000"/>
                    <a:lumOff val="50000"/>
                  </a:schemeClr>
                </a:solidFill>
                <a:hlinkClick r:id="rId3">
                  <a:extLst>
                    <a:ext uri="{A12FA001-AC4F-418D-AE19-62706E023703}">
                      <ahyp:hlinkClr xmlns:ahyp="http://schemas.microsoft.com/office/drawing/2018/hyperlinkcolor" val="tx"/>
                    </a:ext>
                  </a:extLst>
                </a:hlinkClick>
              </a:rPr>
              <a:t>https://learn.deeplearning.ai/chatgpt-prompt-eng/lesson/1/ introduction</a:t>
            </a:r>
            <a:r>
              <a:rPr lang="en" altLang="zh-CN" sz="1200" dirty="0">
                <a:solidFill>
                  <a:schemeClr val="tx1">
                    <a:lumMod val="50000"/>
                    <a:lumOff val="50000"/>
                  </a:schemeClr>
                </a:solidFill>
              </a:rPr>
              <a:t>, 2023.</a:t>
            </a:r>
          </a:p>
          <a:p>
            <a:pPr marL="685800" lvl="1" indent="-228600">
              <a:buFontTx/>
              <a:buAutoNum type="arabicPeriod"/>
            </a:pPr>
            <a:r>
              <a:rPr lang="en" altLang="zh-CN" sz="1200" b="1" dirty="0">
                <a:solidFill>
                  <a:schemeClr val="tx1">
                    <a:lumMod val="50000"/>
                    <a:lumOff val="50000"/>
                  </a:schemeClr>
                </a:solidFill>
              </a:rPr>
              <a:t>IIP</a:t>
            </a:r>
            <a:r>
              <a:rPr lang="zh-CN" altLang="en-US" sz="1200" dirty="0">
                <a:solidFill>
                  <a:schemeClr val="tx1">
                    <a:lumMod val="50000"/>
                    <a:lumOff val="50000"/>
                  </a:schemeClr>
                </a:solidFill>
              </a:rPr>
              <a:t>：</a:t>
            </a:r>
            <a:r>
              <a:rPr lang="en" altLang="zh-CN" sz="1200" dirty="0">
                <a:solidFill>
                  <a:schemeClr val="tx1">
                    <a:lumMod val="50000"/>
                    <a:lumOff val="50000"/>
                  </a:schemeClr>
                </a:solidFill>
              </a:rPr>
              <a:t>“Jigsaw”  N. Jain, S. </a:t>
            </a:r>
            <a:r>
              <a:rPr lang="en" altLang="zh-CN" sz="1200" dirty="0" err="1">
                <a:solidFill>
                  <a:schemeClr val="tx1">
                    <a:lumMod val="50000"/>
                    <a:lumOff val="50000"/>
                  </a:schemeClr>
                </a:solidFill>
              </a:rPr>
              <a:t>Vaidyanath</a:t>
            </a:r>
            <a:r>
              <a:rPr lang="en" altLang="zh-CN" sz="1200" dirty="0">
                <a:solidFill>
                  <a:schemeClr val="tx1">
                    <a:lumMod val="50000"/>
                    <a:lumOff val="50000"/>
                  </a:schemeClr>
                </a:solidFill>
              </a:rPr>
              <a:t>, A. Iyer, N. Natarajan, S. Parthasarathy, S. </a:t>
            </a:r>
            <a:r>
              <a:rPr lang="en" altLang="zh-CN" sz="1200" dirty="0" err="1">
                <a:solidFill>
                  <a:schemeClr val="tx1">
                    <a:lumMod val="50000"/>
                    <a:lumOff val="50000"/>
                  </a:schemeClr>
                </a:solidFill>
              </a:rPr>
              <a:t>Rajamani</a:t>
            </a:r>
            <a:r>
              <a:rPr lang="en" altLang="zh-CN" sz="1200" dirty="0">
                <a:solidFill>
                  <a:schemeClr val="tx1">
                    <a:lumMod val="50000"/>
                    <a:lumOff val="50000"/>
                  </a:schemeClr>
                </a:solidFill>
              </a:rPr>
              <a:t>, and R. Sharma. Jigsaw: Large language models meet program synthesis. In Proceedings of the 44th International Conference on Software Engineering, ICSE ’22, page 1219–1231, New York, NY, USA, 2022. Association for Computing Machinery.</a:t>
            </a:r>
          </a:p>
          <a:p>
            <a:pPr lvl="1"/>
            <a:endParaRPr lang="en-US" altLang="zh-CN" sz="1200" dirty="0">
              <a:solidFill>
                <a:schemeClr val="tx1">
                  <a:lumMod val="50000"/>
                  <a:lumOff val="50000"/>
                </a:schemeClr>
              </a:solidFill>
            </a:endParaRPr>
          </a:p>
        </p:txBody>
      </p:sp>
    </p:spTree>
    <p:extLst>
      <p:ext uri="{BB962C8B-B14F-4D97-AF65-F5344CB8AC3E}">
        <p14:creationId xmlns:p14="http://schemas.microsoft.com/office/powerpoint/2010/main" val="3826478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48C4E-7AEA-0DFC-0297-235847C95A46}"/>
            </a:ext>
          </a:extLst>
        </p:cNvPr>
        <p:cNvGrpSpPr/>
        <p:nvPr/>
      </p:nvGrpSpPr>
      <p:grpSpPr>
        <a:xfrm>
          <a:off x="0" y="0"/>
          <a:ext cx="0" cy="0"/>
          <a:chOff x="0" y="0"/>
          <a:chExt cx="0" cy="0"/>
        </a:xfrm>
      </p:grpSpPr>
      <p:sp>
        <p:nvSpPr>
          <p:cNvPr id="7" name="矩形 6">
            <a:extLst>
              <a:ext uri="{FF2B5EF4-FFF2-40B4-BE49-F238E27FC236}">
                <a16:creationId xmlns:a16="http://schemas.microsoft.com/office/drawing/2014/main" id="{244BB773-14AD-D84F-795E-024E8E467638}"/>
              </a:ext>
            </a:extLst>
          </p:cNvPr>
          <p:cNvSpPr/>
          <p:nvPr/>
        </p:nvSpPr>
        <p:spPr>
          <a:xfrm>
            <a:off x="0" y="0"/>
            <a:ext cx="12192000" cy="85205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标题 3">
            <a:extLst>
              <a:ext uri="{FF2B5EF4-FFF2-40B4-BE49-F238E27FC236}">
                <a16:creationId xmlns:a16="http://schemas.microsoft.com/office/drawing/2014/main" id="{565356A1-1859-38A9-6E0A-027EC39E8720}"/>
              </a:ext>
            </a:extLst>
          </p:cNvPr>
          <p:cNvSpPr>
            <a:spLocks noGrp="1"/>
          </p:cNvSpPr>
          <p:nvPr>
            <p:ph type="ctrTitle"/>
          </p:nvPr>
        </p:nvSpPr>
        <p:spPr>
          <a:xfrm>
            <a:off x="231226" y="73573"/>
            <a:ext cx="6348250" cy="598596"/>
          </a:xfrm>
        </p:spPr>
        <p:txBody>
          <a:bodyPr>
            <a:noAutofit/>
          </a:bodyPr>
          <a:lstStyle/>
          <a:p>
            <a:pPr algn="l"/>
            <a:r>
              <a:rPr lang="en-US" altLang="zh-CN" sz="3200" b="1" dirty="0">
                <a:latin typeface="+mn-lt"/>
              </a:rPr>
              <a:t>3.</a:t>
            </a:r>
            <a:r>
              <a:rPr lang="zh-CN" altLang="en-US" sz="3200" b="1" dirty="0">
                <a:latin typeface="+mn-lt"/>
              </a:rPr>
              <a:t> </a:t>
            </a:r>
            <a:r>
              <a:rPr lang="en" altLang="zh-CN" sz="3200" b="1" dirty="0">
                <a:latin typeface="+mn-lt"/>
              </a:rPr>
              <a:t>Cisco to Juniper Translation</a:t>
            </a:r>
            <a:endParaRPr lang="zh-CN" altLang="en-US" sz="3200" b="1" dirty="0">
              <a:latin typeface="+mn-lt"/>
            </a:endParaRPr>
          </a:p>
        </p:txBody>
      </p:sp>
      <p:sp>
        <p:nvSpPr>
          <p:cNvPr id="3" name="文本框 2">
            <a:extLst>
              <a:ext uri="{FF2B5EF4-FFF2-40B4-BE49-F238E27FC236}">
                <a16:creationId xmlns:a16="http://schemas.microsoft.com/office/drawing/2014/main" id="{05448DAB-2CB4-9608-11E1-42630FA9F2BB}"/>
              </a:ext>
            </a:extLst>
          </p:cNvPr>
          <p:cNvSpPr txBox="1"/>
          <p:nvPr/>
        </p:nvSpPr>
        <p:spPr>
          <a:xfrm>
            <a:off x="723592" y="1754123"/>
            <a:ext cx="6099462" cy="1296573"/>
          </a:xfrm>
          <a:prstGeom prst="rect">
            <a:avLst/>
          </a:prstGeom>
          <a:noFill/>
        </p:spPr>
        <p:txBody>
          <a:bodyPr wrap="square">
            <a:spAutoFit/>
          </a:bodyPr>
          <a:lstStyle/>
          <a:p>
            <a:pPr>
              <a:lnSpc>
                <a:spcPct val="150000"/>
              </a:lnSpc>
            </a:pPr>
            <a:r>
              <a:rPr lang="zh-CN" altLang="en" b="1" dirty="0"/>
              <a:t>验证器</a:t>
            </a:r>
            <a:r>
              <a:rPr lang="zh-CN" altLang="en-US" b="1" dirty="0"/>
              <a:t>选择</a:t>
            </a:r>
            <a:endParaRPr lang="en" altLang="zh-CN" b="1" dirty="0"/>
          </a:p>
          <a:p>
            <a:pPr>
              <a:lnSpc>
                <a:spcPct val="150000"/>
              </a:lnSpc>
            </a:pPr>
            <a:r>
              <a:rPr lang="en" altLang="zh-CN" dirty="0"/>
              <a:t>“Batfish”  - </a:t>
            </a:r>
            <a:r>
              <a:rPr lang="zh-CN" altLang="en-US" dirty="0"/>
              <a:t>语法错误</a:t>
            </a:r>
          </a:p>
          <a:p>
            <a:pPr>
              <a:lnSpc>
                <a:spcPct val="150000"/>
              </a:lnSpc>
            </a:pPr>
            <a:r>
              <a:rPr lang="zh-CN" altLang="en-US" dirty="0"/>
              <a:t>“</a:t>
            </a:r>
            <a:r>
              <a:rPr lang="en" altLang="zh-CN" dirty="0"/>
              <a:t>Campion”  - </a:t>
            </a:r>
            <a:r>
              <a:rPr lang="zh-CN" altLang="en-US" dirty="0"/>
              <a:t>语义错误</a:t>
            </a:r>
          </a:p>
        </p:txBody>
      </p:sp>
      <p:sp>
        <p:nvSpPr>
          <p:cNvPr id="6" name="文本框 5">
            <a:extLst>
              <a:ext uri="{FF2B5EF4-FFF2-40B4-BE49-F238E27FC236}">
                <a16:creationId xmlns:a16="http://schemas.microsoft.com/office/drawing/2014/main" id="{BE543A47-6B28-1603-56D3-D05D19793DF6}"/>
              </a:ext>
            </a:extLst>
          </p:cNvPr>
          <p:cNvSpPr txBox="1"/>
          <p:nvPr/>
        </p:nvSpPr>
        <p:spPr>
          <a:xfrm>
            <a:off x="700146" y="3230582"/>
            <a:ext cx="11039211" cy="2785443"/>
          </a:xfrm>
          <a:prstGeom prst="rect">
            <a:avLst/>
          </a:prstGeom>
          <a:noFill/>
        </p:spPr>
        <p:txBody>
          <a:bodyPr wrap="square">
            <a:spAutoFit/>
          </a:bodyPr>
          <a:lstStyle/>
          <a:p>
            <a:pPr>
              <a:lnSpc>
                <a:spcPct val="200000"/>
              </a:lnSpc>
              <a:buFont typeface="+mj-lt"/>
              <a:buAutoNum type="arabicPeriod"/>
            </a:pPr>
            <a:r>
              <a:rPr lang="zh-CN" altLang="en-US" dirty="0"/>
              <a:t> 提供 思科配置 和 </a:t>
            </a:r>
            <a:r>
              <a:rPr lang="en" altLang="zh-CN" dirty="0"/>
              <a:t>prompt</a:t>
            </a:r>
            <a:r>
              <a:rPr lang="zh-CN" altLang="en-US" dirty="0"/>
              <a:t> </a:t>
            </a:r>
            <a:endParaRPr lang="en" altLang="zh-CN" dirty="0"/>
          </a:p>
          <a:p>
            <a:pPr>
              <a:lnSpc>
                <a:spcPct val="200000"/>
              </a:lnSpc>
              <a:buFont typeface="+mj-lt"/>
              <a:buAutoNum type="arabicPeriod"/>
            </a:pPr>
            <a:r>
              <a:rPr lang="zh-CN" altLang="en-US" dirty="0"/>
              <a:t> </a:t>
            </a:r>
            <a:r>
              <a:rPr lang="en" altLang="zh-CN" dirty="0"/>
              <a:t>GPT4</a:t>
            </a:r>
            <a:r>
              <a:rPr lang="zh-CN" altLang="en-US" dirty="0"/>
              <a:t>最开始产生的结果具有很多错误</a:t>
            </a:r>
          </a:p>
          <a:p>
            <a:pPr>
              <a:lnSpc>
                <a:spcPct val="200000"/>
              </a:lnSpc>
              <a:buFont typeface="+mj-lt"/>
              <a:buAutoNum type="arabicPeriod"/>
            </a:pPr>
            <a:r>
              <a:rPr lang="zh-CN" altLang="en-US" dirty="0"/>
              <a:t> 然后使用 “</a:t>
            </a:r>
            <a:r>
              <a:rPr lang="en-US" altLang="zh-CN" dirty="0"/>
              <a:t>"</a:t>
            </a:r>
            <a:r>
              <a:rPr lang="en" altLang="zh-CN" dirty="0"/>
              <a:t>humanized"” </a:t>
            </a:r>
            <a:r>
              <a:rPr lang="zh-CN" altLang="en-US" dirty="0"/>
              <a:t>的来自验证器的反馈结果去反复纠正错误</a:t>
            </a:r>
          </a:p>
          <a:p>
            <a:pPr>
              <a:lnSpc>
                <a:spcPct val="200000"/>
              </a:lnSpc>
              <a:buFont typeface="+mj-lt"/>
              <a:buAutoNum type="arabicPeriod"/>
            </a:pPr>
            <a:r>
              <a:rPr lang="zh-CN" altLang="en-US" dirty="0"/>
              <a:t> 每个轮次结束重新使用验证器验证一遍配置</a:t>
            </a:r>
          </a:p>
          <a:p>
            <a:pPr>
              <a:lnSpc>
                <a:spcPct val="200000"/>
              </a:lnSpc>
            </a:pPr>
            <a:r>
              <a:rPr lang="zh-CN" altLang="en-US" b="1" dirty="0"/>
              <a:t>补充：</a:t>
            </a:r>
            <a:r>
              <a:rPr lang="zh-CN" altLang="en-US" dirty="0"/>
              <a:t>实验中，只关注 路由 和 转发 ， 忽视可能有的重要功能，比如“</a:t>
            </a:r>
            <a:r>
              <a:rPr lang="en" altLang="zh-CN" dirty="0"/>
              <a:t>NTP servers”</a:t>
            </a:r>
          </a:p>
        </p:txBody>
      </p:sp>
      <p:sp>
        <p:nvSpPr>
          <p:cNvPr id="2" name="标题 3">
            <a:extLst>
              <a:ext uri="{FF2B5EF4-FFF2-40B4-BE49-F238E27FC236}">
                <a16:creationId xmlns:a16="http://schemas.microsoft.com/office/drawing/2014/main" id="{F475BDD2-3145-2E38-6A26-EF334089CDEC}"/>
              </a:ext>
            </a:extLst>
          </p:cNvPr>
          <p:cNvSpPr txBox="1">
            <a:spLocks/>
          </p:cNvSpPr>
          <p:nvPr/>
        </p:nvSpPr>
        <p:spPr>
          <a:xfrm>
            <a:off x="231226" y="957973"/>
            <a:ext cx="2324405" cy="5985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3200" b="1" dirty="0">
                <a:latin typeface="+mn-ea"/>
                <a:ea typeface="+mn-ea"/>
              </a:rPr>
              <a:t>实验方法</a:t>
            </a:r>
          </a:p>
        </p:txBody>
      </p:sp>
      <p:sp>
        <p:nvSpPr>
          <p:cNvPr id="5" name="椭圆形标注 4">
            <a:extLst>
              <a:ext uri="{FF2B5EF4-FFF2-40B4-BE49-F238E27FC236}">
                <a16:creationId xmlns:a16="http://schemas.microsoft.com/office/drawing/2014/main" id="{5FFEBBC0-5F6B-C657-4CFC-061562D3B20D}"/>
              </a:ext>
            </a:extLst>
          </p:cNvPr>
          <p:cNvSpPr/>
          <p:nvPr/>
        </p:nvSpPr>
        <p:spPr>
          <a:xfrm>
            <a:off x="3897717" y="2087582"/>
            <a:ext cx="5029200" cy="1143000"/>
          </a:xfrm>
          <a:prstGeom prst="wedgeEllipseCallout">
            <a:avLst>
              <a:gd name="adj1" fmla="val -54379"/>
              <a:gd name="adj2" fmla="val 66603"/>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altLang="zh-CN" dirty="0">
                <a:solidFill>
                  <a:schemeClr val="tx1"/>
                </a:solidFill>
              </a:rPr>
              <a:t>Translate the configuration into an equivalent Juniper configuration.</a:t>
            </a:r>
            <a:endParaRPr kumimoji="1" lang="zh-CN" altLang="en-US" dirty="0">
              <a:solidFill>
                <a:schemeClr val="tx1"/>
              </a:solidFill>
            </a:endParaRPr>
          </a:p>
        </p:txBody>
      </p:sp>
      <p:sp>
        <p:nvSpPr>
          <p:cNvPr id="8" name="文本框 7">
            <a:extLst>
              <a:ext uri="{FF2B5EF4-FFF2-40B4-BE49-F238E27FC236}">
                <a16:creationId xmlns:a16="http://schemas.microsoft.com/office/drawing/2014/main" id="{985C5B3E-0820-F542-B2BE-3791C770416C}"/>
              </a:ext>
            </a:extLst>
          </p:cNvPr>
          <p:cNvSpPr txBox="1"/>
          <p:nvPr/>
        </p:nvSpPr>
        <p:spPr>
          <a:xfrm>
            <a:off x="-93784" y="6138096"/>
            <a:ext cx="12192000" cy="646331"/>
          </a:xfrm>
          <a:prstGeom prst="rect">
            <a:avLst/>
          </a:prstGeom>
          <a:noFill/>
        </p:spPr>
        <p:txBody>
          <a:bodyPr wrap="square">
            <a:spAutoFit/>
          </a:bodyPr>
          <a:lstStyle/>
          <a:p>
            <a:pPr lvl="1"/>
            <a:r>
              <a:rPr lang="zh-CN" altLang="en" sz="1200" b="1" dirty="0">
                <a:solidFill>
                  <a:schemeClr val="tx1">
                    <a:lumMod val="50000"/>
                    <a:lumOff val="50000"/>
                  </a:schemeClr>
                </a:solidFill>
              </a:rPr>
              <a:t>相关</a:t>
            </a:r>
            <a:r>
              <a:rPr lang="zh-CN" altLang="en-US" sz="1200" b="1" dirty="0">
                <a:solidFill>
                  <a:schemeClr val="tx1">
                    <a:lumMod val="50000"/>
                    <a:lumOff val="50000"/>
                  </a:schemeClr>
                </a:solidFill>
              </a:rPr>
              <a:t>文献</a:t>
            </a:r>
            <a:endParaRPr lang="en-US" altLang="zh-CN" sz="1200" b="1" dirty="0">
              <a:solidFill>
                <a:schemeClr val="tx1">
                  <a:lumMod val="50000"/>
                  <a:lumOff val="50000"/>
                </a:schemeClr>
              </a:solidFill>
            </a:endParaRPr>
          </a:p>
          <a:p>
            <a:pPr lvl="1"/>
            <a:r>
              <a:rPr lang="en" altLang="zh-CN" sz="1200" dirty="0">
                <a:solidFill>
                  <a:schemeClr val="tx1">
                    <a:lumMod val="50000"/>
                    <a:lumOff val="50000"/>
                  </a:schemeClr>
                </a:solidFill>
              </a:rPr>
              <a:t>Campion: A. Tang, S. K. R. Kakarla, R. Beckett, E. Zhai, M. Brown, T. Millstein, and G. Varghese. Campion: Debugging router configuration differences. SIGCOMM ’21, page 748–761, New York, NY, US, 2021. Association for Computing Machinery</a:t>
            </a:r>
          </a:p>
        </p:txBody>
      </p:sp>
    </p:spTree>
    <p:extLst>
      <p:ext uri="{BB962C8B-B14F-4D97-AF65-F5344CB8AC3E}">
        <p14:creationId xmlns:p14="http://schemas.microsoft.com/office/powerpoint/2010/main" val="2074031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8927C-477D-D00A-2492-8215E7F30A76}"/>
            </a:ext>
          </a:extLst>
        </p:cNvPr>
        <p:cNvGrpSpPr/>
        <p:nvPr/>
      </p:nvGrpSpPr>
      <p:grpSpPr>
        <a:xfrm>
          <a:off x="0" y="0"/>
          <a:ext cx="0" cy="0"/>
          <a:chOff x="0" y="0"/>
          <a:chExt cx="0" cy="0"/>
        </a:xfrm>
      </p:grpSpPr>
      <p:sp>
        <p:nvSpPr>
          <p:cNvPr id="9" name="矩形 8">
            <a:extLst>
              <a:ext uri="{FF2B5EF4-FFF2-40B4-BE49-F238E27FC236}">
                <a16:creationId xmlns:a16="http://schemas.microsoft.com/office/drawing/2014/main" id="{097DC261-7F65-DE8C-7408-5CEE640E9BB0}"/>
              </a:ext>
            </a:extLst>
          </p:cNvPr>
          <p:cNvSpPr/>
          <p:nvPr/>
        </p:nvSpPr>
        <p:spPr>
          <a:xfrm>
            <a:off x="0" y="0"/>
            <a:ext cx="12192000" cy="85205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标题 3">
            <a:extLst>
              <a:ext uri="{FF2B5EF4-FFF2-40B4-BE49-F238E27FC236}">
                <a16:creationId xmlns:a16="http://schemas.microsoft.com/office/drawing/2014/main" id="{013547BF-ECA7-8052-5D5A-D061DDD6E0B6}"/>
              </a:ext>
            </a:extLst>
          </p:cNvPr>
          <p:cNvSpPr>
            <a:spLocks noGrp="1"/>
          </p:cNvSpPr>
          <p:nvPr>
            <p:ph type="ctrTitle"/>
          </p:nvPr>
        </p:nvSpPr>
        <p:spPr>
          <a:xfrm>
            <a:off x="231226" y="73573"/>
            <a:ext cx="6348250" cy="598596"/>
          </a:xfrm>
        </p:spPr>
        <p:txBody>
          <a:bodyPr>
            <a:noAutofit/>
          </a:bodyPr>
          <a:lstStyle/>
          <a:p>
            <a:pPr algn="l"/>
            <a:r>
              <a:rPr lang="en-US" altLang="zh-CN" sz="3200" b="1" dirty="0">
                <a:latin typeface="+mn-lt"/>
              </a:rPr>
              <a:t>3.</a:t>
            </a:r>
            <a:r>
              <a:rPr lang="zh-CN" altLang="en-US" sz="3200" b="1" dirty="0">
                <a:latin typeface="+mn-lt"/>
              </a:rPr>
              <a:t> </a:t>
            </a:r>
            <a:r>
              <a:rPr lang="en" altLang="zh-CN" sz="3200" b="1" dirty="0">
                <a:latin typeface="+mn-lt"/>
              </a:rPr>
              <a:t>Cisco to Juniper Translation</a:t>
            </a:r>
            <a:endParaRPr lang="zh-CN" altLang="en-US" sz="3200" b="1" dirty="0">
              <a:latin typeface="+mn-lt"/>
            </a:endParaRPr>
          </a:p>
        </p:txBody>
      </p:sp>
      <p:sp>
        <p:nvSpPr>
          <p:cNvPr id="2" name="标题 3">
            <a:extLst>
              <a:ext uri="{FF2B5EF4-FFF2-40B4-BE49-F238E27FC236}">
                <a16:creationId xmlns:a16="http://schemas.microsoft.com/office/drawing/2014/main" id="{55E6C5F1-59D4-DD2B-8D09-394CF8DA4910}"/>
              </a:ext>
            </a:extLst>
          </p:cNvPr>
          <p:cNvSpPr txBox="1">
            <a:spLocks/>
          </p:cNvSpPr>
          <p:nvPr/>
        </p:nvSpPr>
        <p:spPr>
          <a:xfrm>
            <a:off x="231226" y="957973"/>
            <a:ext cx="4422836" cy="5985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 altLang="zh-CN" sz="3200" b="1" dirty="0">
                <a:latin typeface="+mn-ea"/>
                <a:ea typeface="+mn-ea"/>
              </a:rPr>
              <a:t>“Humanizer” </a:t>
            </a:r>
            <a:r>
              <a:rPr lang="zh-CN" altLang="en-US" sz="3200" b="1" dirty="0">
                <a:latin typeface="+mn-ea"/>
                <a:ea typeface="+mn-ea"/>
              </a:rPr>
              <a:t>设计</a:t>
            </a:r>
            <a:r>
              <a:rPr lang="en" altLang="zh-CN" sz="1100" dirty="0"/>
              <a:t>Python script</a:t>
            </a:r>
            <a:r>
              <a:rPr lang="zh-CN" altLang="en-US" sz="4000" b="1" dirty="0">
                <a:latin typeface="+mn-ea"/>
                <a:ea typeface="+mn-ea"/>
              </a:rPr>
              <a:t> </a:t>
            </a:r>
            <a:endParaRPr lang="zh-CN" altLang="en-US" sz="3200" b="1" dirty="0">
              <a:latin typeface="+mn-ea"/>
              <a:ea typeface="+mn-ea"/>
            </a:endParaRPr>
          </a:p>
        </p:txBody>
      </p:sp>
      <p:sp>
        <p:nvSpPr>
          <p:cNvPr id="3" name="椭圆形标注 2">
            <a:extLst>
              <a:ext uri="{FF2B5EF4-FFF2-40B4-BE49-F238E27FC236}">
                <a16:creationId xmlns:a16="http://schemas.microsoft.com/office/drawing/2014/main" id="{77D818B4-C730-8987-7AD2-CEC17362C167}"/>
              </a:ext>
            </a:extLst>
          </p:cNvPr>
          <p:cNvSpPr/>
          <p:nvPr/>
        </p:nvSpPr>
        <p:spPr>
          <a:xfrm>
            <a:off x="6579476" y="1673682"/>
            <a:ext cx="5553502" cy="1143000"/>
          </a:xfrm>
          <a:prstGeom prst="wedgeEllipseCallout">
            <a:avLst>
              <a:gd name="adj1" fmla="val -42135"/>
              <a:gd name="adj2" fmla="val 90193"/>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200" dirty="0" err="1">
                <a:solidFill>
                  <a:srgbClr val="2A2B2E"/>
                </a:solidFill>
                <a:effectLst/>
              </a:rPr>
              <a:t>Eg</a:t>
            </a:r>
            <a:r>
              <a:rPr lang="en-US" altLang="zh-CN" sz="1200" dirty="0">
                <a:solidFill>
                  <a:srgbClr val="2A2B2E"/>
                </a:solidFill>
                <a:effectLst/>
              </a:rPr>
              <a:t> </a:t>
            </a:r>
            <a:r>
              <a:rPr lang="zh-CN" altLang="en-US" sz="1200" dirty="0">
                <a:solidFill>
                  <a:srgbClr val="2A2B2E"/>
                </a:solidFill>
                <a:effectLst/>
              </a:rPr>
              <a:t>在原始配置中定义了</a:t>
            </a:r>
            <a:r>
              <a:rPr lang="en" altLang="zh-CN" sz="1200" dirty="0">
                <a:solidFill>
                  <a:srgbClr val="2A2B2E"/>
                </a:solidFill>
                <a:effectLst/>
              </a:rPr>
              <a:t>BGP</a:t>
            </a:r>
            <a:r>
              <a:rPr lang="zh-CN" altLang="en-US" sz="1200" dirty="0">
                <a:solidFill>
                  <a:srgbClr val="2A2B2E"/>
                </a:solidFill>
                <a:effectLst/>
              </a:rPr>
              <a:t>邻居，但是在转换过程中没有相应的邻居，就会出现路由连接不匹配的情况。</a:t>
            </a:r>
            <a:r>
              <a:rPr lang="en" altLang="zh-CN" sz="1200" dirty="0">
                <a:solidFill>
                  <a:srgbClr val="2A2B2E"/>
                </a:solidFill>
                <a:effectLst/>
              </a:rPr>
              <a:t>Campion</a:t>
            </a:r>
            <a:r>
              <a:rPr lang="zh-CN" altLang="en-US" sz="1200" dirty="0">
                <a:solidFill>
                  <a:srgbClr val="2A2B2E"/>
                </a:solidFill>
                <a:effectLst/>
              </a:rPr>
              <a:t>能够检测到这一点，并识别缺失或多出的情况</a:t>
            </a:r>
            <a:endParaRPr kumimoji="1" lang="zh-CN" altLang="en-US" sz="1200" dirty="0">
              <a:solidFill>
                <a:schemeClr val="tx1"/>
              </a:solidFill>
            </a:endParaRPr>
          </a:p>
        </p:txBody>
      </p:sp>
      <p:sp>
        <p:nvSpPr>
          <p:cNvPr id="6" name="椭圆形标注 5">
            <a:extLst>
              <a:ext uri="{FF2B5EF4-FFF2-40B4-BE49-F238E27FC236}">
                <a16:creationId xmlns:a16="http://schemas.microsoft.com/office/drawing/2014/main" id="{7FC541D1-DE36-0EC1-737E-11EF5DC34616}"/>
              </a:ext>
            </a:extLst>
          </p:cNvPr>
          <p:cNvSpPr/>
          <p:nvPr/>
        </p:nvSpPr>
        <p:spPr>
          <a:xfrm>
            <a:off x="6579476" y="4918830"/>
            <a:ext cx="5553502" cy="1143000"/>
          </a:xfrm>
          <a:prstGeom prst="wedgeEllipseCallout">
            <a:avLst>
              <a:gd name="adj1" fmla="val -42558"/>
              <a:gd name="adj2" fmla="val -112884"/>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zh-CN" sz="1200" dirty="0" err="1">
                <a:solidFill>
                  <a:schemeClr val="tx1"/>
                </a:solidFill>
              </a:rPr>
              <a:t>Eg</a:t>
            </a:r>
            <a:r>
              <a:rPr lang="en" altLang="zh-CN" sz="1200" dirty="0">
                <a:solidFill>
                  <a:schemeClr val="tx1"/>
                </a:solidFill>
              </a:rPr>
              <a:t> </a:t>
            </a:r>
            <a:r>
              <a:rPr lang="en" altLang="zh-CN" sz="1200" dirty="0"/>
              <a:t> </a:t>
            </a:r>
            <a:r>
              <a:rPr lang="zh-CN" altLang="en-US" sz="1200" dirty="0">
                <a:solidFill>
                  <a:srgbClr val="2A2B2E"/>
                </a:solidFill>
                <a:effectLst/>
              </a:rPr>
              <a:t>两个接口间的</a:t>
            </a:r>
            <a:r>
              <a:rPr lang="en" altLang="zh-CN" sz="1200" dirty="0">
                <a:solidFill>
                  <a:srgbClr val="2A2B2E"/>
                </a:solidFill>
                <a:effectLst/>
              </a:rPr>
              <a:t>OSPF</a:t>
            </a:r>
            <a:r>
              <a:rPr lang="zh-CN" altLang="en-US" sz="1200" dirty="0">
                <a:solidFill>
                  <a:srgbClr val="2A2B2E"/>
                </a:solidFill>
                <a:effectLst/>
              </a:rPr>
              <a:t>链路开销</a:t>
            </a:r>
            <a:r>
              <a:rPr lang="en-US" altLang="zh-CN" sz="1200" dirty="0">
                <a:solidFill>
                  <a:srgbClr val="2A2B2E"/>
                </a:solidFill>
                <a:effectLst/>
              </a:rPr>
              <a:t>(</a:t>
            </a:r>
            <a:r>
              <a:rPr lang="zh-CN" altLang="en-US" sz="1200" dirty="0">
                <a:solidFill>
                  <a:srgbClr val="2A2B2E"/>
                </a:solidFill>
                <a:effectLst/>
              </a:rPr>
              <a:t>路由成本</a:t>
            </a:r>
            <a:r>
              <a:rPr lang="en-US" altLang="zh-CN" sz="1200" dirty="0">
                <a:solidFill>
                  <a:srgbClr val="2A2B2E"/>
                </a:solidFill>
                <a:effectLst/>
              </a:rPr>
              <a:t>)</a:t>
            </a:r>
            <a:r>
              <a:rPr lang="zh-CN" altLang="en-US" sz="1200" dirty="0">
                <a:solidFill>
                  <a:srgbClr val="2A2B2E"/>
                </a:solidFill>
                <a:effectLst/>
              </a:rPr>
              <a:t>不同，</a:t>
            </a:r>
            <a:r>
              <a:rPr lang="en" altLang="zh-CN" sz="1200" dirty="0">
                <a:solidFill>
                  <a:srgbClr val="2A2B2E"/>
                </a:solidFill>
                <a:effectLst/>
              </a:rPr>
              <a:t>Campion</a:t>
            </a:r>
            <a:r>
              <a:rPr lang="zh-CN" altLang="en" sz="1200" dirty="0">
                <a:solidFill>
                  <a:srgbClr val="2A2B2E"/>
                </a:solidFill>
                <a:effectLst/>
              </a:rPr>
              <a:t>能够</a:t>
            </a:r>
            <a:r>
              <a:rPr lang="zh-CN" altLang="en-US" sz="1200" dirty="0">
                <a:solidFill>
                  <a:srgbClr val="2A2B2E"/>
                </a:solidFill>
                <a:effectLst/>
              </a:rPr>
              <a:t>检测这些并输出相应组件的属性。</a:t>
            </a:r>
            <a:endParaRPr kumimoji="1" lang="zh-CN" altLang="en-US" sz="1200" dirty="0">
              <a:solidFill>
                <a:schemeClr val="tx1"/>
              </a:solidFill>
            </a:endParaRPr>
          </a:p>
        </p:txBody>
      </p:sp>
      <p:sp>
        <p:nvSpPr>
          <p:cNvPr id="5" name="文本框 4">
            <a:extLst>
              <a:ext uri="{FF2B5EF4-FFF2-40B4-BE49-F238E27FC236}">
                <a16:creationId xmlns:a16="http://schemas.microsoft.com/office/drawing/2014/main" id="{82C57A11-39C0-2ED4-CB25-B5F9C13E8C3C}"/>
              </a:ext>
            </a:extLst>
          </p:cNvPr>
          <p:cNvSpPr txBox="1"/>
          <p:nvPr/>
        </p:nvSpPr>
        <p:spPr>
          <a:xfrm>
            <a:off x="325010" y="1811202"/>
            <a:ext cx="10983191" cy="2970108"/>
          </a:xfrm>
          <a:prstGeom prst="rect">
            <a:avLst/>
          </a:prstGeom>
          <a:noFill/>
        </p:spPr>
        <p:txBody>
          <a:bodyPr wrap="square">
            <a:spAutoFit/>
          </a:bodyPr>
          <a:lstStyle/>
          <a:p>
            <a:pPr>
              <a:lnSpc>
                <a:spcPct val="200000"/>
              </a:lnSpc>
            </a:pPr>
            <a:r>
              <a:rPr lang="en-US" altLang="zh-CN" sz="2400" b="1" dirty="0"/>
              <a:t>4</a:t>
            </a:r>
            <a:r>
              <a:rPr lang="zh-CN" altLang="en-US" sz="2400" b="1" dirty="0"/>
              <a:t>类配置错误</a:t>
            </a:r>
            <a:endParaRPr lang="en-US" altLang="zh-CN" sz="2400" b="1" dirty="0"/>
          </a:p>
          <a:p>
            <a:pPr marL="285750" indent="-285750">
              <a:lnSpc>
                <a:spcPct val="200000"/>
              </a:lnSpc>
              <a:buFont typeface="Wingdings" pitchFamily="2" charset="2"/>
              <a:buChar char="Ø"/>
            </a:pPr>
            <a:r>
              <a:rPr lang="zh-CN" altLang="en-US" dirty="0"/>
              <a:t>“</a:t>
            </a:r>
            <a:r>
              <a:rPr lang="en" altLang="zh-CN" b="1" dirty="0"/>
              <a:t>Syntax errors</a:t>
            </a:r>
            <a:r>
              <a:rPr lang="en" altLang="zh-CN" dirty="0"/>
              <a:t>” </a:t>
            </a:r>
            <a:r>
              <a:rPr lang="zh-CN" altLang="en" dirty="0"/>
              <a:t>： </a:t>
            </a:r>
            <a:r>
              <a:rPr lang="en" altLang="zh-CN" dirty="0"/>
              <a:t>Batfish </a:t>
            </a:r>
            <a:r>
              <a:rPr lang="zh-CN" altLang="en-US" dirty="0"/>
              <a:t>识别错误的 </a:t>
            </a:r>
            <a:r>
              <a:rPr lang="en" altLang="zh-CN" dirty="0"/>
              <a:t>Juniper </a:t>
            </a:r>
            <a:r>
              <a:rPr lang="zh-CN" altLang="en-US" dirty="0"/>
              <a:t>语法</a:t>
            </a:r>
            <a:endParaRPr lang="en-US" altLang="zh-CN" dirty="0"/>
          </a:p>
          <a:p>
            <a:pPr marL="285750" indent="-285750">
              <a:lnSpc>
                <a:spcPct val="200000"/>
              </a:lnSpc>
              <a:buFont typeface="Wingdings" pitchFamily="2" charset="2"/>
              <a:buChar char="Ø"/>
            </a:pPr>
            <a:r>
              <a:rPr lang="zh-CN" altLang="en-US" dirty="0"/>
              <a:t>“</a:t>
            </a:r>
            <a:r>
              <a:rPr lang="en" altLang="zh-CN" b="1" dirty="0"/>
              <a:t>Structural mismatch/conflict</a:t>
            </a:r>
            <a:r>
              <a:rPr lang="en" altLang="zh-CN" dirty="0"/>
              <a:t>”</a:t>
            </a:r>
            <a:r>
              <a:rPr lang="zh-CN" altLang="en" dirty="0"/>
              <a:t>：</a:t>
            </a:r>
            <a:r>
              <a:rPr lang="zh-CN" altLang="en-US" dirty="0">
                <a:solidFill>
                  <a:srgbClr val="2A2B2E"/>
                </a:solidFill>
                <a:effectLst/>
              </a:rPr>
              <a:t>指在原始配置中的组件、连接或命名策略，没有出现在翻译完的配置中</a:t>
            </a:r>
            <a:endParaRPr lang="en-US" altLang="zh-CN" dirty="0">
              <a:solidFill>
                <a:srgbClr val="2A2B2E"/>
              </a:solidFill>
              <a:effectLst/>
            </a:endParaRPr>
          </a:p>
          <a:p>
            <a:pPr marL="285750" indent="-285750">
              <a:lnSpc>
                <a:spcPct val="200000"/>
              </a:lnSpc>
              <a:buFont typeface="Wingdings" pitchFamily="2" charset="2"/>
              <a:buChar char="Ø"/>
            </a:pPr>
            <a:r>
              <a:rPr lang="zh-CN" altLang="en-US" dirty="0"/>
              <a:t>“</a:t>
            </a:r>
            <a:r>
              <a:rPr lang="en" altLang="zh-CN" b="1" dirty="0"/>
              <a:t>Attribute differences</a:t>
            </a:r>
            <a:r>
              <a:rPr lang="en" altLang="zh-CN" dirty="0"/>
              <a:t>” :</a:t>
            </a:r>
            <a:r>
              <a:rPr lang="zh-CN" altLang="en-US" dirty="0"/>
              <a:t>数字类型的属性在前后的配置中值不同</a:t>
            </a:r>
            <a:endParaRPr lang="en-US" altLang="zh-CN" dirty="0">
              <a:solidFill>
                <a:srgbClr val="2A2B2E"/>
              </a:solidFill>
              <a:effectLst/>
            </a:endParaRPr>
          </a:p>
          <a:p>
            <a:pPr marL="285750" indent="-285750">
              <a:lnSpc>
                <a:spcPct val="200000"/>
              </a:lnSpc>
              <a:buFont typeface="Wingdings" pitchFamily="2" charset="2"/>
              <a:buChar char="Ø"/>
            </a:pPr>
            <a:r>
              <a:rPr lang="zh-CN" altLang="en-US" dirty="0"/>
              <a:t>“</a:t>
            </a:r>
            <a:r>
              <a:rPr lang="en" altLang="zh-CN" b="1" dirty="0"/>
              <a:t>Policy behavior differences</a:t>
            </a:r>
            <a:r>
              <a:rPr lang="en" altLang="zh-CN" dirty="0"/>
              <a:t>” </a:t>
            </a:r>
            <a:r>
              <a:rPr lang="zh-CN" altLang="en" dirty="0"/>
              <a:t>：</a:t>
            </a:r>
            <a:r>
              <a:rPr lang="zh-CN" altLang="en-US" dirty="0"/>
              <a:t>“</a:t>
            </a:r>
            <a:r>
              <a:rPr lang="en" altLang="zh-CN" dirty="0"/>
              <a:t>route map” </a:t>
            </a:r>
            <a:r>
              <a:rPr lang="zh-CN" altLang="en-US" dirty="0">
                <a:solidFill>
                  <a:srgbClr val="2A2B2E"/>
                </a:solidFill>
                <a:effectLst/>
              </a:rPr>
              <a:t>或访问控制列表</a:t>
            </a:r>
            <a:r>
              <a:rPr lang="zh-CN" altLang="en-US" dirty="0"/>
              <a:t>“</a:t>
            </a:r>
            <a:r>
              <a:rPr lang="en" altLang="zh-CN" dirty="0"/>
              <a:t>access control list” </a:t>
            </a:r>
            <a:r>
              <a:rPr lang="zh-CN" altLang="en-US" dirty="0">
                <a:solidFill>
                  <a:srgbClr val="2A2B2E"/>
                </a:solidFill>
                <a:effectLst/>
              </a:rPr>
              <a:t>具有语义差异</a:t>
            </a:r>
            <a:endParaRPr lang="zh-CN" altLang="en-US" dirty="0"/>
          </a:p>
        </p:txBody>
      </p:sp>
    </p:spTree>
    <p:extLst>
      <p:ext uri="{BB962C8B-B14F-4D97-AF65-F5344CB8AC3E}">
        <p14:creationId xmlns:p14="http://schemas.microsoft.com/office/powerpoint/2010/main" val="3511969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1C70A-D839-6359-8712-1B465FACF67E}"/>
            </a:ext>
          </a:extLst>
        </p:cNvPr>
        <p:cNvGrpSpPr/>
        <p:nvPr/>
      </p:nvGrpSpPr>
      <p:grpSpPr>
        <a:xfrm>
          <a:off x="0" y="0"/>
          <a:ext cx="0" cy="0"/>
          <a:chOff x="0" y="0"/>
          <a:chExt cx="0" cy="0"/>
        </a:xfrm>
      </p:grpSpPr>
      <p:sp>
        <p:nvSpPr>
          <p:cNvPr id="6" name="矩形 5">
            <a:extLst>
              <a:ext uri="{FF2B5EF4-FFF2-40B4-BE49-F238E27FC236}">
                <a16:creationId xmlns:a16="http://schemas.microsoft.com/office/drawing/2014/main" id="{72DFCFC5-C967-1162-A621-3F3D011A579F}"/>
              </a:ext>
            </a:extLst>
          </p:cNvPr>
          <p:cNvSpPr/>
          <p:nvPr/>
        </p:nvSpPr>
        <p:spPr>
          <a:xfrm>
            <a:off x="0" y="0"/>
            <a:ext cx="12192000" cy="85205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标题 3">
            <a:extLst>
              <a:ext uri="{FF2B5EF4-FFF2-40B4-BE49-F238E27FC236}">
                <a16:creationId xmlns:a16="http://schemas.microsoft.com/office/drawing/2014/main" id="{A6C94DB3-A99F-C876-AEAE-445015D3B104}"/>
              </a:ext>
            </a:extLst>
          </p:cNvPr>
          <p:cNvSpPr>
            <a:spLocks noGrp="1"/>
          </p:cNvSpPr>
          <p:nvPr>
            <p:ph type="ctrTitle"/>
          </p:nvPr>
        </p:nvSpPr>
        <p:spPr>
          <a:xfrm>
            <a:off x="231226" y="73573"/>
            <a:ext cx="6348250" cy="598596"/>
          </a:xfrm>
        </p:spPr>
        <p:txBody>
          <a:bodyPr>
            <a:noAutofit/>
          </a:bodyPr>
          <a:lstStyle/>
          <a:p>
            <a:pPr algn="l"/>
            <a:r>
              <a:rPr lang="en-US" altLang="zh-CN" sz="3200" b="1" dirty="0">
                <a:latin typeface="+mn-lt"/>
              </a:rPr>
              <a:t>3.</a:t>
            </a:r>
            <a:r>
              <a:rPr lang="zh-CN" altLang="en-US" sz="3200" b="1" dirty="0">
                <a:latin typeface="+mn-lt"/>
              </a:rPr>
              <a:t> </a:t>
            </a:r>
            <a:r>
              <a:rPr lang="en" altLang="zh-CN" sz="3200" b="1" dirty="0">
                <a:latin typeface="+mn-lt"/>
              </a:rPr>
              <a:t>Cisco to Juniper Translation</a:t>
            </a:r>
            <a:endParaRPr lang="zh-CN" altLang="en-US" sz="3200" b="1" dirty="0">
              <a:latin typeface="+mn-lt"/>
            </a:endParaRPr>
          </a:p>
        </p:txBody>
      </p:sp>
      <p:sp>
        <p:nvSpPr>
          <p:cNvPr id="3" name="文本框 2">
            <a:extLst>
              <a:ext uri="{FF2B5EF4-FFF2-40B4-BE49-F238E27FC236}">
                <a16:creationId xmlns:a16="http://schemas.microsoft.com/office/drawing/2014/main" id="{8C94B630-3348-3CCE-64EF-524E84ECCE93}"/>
              </a:ext>
            </a:extLst>
          </p:cNvPr>
          <p:cNvSpPr txBox="1"/>
          <p:nvPr/>
        </p:nvSpPr>
        <p:spPr>
          <a:xfrm>
            <a:off x="6096000" y="2291656"/>
            <a:ext cx="6099462" cy="2486258"/>
          </a:xfrm>
          <a:prstGeom prst="rect">
            <a:avLst/>
          </a:prstGeom>
          <a:noFill/>
        </p:spPr>
        <p:txBody>
          <a:bodyPr wrap="square">
            <a:spAutoFit/>
          </a:bodyPr>
          <a:lstStyle/>
          <a:p>
            <a:pPr>
              <a:lnSpc>
                <a:spcPct val="200000"/>
              </a:lnSpc>
              <a:buFont typeface="+mj-lt"/>
              <a:buAutoNum type="arabicPeriod"/>
            </a:pPr>
            <a:r>
              <a:rPr lang="zh-CN" altLang="en-US" sz="1600" dirty="0">
                <a:latin typeface="+mn-ea"/>
              </a:rPr>
              <a:t> “</a:t>
            </a:r>
            <a:r>
              <a:rPr lang="en" altLang="zh-CN" sz="1600" dirty="0">
                <a:latin typeface="+mn-ea"/>
              </a:rPr>
              <a:t>Batfish parse errors and warnings” </a:t>
            </a:r>
            <a:r>
              <a:rPr lang="zh-CN" altLang="en-US" sz="1600" dirty="0">
                <a:latin typeface="+mn-ea"/>
              </a:rPr>
              <a:t>：重用</a:t>
            </a:r>
            <a:r>
              <a:rPr lang="en-US" altLang="zh-CN" sz="1600" dirty="0">
                <a:latin typeface="+mn-ea"/>
              </a:rPr>
              <a:t>Batfish</a:t>
            </a:r>
            <a:r>
              <a:rPr lang="zh-CN" altLang="en-US" sz="1600" dirty="0">
                <a:latin typeface="+mn-ea"/>
              </a:rPr>
              <a:t>的结果</a:t>
            </a:r>
          </a:p>
          <a:p>
            <a:pPr>
              <a:lnSpc>
                <a:spcPct val="200000"/>
              </a:lnSpc>
              <a:buFont typeface="+mj-lt"/>
              <a:buAutoNum type="arabicPeriod"/>
            </a:pPr>
            <a:r>
              <a:rPr lang="zh-CN" altLang="en-US" sz="1600" dirty="0">
                <a:latin typeface="+mn-ea"/>
              </a:rPr>
              <a:t> “</a:t>
            </a:r>
            <a:r>
              <a:rPr lang="en" altLang="zh-CN" sz="1600" dirty="0">
                <a:latin typeface="+mn-ea"/>
              </a:rPr>
              <a:t>structural mismatches and attribute differences” </a:t>
            </a:r>
            <a:r>
              <a:rPr lang="zh-CN" altLang="en-US" sz="1600" dirty="0">
                <a:solidFill>
                  <a:srgbClr val="2A2B2E"/>
                </a:solidFill>
                <a:effectLst/>
                <a:latin typeface="+mn-ea"/>
              </a:rPr>
              <a:t>：生成容易</a:t>
            </a:r>
            <a:endParaRPr lang="zh-CN" altLang="en-US" sz="1600" dirty="0">
              <a:latin typeface="+mn-ea"/>
            </a:endParaRPr>
          </a:p>
          <a:p>
            <a:pPr>
              <a:lnSpc>
                <a:spcPct val="200000"/>
              </a:lnSpc>
              <a:buFont typeface="+mj-lt"/>
              <a:buAutoNum type="arabicPeriod"/>
            </a:pPr>
            <a:r>
              <a:rPr lang="zh-CN" altLang="en-US" sz="1600" dirty="0">
                <a:latin typeface="+mn-ea"/>
              </a:rPr>
              <a:t>“</a:t>
            </a:r>
            <a:r>
              <a:rPr lang="en" altLang="zh-CN" sz="1600" dirty="0">
                <a:latin typeface="+mn-ea"/>
              </a:rPr>
              <a:t>Policy behavior differences”  </a:t>
            </a:r>
            <a:r>
              <a:rPr lang="zh-CN" altLang="en-US" sz="1600" dirty="0">
                <a:latin typeface="+mn-ea"/>
              </a:rPr>
              <a:t>：生成困难</a:t>
            </a:r>
            <a:endParaRPr lang="en-US" altLang="zh-CN" sz="1600" dirty="0">
              <a:latin typeface="+mn-ea"/>
            </a:endParaRPr>
          </a:p>
          <a:p>
            <a:pPr>
              <a:lnSpc>
                <a:spcPct val="200000"/>
              </a:lnSpc>
            </a:pPr>
            <a:r>
              <a:rPr lang="zh-CN" altLang="en-US" sz="1600" dirty="0">
                <a:solidFill>
                  <a:schemeClr val="bg2">
                    <a:lumMod val="50000"/>
                  </a:schemeClr>
                </a:solidFill>
              </a:rPr>
              <a:t>（因为</a:t>
            </a:r>
            <a:r>
              <a:rPr lang="zh-CN" altLang="en-US" sz="1600" dirty="0">
                <a:solidFill>
                  <a:schemeClr val="bg2">
                    <a:lumMod val="50000"/>
                  </a:schemeClr>
                </a:solidFill>
                <a:effectLst/>
              </a:rPr>
              <a:t>不总是清楚如何描述受影响的输入空间，选择给出一个具体例子的方法）</a:t>
            </a:r>
            <a:endParaRPr lang="zh-CN" altLang="en-US" sz="1600" dirty="0">
              <a:solidFill>
                <a:schemeClr val="bg2">
                  <a:lumMod val="50000"/>
                </a:schemeClr>
              </a:solidFill>
            </a:endParaRPr>
          </a:p>
        </p:txBody>
      </p:sp>
      <p:pic>
        <p:nvPicPr>
          <p:cNvPr id="5" name="图片 4">
            <a:extLst>
              <a:ext uri="{FF2B5EF4-FFF2-40B4-BE49-F238E27FC236}">
                <a16:creationId xmlns:a16="http://schemas.microsoft.com/office/drawing/2014/main" id="{B6186905-1751-DBE1-A500-784951116796}"/>
              </a:ext>
            </a:extLst>
          </p:cNvPr>
          <p:cNvPicPr>
            <a:picLocks noChangeAspect="1"/>
          </p:cNvPicPr>
          <p:nvPr/>
        </p:nvPicPr>
        <p:blipFill>
          <a:blip r:embed="rId3"/>
          <a:stretch>
            <a:fillRect/>
          </a:stretch>
        </p:blipFill>
        <p:spPr>
          <a:xfrm>
            <a:off x="56933" y="1113197"/>
            <a:ext cx="6039067" cy="5388583"/>
          </a:xfrm>
          <a:prstGeom prst="rect">
            <a:avLst/>
          </a:prstGeom>
        </p:spPr>
      </p:pic>
    </p:spTree>
    <p:extLst>
      <p:ext uri="{BB962C8B-B14F-4D97-AF65-F5344CB8AC3E}">
        <p14:creationId xmlns:p14="http://schemas.microsoft.com/office/powerpoint/2010/main" val="1527087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7FBD4-C710-8EA5-B68C-A706803331A1}"/>
            </a:ext>
          </a:extLst>
        </p:cNvPr>
        <p:cNvGrpSpPr/>
        <p:nvPr/>
      </p:nvGrpSpPr>
      <p:grpSpPr>
        <a:xfrm>
          <a:off x="0" y="0"/>
          <a:ext cx="0" cy="0"/>
          <a:chOff x="0" y="0"/>
          <a:chExt cx="0" cy="0"/>
        </a:xfrm>
      </p:grpSpPr>
      <p:sp>
        <p:nvSpPr>
          <p:cNvPr id="5" name="矩形 4">
            <a:extLst>
              <a:ext uri="{FF2B5EF4-FFF2-40B4-BE49-F238E27FC236}">
                <a16:creationId xmlns:a16="http://schemas.microsoft.com/office/drawing/2014/main" id="{AFDE99CA-6386-9054-85B6-6A16D0DEBD8E}"/>
              </a:ext>
            </a:extLst>
          </p:cNvPr>
          <p:cNvSpPr/>
          <p:nvPr/>
        </p:nvSpPr>
        <p:spPr>
          <a:xfrm>
            <a:off x="0" y="0"/>
            <a:ext cx="12192000" cy="85205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标题 3">
            <a:extLst>
              <a:ext uri="{FF2B5EF4-FFF2-40B4-BE49-F238E27FC236}">
                <a16:creationId xmlns:a16="http://schemas.microsoft.com/office/drawing/2014/main" id="{8C1DE9B3-346F-C501-0D48-A7B987DAF472}"/>
              </a:ext>
            </a:extLst>
          </p:cNvPr>
          <p:cNvSpPr>
            <a:spLocks noGrp="1"/>
          </p:cNvSpPr>
          <p:nvPr>
            <p:ph type="ctrTitle"/>
          </p:nvPr>
        </p:nvSpPr>
        <p:spPr>
          <a:xfrm>
            <a:off x="231226" y="73573"/>
            <a:ext cx="6348250" cy="598596"/>
          </a:xfrm>
        </p:spPr>
        <p:txBody>
          <a:bodyPr>
            <a:noAutofit/>
          </a:bodyPr>
          <a:lstStyle/>
          <a:p>
            <a:pPr algn="l"/>
            <a:r>
              <a:rPr lang="en-US" altLang="zh-CN" sz="3200" b="1" dirty="0">
                <a:latin typeface="+mn-lt"/>
              </a:rPr>
              <a:t>3.</a:t>
            </a:r>
            <a:r>
              <a:rPr lang="zh-CN" altLang="en-US" sz="3200" b="1" dirty="0">
                <a:latin typeface="+mn-lt"/>
              </a:rPr>
              <a:t> </a:t>
            </a:r>
            <a:r>
              <a:rPr lang="en" altLang="zh-CN" sz="3200" b="1" dirty="0">
                <a:latin typeface="+mn-lt"/>
              </a:rPr>
              <a:t>Cisco to Juniper Translation</a:t>
            </a:r>
            <a:endParaRPr lang="zh-CN" altLang="en-US" sz="3200" b="1" dirty="0">
              <a:latin typeface="+mn-lt"/>
            </a:endParaRPr>
          </a:p>
        </p:txBody>
      </p:sp>
      <p:sp>
        <p:nvSpPr>
          <p:cNvPr id="3" name="文本框 2">
            <a:extLst>
              <a:ext uri="{FF2B5EF4-FFF2-40B4-BE49-F238E27FC236}">
                <a16:creationId xmlns:a16="http://schemas.microsoft.com/office/drawing/2014/main" id="{E6716511-8BFC-45FE-2A5B-66AA0D633178}"/>
              </a:ext>
            </a:extLst>
          </p:cNvPr>
          <p:cNvSpPr txBox="1"/>
          <p:nvPr/>
        </p:nvSpPr>
        <p:spPr>
          <a:xfrm>
            <a:off x="317389" y="2065407"/>
            <a:ext cx="11557222" cy="3339440"/>
          </a:xfrm>
          <a:prstGeom prst="rect">
            <a:avLst/>
          </a:prstGeom>
          <a:noFill/>
        </p:spPr>
        <p:txBody>
          <a:bodyPr wrap="square">
            <a:spAutoFit/>
          </a:bodyPr>
          <a:lstStyle/>
          <a:p>
            <a:pPr>
              <a:lnSpc>
                <a:spcPct val="200000"/>
              </a:lnSpc>
              <a:buFont typeface="+mj-lt"/>
              <a:buAutoNum type="arabicPeriod"/>
            </a:pPr>
            <a:r>
              <a:rPr lang="zh-CN" altLang="en-US" dirty="0"/>
              <a:t> </a:t>
            </a:r>
            <a:r>
              <a:rPr lang="zh-CN" altLang="en-US" b="1" dirty="0"/>
              <a:t>网络配置 </a:t>
            </a:r>
            <a:r>
              <a:rPr lang="zh-CN" altLang="en-US" dirty="0"/>
              <a:t>： </a:t>
            </a:r>
            <a:r>
              <a:rPr lang="en" altLang="zh-CN" dirty="0"/>
              <a:t>Batfish</a:t>
            </a:r>
            <a:r>
              <a:rPr lang="zh-CN" altLang="en-US" dirty="0"/>
              <a:t>的网络</a:t>
            </a:r>
            <a:r>
              <a:rPr lang="en" altLang="zh-CN" dirty="0"/>
              <a:t>example </a:t>
            </a:r>
          </a:p>
          <a:p>
            <a:pPr>
              <a:lnSpc>
                <a:spcPct val="200000"/>
              </a:lnSpc>
              <a:buFont typeface="+mj-lt"/>
              <a:buAutoNum type="arabicPeriod"/>
            </a:pPr>
            <a:r>
              <a:rPr lang="zh-CN" altLang="en-US" dirty="0"/>
              <a:t> </a:t>
            </a:r>
            <a:r>
              <a:rPr lang="zh-CN" altLang="en-US" b="1" dirty="0"/>
              <a:t>结果</a:t>
            </a:r>
            <a:r>
              <a:rPr lang="zh-CN" altLang="en-US" dirty="0"/>
              <a:t>：</a:t>
            </a:r>
            <a:endParaRPr lang="en-US" altLang="zh-CN" dirty="0"/>
          </a:p>
          <a:p>
            <a:pPr>
              <a:lnSpc>
                <a:spcPct val="200000"/>
              </a:lnSpc>
            </a:pPr>
            <a:r>
              <a:rPr lang="en-US" altLang="zh-CN" dirty="0"/>
              <a:t>-</a:t>
            </a:r>
            <a:r>
              <a:rPr lang="zh-CN" altLang="en-US" dirty="0"/>
              <a:t> </a:t>
            </a:r>
            <a:r>
              <a:rPr lang="en" altLang="zh-CN" dirty="0"/>
              <a:t>GPT4</a:t>
            </a:r>
            <a:r>
              <a:rPr lang="zh-CN" altLang="en-US" dirty="0"/>
              <a:t>修复错误的同时也引入了过去没有的新错误，甚至还会重新引入已经修复过的错误</a:t>
            </a:r>
          </a:p>
          <a:p>
            <a:pPr>
              <a:lnSpc>
                <a:spcPct val="200000"/>
              </a:lnSpc>
            </a:pPr>
            <a:r>
              <a:rPr lang="en-US" altLang="zh-CN" dirty="0"/>
              <a:t>-</a:t>
            </a:r>
            <a:r>
              <a:rPr lang="zh-CN" altLang="en-US" dirty="0"/>
              <a:t> 最终可以完成翻译任务，通过 自动提示词 </a:t>
            </a:r>
            <a:r>
              <a:rPr lang="en-US" altLang="zh-CN" dirty="0"/>
              <a:t>+ </a:t>
            </a:r>
            <a:r>
              <a:rPr lang="zh-CN" altLang="en-US" dirty="0"/>
              <a:t>人工提示词</a:t>
            </a:r>
          </a:p>
          <a:p>
            <a:pPr>
              <a:lnSpc>
                <a:spcPct val="200000"/>
              </a:lnSpc>
            </a:pPr>
            <a:r>
              <a:rPr lang="en-US" altLang="zh-CN" dirty="0"/>
              <a:t>3.</a:t>
            </a:r>
            <a:r>
              <a:rPr lang="zh-CN" altLang="en-US" dirty="0"/>
              <a:t> “</a:t>
            </a:r>
            <a:r>
              <a:rPr lang="en" altLang="zh-CN" b="1" dirty="0"/>
              <a:t>Leverage</a:t>
            </a:r>
            <a:r>
              <a:rPr lang="en" altLang="zh-CN" dirty="0"/>
              <a:t>”  </a:t>
            </a:r>
          </a:p>
          <a:p>
            <a:pPr>
              <a:lnSpc>
                <a:spcPct val="200000"/>
              </a:lnSpc>
            </a:pPr>
            <a:r>
              <a:rPr lang="en" altLang="zh-CN" dirty="0"/>
              <a:t>- </a:t>
            </a:r>
            <a:r>
              <a:rPr lang="zh-CN" altLang="en-US" dirty="0"/>
              <a:t>在一个示例中，</a:t>
            </a:r>
            <a:r>
              <a:rPr lang="en-US" altLang="zh-CN" dirty="0"/>
              <a:t>2</a:t>
            </a:r>
            <a:r>
              <a:rPr lang="zh-CN" altLang="en-US" dirty="0"/>
              <a:t>个人工提示和</a:t>
            </a:r>
            <a:r>
              <a:rPr lang="en-US" altLang="zh-CN" dirty="0"/>
              <a:t>20</a:t>
            </a:r>
            <a:r>
              <a:rPr lang="zh-CN" altLang="en-US" dirty="0"/>
              <a:t>个自动提示， “</a:t>
            </a:r>
            <a:r>
              <a:rPr lang="en" altLang="zh-CN" dirty="0"/>
              <a:t>Leverage”  = 10X</a:t>
            </a:r>
          </a:p>
        </p:txBody>
      </p:sp>
      <p:sp>
        <p:nvSpPr>
          <p:cNvPr id="7" name="标题 3">
            <a:extLst>
              <a:ext uri="{FF2B5EF4-FFF2-40B4-BE49-F238E27FC236}">
                <a16:creationId xmlns:a16="http://schemas.microsoft.com/office/drawing/2014/main" id="{EF282B2E-8A8E-DDD4-E074-3FEB10FE7A90}"/>
              </a:ext>
            </a:extLst>
          </p:cNvPr>
          <p:cNvSpPr txBox="1">
            <a:spLocks/>
          </p:cNvSpPr>
          <p:nvPr/>
        </p:nvSpPr>
        <p:spPr>
          <a:xfrm>
            <a:off x="231226" y="957973"/>
            <a:ext cx="2324405" cy="5985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3200" b="1" dirty="0">
                <a:latin typeface="+mn-ea"/>
                <a:ea typeface="+mn-ea"/>
              </a:rPr>
              <a:t>实验和结果</a:t>
            </a:r>
          </a:p>
        </p:txBody>
      </p:sp>
    </p:spTree>
    <p:extLst>
      <p:ext uri="{BB962C8B-B14F-4D97-AF65-F5344CB8AC3E}">
        <p14:creationId xmlns:p14="http://schemas.microsoft.com/office/powerpoint/2010/main" val="2762637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DA54BB-39B9-4947-2385-34E4C4CC0CDB}"/>
            </a:ext>
          </a:extLst>
        </p:cNvPr>
        <p:cNvGrpSpPr/>
        <p:nvPr/>
      </p:nvGrpSpPr>
      <p:grpSpPr>
        <a:xfrm>
          <a:off x="0" y="0"/>
          <a:ext cx="0" cy="0"/>
          <a:chOff x="0" y="0"/>
          <a:chExt cx="0" cy="0"/>
        </a:xfrm>
      </p:grpSpPr>
      <p:sp>
        <p:nvSpPr>
          <p:cNvPr id="5" name="矩形 4">
            <a:extLst>
              <a:ext uri="{FF2B5EF4-FFF2-40B4-BE49-F238E27FC236}">
                <a16:creationId xmlns:a16="http://schemas.microsoft.com/office/drawing/2014/main" id="{25519C1A-4570-A66B-A2E5-0EE9C962A81B}"/>
              </a:ext>
            </a:extLst>
          </p:cNvPr>
          <p:cNvSpPr/>
          <p:nvPr/>
        </p:nvSpPr>
        <p:spPr>
          <a:xfrm>
            <a:off x="0" y="0"/>
            <a:ext cx="12192000" cy="85205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标题 3">
            <a:extLst>
              <a:ext uri="{FF2B5EF4-FFF2-40B4-BE49-F238E27FC236}">
                <a16:creationId xmlns:a16="http://schemas.microsoft.com/office/drawing/2014/main" id="{068D4643-259F-5DA6-E9ED-761F59EF0A8D}"/>
              </a:ext>
            </a:extLst>
          </p:cNvPr>
          <p:cNvSpPr>
            <a:spLocks noGrp="1"/>
          </p:cNvSpPr>
          <p:nvPr>
            <p:ph type="ctrTitle"/>
          </p:nvPr>
        </p:nvSpPr>
        <p:spPr>
          <a:xfrm>
            <a:off x="231226" y="73573"/>
            <a:ext cx="6348250" cy="598596"/>
          </a:xfrm>
        </p:spPr>
        <p:txBody>
          <a:bodyPr>
            <a:noAutofit/>
          </a:bodyPr>
          <a:lstStyle/>
          <a:p>
            <a:pPr algn="l"/>
            <a:r>
              <a:rPr lang="en-US" altLang="zh-CN" sz="3200" b="1" dirty="0">
                <a:latin typeface="+mn-lt"/>
              </a:rPr>
              <a:t>3.</a:t>
            </a:r>
            <a:r>
              <a:rPr lang="zh-CN" altLang="en-US" sz="3200" b="1" dirty="0">
                <a:latin typeface="+mn-lt"/>
              </a:rPr>
              <a:t> </a:t>
            </a:r>
            <a:r>
              <a:rPr lang="en" altLang="zh-CN" sz="3200" b="1" dirty="0">
                <a:latin typeface="+mn-lt"/>
              </a:rPr>
              <a:t>Cisco to Juniper Translation</a:t>
            </a:r>
            <a:endParaRPr lang="zh-CN" altLang="en-US" sz="3200" b="1" dirty="0">
              <a:latin typeface="+mn-lt"/>
            </a:endParaRPr>
          </a:p>
        </p:txBody>
      </p:sp>
      <p:pic>
        <p:nvPicPr>
          <p:cNvPr id="2" name="图片 1">
            <a:extLst>
              <a:ext uri="{FF2B5EF4-FFF2-40B4-BE49-F238E27FC236}">
                <a16:creationId xmlns:a16="http://schemas.microsoft.com/office/drawing/2014/main" id="{4C5DD107-1937-8963-38A0-973A8CF969A8}"/>
              </a:ext>
            </a:extLst>
          </p:cNvPr>
          <p:cNvPicPr>
            <a:picLocks noChangeAspect="1"/>
          </p:cNvPicPr>
          <p:nvPr/>
        </p:nvPicPr>
        <p:blipFill>
          <a:blip r:embed="rId3"/>
          <a:stretch>
            <a:fillRect/>
          </a:stretch>
        </p:blipFill>
        <p:spPr>
          <a:xfrm>
            <a:off x="6573411" y="2476656"/>
            <a:ext cx="5618589" cy="2942385"/>
          </a:xfrm>
          <a:prstGeom prst="rect">
            <a:avLst/>
          </a:prstGeom>
        </p:spPr>
      </p:pic>
      <p:sp>
        <p:nvSpPr>
          <p:cNvPr id="6" name="标题 3">
            <a:extLst>
              <a:ext uri="{FF2B5EF4-FFF2-40B4-BE49-F238E27FC236}">
                <a16:creationId xmlns:a16="http://schemas.microsoft.com/office/drawing/2014/main" id="{C783346F-A1F0-9186-BB87-0710FA1BEC00}"/>
              </a:ext>
            </a:extLst>
          </p:cNvPr>
          <p:cNvSpPr txBox="1">
            <a:spLocks/>
          </p:cNvSpPr>
          <p:nvPr/>
        </p:nvSpPr>
        <p:spPr>
          <a:xfrm>
            <a:off x="231226" y="957973"/>
            <a:ext cx="4141482" cy="5985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2800" b="1" dirty="0">
                <a:latin typeface="+mn-ea"/>
                <a:ea typeface="+mn-ea"/>
              </a:rPr>
              <a:t>翻译过程中的错误</a:t>
            </a:r>
          </a:p>
        </p:txBody>
      </p:sp>
      <p:sp>
        <p:nvSpPr>
          <p:cNvPr id="8" name="文本框 7">
            <a:extLst>
              <a:ext uri="{FF2B5EF4-FFF2-40B4-BE49-F238E27FC236}">
                <a16:creationId xmlns:a16="http://schemas.microsoft.com/office/drawing/2014/main" id="{7B313330-7BD5-404A-9E99-FE0A2E52A894}"/>
              </a:ext>
            </a:extLst>
          </p:cNvPr>
          <p:cNvSpPr txBox="1"/>
          <p:nvPr/>
        </p:nvSpPr>
        <p:spPr>
          <a:xfrm>
            <a:off x="109548" y="1556569"/>
            <a:ext cx="6591605" cy="4805226"/>
          </a:xfrm>
          <a:prstGeom prst="rect">
            <a:avLst/>
          </a:prstGeom>
          <a:noFill/>
        </p:spPr>
        <p:txBody>
          <a:bodyPr wrap="square">
            <a:spAutoFit/>
          </a:bodyPr>
          <a:lstStyle/>
          <a:p>
            <a:pPr>
              <a:lnSpc>
                <a:spcPct val="150000"/>
              </a:lnSpc>
            </a:pPr>
            <a:r>
              <a:rPr lang="zh-CN" altLang="en-US" sz="2000" b="1" dirty="0"/>
              <a:t>“</a:t>
            </a:r>
            <a:r>
              <a:rPr lang="en" altLang="zh-CN" sz="2000" b="1" dirty="0"/>
              <a:t>Different Redistribution behavior into BGP”</a:t>
            </a:r>
          </a:p>
          <a:p>
            <a:pPr marL="742950" lvl="1" indent="-285750">
              <a:lnSpc>
                <a:spcPct val="150000"/>
              </a:lnSpc>
              <a:buFont typeface="+mj-lt"/>
              <a:buAutoNum type="arabicPeriod"/>
            </a:pPr>
            <a:r>
              <a:rPr lang="zh-CN" altLang="en-US" dirty="0">
                <a:effectLst/>
              </a:rPr>
              <a:t>思科和</a:t>
            </a:r>
            <a:r>
              <a:rPr lang="en" altLang="zh-CN" dirty="0">
                <a:effectLst/>
              </a:rPr>
              <a:t>Juniper</a:t>
            </a:r>
            <a:r>
              <a:rPr lang="zh-CN" altLang="en-US" dirty="0">
                <a:effectLst/>
              </a:rPr>
              <a:t>处理路由重分配到</a:t>
            </a:r>
            <a:r>
              <a:rPr lang="en" altLang="zh-CN" dirty="0">
                <a:effectLst/>
              </a:rPr>
              <a:t>BGP</a:t>
            </a:r>
            <a:r>
              <a:rPr lang="zh-CN" altLang="en-US" dirty="0">
                <a:effectLst/>
              </a:rPr>
              <a:t>的方式不同</a:t>
            </a:r>
            <a:endParaRPr lang="zh-CN" altLang="en-US" dirty="0"/>
          </a:p>
          <a:p>
            <a:pPr marL="742950" lvl="1" indent="-285750">
              <a:lnSpc>
                <a:spcPct val="150000"/>
              </a:lnSpc>
              <a:buFont typeface="+mj-lt"/>
              <a:buAutoNum type="arabicPeriod"/>
            </a:pPr>
            <a:r>
              <a:rPr lang="en" altLang="zh-CN" dirty="0">
                <a:effectLst/>
              </a:rPr>
              <a:t>Juniper</a:t>
            </a:r>
            <a:r>
              <a:rPr lang="zh-CN" altLang="en-US" dirty="0">
                <a:effectLst/>
              </a:rPr>
              <a:t>配置重新分配了一些路由，而</a:t>
            </a:r>
            <a:r>
              <a:rPr lang="en" altLang="zh-CN" dirty="0">
                <a:effectLst/>
              </a:rPr>
              <a:t>Cisco</a:t>
            </a:r>
            <a:r>
              <a:rPr lang="zh-CN" altLang="en-US" dirty="0">
                <a:effectLst/>
              </a:rPr>
              <a:t>配置没有</a:t>
            </a:r>
            <a:endParaRPr lang="zh-CN" altLang="en-US" dirty="0"/>
          </a:p>
          <a:p>
            <a:pPr marL="742950" lvl="1" indent="-285750">
              <a:lnSpc>
                <a:spcPct val="150000"/>
              </a:lnSpc>
              <a:buFont typeface="+mj-lt"/>
              <a:buAutoNum type="arabicPeriod"/>
            </a:pPr>
            <a:r>
              <a:rPr lang="zh-CN" altLang="en-US" dirty="0"/>
              <a:t>解决：</a:t>
            </a:r>
            <a:r>
              <a:rPr lang="zh-CN" altLang="en-US" dirty="0">
                <a:effectLst/>
              </a:rPr>
              <a:t>向</a:t>
            </a:r>
            <a:r>
              <a:rPr lang="zh-CN" altLang="en-US" dirty="0"/>
              <a:t>“</a:t>
            </a:r>
            <a:r>
              <a:rPr lang="en" altLang="zh-CN" dirty="0"/>
              <a:t>policy” </a:t>
            </a:r>
            <a:r>
              <a:rPr lang="zh-CN" altLang="en-US" dirty="0">
                <a:effectLst/>
              </a:rPr>
              <a:t>中的多个位置添加“</a:t>
            </a:r>
            <a:r>
              <a:rPr lang="en" altLang="zh-CN" dirty="0">
                <a:effectLst/>
              </a:rPr>
              <a:t>from </a:t>
            </a:r>
            <a:r>
              <a:rPr lang="en" altLang="zh-CN" dirty="0" err="1">
                <a:effectLst/>
              </a:rPr>
              <a:t>bgp</a:t>
            </a:r>
            <a:r>
              <a:rPr lang="en" altLang="zh-CN" dirty="0">
                <a:effectLst/>
              </a:rPr>
              <a:t>”</a:t>
            </a:r>
            <a:r>
              <a:rPr lang="zh-CN" altLang="en-US" dirty="0">
                <a:effectLst/>
              </a:rPr>
              <a:t>条件</a:t>
            </a:r>
            <a:endParaRPr lang="zh-CN" altLang="en-US" dirty="0"/>
          </a:p>
          <a:p>
            <a:pPr marL="742950" lvl="1" indent="-285750">
              <a:lnSpc>
                <a:spcPct val="150000"/>
              </a:lnSpc>
              <a:buFont typeface="+mj-lt"/>
              <a:buAutoNum type="arabicPeriod"/>
            </a:pPr>
            <a:r>
              <a:rPr lang="en" altLang="zh-CN" dirty="0"/>
              <a:t>GPT</a:t>
            </a:r>
            <a:r>
              <a:rPr lang="en-US" altLang="zh-CN" dirty="0"/>
              <a:t>-</a:t>
            </a:r>
            <a:r>
              <a:rPr lang="en" altLang="zh-CN" dirty="0"/>
              <a:t>4</a:t>
            </a:r>
            <a:r>
              <a:rPr lang="zh-CN" altLang="en-US" dirty="0"/>
              <a:t>不能解决这个问题  </a:t>
            </a:r>
            <a:r>
              <a:rPr lang="en-US" altLang="zh-CN" dirty="0"/>
              <a:t>-</a:t>
            </a:r>
            <a:r>
              <a:rPr lang="zh-CN" altLang="en-US" dirty="0"/>
              <a:t> “</a:t>
            </a:r>
            <a:r>
              <a:rPr lang="en" altLang="zh-CN" dirty="0"/>
              <a:t>does nothing”</a:t>
            </a:r>
          </a:p>
          <a:p>
            <a:pPr>
              <a:lnSpc>
                <a:spcPct val="150000"/>
              </a:lnSpc>
            </a:pPr>
            <a:r>
              <a:rPr lang="en" altLang="zh-CN" sz="2400" b="1" dirty="0"/>
              <a:t>“BGP prefix list issues” </a:t>
            </a:r>
          </a:p>
          <a:p>
            <a:pPr marL="742950" lvl="1" indent="-285750">
              <a:lnSpc>
                <a:spcPct val="150000"/>
              </a:lnSpc>
              <a:buFont typeface="+mj-lt"/>
              <a:buAutoNum type="arabicPeriod"/>
            </a:pPr>
            <a:r>
              <a:rPr lang="en" altLang="zh-CN" dirty="0"/>
              <a:t>“</a:t>
            </a:r>
            <a:r>
              <a:rPr lang="en" altLang="zh-CN" dirty="0" err="1"/>
              <a:t>ip</a:t>
            </a:r>
            <a:r>
              <a:rPr lang="en" altLang="zh-CN" dirty="0"/>
              <a:t> prefix-list our-networks seq 5 permit 1.2.3.0/24 </a:t>
            </a:r>
            <a:r>
              <a:rPr lang="en" altLang="zh-CN" dirty="0" err="1"/>
              <a:t>ge</a:t>
            </a:r>
            <a:r>
              <a:rPr lang="en" altLang="zh-CN" dirty="0"/>
              <a:t> 24”</a:t>
            </a:r>
          </a:p>
          <a:p>
            <a:pPr marL="742950" lvl="1" indent="-285750">
              <a:lnSpc>
                <a:spcPct val="150000"/>
              </a:lnSpc>
              <a:buFont typeface="+mj-lt"/>
              <a:buAutoNum type="arabicPeriod"/>
            </a:pPr>
            <a:r>
              <a:rPr lang="zh-CN" altLang="en-US" dirty="0"/>
              <a:t>当</a:t>
            </a:r>
            <a:r>
              <a:rPr lang="en" altLang="zh-CN" dirty="0"/>
              <a:t>GPT</a:t>
            </a:r>
            <a:r>
              <a:rPr lang="en-US" altLang="zh-CN" dirty="0"/>
              <a:t>-</a:t>
            </a:r>
            <a:r>
              <a:rPr lang="en" altLang="zh-CN" dirty="0"/>
              <a:t>4</a:t>
            </a:r>
            <a:r>
              <a:rPr lang="zh-CN" altLang="en-US" dirty="0"/>
              <a:t>翻译上面的</a:t>
            </a:r>
            <a:r>
              <a:rPr lang="en" altLang="zh-CN" dirty="0"/>
              <a:t>ACL</a:t>
            </a:r>
            <a:r>
              <a:rPr lang="zh-CN" altLang="en-US" dirty="0"/>
              <a:t>时，因为</a:t>
            </a:r>
            <a:r>
              <a:rPr lang="en-US" altLang="zh-CN" dirty="0"/>
              <a:t>J</a:t>
            </a:r>
            <a:r>
              <a:rPr lang="en" altLang="zh-CN" dirty="0" err="1"/>
              <a:t>uniper</a:t>
            </a:r>
            <a:r>
              <a:rPr lang="zh-CN" altLang="en-US" dirty="0"/>
              <a:t>没有</a:t>
            </a:r>
            <a:r>
              <a:rPr lang="en" altLang="zh-CN" dirty="0" err="1"/>
              <a:t>ge</a:t>
            </a:r>
            <a:r>
              <a:rPr lang="en" altLang="zh-CN" dirty="0"/>
              <a:t> 24</a:t>
            </a:r>
            <a:r>
              <a:rPr lang="zh-CN" altLang="en-US" dirty="0"/>
              <a:t>语法，它会直接舍弃这个，从而导致</a:t>
            </a:r>
            <a:r>
              <a:rPr lang="zh-CN" altLang="en-US" dirty="0">
                <a:effectLst/>
              </a:rPr>
              <a:t>匹配的前缀空间不同</a:t>
            </a:r>
            <a:endParaRPr lang="zh-CN" altLang="en-US" dirty="0"/>
          </a:p>
          <a:p>
            <a:pPr marL="742950" lvl="1" indent="-285750">
              <a:lnSpc>
                <a:spcPct val="150000"/>
              </a:lnSpc>
              <a:buFont typeface="+mj-lt"/>
              <a:buAutoNum type="arabicPeriod"/>
            </a:pPr>
            <a:r>
              <a:rPr lang="zh-CN" altLang="en-US" dirty="0"/>
              <a:t>让</a:t>
            </a:r>
            <a:r>
              <a:rPr lang="en" altLang="zh-CN" dirty="0"/>
              <a:t>GPT</a:t>
            </a:r>
            <a:r>
              <a:rPr lang="en-US" altLang="zh-CN" dirty="0"/>
              <a:t>-</a:t>
            </a:r>
            <a:r>
              <a:rPr lang="en" altLang="zh-CN" dirty="0"/>
              <a:t>4</a:t>
            </a:r>
            <a:r>
              <a:rPr lang="zh-CN" altLang="en-US" dirty="0"/>
              <a:t>修复这个问题时，它会产生不正确语法的现象</a:t>
            </a:r>
            <a:r>
              <a:rPr lang="en-US" altLang="zh-CN" dirty="0"/>
              <a:t>,</a:t>
            </a:r>
            <a:r>
              <a:rPr lang="zh-CN" altLang="en-US" dirty="0"/>
              <a:t>如“</a:t>
            </a:r>
            <a:r>
              <a:rPr lang="en" altLang="zh-CN" dirty="0"/>
              <a:t>prefix-list our-networks { 1.2.3.0/24-32; }”</a:t>
            </a:r>
          </a:p>
        </p:txBody>
      </p:sp>
    </p:spTree>
    <p:extLst>
      <p:ext uri="{BB962C8B-B14F-4D97-AF65-F5344CB8AC3E}">
        <p14:creationId xmlns:p14="http://schemas.microsoft.com/office/powerpoint/2010/main" val="1327771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CED97-6F75-A482-AD1F-54DA1B3F3AC9}"/>
            </a:ext>
          </a:extLst>
        </p:cNvPr>
        <p:cNvGrpSpPr/>
        <p:nvPr/>
      </p:nvGrpSpPr>
      <p:grpSpPr>
        <a:xfrm>
          <a:off x="0" y="0"/>
          <a:ext cx="0" cy="0"/>
          <a:chOff x="0" y="0"/>
          <a:chExt cx="0" cy="0"/>
        </a:xfrm>
      </p:grpSpPr>
      <p:sp>
        <p:nvSpPr>
          <p:cNvPr id="12" name="矩形 11">
            <a:extLst>
              <a:ext uri="{FF2B5EF4-FFF2-40B4-BE49-F238E27FC236}">
                <a16:creationId xmlns:a16="http://schemas.microsoft.com/office/drawing/2014/main" id="{860E91F6-02D2-F07A-6CAF-E7A5BB3F3527}"/>
              </a:ext>
            </a:extLst>
          </p:cNvPr>
          <p:cNvSpPr/>
          <p:nvPr/>
        </p:nvSpPr>
        <p:spPr>
          <a:xfrm>
            <a:off x="0" y="0"/>
            <a:ext cx="12192000" cy="85205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标题 3">
            <a:extLst>
              <a:ext uri="{FF2B5EF4-FFF2-40B4-BE49-F238E27FC236}">
                <a16:creationId xmlns:a16="http://schemas.microsoft.com/office/drawing/2014/main" id="{88C1C698-1FE7-A6A0-1F78-40A4D3FC3490}"/>
              </a:ext>
            </a:extLst>
          </p:cNvPr>
          <p:cNvSpPr>
            <a:spLocks noGrp="1"/>
          </p:cNvSpPr>
          <p:nvPr>
            <p:ph type="ctrTitle"/>
          </p:nvPr>
        </p:nvSpPr>
        <p:spPr>
          <a:xfrm>
            <a:off x="231226" y="73573"/>
            <a:ext cx="7567450" cy="598596"/>
          </a:xfrm>
        </p:spPr>
        <p:txBody>
          <a:bodyPr>
            <a:normAutofit/>
          </a:bodyPr>
          <a:lstStyle/>
          <a:p>
            <a:pPr algn="l"/>
            <a:r>
              <a:rPr lang="en-US" altLang="zh-CN" sz="3200" b="1" dirty="0">
                <a:latin typeface="+mn-lt"/>
              </a:rPr>
              <a:t>4.</a:t>
            </a:r>
            <a:r>
              <a:rPr lang="zh-CN" altLang="en-US" sz="3200" b="1" dirty="0">
                <a:latin typeface="+mn-lt"/>
              </a:rPr>
              <a:t> </a:t>
            </a:r>
            <a:r>
              <a:rPr lang="en" altLang="zh-CN" sz="3200" b="1" dirty="0">
                <a:latin typeface="+mn-lt"/>
              </a:rPr>
              <a:t>Global Policies via Local Synthesis</a:t>
            </a:r>
            <a:endParaRPr lang="zh-CN" altLang="en-US" sz="2400" b="1" dirty="0">
              <a:latin typeface="+mn-lt"/>
            </a:endParaRPr>
          </a:p>
        </p:txBody>
      </p:sp>
      <p:pic>
        <p:nvPicPr>
          <p:cNvPr id="11" name="图片 10">
            <a:extLst>
              <a:ext uri="{FF2B5EF4-FFF2-40B4-BE49-F238E27FC236}">
                <a16:creationId xmlns:a16="http://schemas.microsoft.com/office/drawing/2014/main" id="{7C842093-120C-20F8-898A-C61DC98CDDB5}"/>
              </a:ext>
            </a:extLst>
          </p:cNvPr>
          <p:cNvPicPr>
            <a:picLocks noChangeAspect="1"/>
          </p:cNvPicPr>
          <p:nvPr/>
        </p:nvPicPr>
        <p:blipFill>
          <a:blip r:embed="rId3"/>
          <a:stretch>
            <a:fillRect/>
          </a:stretch>
        </p:blipFill>
        <p:spPr>
          <a:xfrm>
            <a:off x="5673969" y="1987715"/>
            <a:ext cx="6518031" cy="3793280"/>
          </a:xfrm>
          <a:prstGeom prst="rect">
            <a:avLst/>
          </a:prstGeom>
        </p:spPr>
      </p:pic>
      <p:sp>
        <p:nvSpPr>
          <p:cNvPr id="2" name="标题 3">
            <a:extLst>
              <a:ext uri="{FF2B5EF4-FFF2-40B4-BE49-F238E27FC236}">
                <a16:creationId xmlns:a16="http://schemas.microsoft.com/office/drawing/2014/main" id="{6ED86DC3-5E94-B0C0-55E1-6FCD6CD843EE}"/>
              </a:ext>
            </a:extLst>
          </p:cNvPr>
          <p:cNvSpPr txBox="1">
            <a:spLocks/>
          </p:cNvSpPr>
          <p:nvPr/>
        </p:nvSpPr>
        <p:spPr>
          <a:xfrm>
            <a:off x="231226" y="957973"/>
            <a:ext cx="2324405" cy="5985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3200" b="1" dirty="0">
                <a:latin typeface="+mn-ea"/>
                <a:ea typeface="+mn-ea"/>
              </a:rPr>
              <a:t>实验方法</a:t>
            </a:r>
          </a:p>
        </p:txBody>
      </p:sp>
      <p:sp>
        <p:nvSpPr>
          <p:cNvPr id="3" name="文本框 2">
            <a:extLst>
              <a:ext uri="{FF2B5EF4-FFF2-40B4-BE49-F238E27FC236}">
                <a16:creationId xmlns:a16="http://schemas.microsoft.com/office/drawing/2014/main" id="{3768AADA-0FD8-8358-39EA-2396B3B1C620}"/>
              </a:ext>
            </a:extLst>
          </p:cNvPr>
          <p:cNvSpPr txBox="1"/>
          <p:nvPr/>
        </p:nvSpPr>
        <p:spPr>
          <a:xfrm>
            <a:off x="325008" y="1833737"/>
            <a:ext cx="6099462" cy="1296573"/>
          </a:xfrm>
          <a:prstGeom prst="rect">
            <a:avLst/>
          </a:prstGeom>
          <a:noFill/>
        </p:spPr>
        <p:txBody>
          <a:bodyPr wrap="square">
            <a:spAutoFit/>
          </a:bodyPr>
          <a:lstStyle/>
          <a:p>
            <a:pPr>
              <a:lnSpc>
                <a:spcPct val="150000"/>
              </a:lnSpc>
            </a:pPr>
            <a:r>
              <a:rPr lang="zh-CN" altLang="en" b="1" dirty="0"/>
              <a:t>验证器</a:t>
            </a:r>
            <a:r>
              <a:rPr lang="zh-CN" altLang="en-US" b="1" dirty="0"/>
              <a:t>选择</a:t>
            </a:r>
            <a:endParaRPr lang="en" altLang="zh-CN" b="1" dirty="0"/>
          </a:p>
          <a:p>
            <a:pPr>
              <a:lnSpc>
                <a:spcPct val="150000"/>
              </a:lnSpc>
            </a:pPr>
            <a:r>
              <a:rPr lang="en" altLang="zh-CN" dirty="0"/>
              <a:t>“Batfish”  </a:t>
            </a:r>
            <a:r>
              <a:rPr lang="en-US" altLang="zh-CN" dirty="0"/>
              <a:t>——</a:t>
            </a:r>
            <a:r>
              <a:rPr lang="en" altLang="zh-CN" dirty="0"/>
              <a:t> </a:t>
            </a:r>
            <a:r>
              <a:rPr lang="zh-CN" altLang="en-US" dirty="0"/>
              <a:t>语法错误</a:t>
            </a:r>
          </a:p>
          <a:p>
            <a:pPr>
              <a:lnSpc>
                <a:spcPct val="150000"/>
              </a:lnSpc>
            </a:pPr>
            <a:r>
              <a:rPr lang="zh-CN" altLang="en-US" dirty="0"/>
              <a:t>“</a:t>
            </a:r>
            <a:r>
              <a:rPr lang="en" altLang="zh-CN" dirty="0"/>
              <a:t>Batfish”</a:t>
            </a:r>
            <a:r>
              <a:rPr lang="zh-CN" altLang="en-US" dirty="0"/>
              <a:t> </a:t>
            </a:r>
            <a:r>
              <a:rPr lang="en-US" altLang="zh-CN" dirty="0"/>
              <a:t>+</a:t>
            </a:r>
            <a:r>
              <a:rPr lang="zh-CN" altLang="en-US" dirty="0"/>
              <a:t> 自定义的</a:t>
            </a:r>
            <a:r>
              <a:rPr lang="en" altLang="zh-CN" dirty="0"/>
              <a:t>topology</a:t>
            </a:r>
            <a:r>
              <a:rPr lang="zh-CN" altLang="en" dirty="0"/>
              <a:t>验证器</a:t>
            </a:r>
            <a:r>
              <a:rPr lang="en" altLang="zh-CN" dirty="0"/>
              <a:t>  </a:t>
            </a:r>
            <a:r>
              <a:rPr lang="en-US" altLang="zh-CN" dirty="0"/>
              <a:t>——</a:t>
            </a:r>
            <a:r>
              <a:rPr lang="en" altLang="zh-CN" dirty="0"/>
              <a:t> </a:t>
            </a:r>
            <a:r>
              <a:rPr lang="zh-CN" altLang="en-US" dirty="0"/>
              <a:t>语义错误</a:t>
            </a:r>
          </a:p>
        </p:txBody>
      </p:sp>
      <p:sp>
        <p:nvSpPr>
          <p:cNvPr id="5" name="文本框 4">
            <a:extLst>
              <a:ext uri="{FF2B5EF4-FFF2-40B4-BE49-F238E27FC236}">
                <a16:creationId xmlns:a16="http://schemas.microsoft.com/office/drawing/2014/main" id="{B1073FD6-1E64-9036-ED9B-9C104492AA7C}"/>
              </a:ext>
            </a:extLst>
          </p:cNvPr>
          <p:cNvSpPr txBox="1"/>
          <p:nvPr/>
        </p:nvSpPr>
        <p:spPr>
          <a:xfrm>
            <a:off x="325008" y="3407478"/>
            <a:ext cx="6099462" cy="1296573"/>
          </a:xfrm>
          <a:prstGeom prst="rect">
            <a:avLst/>
          </a:prstGeom>
          <a:noFill/>
        </p:spPr>
        <p:txBody>
          <a:bodyPr wrap="square">
            <a:spAutoFit/>
          </a:bodyPr>
          <a:lstStyle/>
          <a:p>
            <a:pPr>
              <a:lnSpc>
                <a:spcPct val="150000"/>
              </a:lnSpc>
            </a:pPr>
            <a:r>
              <a:rPr lang="zh-CN" altLang="en-US" b="1" dirty="0"/>
              <a:t>问题限制</a:t>
            </a:r>
            <a:endParaRPr lang="en-US" altLang="zh-CN" b="1" dirty="0"/>
          </a:p>
          <a:p>
            <a:pPr>
              <a:lnSpc>
                <a:spcPct val="150000"/>
              </a:lnSpc>
            </a:pPr>
            <a:r>
              <a:rPr lang="en-US" altLang="zh-CN" dirty="0"/>
              <a:t>-</a:t>
            </a:r>
            <a:r>
              <a:rPr lang="zh-CN" altLang="en-US" dirty="0"/>
              <a:t> 范围限制在</a:t>
            </a:r>
            <a:r>
              <a:rPr lang="en-US" altLang="zh-CN" dirty="0"/>
              <a:t>BGP</a:t>
            </a:r>
          </a:p>
          <a:p>
            <a:pPr>
              <a:lnSpc>
                <a:spcPct val="150000"/>
              </a:lnSpc>
            </a:pPr>
            <a:r>
              <a:rPr lang="en-US" altLang="zh-CN" dirty="0"/>
              <a:t>-</a:t>
            </a:r>
            <a:r>
              <a:rPr lang="zh-CN" altLang="en-US" dirty="0"/>
              <a:t> </a:t>
            </a:r>
            <a:r>
              <a:rPr lang="zh-CN" altLang="en-US" sz="1800" dirty="0"/>
              <a:t>星形网络 “</a:t>
            </a:r>
            <a:r>
              <a:rPr lang="en" altLang="zh-CN" sz="1800" dirty="0"/>
              <a:t>star networks” </a:t>
            </a:r>
            <a:endParaRPr lang="en-US" altLang="zh-CN" dirty="0"/>
          </a:p>
        </p:txBody>
      </p:sp>
      <p:sp>
        <p:nvSpPr>
          <p:cNvPr id="9" name="文本框 8">
            <a:extLst>
              <a:ext uri="{FF2B5EF4-FFF2-40B4-BE49-F238E27FC236}">
                <a16:creationId xmlns:a16="http://schemas.microsoft.com/office/drawing/2014/main" id="{4170034B-53B7-BDB6-0EA3-6EF834401F6C}"/>
              </a:ext>
            </a:extLst>
          </p:cNvPr>
          <p:cNvSpPr txBox="1"/>
          <p:nvPr/>
        </p:nvSpPr>
        <p:spPr>
          <a:xfrm>
            <a:off x="325008" y="4904087"/>
            <a:ext cx="6099462" cy="1712072"/>
          </a:xfrm>
          <a:prstGeom prst="rect">
            <a:avLst/>
          </a:prstGeom>
          <a:noFill/>
        </p:spPr>
        <p:txBody>
          <a:bodyPr wrap="square">
            <a:spAutoFit/>
          </a:bodyPr>
          <a:lstStyle/>
          <a:p>
            <a:pPr>
              <a:lnSpc>
                <a:spcPct val="150000"/>
              </a:lnSpc>
            </a:pPr>
            <a:r>
              <a:rPr lang="zh-CN" altLang="en-US" b="1" dirty="0"/>
              <a:t>目标</a:t>
            </a:r>
            <a:endParaRPr lang="en-US" altLang="zh-CN" b="1" dirty="0"/>
          </a:p>
          <a:p>
            <a:pPr>
              <a:lnSpc>
                <a:spcPct val="150000"/>
              </a:lnSpc>
            </a:pPr>
            <a:r>
              <a:rPr lang="zh-CN" altLang="en-US" dirty="0">
                <a:solidFill>
                  <a:srgbClr val="2A2B2E"/>
                </a:solidFill>
                <a:effectLst/>
              </a:rPr>
              <a:t>使网络遵循无中转政策（</a:t>
            </a:r>
            <a:r>
              <a:rPr lang="zh-CN" altLang="en-US" dirty="0"/>
              <a:t>“</a:t>
            </a:r>
            <a:r>
              <a:rPr lang="en" altLang="zh-CN" dirty="0"/>
              <a:t>no-transit policy” </a:t>
            </a:r>
            <a:r>
              <a:rPr lang="zh-CN" altLang="en" dirty="0">
                <a:solidFill>
                  <a:srgbClr val="2A2B2E"/>
                </a:solidFill>
                <a:effectLst/>
              </a:rPr>
              <a:t>）</a:t>
            </a:r>
            <a:endParaRPr lang="en-US" altLang="zh-CN" dirty="0">
              <a:solidFill>
                <a:srgbClr val="2A2B2E"/>
              </a:solidFill>
              <a:effectLst/>
            </a:endParaRPr>
          </a:p>
          <a:p>
            <a:pPr>
              <a:lnSpc>
                <a:spcPct val="150000"/>
              </a:lnSpc>
            </a:pPr>
            <a:r>
              <a:rPr lang="zh-CN" altLang="en-US" dirty="0">
                <a:solidFill>
                  <a:srgbClr val="2A2B2E"/>
                </a:solidFill>
                <a:effectLst/>
              </a:rPr>
              <a:t>没有两个</a:t>
            </a:r>
            <a:r>
              <a:rPr lang="en" altLang="zh-CN" dirty="0">
                <a:solidFill>
                  <a:srgbClr val="2A2B2E"/>
                </a:solidFill>
                <a:effectLst/>
              </a:rPr>
              <a:t>ISP</a:t>
            </a:r>
            <a:r>
              <a:rPr lang="zh-CN" altLang="en-US" dirty="0">
                <a:solidFill>
                  <a:srgbClr val="2A2B2E"/>
                </a:solidFill>
                <a:effectLst/>
              </a:rPr>
              <a:t>能够到达对方。但是，所有</a:t>
            </a:r>
            <a:r>
              <a:rPr lang="en" altLang="zh-CN" dirty="0">
                <a:solidFill>
                  <a:srgbClr val="2A2B2E"/>
                </a:solidFill>
                <a:effectLst/>
              </a:rPr>
              <a:t>isp</a:t>
            </a:r>
            <a:r>
              <a:rPr lang="zh-CN" altLang="en-US" dirty="0">
                <a:solidFill>
                  <a:srgbClr val="2A2B2E"/>
                </a:solidFill>
                <a:effectLst/>
              </a:rPr>
              <a:t>都应该能够到达</a:t>
            </a:r>
            <a:r>
              <a:rPr lang="zh-CN" altLang="en-US" dirty="0"/>
              <a:t>“</a:t>
            </a:r>
            <a:r>
              <a:rPr lang="en" altLang="zh-CN" dirty="0"/>
              <a:t>CUSTOMER” </a:t>
            </a:r>
            <a:r>
              <a:rPr lang="zh-CN" altLang="en" dirty="0">
                <a:solidFill>
                  <a:srgbClr val="2A2B2E"/>
                </a:solidFill>
                <a:effectLst/>
              </a:rPr>
              <a:t>，</a:t>
            </a:r>
            <a:r>
              <a:rPr lang="zh-CN" altLang="en-US" dirty="0">
                <a:solidFill>
                  <a:srgbClr val="2A2B2E"/>
                </a:solidFill>
                <a:effectLst/>
              </a:rPr>
              <a:t>反之亦然。</a:t>
            </a:r>
            <a:endParaRPr lang="en-US" altLang="zh-CN" dirty="0"/>
          </a:p>
        </p:txBody>
      </p:sp>
    </p:spTree>
    <p:extLst>
      <p:ext uri="{BB962C8B-B14F-4D97-AF65-F5344CB8AC3E}">
        <p14:creationId xmlns:p14="http://schemas.microsoft.com/office/powerpoint/2010/main" val="2375939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3EFCC-EF4A-C358-C2CB-4FD0E83B9C82}"/>
            </a:ext>
          </a:extLst>
        </p:cNvPr>
        <p:cNvGrpSpPr/>
        <p:nvPr/>
      </p:nvGrpSpPr>
      <p:grpSpPr>
        <a:xfrm>
          <a:off x="0" y="0"/>
          <a:ext cx="0" cy="0"/>
          <a:chOff x="0" y="0"/>
          <a:chExt cx="0" cy="0"/>
        </a:xfrm>
      </p:grpSpPr>
      <p:sp>
        <p:nvSpPr>
          <p:cNvPr id="5" name="矩形 4">
            <a:extLst>
              <a:ext uri="{FF2B5EF4-FFF2-40B4-BE49-F238E27FC236}">
                <a16:creationId xmlns:a16="http://schemas.microsoft.com/office/drawing/2014/main" id="{4B600A0E-E907-8CDC-BFD2-268183430859}"/>
              </a:ext>
            </a:extLst>
          </p:cNvPr>
          <p:cNvSpPr/>
          <p:nvPr/>
        </p:nvSpPr>
        <p:spPr>
          <a:xfrm>
            <a:off x="0" y="0"/>
            <a:ext cx="12192000" cy="85205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标题 3">
            <a:extLst>
              <a:ext uri="{FF2B5EF4-FFF2-40B4-BE49-F238E27FC236}">
                <a16:creationId xmlns:a16="http://schemas.microsoft.com/office/drawing/2014/main" id="{8535AF81-50F1-3DF8-C30B-41CDD8202F15}"/>
              </a:ext>
            </a:extLst>
          </p:cNvPr>
          <p:cNvSpPr>
            <a:spLocks noGrp="1"/>
          </p:cNvSpPr>
          <p:nvPr>
            <p:ph type="ctrTitle"/>
          </p:nvPr>
        </p:nvSpPr>
        <p:spPr>
          <a:xfrm>
            <a:off x="231226" y="73573"/>
            <a:ext cx="7567450" cy="598596"/>
          </a:xfrm>
        </p:spPr>
        <p:txBody>
          <a:bodyPr>
            <a:normAutofit/>
          </a:bodyPr>
          <a:lstStyle/>
          <a:p>
            <a:pPr algn="l"/>
            <a:r>
              <a:rPr lang="en-US" altLang="zh-CN" sz="3200" b="1" dirty="0">
                <a:latin typeface="+mn-lt"/>
              </a:rPr>
              <a:t>4.</a:t>
            </a:r>
            <a:r>
              <a:rPr lang="zh-CN" altLang="en-US" sz="3200" b="1" dirty="0">
                <a:latin typeface="+mn-lt"/>
              </a:rPr>
              <a:t> </a:t>
            </a:r>
            <a:r>
              <a:rPr lang="en" altLang="zh-CN" sz="3200" b="1" dirty="0">
                <a:latin typeface="+mn-lt"/>
              </a:rPr>
              <a:t>Global Policies via Local Synthesis</a:t>
            </a:r>
            <a:endParaRPr lang="zh-CN" altLang="en-US" sz="2400" b="1" dirty="0">
              <a:latin typeface="+mn-lt"/>
            </a:endParaRPr>
          </a:p>
        </p:txBody>
      </p:sp>
      <p:pic>
        <p:nvPicPr>
          <p:cNvPr id="6" name="图片 5">
            <a:extLst>
              <a:ext uri="{FF2B5EF4-FFF2-40B4-BE49-F238E27FC236}">
                <a16:creationId xmlns:a16="http://schemas.microsoft.com/office/drawing/2014/main" id="{AA1234A3-303C-6425-6CF4-51E8440CA5D6}"/>
              </a:ext>
            </a:extLst>
          </p:cNvPr>
          <p:cNvPicPr>
            <a:picLocks noChangeAspect="1"/>
          </p:cNvPicPr>
          <p:nvPr/>
        </p:nvPicPr>
        <p:blipFill>
          <a:blip r:embed="rId3"/>
          <a:stretch>
            <a:fillRect/>
          </a:stretch>
        </p:blipFill>
        <p:spPr>
          <a:xfrm>
            <a:off x="7681724" y="1961960"/>
            <a:ext cx="4510276" cy="3347964"/>
          </a:xfrm>
          <a:prstGeom prst="rect">
            <a:avLst/>
          </a:prstGeom>
        </p:spPr>
      </p:pic>
      <p:sp>
        <p:nvSpPr>
          <p:cNvPr id="7" name="文本框 6">
            <a:extLst>
              <a:ext uri="{FF2B5EF4-FFF2-40B4-BE49-F238E27FC236}">
                <a16:creationId xmlns:a16="http://schemas.microsoft.com/office/drawing/2014/main" id="{E88F9A4B-18FE-DBE6-2C51-2B8E1A270426}"/>
              </a:ext>
            </a:extLst>
          </p:cNvPr>
          <p:cNvSpPr txBox="1"/>
          <p:nvPr/>
        </p:nvSpPr>
        <p:spPr>
          <a:xfrm>
            <a:off x="231226" y="852055"/>
            <a:ext cx="6099462" cy="1296573"/>
          </a:xfrm>
          <a:prstGeom prst="rect">
            <a:avLst/>
          </a:prstGeom>
          <a:noFill/>
        </p:spPr>
        <p:txBody>
          <a:bodyPr wrap="square">
            <a:spAutoFit/>
          </a:bodyPr>
          <a:lstStyle/>
          <a:p>
            <a:pPr>
              <a:lnSpc>
                <a:spcPct val="150000"/>
              </a:lnSpc>
            </a:pPr>
            <a:r>
              <a:rPr lang="zh-CN" altLang="en-US" b="1" dirty="0"/>
              <a:t>输入</a:t>
            </a:r>
            <a:endParaRPr lang="en-US" altLang="zh-CN" b="1" dirty="0"/>
          </a:p>
          <a:p>
            <a:pPr marL="285750" indent="-285750">
              <a:lnSpc>
                <a:spcPct val="150000"/>
              </a:lnSpc>
              <a:buFontTx/>
              <a:buChar char="-"/>
            </a:pPr>
            <a:r>
              <a:rPr lang="zh-CN" altLang="en-US" sz="1800" dirty="0"/>
              <a:t>“</a:t>
            </a:r>
            <a:r>
              <a:rPr lang="en" altLang="zh-CN" sz="1800" dirty="0"/>
              <a:t>a textual description”  </a:t>
            </a:r>
          </a:p>
          <a:p>
            <a:pPr marL="285750" indent="-285750">
              <a:lnSpc>
                <a:spcPct val="150000"/>
              </a:lnSpc>
              <a:buFontTx/>
              <a:buChar char="-"/>
            </a:pPr>
            <a:r>
              <a:rPr lang="zh-CN" altLang="en-US" sz="1800" dirty="0"/>
              <a:t>“</a:t>
            </a:r>
            <a:r>
              <a:rPr lang="en" altLang="zh-CN" sz="1800" dirty="0"/>
              <a:t>a JSON dictionary for the entire network topology”</a:t>
            </a:r>
            <a:endParaRPr lang="en" altLang="zh-CN" dirty="0"/>
          </a:p>
        </p:txBody>
      </p:sp>
      <p:graphicFrame>
        <p:nvGraphicFramePr>
          <p:cNvPr id="8" name="图示 7">
            <a:extLst>
              <a:ext uri="{FF2B5EF4-FFF2-40B4-BE49-F238E27FC236}">
                <a16:creationId xmlns:a16="http://schemas.microsoft.com/office/drawing/2014/main" id="{9F70B8E5-2656-A160-B12A-426847CD9C73}"/>
              </a:ext>
            </a:extLst>
          </p:cNvPr>
          <p:cNvGraphicFramePr/>
          <p:nvPr>
            <p:extLst>
              <p:ext uri="{D42A27DB-BD31-4B8C-83A1-F6EECF244321}">
                <p14:modId xmlns:p14="http://schemas.microsoft.com/office/powerpoint/2010/main" val="2557026756"/>
              </p:ext>
            </p:extLst>
          </p:nvPr>
        </p:nvGraphicFramePr>
        <p:xfrm>
          <a:off x="115613" y="1500341"/>
          <a:ext cx="7798676"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79357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C66787-5CBC-EF69-AB33-54DDE5835AE3}"/>
            </a:ext>
          </a:extLst>
        </p:cNvPr>
        <p:cNvGrpSpPr/>
        <p:nvPr/>
      </p:nvGrpSpPr>
      <p:grpSpPr>
        <a:xfrm>
          <a:off x="0" y="0"/>
          <a:ext cx="0" cy="0"/>
          <a:chOff x="0" y="0"/>
          <a:chExt cx="0" cy="0"/>
        </a:xfrm>
      </p:grpSpPr>
      <p:sp>
        <p:nvSpPr>
          <p:cNvPr id="6" name="矩形 5">
            <a:extLst>
              <a:ext uri="{FF2B5EF4-FFF2-40B4-BE49-F238E27FC236}">
                <a16:creationId xmlns:a16="http://schemas.microsoft.com/office/drawing/2014/main" id="{F9A2056A-0751-0D43-B35B-2FCE4D8E0D5C}"/>
              </a:ext>
            </a:extLst>
          </p:cNvPr>
          <p:cNvSpPr/>
          <p:nvPr/>
        </p:nvSpPr>
        <p:spPr>
          <a:xfrm>
            <a:off x="0" y="0"/>
            <a:ext cx="12192000" cy="85205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标题 3">
            <a:extLst>
              <a:ext uri="{FF2B5EF4-FFF2-40B4-BE49-F238E27FC236}">
                <a16:creationId xmlns:a16="http://schemas.microsoft.com/office/drawing/2014/main" id="{D96B9FF0-AD48-D86C-4576-4E4B9E5D229C}"/>
              </a:ext>
            </a:extLst>
          </p:cNvPr>
          <p:cNvSpPr>
            <a:spLocks noGrp="1"/>
          </p:cNvSpPr>
          <p:nvPr>
            <p:ph type="ctrTitle"/>
          </p:nvPr>
        </p:nvSpPr>
        <p:spPr>
          <a:xfrm>
            <a:off x="231227" y="73573"/>
            <a:ext cx="3026980" cy="598596"/>
          </a:xfrm>
        </p:spPr>
        <p:txBody>
          <a:bodyPr>
            <a:normAutofit/>
          </a:bodyPr>
          <a:lstStyle/>
          <a:p>
            <a:pPr algn="l"/>
            <a:r>
              <a:rPr lang="en" altLang="zh-CN" sz="3200" b="1" dirty="0">
                <a:latin typeface="+mn-lt"/>
              </a:rPr>
              <a:t>Abstract</a:t>
            </a:r>
            <a:endParaRPr lang="zh-CN" altLang="en-US" sz="3200" b="1" dirty="0">
              <a:latin typeface="+mn-lt"/>
            </a:endParaRPr>
          </a:p>
        </p:txBody>
      </p:sp>
      <p:sp>
        <p:nvSpPr>
          <p:cNvPr id="3" name="文本框 2">
            <a:extLst>
              <a:ext uri="{FF2B5EF4-FFF2-40B4-BE49-F238E27FC236}">
                <a16:creationId xmlns:a16="http://schemas.microsoft.com/office/drawing/2014/main" id="{70D9654B-5A12-6AA3-AA94-59F96731C6AC}"/>
              </a:ext>
            </a:extLst>
          </p:cNvPr>
          <p:cNvSpPr txBox="1"/>
          <p:nvPr/>
        </p:nvSpPr>
        <p:spPr>
          <a:xfrm>
            <a:off x="231228" y="925628"/>
            <a:ext cx="7857696" cy="5555432"/>
          </a:xfrm>
          <a:prstGeom prst="rect">
            <a:avLst/>
          </a:prstGeom>
          <a:noFill/>
        </p:spPr>
        <p:txBody>
          <a:bodyPr wrap="square">
            <a:spAutoFit/>
          </a:bodyPr>
          <a:lstStyle/>
          <a:p>
            <a:pPr>
              <a:lnSpc>
                <a:spcPct val="200000"/>
              </a:lnSpc>
              <a:buFont typeface="+mj-lt"/>
              <a:buAutoNum type="arabicPeriod"/>
            </a:pPr>
            <a:r>
              <a:rPr lang="zh-CN" altLang="en-US" dirty="0"/>
              <a:t> 研究是否 </a:t>
            </a:r>
            <a:r>
              <a:rPr lang="zh-CN" altLang="en-US" b="1" dirty="0"/>
              <a:t>大模型可以生成正确的网络配置</a:t>
            </a:r>
            <a:endParaRPr lang="en-US" altLang="zh-CN" b="1" dirty="0"/>
          </a:p>
          <a:p>
            <a:pPr>
              <a:lnSpc>
                <a:spcPct val="200000"/>
              </a:lnSpc>
              <a:buFont typeface="+mj-lt"/>
              <a:buAutoNum type="arabicPeriod"/>
            </a:pPr>
            <a:r>
              <a:rPr lang="zh-CN" altLang="en-US" dirty="0"/>
              <a:t> 提出 “ </a:t>
            </a:r>
            <a:r>
              <a:rPr lang="en" altLang="zh-CN" b="1" dirty="0"/>
              <a:t>Verified Prompt Programming</a:t>
            </a:r>
            <a:r>
              <a:rPr lang="zh-CN" altLang="en-US" b="1" dirty="0"/>
              <a:t> </a:t>
            </a:r>
            <a:r>
              <a:rPr lang="en" altLang="zh-CN" dirty="0"/>
              <a:t>”</a:t>
            </a:r>
          </a:p>
          <a:p>
            <a:pPr>
              <a:lnSpc>
                <a:spcPct val="200000"/>
              </a:lnSpc>
              <a:buFont typeface="+mj-lt"/>
              <a:buAutoNum type="arabicPeriod"/>
            </a:pPr>
            <a:r>
              <a:rPr lang="zh-CN" altLang="en-US" dirty="0"/>
              <a:t> 结合 </a:t>
            </a:r>
            <a:r>
              <a:rPr lang="en" altLang="zh-CN" b="1" dirty="0"/>
              <a:t>GPT-4</a:t>
            </a:r>
            <a:r>
              <a:rPr lang="zh-CN" altLang="en-US" dirty="0"/>
              <a:t> 和 </a:t>
            </a:r>
            <a:r>
              <a:rPr lang="zh-CN" altLang="en-US" b="1" dirty="0"/>
              <a:t>验证器</a:t>
            </a:r>
            <a:r>
              <a:rPr lang="zh-CN" altLang="en-US" dirty="0"/>
              <a:t>（“</a:t>
            </a:r>
            <a:r>
              <a:rPr lang="en" altLang="zh-CN" dirty="0"/>
              <a:t>verifiers” </a:t>
            </a:r>
            <a:r>
              <a:rPr lang="zh-CN" altLang="en" dirty="0"/>
              <a:t>）</a:t>
            </a:r>
          </a:p>
          <a:p>
            <a:pPr>
              <a:lnSpc>
                <a:spcPct val="200000"/>
              </a:lnSpc>
              <a:buFont typeface="+mj-lt"/>
              <a:buAutoNum type="arabicPeriod"/>
            </a:pPr>
            <a:r>
              <a:rPr lang="zh-CN" altLang="en-US" dirty="0"/>
              <a:t> 两个实验</a:t>
            </a:r>
          </a:p>
          <a:p>
            <a:pPr lvl="1">
              <a:lnSpc>
                <a:spcPct val="200000"/>
              </a:lnSpc>
            </a:pPr>
            <a:r>
              <a:rPr lang="en-US" altLang="zh-CN" dirty="0"/>
              <a:t>-</a:t>
            </a:r>
            <a:r>
              <a:rPr lang="zh-CN" altLang="en-US" dirty="0"/>
              <a:t> 单个路由器：</a:t>
            </a:r>
            <a:r>
              <a:rPr lang="zh-CN" altLang="en-US" b="1" dirty="0"/>
              <a:t>翻译 “</a:t>
            </a:r>
            <a:r>
              <a:rPr lang="en" altLang="zh-CN" b="1" dirty="0"/>
              <a:t>Cisco” </a:t>
            </a:r>
            <a:r>
              <a:rPr lang="zh-CN" altLang="en-US" b="1" dirty="0"/>
              <a:t>到“</a:t>
            </a:r>
            <a:r>
              <a:rPr lang="en" altLang="zh-CN" b="1" dirty="0"/>
              <a:t>Juniper”</a:t>
            </a:r>
          </a:p>
          <a:p>
            <a:pPr lvl="1">
              <a:lnSpc>
                <a:spcPct val="200000"/>
              </a:lnSpc>
            </a:pPr>
            <a:r>
              <a:rPr lang="en-US" altLang="zh-CN" dirty="0"/>
              <a:t>-</a:t>
            </a:r>
            <a:r>
              <a:rPr lang="zh-CN" altLang="en-US" dirty="0"/>
              <a:t> 多个路由器：</a:t>
            </a:r>
            <a:r>
              <a:rPr lang="zh-CN" altLang="en-US" b="1" dirty="0"/>
              <a:t>实现 “</a:t>
            </a:r>
            <a:r>
              <a:rPr lang="en" altLang="zh-CN" b="1" dirty="0"/>
              <a:t>no-transit policy”</a:t>
            </a:r>
          </a:p>
          <a:p>
            <a:pPr>
              <a:lnSpc>
                <a:spcPct val="200000"/>
              </a:lnSpc>
              <a:buFont typeface="+mj-lt"/>
              <a:buAutoNum type="arabicPeriod"/>
            </a:pPr>
            <a:r>
              <a:rPr lang="zh-CN" altLang="en-US" dirty="0"/>
              <a:t> 定义评价指标 “</a:t>
            </a:r>
            <a:r>
              <a:rPr lang="en" altLang="zh-CN" b="1" dirty="0"/>
              <a:t>leverage</a:t>
            </a:r>
            <a:r>
              <a:rPr lang="en" altLang="zh-CN" dirty="0"/>
              <a:t>”  —— </a:t>
            </a:r>
            <a:r>
              <a:rPr lang="zh-CN" altLang="en-US" dirty="0">
                <a:solidFill>
                  <a:srgbClr val="2A2B2E"/>
                </a:solidFill>
                <a:effectLst/>
              </a:rPr>
              <a:t>自动提示词数量 与 人工提示词数量的比值</a:t>
            </a:r>
            <a:endParaRPr lang="zh-CN" altLang="en-US" dirty="0"/>
          </a:p>
          <a:p>
            <a:pPr>
              <a:lnSpc>
                <a:spcPct val="200000"/>
              </a:lnSpc>
              <a:buFont typeface="+mj-lt"/>
              <a:buAutoNum type="arabicPeriod"/>
            </a:pPr>
            <a:r>
              <a:rPr lang="zh-CN" altLang="en-US" dirty="0"/>
              <a:t> 实验结果</a:t>
            </a:r>
          </a:p>
          <a:p>
            <a:pPr marL="742950" lvl="1" indent="-285750">
              <a:lnSpc>
                <a:spcPct val="200000"/>
              </a:lnSpc>
              <a:buFont typeface="+mj-lt"/>
              <a:buAutoNum type="arabicPeriod"/>
            </a:pPr>
            <a:r>
              <a:rPr lang="en" altLang="zh-CN" dirty="0"/>
              <a:t>Cisco - Juniper </a:t>
            </a:r>
            <a:r>
              <a:rPr lang="zh-CN" altLang="en" dirty="0"/>
              <a:t>：</a:t>
            </a:r>
            <a:r>
              <a:rPr lang="en" altLang="zh-CN" dirty="0"/>
              <a:t>10X</a:t>
            </a:r>
          </a:p>
          <a:p>
            <a:pPr marL="742950" lvl="1" indent="-285750">
              <a:lnSpc>
                <a:spcPct val="200000"/>
              </a:lnSpc>
              <a:buFont typeface="+mj-lt"/>
              <a:buAutoNum type="arabicPeriod"/>
            </a:pPr>
            <a:r>
              <a:rPr lang="en" altLang="zh-CN" dirty="0"/>
              <a:t>no-transit policy</a:t>
            </a:r>
            <a:r>
              <a:rPr lang="zh-CN" altLang="en" dirty="0"/>
              <a:t>：</a:t>
            </a:r>
            <a:r>
              <a:rPr lang="en" altLang="zh-CN" dirty="0"/>
              <a:t>6X</a:t>
            </a:r>
          </a:p>
        </p:txBody>
      </p:sp>
    </p:spTree>
    <p:extLst>
      <p:ext uri="{BB962C8B-B14F-4D97-AF65-F5344CB8AC3E}">
        <p14:creationId xmlns:p14="http://schemas.microsoft.com/office/powerpoint/2010/main" val="3797651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E9472-47DA-2A57-F490-E906A1CA479F}"/>
            </a:ext>
          </a:extLst>
        </p:cNvPr>
        <p:cNvGrpSpPr/>
        <p:nvPr/>
      </p:nvGrpSpPr>
      <p:grpSpPr>
        <a:xfrm>
          <a:off x="0" y="0"/>
          <a:ext cx="0" cy="0"/>
          <a:chOff x="0" y="0"/>
          <a:chExt cx="0" cy="0"/>
        </a:xfrm>
      </p:grpSpPr>
      <p:sp>
        <p:nvSpPr>
          <p:cNvPr id="5" name="矩形 4">
            <a:extLst>
              <a:ext uri="{FF2B5EF4-FFF2-40B4-BE49-F238E27FC236}">
                <a16:creationId xmlns:a16="http://schemas.microsoft.com/office/drawing/2014/main" id="{F545E157-CFEB-BF53-A9B1-DDA38FC543C1}"/>
              </a:ext>
            </a:extLst>
          </p:cNvPr>
          <p:cNvSpPr/>
          <p:nvPr/>
        </p:nvSpPr>
        <p:spPr>
          <a:xfrm>
            <a:off x="0" y="0"/>
            <a:ext cx="12192000" cy="85205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标题 3">
            <a:extLst>
              <a:ext uri="{FF2B5EF4-FFF2-40B4-BE49-F238E27FC236}">
                <a16:creationId xmlns:a16="http://schemas.microsoft.com/office/drawing/2014/main" id="{3A78E748-EC9D-441A-99A1-36F35B5D7BDF}"/>
              </a:ext>
            </a:extLst>
          </p:cNvPr>
          <p:cNvSpPr>
            <a:spLocks noGrp="1"/>
          </p:cNvSpPr>
          <p:nvPr>
            <p:ph type="ctrTitle"/>
          </p:nvPr>
        </p:nvSpPr>
        <p:spPr>
          <a:xfrm>
            <a:off x="231226" y="73573"/>
            <a:ext cx="7567450" cy="598596"/>
          </a:xfrm>
        </p:spPr>
        <p:txBody>
          <a:bodyPr>
            <a:normAutofit/>
          </a:bodyPr>
          <a:lstStyle/>
          <a:p>
            <a:pPr algn="l"/>
            <a:r>
              <a:rPr lang="en-US" altLang="zh-CN" sz="3200" b="1" dirty="0">
                <a:latin typeface="+mn-lt"/>
              </a:rPr>
              <a:t>4.</a:t>
            </a:r>
            <a:r>
              <a:rPr lang="zh-CN" altLang="en-US" sz="3200" b="1" dirty="0">
                <a:latin typeface="+mn-lt"/>
              </a:rPr>
              <a:t> </a:t>
            </a:r>
            <a:r>
              <a:rPr lang="en" altLang="zh-CN" sz="3200" b="1" dirty="0">
                <a:latin typeface="+mn-lt"/>
              </a:rPr>
              <a:t>Global Policies via Local Synthesis</a:t>
            </a:r>
            <a:endParaRPr lang="zh-CN" altLang="en-US" sz="2400" b="1" dirty="0">
              <a:latin typeface="+mn-lt"/>
            </a:endParaRPr>
          </a:p>
        </p:txBody>
      </p:sp>
      <p:sp>
        <p:nvSpPr>
          <p:cNvPr id="6" name="文本框 5">
            <a:extLst>
              <a:ext uri="{FF2B5EF4-FFF2-40B4-BE49-F238E27FC236}">
                <a16:creationId xmlns:a16="http://schemas.microsoft.com/office/drawing/2014/main" id="{29826A95-A691-4401-DB48-99ACE66C7E8D}"/>
              </a:ext>
            </a:extLst>
          </p:cNvPr>
          <p:cNvSpPr txBox="1"/>
          <p:nvPr/>
        </p:nvSpPr>
        <p:spPr>
          <a:xfrm>
            <a:off x="486879" y="3126008"/>
            <a:ext cx="11030674" cy="923330"/>
          </a:xfrm>
          <a:prstGeom prst="rect">
            <a:avLst/>
          </a:prstGeom>
          <a:noFill/>
        </p:spPr>
        <p:txBody>
          <a:bodyPr wrap="square">
            <a:spAutoFit/>
          </a:bodyPr>
          <a:lstStyle/>
          <a:p>
            <a:r>
              <a:rPr lang="en" altLang="zh-CN" sz="5400" b="1" dirty="0"/>
              <a:t>Local versus Global Policy Prompts?</a:t>
            </a:r>
          </a:p>
        </p:txBody>
      </p:sp>
      <p:sp>
        <p:nvSpPr>
          <p:cNvPr id="7" name="文本框 6">
            <a:extLst>
              <a:ext uri="{FF2B5EF4-FFF2-40B4-BE49-F238E27FC236}">
                <a16:creationId xmlns:a16="http://schemas.microsoft.com/office/drawing/2014/main" id="{A65B9059-A4C3-4481-5535-D9BA92E9F145}"/>
              </a:ext>
            </a:extLst>
          </p:cNvPr>
          <p:cNvSpPr txBox="1"/>
          <p:nvPr/>
        </p:nvSpPr>
        <p:spPr>
          <a:xfrm>
            <a:off x="0" y="6138096"/>
            <a:ext cx="12192000" cy="646331"/>
          </a:xfrm>
          <a:prstGeom prst="rect">
            <a:avLst/>
          </a:prstGeom>
          <a:noFill/>
        </p:spPr>
        <p:txBody>
          <a:bodyPr wrap="square">
            <a:spAutoFit/>
          </a:bodyPr>
          <a:lstStyle/>
          <a:p>
            <a:pPr lvl="1"/>
            <a:r>
              <a:rPr lang="zh-CN" altLang="en" sz="1200" dirty="0">
                <a:solidFill>
                  <a:schemeClr val="tx1">
                    <a:lumMod val="50000"/>
                    <a:lumOff val="50000"/>
                  </a:schemeClr>
                </a:solidFill>
              </a:rPr>
              <a:t>相关</a:t>
            </a:r>
            <a:r>
              <a:rPr lang="zh-CN" altLang="en-US" sz="1200" dirty="0">
                <a:solidFill>
                  <a:schemeClr val="tx1">
                    <a:lumMod val="50000"/>
                    <a:lumOff val="50000"/>
                  </a:schemeClr>
                </a:solidFill>
              </a:rPr>
              <a:t>文献</a:t>
            </a:r>
            <a:endParaRPr lang="en-US" altLang="zh-CN" sz="1200" dirty="0">
              <a:solidFill>
                <a:schemeClr val="tx1">
                  <a:lumMod val="50000"/>
                  <a:lumOff val="50000"/>
                </a:schemeClr>
              </a:solidFill>
            </a:endParaRPr>
          </a:p>
          <a:p>
            <a:pPr lvl="1"/>
            <a:r>
              <a:rPr lang="en" altLang="zh-CN" sz="1200" dirty="0">
                <a:solidFill>
                  <a:schemeClr val="tx1">
                    <a:lumMod val="50000"/>
                    <a:lumOff val="50000"/>
                  </a:schemeClr>
                </a:solidFill>
              </a:rPr>
              <a:t> </a:t>
            </a:r>
            <a:r>
              <a:rPr lang="en" altLang="zh-CN" sz="1200" b="1" dirty="0">
                <a:solidFill>
                  <a:schemeClr val="tx1">
                    <a:lumMod val="50000"/>
                    <a:lumOff val="50000"/>
                  </a:schemeClr>
                </a:solidFill>
              </a:rPr>
              <a:t>Lightyear</a:t>
            </a:r>
            <a:r>
              <a:rPr lang="en" altLang="zh-CN" sz="1200" dirty="0">
                <a:solidFill>
                  <a:schemeClr val="tx1">
                    <a:lumMod val="50000"/>
                    <a:lumOff val="50000"/>
                  </a:schemeClr>
                </a:solidFill>
              </a:rPr>
              <a:t> </a:t>
            </a:r>
            <a:r>
              <a:rPr lang="zh-CN" altLang="en-US" sz="1200" dirty="0">
                <a:solidFill>
                  <a:schemeClr val="tx1">
                    <a:lumMod val="50000"/>
                    <a:lumOff val="50000"/>
                  </a:schemeClr>
                </a:solidFill>
              </a:rPr>
              <a:t>：</a:t>
            </a:r>
            <a:r>
              <a:rPr lang="en" altLang="zh-CN" sz="1200" dirty="0">
                <a:solidFill>
                  <a:schemeClr val="tx1">
                    <a:lumMod val="50000"/>
                    <a:lumOff val="50000"/>
                  </a:schemeClr>
                </a:solidFill>
              </a:rPr>
              <a:t> A. Tang, , R. Beckett, K. Jayaraman, T. Millstein, and G. Varghese. Lightyear: Using modularity to scale BGP control plane verification. SIGCOMM ’23, to appear. Association for Computing Machinery, 2023.</a:t>
            </a:r>
          </a:p>
        </p:txBody>
      </p:sp>
    </p:spTree>
    <p:extLst>
      <p:ext uri="{BB962C8B-B14F-4D97-AF65-F5344CB8AC3E}">
        <p14:creationId xmlns:p14="http://schemas.microsoft.com/office/powerpoint/2010/main" val="1283761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81854A-306F-6017-31EF-EFB8C2E9BE3A}"/>
            </a:ext>
          </a:extLst>
        </p:cNvPr>
        <p:cNvGrpSpPr/>
        <p:nvPr/>
      </p:nvGrpSpPr>
      <p:grpSpPr>
        <a:xfrm>
          <a:off x="0" y="0"/>
          <a:ext cx="0" cy="0"/>
          <a:chOff x="0" y="0"/>
          <a:chExt cx="0" cy="0"/>
        </a:xfrm>
      </p:grpSpPr>
      <p:sp>
        <p:nvSpPr>
          <p:cNvPr id="5" name="矩形 4">
            <a:extLst>
              <a:ext uri="{FF2B5EF4-FFF2-40B4-BE49-F238E27FC236}">
                <a16:creationId xmlns:a16="http://schemas.microsoft.com/office/drawing/2014/main" id="{22361F4E-A737-263F-2041-ACFC5602FB61}"/>
              </a:ext>
            </a:extLst>
          </p:cNvPr>
          <p:cNvSpPr/>
          <p:nvPr/>
        </p:nvSpPr>
        <p:spPr>
          <a:xfrm>
            <a:off x="0" y="0"/>
            <a:ext cx="12192000" cy="85205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标题 3">
            <a:extLst>
              <a:ext uri="{FF2B5EF4-FFF2-40B4-BE49-F238E27FC236}">
                <a16:creationId xmlns:a16="http://schemas.microsoft.com/office/drawing/2014/main" id="{26CC084D-296C-479A-C6C0-699A7E7D5314}"/>
              </a:ext>
            </a:extLst>
          </p:cNvPr>
          <p:cNvSpPr>
            <a:spLocks noGrp="1"/>
          </p:cNvSpPr>
          <p:nvPr>
            <p:ph type="ctrTitle"/>
          </p:nvPr>
        </p:nvSpPr>
        <p:spPr>
          <a:xfrm>
            <a:off x="231226" y="73573"/>
            <a:ext cx="7567450" cy="598596"/>
          </a:xfrm>
        </p:spPr>
        <p:txBody>
          <a:bodyPr>
            <a:normAutofit/>
          </a:bodyPr>
          <a:lstStyle/>
          <a:p>
            <a:pPr algn="l"/>
            <a:r>
              <a:rPr lang="en-US" altLang="zh-CN" sz="3200" b="1" dirty="0">
                <a:latin typeface="+mn-lt"/>
              </a:rPr>
              <a:t>4.</a:t>
            </a:r>
            <a:r>
              <a:rPr lang="zh-CN" altLang="en-US" sz="3200" b="1" dirty="0">
                <a:latin typeface="+mn-lt"/>
              </a:rPr>
              <a:t> </a:t>
            </a:r>
            <a:r>
              <a:rPr lang="en" altLang="zh-CN" sz="3200" b="1" dirty="0">
                <a:latin typeface="+mn-lt"/>
              </a:rPr>
              <a:t>Global Policies via Local Synthesis</a:t>
            </a:r>
            <a:endParaRPr lang="zh-CN" altLang="en-US" sz="2400" b="1" dirty="0">
              <a:latin typeface="+mn-lt"/>
            </a:endParaRPr>
          </a:p>
        </p:txBody>
      </p:sp>
      <p:sp>
        <p:nvSpPr>
          <p:cNvPr id="7" name="标题 3">
            <a:extLst>
              <a:ext uri="{FF2B5EF4-FFF2-40B4-BE49-F238E27FC236}">
                <a16:creationId xmlns:a16="http://schemas.microsoft.com/office/drawing/2014/main" id="{E2466F8A-4B90-0BB3-C380-42CD2BAE064B}"/>
              </a:ext>
            </a:extLst>
          </p:cNvPr>
          <p:cNvSpPr txBox="1">
            <a:spLocks/>
          </p:cNvSpPr>
          <p:nvPr/>
        </p:nvSpPr>
        <p:spPr>
          <a:xfrm>
            <a:off x="231226" y="957973"/>
            <a:ext cx="2324405" cy="5985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3200" b="1" dirty="0">
                <a:latin typeface="+mn-ea"/>
                <a:ea typeface="+mn-ea"/>
              </a:rPr>
              <a:t>实验和结果</a:t>
            </a:r>
          </a:p>
        </p:txBody>
      </p:sp>
      <p:graphicFrame>
        <p:nvGraphicFramePr>
          <p:cNvPr id="8" name="图示 7">
            <a:extLst>
              <a:ext uri="{FF2B5EF4-FFF2-40B4-BE49-F238E27FC236}">
                <a16:creationId xmlns:a16="http://schemas.microsoft.com/office/drawing/2014/main" id="{01B5BAC2-EE3A-3420-B650-F27E7CECA20B}"/>
              </a:ext>
            </a:extLst>
          </p:cNvPr>
          <p:cNvGraphicFramePr>
            <a:graphicFrameLocks noChangeAspect="1"/>
          </p:cNvGraphicFramePr>
          <p:nvPr>
            <p:extLst>
              <p:ext uri="{D42A27DB-BD31-4B8C-83A1-F6EECF244321}">
                <p14:modId xmlns:p14="http://schemas.microsoft.com/office/powerpoint/2010/main" val="3833613629"/>
              </p:ext>
            </p:extLst>
          </p:nvPr>
        </p:nvGraphicFramePr>
        <p:xfrm>
          <a:off x="45880" y="134681"/>
          <a:ext cx="7798676" cy="74962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0" name="直线连接符 9">
            <a:extLst>
              <a:ext uri="{FF2B5EF4-FFF2-40B4-BE49-F238E27FC236}">
                <a16:creationId xmlns:a16="http://schemas.microsoft.com/office/drawing/2014/main" id="{0CF19A99-2546-DAAB-A04F-67D0FA8E897E}"/>
              </a:ext>
            </a:extLst>
          </p:cNvPr>
          <p:cNvCxnSpPr/>
          <p:nvPr/>
        </p:nvCxnSpPr>
        <p:spPr>
          <a:xfrm>
            <a:off x="7963383" y="1975040"/>
            <a:ext cx="0" cy="375019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文本框 11">
            <a:extLst>
              <a:ext uri="{FF2B5EF4-FFF2-40B4-BE49-F238E27FC236}">
                <a16:creationId xmlns:a16="http://schemas.microsoft.com/office/drawing/2014/main" id="{59DE5BBF-E183-029E-19DE-3DA84EFA823C}"/>
              </a:ext>
            </a:extLst>
          </p:cNvPr>
          <p:cNvSpPr txBox="1"/>
          <p:nvPr/>
        </p:nvSpPr>
        <p:spPr>
          <a:xfrm>
            <a:off x="7963383" y="2969268"/>
            <a:ext cx="6099858" cy="1509901"/>
          </a:xfrm>
          <a:prstGeom prst="rect">
            <a:avLst/>
          </a:prstGeom>
          <a:noFill/>
        </p:spPr>
        <p:txBody>
          <a:bodyPr wrap="square">
            <a:spAutoFit/>
          </a:bodyPr>
          <a:lstStyle/>
          <a:p>
            <a:pPr>
              <a:lnSpc>
                <a:spcPct val="200000"/>
              </a:lnSpc>
            </a:pPr>
            <a:r>
              <a:rPr lang="zh-CN" altLang="en-US" sz="2000" b="1" dirty="0"/>
              <a:t>两个重要的人工干预</a:t>
            </a:r>
            <a:endParaRPr lang="en-US" altLang="zh-CN" sz="2000" b="1" dirty="0"/>
          </a:p>
          <a:p>
            <a:pPr>
              <a:lnSpc>
                <a:spcPct val="200000"/>
              </a:lnSpc>
            </a:pPr>
            <a:r>
              <a:rPr lang="en-US" altLang="zh-CN" sz="1400" dirty="0"/>
              <a:t>-</a:t>
            </a:r>
            <a:r>
              <a:rPr lang="zh-CN" altLang="en-US" sz="1400" dirty="0"/>
              <a:t> </a:t>
            </a:r>
            <a:r>
              <a:rPr lang="en" altLang="zh-CN" sz="1400" dirty="0"/>
              <a:t>Placing neighbor commands in the wrong location”</a:t>
            </a:r>
          </a:p>
          <a:p>
            <a:pPr>
              <a:lnSpc>
                <a:spcPct val="200000"/>
              </a:lnSpc>
            </a:pPr>
            <a:r>
              <a:rPr lang="en-US" altLang="zh-CN" sz="1400" dirty="0"/>
              <a:t>-</a:t>
            </a:r>
            <a:r>
              <a:rPr lang="zh-CN" altLang="en-US" sz="1400" dirty="0"/>
              <a:t> “</a:t>
            </a:r>
            <a:r>
              <a:rPr lang="en" altLang="zh-CN" sz="1400" dirty="0"/>
              <a:t>AND/OR Semantics in match statements”</a:t>
            </a:r>
          </a:p>
        </p:txBody>
      </p:sp>
      <p:sp>
        <p:nvSpPr>
          <p:cNvPr id="14" name="文本框 13">
            <a:extLst>
              <a:ext uri="{FF2B5EF4-FFF2-40B4-BE49-F238E27FC236}">
                <a16:creationId xmlns:a16="http://schemas.microsoft.com/office/drawing/2014/main" id="{0077A97C-486C-0BE1-10F6-E56D96417E13}"/>
              </a:ext>
            </a:extLst>
          </p:cNvPr>
          <p:cNvSpPr txBox="1"/>
          <p:nvPr/>
        </p:nvSpPr>
        <p:spPr>
          <a:xfrm>
            <a:off x="1423687" y="6134717"/>
            <a:ext cx="9627761" cy="461665"/>
          </a:xfrm>
          <a:prstGeom prst="rect">
            <a:avLst/>
          </a:prstGeom>
          <a:noFill/>
        </p:spPr>
        <p:txBody>
          <a:bodyPr wrap="square">
            <a:spAutoFit/>
          </a:bodyPr>
          <a:lstStyle/>
          <a:p>
            <a:r>
              <a:rPr lang="en" altLang="zh-CN" sz="2400" b="1" dirty="0"/>
              <a:t>Leverage</a:t>
            </a:r>
            <a:r>
              <a:rPr lang="zh-CN" altLang="en-US" sz="2400" b="1" dirty="0"/>
              <a:t> </a:t>
            </a:r>
            <a:r>
              <a:rPr lang="en-US" altLang="zh-CN" sz="2400" b="1" dirty="0"/>
              <a:t>=</a:t>
            </a:r>
            <a:r>
              <a:rPr lang="zh-CN" altLang="en-US" sz="2400" b="1" dirty="0"/>
              <a:t> </a:t>
            </a:r>
            <a:r>
              <a:rPr lang="en-US" altLang="zh-CN" sz="2400" b="1" dirty="0"/>
              <a:t>6X</a:t>
            </a:r>
            <a:r>
              <a:rPr lang="en" altLang="zh-CN" sz="2400" b="1" dirty="0"/>
              <a:t>  </a:t>
            </a:r>
            <a:r>
              <a:rPr lang="zh-CN" altLang="en-US" sz="2400" b="1" dirty="0"/>
              <a:t>（</a:t>
            </a:r>
            <a:r>
              <a:rPr lang="en" altLang="zh-CN" sz="2400" b="1" dirty="0"/>
              <a:t>2 human prompts and 12 automated prompts</a:t>
            </a:r>
            <a:r>
              <a:rPr lang="zh-CN" altLang="en-US" sz="2400" b="1" dirty="0"/>
              <a:t>）</a:t>
            </a:r>
            <a:endParaRPr lang="en" altLang="zh-CN" sz="2400" b="1" dirty="0"/>
          </a:p>
        </p:txBody>
      </p:sp>
    </p:spTree>
    <p:extLst>
      <p:ext uri="{BB962C8B-B14F-4D97-AF65-F5344CB8AC3E}">
        <p14:creationId xmlns:p14="http://schemas.microsoft.com/office/powerpoint/2010/main" val="368728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517EC-8477-1C0F-4681-35D765AC3A0D}"/>
            </a:ext>
          </a:extLst>
        </p:cNvPr>
        <p:cNvGrpSpPr/>
        <p:nvPr/>
      </p:nvGrpSpPr>
      <p:grpSpPr>
        <a:xfrm>
          <a:off x="0" y="0"/>
          <a:ext cx="0" cy="0"/>
          <a:chOff x="0" y="0"/>
          <a:chExt cx="0" cy="0"/>
        </a:xfrm>
      </p:grpSpPr>
      <p:sp>
        <p:nvSpPr>
          <p:cNvPr id="7" name="矩形 6">
            <a:extLst>
              <a:ext uri="{FF2B5EF4-FFF2-40B4-BE49-F238E27FC236}">
                <a16:creationId xmlns:a16="http://schemas.microsoft.com/office/drawing/2014/main" id="{B0B6AFA5-F042-E5A7-E48C-DC3F2989E89D}"/>
              </a:ext>
            </a:extLst>
          </p:cNvPr>
          <p:cNvSpPr/>
          <p:nvPr/>
        </p:nvSpPr>
        <p:spPr>
          <a:xfrm>
            <a:off x="0" y="0"/>
            <a:ext cx="12192000" cy="85205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标题 3">
            <a:extLst>
              <a:ext uri="{FF2B5EF4-FFF2-40B4-BE49-F238E27FC236}">
                <a16:creationId xmlns:a16="http://schemas.microsoft.com/office/drawing/2014/main" id="{64F46625-7424-A908-52AC-52B7AF981568}"/>
              </a:ext>
            </a:extLst>
          </p:cNvPr>
          <p:cNvSpPr>
            <a:spLocks noGrp="1"/>
          </p:cNvSpPr>
          <p:nvPr>
            <p:ph type="ctrTitle"/>
          </p:nvPr>
        </p:nvSpPr>
        <p:spPr>
          <a:xfrm>
            <a:off x="231226" y="73573"/>
            <a:ext cx="6337740" cy="598596"/>
          </a:xfrm>
        </p:spPr>
        <p:txBody>
          <a:bodyPr>
            <a:normAutofit/>
          </a:bodyPr>
          <a:lstStyle/>
          <a:p>
            <a:pPr algn="l"/>
            <a:r>
              <a:rPr lang="en-US" altLang="zh-CN" sz="3200" b="1" dirty="0">
                <a:latin typeface="+mn-lt"/>
              </a:rPr>
              <a:t>5.</a:t>
            </a:r>
            <a:r>
              <a:rPr lang="zh-CN" altLang="en-US" sz="3200" b="1" dirty="0">
                <a:latin typeface="+mn-lt"/>
              </a:rPr>
              <a:t> </a:t>
            </a:r>
            <a:r>
              <a:rPr lang="en" altLang="zh-CN" sz="3200" b="1" dirty="0">
                <a:latin typeface="+mn-lt"/>
              </a:rPr>
              <a:t>Previous Work</a:t>
            </a:r>
            <a:r>
              <a:rPr lang="zh-CN" altLang="en-US" sz="3200" b="1" dirty="0">
                <a:latin typeface="+mn-lt"/>
              </a:rPr>
              <a:t> </a:t>
            </a:r>
            <a:endParaRPr lang="zh-CN" altLang="en-US" sz="2400" b="1" dirty="0">
              <a:latin typeface="+mn-lt"/>
            </a:endParaRPr>
          </a:p>
        </p:txBody>
      </p:sp>
      <p:graphicFrame>
        <p:nvGraphicFramePr>
          <p:cNvPr id="3" name="图示 2">
            <a:extLst>
              <a:ext uri="{FF2B5EF4-FFF2-40B4-BE49-F238E27FC236}">
                <a16:creationId xmlns:a16="http://schemas.microsoft.com/office/drawing/2014/main" id="{D8FE35CC-54A6-ED68-FEE8-13F53F7F3382}"/>
              </a:ext>
            </a:extLst>
          </p:cNvPr>
          <p:cNvGraphicFramePr/>
          <p:nvPr>
            <p:extLst>
              <p:ext uri="{D42A27DB-BD31-4B8C-83A1-F6EECF244321}">
                <p14:modId xmlns:p14="http://schemas.microsoft.com/office/powerpoint/2010/main" val="2947303138"/>
              </p:ext>
            </p:extLst>
          </p:nvPr>
        </p:nvGraphicFramePr>
        <p:xfrm>
          <a:off x="-344668" y="1288341"/>
          <a:ext cx="6440668" cy="38870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文本框 7">
            <a:extLst>
              <a:ext uri="{FF2B5EF4-FFF2-40B4-BE49-F238E27FC236}">
                <a16:creationId xmlns:a16="http://schemas.microsoft.com/office/drawing/2014/main" id="{4216E45A-D0A4-623B-20D5-5DF820BECB9E}"/>
              </a:ext>
            </a:extLst>
          </p:cNvPr>
          <p:cNvSpPr txBox="1"/>
          <p:nvPr/>
        </p:nvSpPr>
        <p:spPr>
          <a:xfrm>
            <a:off x="809960" y="5184937"/>
            <a:ext cx="6204030" cy="954107"/>
          </a:xfrm>
          <a:prstGeom prst="rect">
            <a:avLst/>
          </a:prstGeom>
          <a:noFill/>
        </p:spPr>
        <p:txBody>
          <a:bodyPr wrap="square">
            <a:spAutoFit/>
          </a:bodyPr>
          <a:lstStyle/>
          <a:p>
            <a:pPr lvl="1"/>
            <a:r>
              <a:rPr lang="zh-CN" altLang="en-US" dirty="0"/>
              <a:t>都没有解决两个基本问题</a:t>
            </a:r>
            <a:endParaRPr lang="en-US" altLang="zh-CN" dirty="0"/>
          </a:p>
          <a:p>
            <a:pPr marL="742950" lvl="1" indent="-285750">
              <a:buFontTx/>
              <a:buChar char="-"/>
            </a:pPr>
            <a:r>
              <a:rPr lang="zh-CN" altLang="en-US" dirty="0"/>
              <a:t>“</a:t>
            </a:r>
            <a:r>
              <a:rPr lang="en" altLang="zh-CN" dirty="0"/>
              <a:t>how to use a specification”</a:t>
            </a:r>
          </a:p>
          <a:p>
            <a:pPr marL="742950" lvl="1" indent="-285750">
              <a:buFontTx/>
              <a:buChar char="-"/>
            </a:pPr>
            <a:r>
              <a:rPr lang="en" altLang="zh-CN" dirty="0"/>
              <a:t>“how to provide localized feedback”</a:t>
            </a:r>
          </a:p>
        </p:txBody>
      </p:sp>
      <p:cxnSp>
        <p:nvCxnSpPr>
          <p:cNvPr id="9" name="直线连接符 8">
            <a:extLst>
              <a:ext uri="{FF2B5EF4-FFF2-40B4-BE49-F238E27FC236}">
                <a16:creationId xmlns:a16="http://schemas.microsoft.com/office/drawing/2014/main" id="{DD3079E7-8DD7-7706-60EC-C7B913FB8CCB}"/>
              </a:ext>
            </a:extLst>
          </p:cNvPr>
          <p:cNvCxnSpPr/>
          <p:nvPr/>
        </p:nvCxnSpPr>
        <p:spPr>
          <a:xfrm>
            <a:off x="6458674" y="1597305"/>
            <a:ext cx="0" cy="375019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文本框 10">
            <a:extLst>
              <a:ext uri="{FF2B5EF4-FFF2-40B4-BE49-F238E27FC236}">
                <a16:creationId xmlns:a16="http://schemas.microsoft.com/office/drawing/2014/main" id="{4B2FBF3D-1876-6EE0-4CBE-B8A31BEAF2BC}"/>
              </a:ext>
            </a:extLst>
          </p:cNvPr>
          <p:cNvSpPr txBox="1"/>
          <p:nvPr/>
        </p:nvSpPr>
        <p:spPr>
          <a:xfrm>
            <a:off x="7013990" y="1989097"/>
            <a:ext cx="4363923" cy="830997"/>
          </a:xfrm>
          <a:prstGeom prst="rect">
            <a:avLst/>
          </a:prstGeom>
          <a:noFill/>
        </p:spPr>
        <p:txBody>
          <a:bodyPr wrap="square">
            <a:spAutoFit/>
          </a:bodyPr>
          <a:lstStyle/>
          <a:p>
            <a:r>
              <a:rPr lang="en" altLang="zh-CN" sz="2400" b="1" dirty="0"/>
              <a:t>use of ChatGPT </a:t>
            </a:r>
          </a:p>
          <a:p>
            <a:r>
              <a:rPr lang="en" altLang="zh-CN" sz="2400" b="1" dirty="0"/>
              <a:t>with the Kani Rust verifier</a:t>
            </a:r>
            <a:endParaRPr lang="zh-CN" altLang="en-US" sz="2400" b="1" dirty="0"/>
          </a:p>
        </p:txBody>
      </p:sp>
      <p:sp>
        <p:nvSpPr>
          <p:cNvPr id="12" name="文本框 11">
            <a:extLst>
              <a:ext uri="{FF2B5EF4-FFF2-40B4-BE49-F238E27FC236}">
                <a16:creationId xmlns:a16="http://schemas.microsoft.com/office/drawing/2014/main" id="{DEB5623E-6BFE-E730-E3F6-6AB89C796651}"/>
              </a:ext>
            </a:extLst>
          </p:cNvPr>
          <p:cNvSpPr txBox="1"/>
          <p:nvPr/>
        </p:nvSpPr>
        <p:spPr>
          <a:xfrm>
            <a:off x="0" y="6195971"/>
            <a:ext cx="12192000" cy="646331"/>
          </a:xfrm>
          <a:prstGeom prst="rect">
            <a:avLst/>
          </a:prstGeom>
          <a:noFill/>
        </p:spPr>
        <p:txBody>
          <a:bodyPr wrap="square">
            <a:spAutoFit/>
          </a:bodyPr>
          <a:lstStyle/>
          <a:p>
            <a:pPr lvl="1"/>
            <a:r>
              <a:rPr lang="zh-CN" altLang="en" sz="1200" dirty="0">
                <a:solidFill>
                  <a:schemeClr val="tx1">
                    <a:lumMod val="50000"/>
                    <a:lumOff val="50000"/>
                  </a:schemeClr>
                </a:solidFill>
              </a:rPr>
              <a:t>相关</a:t>
            </a:r>
            <a:r>
              <a:rPr lang="zh-CN" altLang="en-US" sz="1200" dirty="0">
                <a:solidFill>
                  <a:schemeClr val="tx1">
                    <a:lumMod val="50000"/>
                    <a:lumOff val="50000"/>
                  </a:schemeClr>
                </a:solidFill>
              </a:rPr>
              <a:t>文献</a:t>
            </a:r>
            <a:endParaRPr lang="en-US" altLang="zh-CN" sz="1200" dirty="0">
              <a:solidFill>
                <a:schemeClr val="tx1">
                  <a:lumMod val="50000"/>
                  <a:lumOff val="50000"/>
                </a:schemeClr>
              </a:solidFill>
            </a:endParaRPr>
          </a:p>
          <a:p>
            <a:pPr lvl="1"/>
            <a:r>
              <a:rPr lang="en" altLang="zh-CN" sz="1200" dirty="0">
                <a:solidFill>
                  <a:schemeClr val="tx1">
                    <a:lumMod val="50000"/>
                    <a:lumOff val="50000"/>
                  </a:schemeClr>
                </a:solidFill>
              </a:rPr>
              <a:t> Kani Rust Verifier Blog. Writing Code with ChatGPT? Improve it with Kani. </a:t>
            </a:r>
            <a:r>
              <a:rPr lang="en" altLang="zh-CN" sz="1200" dirty="0">
                <a:solidFill>
                  <a:schemeClr val="tx1">
                    <a:lumMod val="50000"/>
                    <a:lumOff val="50000"/>
                  </a:schemeClr>
                </a:solidFill>
                <a:hlinkClick r:id="rId8">
                  <a:extLst>
                    <a:ext uri="{A12FA001-AC4F-418D-AE19-62706E023703}">
                      <ahyp:hlinkClr xmlns:ahyp="http://schemas.microsoft.com/office/drawing/2018/hyperlinkcolor" val="tx"/>
                    </a:ext>
                  </a:extLst>
                </a:hlinkClick>
              </a:rPr>
              <a:t>https://model-checking.github.io/kani-verifier-blog/2023/05/01/ writing-code-with-chatgpt-improve-it-with-kani.html, </a:t>
            </a:r>
            <a:r>
              <a:rPr lang="en" altLang="zh-CN" sz="1200" dirty="0">
                <a:solidFill>
                  <a:schemeClr val="tx1">
                    <a:lumMod val="50000"/>
                    <a:lumOff val="50000"/>
                  </a:schemeClr>
                </a:solidFill>
              </a:rPr>
              <a:t>2023.</a:t>
            </a:r>
          </a:p>
        </p:txBody>
      </p:sp>
      <p:sp>
        <p:nvSpPr>
          <p:cNvPr id="14" name="文本框 13">
            <a:extLst>
              <a:ext uri="{FF2B5EF4-FFF2-40B4-BE49-F238E27FC236}">
                <a16:creationId xmlns:a16="http://schemas.microsoft.com/office/drawing/2014/main" id="{ABAADDF1-B9BF-09E2-B3C1-7248DEB72BA3}"/>
              </a:ext>
            </a:extLst>
          </p:cNvPr>
          <p:cNvSpPr txBox="1"/>
          <p:nvPr/>
        </p:nvSpPr>
        <p:spPr>
          <a:xfrm>
            <a:off x="6458674" y="3037012"/>
            <a:ext cx="5733326" cy="2031325"/>
          </a:xfrm>
          <a:prstGeom prst="rect">
            <a:avLst/>
          </a:prstGeom>
          <a:noFill/>
        </p:spPr>
        <p:txBody>
          <a:bodyPr wrap="square">
            <a:spAutoFit/>
          </a:bodyPr>
          <a:lstStyle/>
          <a:p>
            <a:pPr lvl="1"/>
            <a:r>
              <a:rPr lang="zh-CN" altLang="en-US" b="1" dirty="0"/>
              <a:t>巧妙处理了规范问题</a:t>
            </a:r>
          </a:p>
          <a:p>
            <a:pPr lvl="1"/>
            <a:r>
              <a:rPr lang="zh-CN" altLang="en-US" dirty="0"/>
              <a:t>（</a:t>
            </a:r>
            <a:r>
              <a:rPr lang="en" altLang="zh-CN" dirty="0"/>
              <a:t>focusing on program transformations for which the source program is the specification</a:t>
            </a:r>
            <a:r>
              <a:rPr lang="zh-CN" altLang="en-US" dirty="0"/>
              <a:t>）</a:t>
            </a:r>
            <a:endParaRPr lang="en" altLang="zh-CN" dirty="0"/>
          </a:p>
          <a:p>
            <a:pPr lvl="1"/>
            <a:r>
              <a:rPr lang="zh-CN" altLang="en-US" b="1" dirty="0"/>
              <a:t>不足</a:t>
            </a:r>
            <a:endParaRPr lang="en" altLang="zh-CN" b="1" dirty="0"/>
          </a:p>
          <a:p>
            <a:pPr lvl="1"/>
            <a:r>
              <a:rPr lang="en-US" altLang="zh-CN" dirty="0"/>
              <a:t>-</a:t>
            </a:r>
            <a:r>
              <a:rPr lang="zh-CN" altLang="en-US" dirty="0"/>
              <a:t> </a:t>
            </a:r>
            <a:r>
              <a:rPr lang="zh-CN" altLang="en" dirty="0"/>
              <a:t>没有</a:t>
            </a:r>
            <a:r>
              <a:rPr lang="zh-CN" altLang="en-US" dirty="0"/>
              <a:t>定义模块化或本地化规则</a:t>
            </a:r>
            <a:endParaRPr lang="en" altLang="zh-CN" dirty="0"/>
          </a:p>
          <a:p>
            <a:pPr lvl="1"/>
            <a:r>
              <a:rPr lang="en-US" altLang="zh-CN" dirty="0"/>
              <a:t>-</a:t>
            </a:r>
            <a:r>
              <a:rPr lang="zh-CN" altLang="en-US" dirty="0"/>
              <a:t> </a:t>
            </a:r>
            <a:r>
              <a:rPr lang="zh-CN" altLang="en" dirty="0"/>
              <a:t>没有</a:t>
            </a:r>
            <a:r>
              <a:rPr lang="zh-CN" altLang="en-US" dirty="0"/>
              <a:t>做</a:t>
            </a:r>
            <a:r>
              <a:rPr lang="en" altLang="zh-CN" dirty="0"/>
              <a:t>prompt programming</a:t>
            </a:r>
          </a:p>
          <a:p>
            <a:pPr lvl="1"/>
            <a:r>
              <a:rPr lang="en-US" altLang="zh-CN" dirty="0"/>
              <a:t>-</a:t>
            </a:r>
            <a:r>
              <a:rPr lang="zh-CN" altLang="en-US" dirty="0"/>
              <a:t> </a:t>
            </a:r>
            <a:r>
              <a:rPr lang="zh-CN" altLang="en" dirty="0"/>
              <a:t>用户</a:t>
            </a:r>
            <a:r>
              <a:rPr lang="zh-CN" altLang="en-US" dirty="0"/>
              <a:t>手动在</a:t>
            </a:r>
            <a:r>
              <a:rPr lang="en" altLang="zh-CN" dirty="0"/>
              <a:t>verifier</a:t>
            </a:r>
            <a:r>
              <a:rPr lang="zh-CN" altLang="en" dirty="0"/>
              <a:t>和</a:t>
            </a:r>
            <a:r>
              <a:rPr lang="en" altLang="zh-CN" dirty="0"/>
              <a:t>LLM</a:t>
            </a:r>
            <a:r>
              <a:rPr lang="zh-CN" altLang="en" dirty="0"/>
              <a:t>间</a:t>
            </a:r>
            <a:r>
              <a:rPr lang="zh-CN" altLang="en-US" dirty="0"/>
              <a:t>切换</a:t>
            </a:r>
            <a:endParaRPr lang="en" altLang="zh-CN" dirty="0"/>
          </a:p>
        </p:txBody>
      </p:sp>
    </p:spTree>
    <p:extLst>
      <p:ext uri="{BB962C8B-B14F-4D97-AF65-F5344CB8AC3E}">
        <p14:creationId xmlns:p14="http://schemas.microsoft.com/office/powerpoint/2010/main" val="4017952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4E9E7-9C0F-B86A-2C00-1DFAA0E5DD9D}"/>
            </a:ext>
          </a:extLst>
        </p:cNvPr>
        <p:cNvGrpSpPr/>
        <p:nvPr/>
      </p:nvGrpSpPr>
      <p:grpSpPr>
        <a:xfrm>
          <a:off x="0" y="0"/>
          <a:ext cx="0" cy="0"/>
          <a:chOff x="0" y="0"/>
          <a:chExt cx="0" cy="0"/>
        </a:xfrm>
      </p:grpSpPr>
      <p:sp>
        <p:nvSpPr>
          <p:cNvPr id="5" name="矩形 4">
            <a:extLst>
              <a:ext uri="{FF2B5EF4-FFF2-40B4-BE49-F238E27FC236}">
                <a16:creationId xmlns:a16="http://schemas.microsoft.com/office/drawing/2014/main" id="{57788232-9F28-98E5-0255-4965386AE8DA}"/>
              </a:ext>
            </a:extLst>
          </p:cNvPr>
          <p:cNvSpPr/>
          <p:nvPr/>
        </p:nvSpPr>
        <p:spPr>
          <a:xfrm>
            <a:off x="0" y="0"/>
            <a:ext cx="12192000" cy="85205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标题 3">
            <a:extLst>
              <a:ext uri="{FF2B5EF4-FFF2-40B4-BE49-F238E27FC236}">
                <a16:creationId xmlns:a16="http://schemas.microsoft.com/office/drawing/2014/main" id="{B2606719-AC6C-6E11-B827-6C62863B4FD4}"/>
              </a:ext>
            </a:extLst>
          </p:cNvPr>
          <p:cNvSpPr>
            <a:spLocks noGrp="1"/>
          </p:cNvSpPr>
          <p:nvPr>
            <p:ph type="ctrTitle"/>
          </p:nvPr>
        </p:nvSpPr>
        <p:spPr>
          <a:xfrm>
            <a:off x="231226" y="73573"/>
            <a:ext cx="6337740" cy="598596"/>
          </a:xfrm>
        </p:spPr>
        <p:txBody>
          <a:bodyPr>
            <a:normAutofit/>
          </a:bodyPr>
          <a:lstStyle/>
          <a:p>
            <a:pPr algn="l"/>
            <a:r>
              <a:rPr lang="en-US" altLang="zh-CN" sz="3200" b="1" dirty="0">
                <a:latin typeface="+mn-lt"/>
              </a:rPr>
              <a:t>6.</a:t>
            </a:r>
            <a:r>
              <a:rPr lang="zh-CN" altLang="en-US" sz="3200" b="1" dirty="0">
                <a:latin typeface="+mn-lt"/>
              </a:rPr>
              <a:t> </a:t>
            </a:r>
            <a:r>
              <a:rPr lang="en" altLang="zh-CN" sz="3200" b="1" dirty="0">
                <a:latin typeface="+mn-lt"/>
              </a:rPr>
              <a:t>Conclusions</a:t>
            </a:r>
            <a:r>
              <a:rPr lang="zh-CN" altLang="en-US" sz="3200" b="1" dirty="0">
                <a:latin typeface="+mn-lt"/>
              </a:rPr>
              <a:t> </a:t>
            </a:r>
            <a:endParaRPr lang="zh-CN" altLang="en-US" sz="2400" b="1" dirty="0">
              <a:latin typeface="+mn-lt"/>
            </a:endParaRPr>
          </a:p>
        </p:txBody>
      </p:sp>
      <p:sp>
        <p:nvSpPr>
          <p:cNvPr id="3" name="文本框 2">
            <a:extLst>
              <a:ext uri="{FF2B5EF4-FFF2-40B4-BE49-F238E27FC236}">
                <a16:creationId xmlns:a16="http://schemas.microsoft.com/office/drawing/2014/main" id="{1A5AA39C-6073-B76B-BA4A-F7C6C3E57959}"/>
              </a:ext>
            </a:extLst>
          </p:cNvPr>
          <p:cNvSpPr txBox="1"/>
          <p:nvPr/>
        </p:nvSpPr>
        <p:spPr>
          <a:xfrm>
            <a:off x="298938" y="1276758"/>
            <a:ext cx="11594123" cy="4755213"/>
          </a:xfrm>
          <a:prstGeom prst="rect">
            <a:avLst/>
          </a:prstGeom>
          <a:noFill/>
        </p:spPr>
        <p:txBody>
          <a:bodyPr wrap="square">
            <a:spAutoFit/>
          </a:bodyPr>
          <a:lstStyle/>
          <a:p>
            <a:pPr>
              <a:lnSpc>
                <a:spcPct val="200000"/>
              </a:lnSpc>
              <a:buFont typeface="+mj-lt"/>
              <a:buAutoNum type="arabicPeriod"/>
            </a:pPr>
            <a:r>
              <a:rPr lang="zh-CN" altLang="en-US" dirty="0"/>
              <a:t> </a:t>
            </a:r>
            <a:r>
              <a:rPr lang="en" altLang="zh-CN" dirty="0" err="1"/>
              <a:t>Ramanujam</a:t>
            </a:r>
            <a:r>
              <a:rPr lang="en" altLang="zh-CN" dirty="0"/>
              <a:t> Effect</a:t>
            </a:r>
            <a:endParaRPr lang="en-US" altLang="zh-CN" dirty="0"/>
          </a:p>
          <a:p>
            <a:pPr>
              <a:lnSpc>
                <a:spcPct val="200000"/>
              </a:lnSpc>
              <a:buFont typeface="+mj-lt"/>
              <a:buAutoNum type="arabicPeriod"/>
            </a:pPr>
            <a:r>
              <a:rPr lang="zh-CN" altLang="en-US" dirty="0"/>
              <a:t> </a:t>
            </a:r>
            <a:r>
              <a:rPr lang="en" altLang="zh-CN" dirty="0"/>
              <a:t>Verified Prompt Programming</a:t>
            </a:r>
            <a:endParaRPr lang="en-US" altLang="zh-CN" dirty="0"/>
          </a:p>
          <a:p>
            <a:pPr>
              <a:lnSpc>
                <a:spcPct val="200000"/>
              </a:lnSpc>
              <a:buFont typeface="+mj-lt"/>
              <a:buAutoNum type="arabicPeriod"/>
            </a:pPr>
            <a:r>
              <a:rPr lang="zh-CN" altLang="en-US" dirty="0"/>
              <a:t> </a:t>
            </a:r>
            <a:r>
              <a:rPr lang="en" altLang="zh-CN" dirty="0"/>
              <a:t>Local versus Global Specifications</a:t>
            </a:r>
            <a:endParaRPr lang="en-US" altLang="zh-CN" dirty="0"/>
          </a:p>
          <a:p>
            <a:pPr>
              <a:lnSpc>
                <a:spcPct val="200000"/>
              </a:lnSpc>
            </a:pPr>
            <a:r>
              <a:rPr lang="zh-CN" altLang="en-US" sz="2800" b="1" dirty="0"/>
              <a:t>总结： </a:t>
            </a:r>
            <a:endParaRPr lang="en-US" altLang="zh-CN" sz="2800" b="1" dirty="0"/>
          </a:p>
          <a:p>
            <a:pPr marL="342900" indent="-342900">
              <a:lnSpc>
                <a:spcPct val="200000"/>
              </a:lnSpc>
              <a:buAutoNum type="arabicPeriod"/>
            </a:pPr>
            <a:r>
              <a:rPr lang="zh-CN" altLang="en-US" dirty="0">
                <a:solidFill>
                  <a:srgbClr val="2A2B2E"/>
                </a:solidFill>
                <a:effectLst/>
              </a:rPr>
              <a:t>需要在更复杂的</a:t>
            </a:r>
            <a:r>
              <a:rPr lang="zh-CN" altLang="en-US" dirty="0">
                <a:solidFill>
                  <a:srgbClr val="2A2B2E"/>
                </a:solidFill>
              </a:rPr>
              <a:t>情况下</a:t>
            </a:r>
            <a:r>
              <a:rPr lang="zh-CN" altLang="en-US" dirty="0">
                <a:solidFill>
                  <a:srgbClr val="2A2B2E"/>
                </a:solidFill>
                <a:effectLst/>
              </a:rPr>
              <a:t>中进行更深入的测试</a:t>
            </a:r>
            <a:endParaRPr lang="en-US" altLang="zh-CN" dirty="0">
              <a:solidFill>
                <a:srgbClr val="2A2B2E"/>
              </a:solidFill>
              <a:effectLst/>
            </a:endParaRPr>
          </a:p>
          <a:p>
            <a:pPr marL="342900" indent="-342900">
              <a:lnSpc>
                <a:spcPct val="200000"/>
              </a:lnSpc>
              <a:buAutoNum type="arabicPeriod"/>
            </a:pPr>
            <a:r>
              <a:rPr lang="en" altLang="zh-CN" dirty="0">
                <a:solidFill>
                  <a:srgbClr val="2A2B2E"/>
                </a:solidFill>
                <a:effectLst/>
              </a:rPr>
              <a:t>GPT-4</a:t>
            </a:r>
            <a:r>
              <a:rPr lang="zh-CN" altLang="en-US" dirty="0">
                <a:solidFill>
                  <a:srgbClr val="2A2B2E"/>
                </a:solidFill>
                <a:effectLst/>
              </a:rPr>
              <a:t>能否在不干扰现有已验证策略的情况下增量地添加新策略</a:t>
            </a:r>
            <a:endParaRPr lang="en-US" altLang="zh-CN" dirty="0">
              <a:solidFill>
                <a:srgbClr val="2A2B2E"/>
              </a:solidFill>
              <a:effectLst/>
            </a:endParaRPr>
          </a:p>
          <a:p>
            <a:pPr marL="342900" indent="-342900">
              <a:lnSpc>
                <a:spcPct val="200000"/>
              </a:lnSpc>
              <a:buAutoNum type="arabicPeriod"/>
            </a:pPr>
            <a:r>
              <a:rPr lang="zh-CN" altLang="en-US" dirty="0">
                <a:solidFill>
                  <a:srgbClr val="2A2B2E"/>
                </a:solidFill>
                <a:effectLst/>
              </a:rPr>
              <a:t>本论文在网络配置的背景下，但愿景，定义（例如，</a:t>
            </a:r>
            <a:r>
              <a:rPr lang="zh-CN" altLang="en-US" dirty="0"/>
              <a:t>“</a:t>
            </a:r>
            <a:r>
              <a:rPr lang="en" altLang="zh-CN" dirty="0"/>
              <a:t>leverage” </a:t>
            </a:r>
            <a:r>
              <a:rPr lang="zh-CN" altLang="en" dirty="0">
                <a:solidFill>
                  <a:srgbClr val="2A2B2E"/>
                </a:solidFill>
                <a:effectLst/>
              </a:rPr>
              <a:t>）</a:t>
            </a:r>
            <a:r>
              <a:rPr lang="zh-CN" altLang="en-US" dirty="0">
                <a:solidFill>
                  <a:srgbClr val="2A2B2E"/>
                </a:solidFill>
                <a:effectLst/>
              </a:rPr>
              <a:t>和教训（例如，对可操作的本地反馈的需求，模块化，人性化</a:t>
            </a:r>
            <a:r>
              <a:rPr lang="zh-CN" altLang="en-US" dirty="0"/>
              <a:t>“</a:t>
            </a:r>
            <a:r>
              <a:rPr lang="en" altLang="zh-CN" dirty="0"/>
              <a:t>humanizers” </a:t>
            </a:r>
            <a:r>
              <a:rPr lang="zh-CN" altLang="en-US" dirty="0">
                <a:solidFill>
                  <a:srgbClr val="2A2B2E"/>
                </a:solidFill>
              </a:rPr>
              <a:t> </a:t>
            </a:r>
            <a:r>
              <a:rPr lang="zh-CN" altLang="en-US" dirty="0">
                <a:solidFill>
                  <a:srgbClr val="2A2B2E"/>
                </a:solidFill>
                <a:effectLst/>
              </a:rPr>
              <a:t>和</a:t>
            </a:r>
            <a:r>
              <a:rPr lang="zh-CN" altLang="en-US" dirty="0">
                <a:solidFill>
                  <a:srgbClr val="2A2B2E"/>
                </a:solidFill>
              </a:rPr>
              <a:t> </a:t>
            </a:r>
            <a:r>
              <a:rPr lang="en" altLang="zh-CN" dirty="0">
                <a:solidFill>
                  <a:srgbClr val="2A2B2E"/>
                </a:solidFill>
              </a:rPr>
              <a:t>IIP</a:t>
            </a:r>
            <a:r>
              <a:rPr lang="zh-CN" altLang="en" dirty="0">
                <a:solidFill>
                  <a:srgbClr val="2A2B2E"/>
                </a:solidFill>
                <a:effectLst/>
              </a:rPr>
              <a:t>）</a:t>
            </a:r>
            <a:r>
              <a:rPr lang="zh-CN" altLang="en-US" dirty="0">
                <a:solidFill>
                  <a:srgbClr val="2A2B2E"/>
                </a:solidFill>
                <a:effectLst/>
              </a:rPr>
              <a:t>似乎对生成其他程序也有用</a:t>
            </a:r>
            <a:endParaRPr lang="zh-CN" altLang="en-US" dirty="0"/>
          </a:p>
        </p:txBody>
      </p:sp>
    </p:spTree>
    <p:extLst>
      <p:ext uri="{BB962C8B-B14F-4D97-AF65-F5344CB8AC3E}">
        <p14:creationId xmlns:p14="http://schemas.microsoft.com/office/powerpoint/2010/main" val="2191868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06D597-8C67-12D2-BA95-CA989F0550A4}"/>
            </a:ext>
          </a:extLst>
        </p:cNvPr>
        <p:cNvGrpSpPr/>
        <p:nvPr/>
      </p:nvGrpSpPr>
      <p:grpSpPr>
        <a:xfrm>
          <a:off x="0" y="0"/>
          <a:ext cx="0" cy="0"/>
          <a:chOff x="0" y="0"/>
          <a:chExt cx="0" cy="0"/>
        </a:xfrm>
      </p:grpSpPr>
      <p:sp>
        <p:nvSpPr>
          <p:cNvPr id="5" name="矩形 4">
            <a:extLst>
              <a:ext uri="{FF2B5EF4-FFF2-40B4-BE49-F238E27FC236}">
                <a16:creationId xmlns:a16="http://schemas.microsoft.com/office/drawing/2014/main" id="{6D3BF9C1-A29A-CE24-6248-5930CBE677BE}"/>
              </a:ext>
            </a:extLst>
          </p:cNvPr>
          <p:cNvSpPr/>
          <p:nvPr/>
        </p:nvSpPr>
        <p:spPr>
          <a:xfrm>
            <a:off x="0" y="0"/>
            <a:ext cx="12192000" cy="85205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标题 3">
            <a:extLst>
              <a:ext uri="{FF2B5EF4-FFF2-40B4-BE49-F238E27FC236}">
                <a16:creationId xmlns:a16="http://schemas.microsoft.com/office/drawing/2014/main" id="{F92841F3-3065-3958-0EB6-7612B3102410}"/>
              </a:ext>
            </a:extLst>
          </p:cNvPr>
          <p:cNvSpPr>
            <a:spLocks noGrp="1"/>
          </p:cNvSpPr>
          <p:nvPr>
            <p:ph type="ctrTitle"/>
          </p:nvPr>
        </p:nvSpPr>
        <p:spPr>
          <a:xfrm>
            <a:off x="231226" y="73573"/>
            <a:ext cx="6337740" cy="598596"/>
          </a:xfrm>
        </p:spPr>
        <p:txBody>
          <a:bodyPr>
            <a:normAutofit/>
          </a:bodyPr>
          <a:lstStyle/>
          <a:p>
            <a:pPr algn="l"/>
            <a:r>
              <a:rPr lang="en-US" altLang="zh-CN" sz="3200" b="1" dirty="0">
                <a:latin typeface="+mn-lt"/>
              </a:rPr>
              <a:t>7.</a:t>
            </a:r>
            <a:r>
              <a:rPr lang="zh-CN" altLang="en-US" sz="3200" b="1" dirty="0">
                <a:latin typeface="+mn-lt"/>
              </a:rPr>
              <a:t> 问题记录 </a:t>
            </a:r>
            <a:endParaRPr lang="zh-CN" altLang="en-US" sz="2400" b="1" dirty="0">
              <a:latin typeface="+mn-lt"/>
            </a:endParaRPr>
          </a:p>
        </p:txBody>
      </p:sp>
    </p:spTree>
    <p:extLst>
      <p:ext uri="{BB962C8B-B14F-4D97-AF65-F5344CB8AC3E}">
        <p14:creationId xmlns:p14="http://schemas.microsoft.com/office/powerpoint/2010/main" val="1533826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E34A7-CD36-1243-E3E9-EC309AED39A3}"/>
            </a:ext>
          </a:extLst>
        </p:cNvPr>
        <p:cNvGrpSpPr/>
        <p:nvPr/>
      </p:nvGrpSpPr>
      <p:grpSpPr>
        <a:xfrm>
          <a:off x="0" y="0"/>
          <a:ext cx="0" cy="0"/>
          <a:chOff x="0" y="0"/>
          <a:chExt cx="0" cy="0"/>
        </a:xfrm>
      </p:grpSpPr>
      <p:sp>
        <p:nvSpPr>
          <p:cNvPr id="5" name="矩形 4">
            <a:extLst>
              <a:ext uri="{FF2B5EF4-FFF2-40B4-BE49-F238E27FC236}">
                <a16:creationId xmlns:a16="http://schemas.microsoft.com/office/drawing/2014/main" id="{E3305F98-B27C-BC86-BD8F-01DE05D222B4}"/>
              </a:ext>
            </a:extLst>
          </p:cNvPr>
          <p:cNvSpPr/>
          <p:nvPr/>
        </p:nvSpPr>
        <p:spPr>
          <a:xfrm>
            <a:off x="0" y="0"/>
            <a:ext cx="12192000" cy="85205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标题 3">
            <a:extLst>
              <a:ext uri="{FF2B5EF4-FFF2-40B4-BE49-F238E27FC236}">
                <a16:creationId xmlns:a16="http://schemas.microsoft.com/office/drawing/2014/main" id="{95D63F4B-5F14-2D17-F67E-A91C2CA984E8}"/>
              </a:ext>
            </a:extLst>
          </p:cNvPr>
          <p:cNvSpPr>
            <a:spLocks noGrp="1"/>
          </p:cNvSpPr>
          <p:nvPr>
            <p:ph type="ctrTitle"/>
          </p:nvPr>
        </p:nvSpPr>
        <p:spPr>
          <a:xfrm>
            <a:off x="231227" y="73573"/>
            <a:ext cx="3026980" cy="598596"/>
          </a:xfrm>
        </p:spPr>
        <p:txBody>
          <a:bodyPr>
            <a:normAutofit/>
          </a:bodyPr>
          <a:lstStyle/>
          <a:p>
            <a:pPr algn="l"/>
            <a:r>
              <a:rPr lang="en-US" altLang="zh-CN" sz="3200" b="1" dirty="0">
                <a:latin typeface="+mn-lt"/>
              </a:rPr>
              <a:t>1.</a:t>
            </a:r>
            <a:r>
              <a:rPr lang="zh-CN" altLang="en-US" sz="3200" b="1" dirty="0">
                <a:latin typeface="+mn-lt"/>
              </a:rPr>
              <a:t> </a:t>
            </a:r>
            <a:r>
              <a:rPr lang="en" altLang="zh-CN" sz="3200" b="1" dirty="0">
                <a:latin typeface="+mn-lt"/>
              </a:rPr>
              <a:t>Introduction</a:t>
            </a:r>
            <a:endParaRPr lang="zh-CN" altLang="en-US" sz="3200" b="1" dirty="0">
              <a:latin typeface="+mn-lt"/>
            </a:endParaRPr>
          </a:p>
        </p:txBody>
      </p:sp>
      <p:graphicFrame>
        <p:nvGraphicFramePr>
          <p:cNvPr id="2" name="图示 1">
            <a:extLst>
              <a:ext uri="{FF2B5EF4-FFF2-40B4-BE49-F238E27FC236}">
                <a16:creationId xmlns:a16="http://schemas.microsoft.com/office/drawing/2014/main" id="{992C2A25-5FEC-3760-402C-16CEF4B0DE1A}"/>
              </a:ext>
            </a:extLst>
          </p:cNvPr>
          <p:cNvGraphicFramePr/>
          <p:nvPr>
            <p:extLst>
              <p:ext uri="{D42A27DB-BD31-4B8C-83A1-F6EECF244321}">
                <p14:modId xmlns:p14="http://schemas.microsoft.com/office/powerpoint/2010/main" val="321196120"/>
              </p:ext>
            </p:extLst>
          </p:nvPr>
        </p:nvGraphicFramePr>
        <p:xfrm>
          <a:off x="-980371" y="1139747"/>
          <a:ext cx="7773058" cy="5308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右箭头 6">
            <a:extLst>
              <a:ext uri="{FF2B5EF4-FFF2-40B4-BE49-F238E27FC236}">
                <a16:creationId xmlns:a16="http://schemas.microsoft.com/office/drawing/2014/main" id="{1C6CCBA5-235B-36F1-C7EE-FB09FA636F30}"/>
              </a:ext>
            </a:extLst>
          </p:cNvPr>
          <p:cNvSpPr/>
          <p:nvPr/>
        </p:nvSpPr>
        <p:spPr>
          <a:xfrm>
            <a:off x="5915228" y="3323465"/>
            <a:ext cx="998846" cy="941119"/>
          </a:xfrm>
          <a:prstGeom prst="rightArrow">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C0D5EA37-5E5A-438D-7416-234D03469F63}"/>
              </a:ext>
            </a:extLst>
          </p:cNvPr>
          <p:cNvSpPr txBox="1"/>
          <p:nvPr/>
        </p:nvSpPr>
        <p:spPr>
          <a:xfrm>
            <a:off x="7005123" y="1583698"/>
            <a:ext cx="4162301" cy="369332"/>
          </a:xfrm>
          <a:prstGeom prst="rect">
            <a:avLst/>
          </a:prstGeom>
          <a:noFill/>
        </p:spPr>
        <p:txBody>
          <a:bodyPr wrap="square">
            <a:spAutoFit/>
          </a:bodyPr>
          <a:lstStyle/>
          <a:p>
            <a:r>
              <a:rPr lang="zh-CN" altLang="en-US" dirty="0"/>
              <a:t>探索</a:t>
            </a:r>
            <a:r>
              <a:rPr lang="en" altLang="zh-CN" dirty="0"/>
              <a:t>GPT4</a:t>
            </a:r>
            <a:r>
              <a:rPr lang="zh-CN" altLang="en-US" dirty="0"/>
              <a:t>在生成路由器配置方面的能力</a:t>
            </a:r>
          </a:p>
        </p:txBody>
      </p:sp>
      <p:sp>
        <p:nvSpPr>
          <p:cNvPr id="11" name="文本框 10">
            <a:extLst>
              <a:ext uri="{FF2B5EF4-FFF2-40B4-BE49-F238E27FC236}">
                <a16:creationId xmlns:a16="http://schemas.microsoft.com/office/drawing/2014/main" id="{03AE3B1A-5A76-AF41-C46A-23C442572E86}"/>
              </a:ext>
            </a:extLst>
          </p:cNvPr>
          <p:cNvSpPr txBox="1"/>
          <p:nvPr/>
        </p:nvSpPr>
        <p:spPr>
          <a:xfrm>
            <a:off x="7749640" y="2710513"/>
            <a:ext cx="2673265" cy="369332"/>
          </a:xfrm>
          <a:prstGeom prst="rect">
            <a:avLst/>
          </a:prstGeom>
          <a:noFill/>
        </p:spPr>
        <p:txBody>
          <a:bodyPr wrap="square">
            <a:spAutoFit/>
          </a:bodyPr>
          <a:lstStyle/>
          <a:p>
            <a:r>
              <a:rPr lang="zh-CN" altLang="en-US" dirty="0"/>
              <a:t>只是依靠 </a:t>
            </a:r>
            <a:r>
              <a:rPr lang="en" altLang="zh-CN" dirty="0"/>
              <a:t>GPT4 </a:t>
            </a:r>
            <a:r>
              <a:rPr lang="zh-CN" altLang="en-US" dirty="0"/>
              <a:t>是</a:t>
            </a:r>
            <a:r>
              <a:rPr lang="zh-CN" altLang="en-US" b="1" dirty="0"/>
              <a:t>低能</a:t>
            </a:r>
            <a:r>
              <a:rPr lang="zh-CN" altLang="en-US" dirty="0"/>
              <a:t>的</a:t>
            </a:r>
          </a:p>
        </p:txBody>
      </p:sp>
      <p:sp>
        <p:nvSpPr>
          <p:cNvPr id="13" name="文本框 12">
            <a:extLst>
              <a:ext uri="{FF2B5EF4-FFF2-40B4-BE49-F238E27FC236}">
                <a16:creationId xmlns:a16="http://schemas.microsoft.com/office/drawing/2014/main" id="{57898A03-77C0-A5A7-5A12-EF7725BCF497}"/>
              </a:ext>
            </a:extLst>
          </p:cNvPr>
          <p:cNvSpPr txBox="1"/>
          <p:nvPr/>
        </p:nvSpPr>
        <p:spPr>
          <a:xfrm>
            <a:off x="7411522" y="3822431"/>
            <a:ext cx="3349500" cy="369332"/>
          </a:xfrm>
          <a:prstGeom prst="rect">
            <a:avLst/>
          </a:prstGeom>
          <a:noFill/>
        </p:spPr>
        <p:txBody>
          <a:bodyPr wrap="square">
            <a:spAutoFit/>
          </a:bodyPr>
          <a:lstStyle/>
          <a:p>
            <a:r>
              <a:rPr lang="zh-CN" altLang="en-US" dirty="0"/>
              <a:t>随机鹦鹉“</a:t>
            </a:r>
            <a:r>
              <a:rPr lang="en" altLang="zh-CN" dirty="0"/>
              <a:t>stochastic parrots”</a:t>
            </a:r>
            <a:r>
              <a:rPr lang="zh-CN" altLang="en-US" dirty="0"/>
              <a:t> </a:t>
            </a:r>
            <a:endParaRPr lang="en-US" altLang="zh-CN" dirty="0"/>
          </a:p>
        </p:txBody>
      </p:sp>
      <p:sp>
        <p:nvSpPr>
          <p:cNvPr id="17" name="文本框 16">
            <a:extLst>
              <a:ext uri="{FF2B5EF4-FFF2-40B4-BE49-F238E27FC236}">
                <a16:creationId xmlns:a16="http://schemas.microsoft.com/office/drawing/2014/main" id="{BF894B49-7A2D-3B57-410C-EC56E3A0485C}"/>
              </a:ext>
            </a:extLst>
          </p:cNvPr>
          <p:cNvSpPr txBox="1"/>
          <p:nvPr/>
        </p:nvSpPr>
        <p:spPr>
          <a:xfrm>
            <a:off x="7489040" y="5691832"/>
            <a:ext cx="3194464" cy="369332"/>
          </a:xfrm>
          <a:prstGeom prst="rect">
            <a:avLst/>
          </a:prstGeom>
          <a:noFill/>
        </p:spPr>
        <p:txBody>
          <a:bodyPr wrap="square">
            <a:spAutoFit/>
          </a:bodyPr>
          <a:lstStyle/>
          <a:p>
            <a:r>
              <a:rPr lang="zh-CN" altLang="en-US" dirty="0"/>
              <a:t>随机猫头鹰 “</a:t>
            </a:r>
            <a:r>
              <a:rPr lang="en" altLang="zh-CN" dirty="0"/>
              <a:t>stochastic owl”</a:t>
            </a:r>
          </a:p>
        </p:txBody>
      </p:sp>
      <p:cxnSp>
        <p:nvCxnSpPr>
          <p:cNvPr id="19" name="直线箭头连接符 18">
            <a:extLst>
              <a:ext uri="{FF2B5EF4-FFF2-40B4-BE49-F238E27FC236}">
                <a16:creationId xmlns:a16="http://schemas.microsoft.com/office/drawing/2014/main" id="{CD0F67AB-E07C-CFC6-8F1B-7356E3742EDC}"/>
              </a:ext>
            </a:extLst>
          </p:cNvPr>
          <p:cNvCxnSpPr>
            <a:stCxn id="9" idx="2"/>
            <a:endCxn id="11" idx="0"/>
          </p:cNvCxnSpPr>
          <p:nvPr/>
        </p:nvCxnSpPr>
        <p:spPr>
          <a:xfrm flipH="1">
            <a:off x="9086273" y="1953030"/>
            <a:ext cx="1" cy="7574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直线箭头连接符 19">
            <a:extLst>
              <a:ext uri="{FF2B5EF4-FFF2-40B4-BE49-F238E27FC236}">
                <a16:creationId xmlns:a16="http://schemas.microsoft.com/office/drawing/2014/main" id="{3A088377-0BF6-C40C-4661-6D617EC355C0}"/>
              </a:ext>
            </a:extLst>
          </p:cNvPr>
          <p:cNvCxnSpPr>
            <a:cxnSpLocks/>
            <a:stCxn id="11" idx="2"/>
            <a:endCxn id="13" idx="0"/>
          </p:cNvCxnSpPr>
          <p:nvPr/>
        </p:nvCxnSpPr>
        <p:spPr>
          <a:xfrm flipH="1">
            <a:off x="9086272" y="3079845"/>
            <a:ext cx="1" cy="742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直线箭头连接符 22">
            <a:extLst>
              <a:ext uri="{FF2B5EF4-FFF2-40B4-BE49-F238E27FC236}">
                <a16:creationId xmlns:a16="http://schemas.microsoft.com/office/drawing/2014/main" id="{CD0F67AB-E07C-CFC6-8F1B-7356E3742EDC}"/>
              </a:ext>
            </a:extLst>
          </p:cNvPr>
          <p:cNvCxnSpPr>
            <a:cxnSpLocks/>
            <a:stCxn id="13" idx="2"/>
            <a:endCxn id="17" idx="0"/>
          </p:cNvCxnSpPr>
          <p:nvPr/>
        </p:nvCxnSpPr>
        <p:spPr>
          <a:xfrm>
            <a:off x="9086272" y="4191763"/>
            <a:ext cx="0" cy="15000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文本框 26">
            <a:extLst>
              <a:ext uri="{FF2B5EF4-FFF2-40B4-BE49-F238E27FC236}">
                <a16:creationId xmlns:a16="http://schemas.microsoft.com/office/drawing/2014/main" id="{60AB21E6-4684-7FCB-3889-BB9941C319DA}"/>
              </a:ext>
            </a:extLst>
          </p:cNvPr>
          <p:cNvSpPr txBox="1"/>
          <p:nvPr/>
        </p:nvSpPr>
        <p:spPr>
          <a:xfrm>
            <a:off x="9086272" y="4904971"/>
            <a:ext cx="3194457" cy="307777"/>
          </a:xfrm>
          <a:prstGeom prst="rect">
            <a:avLst/>
          </a:prstGeom>
          <a:noFill/>
        </p:spPr>
        <p:txBody>
          <a:bodyPr wrap="square">
            <a:spAutoFit/>
          </a:bodyPr>
          <a:lstStyle/>
          <a:p>
            <a:r>
              <a:rPr lang="zh-CN" altLang="en-US" sz="1400" dirty="0"/>
              <a:t>探索将 </a:t>
            </a:r>
            <a:r>
              <a:rPr lang="en" altLang="zh-CN" sz="1400" b="1" dirty="0"/>
              <a:t>LLM </a:t>
            </a:r>
            <a:r>
              <a:rPr lang="zh-CN" altLang="en-US" sz="1400" b="1" dirty="0"/>
              <a:t>和 其他的程序 </a:t>
            </a:r>
            <a:r>
              <a:rPr lang="en" altLang="zh-CN" sz="1400" b="1" dirty="0"/>
              <a:t>APIs</a:t>
            </a:r>
            <a:r>
              <a:rPr lang="zh-CN" altLang="en-US" sz="1400" b="1" dirty="0"/>
              <a:t>融合</a:t>
            </a:r>
          </a:p>
        </p:txBody>
      </p:sp>
    </p:spTree>
    <p:extLst>
      <p:ext uri="{BB962C8B-B14F-4D97-AF65-F5344CB8AC3E}">
        <p14:creationId xmlns:p14="http://schemas.microsoft.com/office/powerpoint/2010/main" val="2778035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0BB5B7-0D2D-05C2-690C-CBCE6823ED6F}"/>
            </a:ext>
          </a:extLst>
        </p:cNvPr>
        <p:cNvGrpSpPr/>
        <p:nvPr/>
      </p:nvGrpSpPr>
      <p:grpSpPr>
        <a:xfrm>
          <a:off x="0" y="0"/>
          <a:ext cx="0" cy="0"/>
          <a:chOff x="0" y="0"/>
          <a:chExt cx="0" cy="0"/>
        </a:xfrm>
      </p:grpSpPr>
      <p:sp>
        <p:nvSpPr>
          <p:cNvPr id="5" name="矩形 4">
            <a:extLst>
              <a:ext uri="{FF2B5EF4-FFF2-40B4-BE49-F238E27FC236}">
                <a16:creationId xmlns:a16="http://schemas.microsoft.com/office/drawing/2014/main" id="{5D90C0B9-72EC-4F61-4A96-094C0E919378}"/>
              </a:ext>
            </a:extLst>
          </p:cNvPr>
          <p:cNvSpPr/>
          <p:nvPr/>
        </p:nvSpPr>
        <p:spPr>
          <a:xfrm>
            <a:off x="0" y="0"/>
            <a:ext cx="12192000" cy="85205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标题 3">
            <a:extLst>
              <a:ext uri="{FF2B5EF4-FFF2-40B4-BE49-F238E27FC236}">
                <a16:creationId xmlns:a16="http://schemas.microsoft.com/office/drawing/2014/main" id="{18B6939F-A0E1-73C1-8B54-CA22198CE54F}"/>
              </a:ext>
            </a:extLst>
          </p:cNvPr>
          <p:cNvSpPr>
            <a:spLocks noGrp="1"/>
          </p:cNvSpPr>
          <p:nvPr>
            <p:ph type="ctrTitle"/>
          </p:nvPr>
        </p:nvSpPr>
        <p:spPr>
          <a:xfrm>
            <a:off x="231227" y="73573"/>
            <a:ext cx="3026980" cy="598596"/>
          </a:xfrm>
        </p:spPr>
        <p:txBody>
          <a:bodyPr>
            <a:normAutofit/>
          </a:bodyPr>
          <a:lstStyle/>
          <a:p>
            <a:pPr algn="l"/>
            <a:r>
              <a:rPr lang="en-US" altLang="zh-CN" sz="3200" b="1" dirty="0">
                <a:latin typeface="+mn-lt"/>
              </a:rPr>
              <a:t>1.</a:t>
            </a:r>
            <a:r>
              <a:rPr lang="zh-CN" altLang="en-US" sz="3200" b="1" dirty="0">
                <a:latin typeface="+mn-lt"/>
              </a:rPr>
              <a:t> </a:t>
            </a:r>
            <a:r>
              <a:rPr lang="en" altLang="zh-CN" sz="3200" b="1" dirty="0">
                <a:latin typeface="+mn-lt"/>
              </a:rPr>
              <a:t>Introduction</a:t>
            </a:r>
            <a:endParaRPr lang="zh-CN" altLang="en-US" sz="3200" b="1" dirty="0">
              <a:latin typeface="+mn-lt"/>
            </a:endParaRPr>
          </a:p>
        </p:txBody>
      </p:sp>
      <p:sp>
        <p:nvSpPr>
          <p:cNvPr id="6" name="文本框 5">
            <a:extLst>
              <a:ext uri="{FF2B5EF4-FFF2-40B4-BE49-F238E27FC236}">
                <a16:creationId xmlns:a16="http://schemas.microsoft.com/office/drawing/2014/main" id="{5A766782-AA90-0EB6-3292-6B833A51F21C}"/>
              </a:ext>
            </a:extLst>
          </p:cNvPr>
          <p:cNvSpPr txBox="1"/>
          <p:nvPr/>
        </p:nvSpPr>
        <p:spPr>
          <a:xfrm>
            <a:off x="231227" y="1970070"/>
            <a:ext cx="12066280" cy="2662332"/>
          </a:xfrm>
          <a:prstGeom prst="rect">
            <a:avLst/>
          </a:prstGeom>
          <a:noFill/>
        </p:spPr>
        <p:txBody>
          <a:bodyPr wrap="square">
            <a:spAutoFit/>
          </a:bodyPr>
          <a:lstStyle/>
          <a:p>
            <a:pPr>
              <a:lnSpc>
                <a:spcPct val="200000"/>
              </a:lnSpc>
            </a:pPr>
            <a:r>
              <a:rPr lang="zh-CN" altLang="en-US" sz="3200" b="1" dirty="0"/>
              <a:t>“</a:t>
            </a:r>
            <a:r>
              <a:rPr lang="en" altLang="zh-CN" sz="3200" b="1" dirty="0"/>
              <a:t>SAT solver or a model checker”</a:t>
            </a:r>
          </a:p>
          <a:p>
            <a:pPr>
              <a:lnSpc>
                <a:spcPct val="200000"/>
              </a:lnSpc>
            </a:pPr>
            <a:r>
              <a:rPr lang="en-US" altLang="zh-CN" dirty="0"/>
              <a:t>-</a:t>
            </a:r>
            <a:r>
              <a:rPr lang="zh-CN" altLang="en-US" dirty="0"/>
              <a:t> 验证器不能在没有规则的情况下，证明正确性</a:t>
            </a:r>
          </a:p>
          <a:p>
            <a:pPr>
              <a:lnSpc>
                <a:spcPct val="200000"/>
              </a:lnSpc>
            </a:pPr>
            <a:r>
              <a:rPr lang="en-US" altLang="zh-CN" dirty="0"/>
              <a:t>-</a:t>
            </a:r>
            <a:r>
              <a:rPr lang="zh-CN" altLang="en-US" dirty="0"/>
              <a:t> 验证器必须提供可操作的反馈</a:t>
            </a:r>
          </a:p>
          <a:p>
            <a:pPr>
              <a:lnSpc>
                <a:spcPct val="200000"/>
              </a:lnSpc>
            </a:pPr>
            <a:r>
              <a:rPr lang="en-US" altLang="zh-CN" dirty="0">
                <a:solidFill>
                  <a:srgbClr val="2A2B2E"/>
                </a:solidFill>
                <a:effectLst/>
              </a:rPr>
              <a:t>-</a:t>
            </a:r>
            <a:r>
              <a:rPr lang="zh-CN" altLang="en-US" dirty="0">
                <a:solidFill>
                  <a:srgbClr val="2A2B2E"/>
                </a:solidFill>
                <a:effectLst/>
              </a:rPr>
              <a:t> </a:t>
            </a:r>
            <a:r>
              <a:rPr lang="en" altLang="zh-CN" dirty="0">
                <a:solidFill>
                  <a:srgbClr val="2A2B2E"/>
                </a:solidFill>
                <a:effectLst/>
              </a:rPr>
              <a:t>LLM</a:t>
            </a:r>
            <a:r>
              <a:rPr lang="zh-CN" altLang="en-US" dirty="0">
                <a:solidFill>
                  <a:srgbClr val="2A2B2E"/>
                </a:solidFill>
                <a:effectLst/>
              </a:rPr>
              <a:t>使用网络组件（甚至路由器内的路由图的模块化验证反馈）来纠正自己比使用整个网络更容易。</a:t>
            </a:r>
            <a:endParaRPr lang="zh-CN" altLang="en-US" dirty="0"/>
          </a:p>
        </p:txBody>
      </p:sp>
    </p:spTree>
    <p:extLst>
      <p:ext uri="{BB962C8B-B14F-4D97-AF65-F5344CB8AC3E}">
        <p14:creationId xmlns:p14="http://schemas.microsoft.com/office/powerpoint/2010/main" val="1369899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C71EE-56D1-EBFD-115B-8906EEB3311D}"/>
            </a:ext>
          </a:extLst>
        </p:cNvPr>
        <p:cNvGrpSpPr/>
        <p:nvPr/>
      </p:nvGrpSpPr>
      <p:grpSpPr>
        <a:xfrm>
          <a:off x="0" y="0"/>
          <a:ext cx="0" cy="0"/>
          <a:chOff x="0" y="0"/>
          <a:chExt cx="0" cy="0"/>
        </a:xfrm>
      </p:grpSpPr>
      <p:sp>
        <p:nvSpPr>
          <p:cNvPr id="5" name="矩形 4">
            <a:extLst>
              <a:ext uri="{FF2B5EF4-FFF2-40B4-BE49-F238E27FC236}">
                <a16:creationId xmlns:a16="http://schemas.microsoft.com/office/drawing/2014/main" id="{5506124C-7BCF-F0CD-2AB7-F51EB7BA4731}"/>
              </a:ext>
            </a:extLst>
          </p:cNvPr>
          <p:cNvSpPr/>
          <p:nvPr/>
        </p:nvSpPr>
        <p:spPr>
          <a:xfrm>
            <a:off x="0" y="0"/>
            <a:ext cx="12192000" cy="85205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标题 3">
            <a:extLst>
              <a:ext uri="{FF2B5EF4-FFF2-40B4-BE49-F238E27FC236}">
                <a16:creationId xmlns:a16="http://schemas.microsoft.com/office/drawing/2014/main" id="{62A37036-3510-1FD9-73F6-322BAB24062C}"/>
              </a:ext>
            </a:extLst>
          </p:cNvPr>
          <p:cNvSpPr>
            <a:spLocks noGrp="1"/>
          </p:cNvSpPr>
          <p:nvPr>
            <p:ph type="ctrTitle"/>
          </p:nvPr>
        </p:nvSpPr>
        <p:spPr>
          <a:xfrm>
            <a:off x="231227" y="73573"/>
            <a:ext cx="3026980" cy="598596"/>
          </a:xfrm>
        </p:spPr>
        <p:txBody>
          <a:bodyPr>
            <a:normAutofit/>
          </a:bodyPr>
          <a:lstStyle/>
          <a:p>
            <a:pPr algn="l"/>
            <a:r>
              <a:rPr lang="en-US" altLang="zh-CN" sz="3200" b="1" dirty="0">
                <a:latin typeface="+mn-lt"/>
              </a:rPr>
              <a:t>1.</a:t>
            </a:r>
            <a:r>
              <a:rPr lang="zh-CN" altLang="en-US" sz="3200" b="1" dirty="0">
                <a:latin typeface="+mn-lt"/>
              </a:rPr>
              <a:t> </a:t>
            </a:r>
            <a:r>
              <a:rPr lang="en" altLang="zh-CN" sz="3200" b="1" dirty="0">
                <a:latin typeface="+mn-lt"/>
              </a:rPr>
              <a:t>Introduction</a:t>
            </a:r>
            <a:endParaRPr lang="zh-CN" altLang="en-US" sz="3200" b="1" dirty="0">
              <a:latin typeface="+mn-lt"/>
            </a:endParaRPr>
          </a:p>
        </p:txBody>
      </p:sp>
      <p:sp>
        <p:nvSpPr>
          <p:cNvPr id="2" name="文本框 1">
            <a:extLst>
              <a:ext uri="{FF2B5EF4-FFF2-40B4-BE49-F238E27FC236}">
                <a16:creationId xmlns:a16="http://schemas.microsoft.com/office/drawing/2014/main" id="{B5666770-9ECD-C229-2B28-BA96218EB47C}"/>
              </a:ext>
            </a:extLst>
          </p:cNvPr>
          <p:cNvSpPr txBox="1"/>
          <p:nvPr/>
        </p:nvSpPr>
        <p:spPr>
          <a:xfrm>
            <a:off x="26463" y="1252322"/>
            <a:ext cx="6463488" cy="1585049"/>
          </a:xfrm>
          <a:prstGeom prst="rect">
            <a:avLst/>
          </a:prstGeom>
          <a:noFill/>
        </p:spPr>
        <p:txBody>
          <a:bodyPr wrap="square">
            <a:spAutoFit/>
          </a:bodyPr>
          <a:lstStyle/>
          <a:p>
            <a:r>
              <a:rPr lang="en" altLang="zh-CN" sz="2500" b="1" dirty="0"/>
              <a:t>PP </a:t>
            </a:r>
            <a:r>
              <a:rPr lang="zh-CN" altLang="en" sz="2500" b="1" dirty="0"/>
              <a:t>（“</a:t>
            </a:r>
            <a:r>
              <a:rPr lang="en" altLang="zh-CN" sz="2500" b="1" dirty="0"/>
              <a:t>Pair Programming” </a:t>
            </a:r>
            <a:r>
              <a:rPr lang="zh-CN" altLang="en" sz="2500" b="1" dirty="0"/>
              <a:t>）</a:t>
            </a:r>
            <a:endParaRPr lang="en-US" altLang="zh-CN" sz="2500" b="1" dirty="0"/>
          </a:p>
          <a:p>
            <a:pPr marL="285750" indent="-285750">
              <a:buFontTx/>
              <a:buChar char="-"/>
            </a:pPr>
            <a:r>
              <a:rPr lang="zh-CN" altLang="en" dirty="0"/>
              <a:t>“</a:t>
            </a:r>
            <a:r>
              <a:rPr lang="en" altLang="zh-CN" dirty="0"/>
              <a:t>GitHub CoPilot”</a:t>
            </a:r>
          </a:p>
          <a:p>
            <a:pPr marL="285750" indent="-285750">
              <a:buFontTx/>
              <a:buChar char="-"/>
            </a:pPr>
            <a:r>
              <a:rPr lang="zh-CN" altLang="en-US" dirty="0"/>
              <a:t>人类 </a:t>
            </a:r>
            <a:r>
              <a:rPr lang="en-US" altLang="zh-CN" dirty="0"/>
              <a:t>+</a:t>
            </a:r>
            <a:r>
              <a:rPr lang="zh-CN" altLang="en-US" dirty="0"/>
              <a:t> </a:t>
            </a:r>
            <a:r>
              <a:rPr lang="en" altLang="zh-CN" dirty="0"/>
              <a:t>AI</a:t>
            </a:r>
            <a:r>
              <a:rPr lang="zh-CN" altLang="en-US" dirty="0"/>
              <a:t>一起工作去实现一个程序</a:t>
            </a:r>
            <a:endParaRPr lang="en-US" altLang="zh-CN" dirty="0"/>
          </a:p>
          <a:p>
            <a:pPr marL="285750" indent="-285750">
              <a:buFontTx/>
              <a:buChar char="-"/>
            </a:pPr>
            <a:r>
              <a:rPr lang="zh-CN" altLang="en-US" dirty="0"/>
              <a:t>“</a:t>
            </a:r>
            <a:r>
              <a:rPr lang="en" altLang="zh-CN" dirty="0"/>
              <a:t>prompt engineering”  </a:t>
            </a:r>
            <a:r>
              <a:rPr lang="zh-CN" altLang="en-US" dirty="0"/>
              <a:t>（人工初始提示词，人工纠错）</a:t>
            </a:r>
            <a:endParaRPr lang="en-US" altLang="zh-CN" dirty="0"/>
          </a:p>
          <a:p>
            <a:pPr marL="285750" indent="-285750">
              <a:buFontTx/>
              <a:buChar char="-"/>
            </a:pPr>
            <a:r>
              <a:rPr lang="zh-CN" altLang="en-US" dirty="0"/>
              <a:t>“</a:t>
            </a:r>
            <a:r>
              <a:rPr lang="en" altLang="zh-CN" dirty="0"/>
              <a:t>tuple (A, H )”</a:t>
            </a:r>
          </a:p>
        </p:txBody>
      </p:sp>
      <p:pic>
        <p:nvPicPr>
          <p:cNvPr id="3" name="图片 2">
            <a:extLst>
              <a:ext uri="{FF2B5EF4-FFF2-40B4-BE49-F238E27FC236}">
                <a16:creationId xmlns:a16="http://schemas.microsoft.com/office/drawing/2014/main" id="{63876E28-A9DC-A9C1-C226-7856A03B0147}"/>
              </a:ext>
            </a:extLst>
          </p:cNvPr>
          <p:cNvPicPr>
            <a:picLocks noChangeAspect="1"/>
          </p:cNvPicPr>
          <p:nvPr/>
        </p:nvPicPr>
        <p:blipFill>
          <a:blip r:embed="rId3"/>
          <a:stretch>
            <a:fillRect/>
          </a:stretch>
        </p:blipFill>
        <p:spPr>
          <a:xfrm>
            <a:off x="300757" y="3179619"/>
            <a:ext cx="4741630" cy="3133717"/>
          </a:xfrm>
          <a:prstGeom prst="rect">
            <a:avLst/>
          </a:prstGeom>
        </p:spPr>
      </p:pic>
      <p:pic>
        <p:nvPicPr>
          <p:cNvPr id="6" name="图片 5">
            <a:extLst>
              <a:ext uri="{FF2B5EF4-FFF2-40B4-BE49-F238E27FC236}">
                <a16:creationId xmlns:a16="http://schemas.microsoft.com/office/drawing/2014/main" id="{ED7073BF-1C10-A719-E3D7-F7BACF0A7BE9}"/>
              </a:ext>
            </a:extLst>
          </p:cNvPr>
          <p:cNvPicPr>
            <a:picLocks noChangeAspect="1"/>
          </p:cNvPicPr>
          <p:nvPr/>
        </p:nvPicPr>
        <p:blipFill>
          <a:blip r:embed="rId4"/>
          <a:stretch>
            <a:fillRect/>
          </a:stretch>
        </p:blipFill>
        <p:spPr>
          <a:xfrm>
            <a:off x="6511626" y="3394615"/>
            <a:ext cx="5609021" cy="2918721"/>
          </a:xfrm>
          <a:prstGeom prst="rect">
            <a:avLst/>
          </a:prstGeom>
        </p:spPr>
      </p:pic>
      <p:sp>
        <p:nvSpPr>
          <p:cNvPr id="8" name="文本框 7">
            <a:extLst>
              <a:ext uri="{FF2B5EF4-FFF2-40B4-BE49-F238E27FC236}">
                <a16:creationId xmlns:a16="http://schemas.microsoft.com/office/drawing/2014/main" id="{6A819DE7-63F8-1B23-0FCB-CDF9C31BF340}"/>
              </a:ext>
            </a:extLst>
          </p:cNvPr>
          <p:cNvSpPr txBox="1"/>
          <p:nvPr/>
        </p:nvSpPr>
        <p:spPr>
          <a:xfrm>
            <a:off x="6311821" y="1228572"/>
            <a:ext cx="5880180" cy="1862048"/>
          </a:xfrm>
          <a:prstGeom prst="rect">
            <a:avLst/>
          </a:prstGeom>
          <a:noFill/>
        </p:spPr>
        <p:txBody>
          <a:bodyPr wrap="square">
            <a:spAutoFit/>
          </a:bodyPr>
          <a:lstStyle/>
          <a:p>
            <a:r>
              <a:rPr lang="en" altLang="zh-CN" sz="2500" b="1" dirty="0"/>
              <a:t>VPP</a:t>
            </a:r>
            <a:r>
              <a:rPr lang="zh-CN" altLang="en" sz="2500" b="1" dirty="0"/>
              <a:t>（“</a:t>
            </a:r>
            <a:r>
              <a:rPr lang="en" altLang="zh-CN" sz="2500" b="1" dirty="0"/>
              <a:t>Verified Prompt Programming” </a:t>
            </a:r>
            <a:r>
              <a:rPr lang="zh-CN" altLang="en" sz="2500" b="1" dirty="0"/>
              <a:t>）</a:t>
            </a:r>
            <a:endParaRPr lang="en-US" altLang="zh-CN" sz="2500" b="1" dirty="0"/>
          </a:p>
          <a:p>
            <a:pPr marL="285750" indent="-285750">
              <a:buFontTx/>
              <a:buChar char="-"/>
            </a:pPr>
            <a:r>
              <a:rPr lang="en" altLang="zh-CN" dirty="0"/>
              <a:t>AI </a:t>
            </a:r>
            <a:r>
              <a:rPr lang="zh-CN" altLang="en-US" dirty="0"/>
              <a:t> </a:t>
            </a:r>
            <a:r>
              <a:rPr lang="en-US" altLang="zh-CN" dirty="0"/>
              <a:t>+</a:t>
            </a:r>
            <a:r>
              <a:rPr lang="zh-CN" altLang="en-US" dirty="0"/>
              <a:t> 人类 </a:t>
            </a:r>
            <a:r>
              <a:rPr lang="en-US" altLang="zh-CN" dirty="0"/>
              <a:t>+</a:t>
            </a:r>
            <a:r>
              <a:rPr lang="zh-CN" altLang="en-US" dirty="0"/>
              <a:t> 验证器</a:t>
            </a:r>
            <a:endParaRPr lang="en-US" altLang="zh-CN" dirty="0"/>
          </a:p>
          <a:p>
            <a:pPr marL="285750" indent="-285750">
              <a:buFontTx/>
              <a:buChar char="-"/>
            </a:pPr>
            <a:r>
              <a:rPr lang="zh-CN" altLang="en-US" dirty="0"/>
              <a:t>验证器自动纠错</a:t>
            </a:r>
            <a:endParaRPr lang="en-US" altLang="zh-CN" dirty="0"/>
          </a:p>
          <a:p>
            <a:pPr marL="285750" indent="-285750">
              <a:buFontTx/>
              <a:buChar char="-"/>
            </a:pPr>
            <a:r>
              <a:rPr lang="zh-CN" altLang="en-US" dirty="0"/>
              <a:t>验证器纠错几轮后，可能会放弃纠错</a:t>
            </a:r>
            <a:endParaRPr lang="en-US" altLang="zh-CN" dirty="0"/>
          </a:p>
          <a:p>
            <a:pPr marL="285750" indent="-285750">
              <a:buFontTx/>
              <a:buChar char="-"/>
            </a:pPr>
            <a:r>
              <a:rPr lang="zh-CN" altLang="en-US" dirty="0"/>
              <a:t>交由人类纠错</a:t>
            </a:r>
            <a:endParaRPr lang="en-US" altLang="zh-CN" dirty="0"/>
          </a:p>
          <a:p>
            <a:pPr marL="285750" indent="-285750">
              <a:buFontTx/>
              <a:buChar char="-"/>
            </a:pPr>
            <a:r>
              <a:rPr lang="zh-CN" altLang="en" dirty="0"/>
              <a:t>“</a:t>
            </a:r>
            <a:r>
              <a:rPr lang="en" altLang="zh-CN" dirty="0"/>
              <a:t>triple (A, H, V )”</a:t>
            </a:r>
          </a:p>
        </p:txBody>
      </p:sp>
      <p:sp>
        <p:nvSpPr>
          <p:cNvPr id="9" name="文本框 8">
            <a:extLst>
              <a:ext uri="{FF2B5EF4-FFF2-40B4-BE49-F238E27FC236}">
                <a16:creationId xmlns:a16="http://schemas.microsoft.com/office/drawing/2014/main" id="{8C76E5D0-EB71-DE65-3A07-5293D51442DF}"/>
              </a:ext>
            </a:extLst>
          </p:cNvPr>
          <p:cNvSpPr txBox="1"/>
          <p:nvPr/>
        </p:nvSpPr>
        <p:spPr>
          <a:xfrm>
            <a:off x="4923792" y="1078108"/>
            <a:ext cx="1027639" cy="707886"/>
          </a:xfrm>
          <a:prstGeom prst="rect">
            <a:avLst/>
          </a:prstGeom>
          <a:noFill/>
        </p:spPr>
        <p:txBody>
          <a:bodyPr wrap="square" rtlCol="0">
            <a:spAutoFit/>
          </a:bodyPr>
          <a:lstStyle/>
          <a:p>
            <a:r>
              <a:rPr kumimoji="1" lang="en-US" altLang="zh-CN" sz="4000" b="1" dirty="0"/>
              <a:t>VS</a:t>
            </a:r>
            <a:endParaRPr kumimoji="1" lang="zh-CN" altLang="en-US" sz="4000" b="1" dirty="0"/>
          </a:p>
        </p:txBody>
      </p:sp>
    </p:spTree>
    <p:extLst>
      <p:ext uri="{BB962C8B-B14F-4D97-AF65-F5344CB8AC3E}">
        <p14:creationId xmlns:p14="http://schemas.microsoft.com/office/powerpoint/2010/main" val="3918166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4B1DA-6D39-B0EF-4C36-1CAAA7A1EBB1}"/>
            </a:ext>
          </a:extLst>
        </p:cNvPr>
        <p:cNvGrpSpPr/>
        <p:nvPr/>
      </p:nvGrpSpPr>
      <p:grpSpPr>
        <a:xfrm>
          <a:off x="0" y="0"/>
          <a:ext cx="0" cy="0"/>
          <a:chOff x="0" y="0"/>
          <a:chExt cx="0" cy="0"/>
        </a:xfrm>
      </p:grpSpPr>
      <p:sp>
        <p:nvSpPr>
          <p:cNvPr id="5" name="矩形 4">
            <a:extLst>
              <a:ext uri="{FF2B5EF4-FFF2-40B4-BE49-F238E27FC236}">
                <a16:creationId xmlns:a16="http://schemas.microsoft.com/office/drawing/2014/main" id="{B9D5AB74-5A1A-01A0-C677-1EA2DF1EB4C2}"/>
              </a:ext>
            </a:extLst>
          </p:cNvPr>
          <p:cNvSpPr/>
          <p:nvPr/>
        </p:nvSpPr>
        <p:spPr>
          <a:xfrm>
            <a:off x="0" y="0"/>
            <a:ext cx="12192000" cy="85205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标题 3">
            <a:extLst>
              <a:ext uri="{FF2B5EF4-FFF2-40B4-BE49-F238E27FC236}">
                <a16:creationId xmlns:a16="http://schemas.microsoft.com/office/drawing/2014/main" id="{577BDA0B-3548-04B1-80DB-391CCFC2D66F}"/>
              </a:ext>
            </a:extLst>
          </p:cNvPr>
          <p:cNvSpPr>
            <a:spLocks noGrp="1"/>
          </p:cNvSpPr>
          <p:nvPr>
            <p:ph type="ctrTitle"/>
          </p:nvPr>
        </p:nvSpPr>
        <p:spPr>
          <a:xfrm>
            <a:off x="231227" y="73573"/>
            <a:ext cx="3026980" cy="598596"/>
          </a:xfrm>
        </p:spPr>
        <p:txBody>
          <a:bodyPr>
            <a:normAutofit/>
          </a:bodyPr>
          <a:lstStyle/>
          <a:p>
            <a:pPr algn="l"/>
            <a:r>
              <a:rPr lang="en-US" altLang="zh-CN" sz="3200" b="1" dirty="0">
                <a:latin typeface="+mn-lt"/>
              </a:rPr>
              <a:t>1.</a:t>
            </a:r>
            <a:r>
              <a:rPr lang="zh-CN" altLang="en-US" sz="3200" b="1" dirty="0">
                <a:latin typeface="+mn-lt"/>
              </a:rPr>
              <a:t> </a:t>
            </a:r>
            <a:r>
              <a:rPr lang="en" altLang="zh-CN" sz="3200" b="1" dirty="0">
                <a:latin typeface="+mn-lt"/>
              </a:rPr>
              <a:t>Introduction</a:t>
            </a:r>
            <a:endParaRPr lang="zh-CN" altLang="en-US" sz="3200" b="1" dirty="0">
              <a:latin typeface="+mn-lt"/>
            </a:endParaRPr>
          </a:p>
        </p:txBody>
      </p:sp>
      <p:sp>
        <p:nvSpPr>
          <p:cNvPr id="10" name="文本框 9">
            <a:extLst>
              <a:ext uri="{FF2B5EF4-FFF2-40B4-BE49-F238E27FC236}">
                <a16:creationId xmlns:a16="http://schemas.microsoft.com/office/drawing/2014/main" id="{90D507D9-208E-9FE6-4249-538C5FACBC0A}"/>
              </a:ext>
            </a:extLst>
          </p:cNvPr>
          <p:cNvSpPr txBox="1"/>
          <p:nvPr/>
        </p:nvSpPr>
        <p:spPr>
          <a:xfrm>
            <a:off x="8813998" y="2126790"/>
            <a:ext cx="2209216" cy="369332"/>
          </a:xfrm>
          <a:prstGeom prst="rect">
            <a:avLst/>
          </a:prstGeom>
          <a:noFill/>
        </p:spPr>
        <p:txBody>
          <a:bodyPr wrap="square">
            <a:spAutoFit/>
          </a:bodyPr>
          <a:lstStyle/>
          <a:p>
            <a:pPr algn="ctr"/>
            <a:r>
              <a:rPr lang="zh-CN" altLang="en-US" dirty="0"/>
              <a:t>验证器</a:t>
            </a:r>
            <a:r>
              <a:rPr lang="en-US" altLang="zh-CN" dirty="0"/>
              <a:t>V</a:t>
            </a:r>
            <a:r>
              <a:rPr lang="zh-CN" altLang="en-US" dirty="0"/>
              <a:t>验证结果</a:t>
            </a:r>
          </a:p>
        </p:txBody>
      </p:sp>
      <p:sp>
        <p:nvSpPr>
          <p:cNvPr id="11" name="文本框 10">
            <a:extLst>
              <a:ext uri="{FF2B5EF4-FFF2-40B4-BE49-F238E27FC236}">
                <a16:creationId xmlns:a16="http://schemas.microsoft.com/office/drawing/2014/main" id="{58C0926E-AD6C-6B53-C12C-CB72D074233A}"/>
              </a:ext>
            </a:extLst>
          </p:cNvPr>
          <p:cNvSpPr txBox="1"/>
          <p:nvPr/>
        </p:nvSpPr>
        <p:spPr>
          <a:xfrm>
            <a:off x="8412914" y="2948117"/>
            <a:ext cx="3011382" cy="369332"/>
          </a:xfrm>
          <a:prstGeom prst="rect">
            <a:avLst/>
          </a:prstGeom>
          <a:noFill/>
        </p:spPr>
        <p:txBody>
          <a:bodyPr wrap="square">
            <a:spAutoFit/>
          </a:bodyPr>
          <a:lstStyle/>
          <a:p>
            <a:pPr algn="ctr"/>
            <a:r>
              <a:rPr lang="en" altLang="zh-CN" dirty="0"/>
              <a:t>Humanizer</a:t>
            </a:r>
            <a:r>
              <a:rPr lang="zh-CN" altLang="en" dirty="0"/>
              <a:t>处理</a:t>
            </a:r>
            <a:endParaRPr lang="zh-CN" altLang="en-US" dirty="0"/>
          </a:p>
        </p:txBody>
      </p:sp>
      <p:sp>
        <p:nvSpPr>
          <p:cNvPr id="12" name="文本框 11">
            <a:extLst>
              <a:ext uri="{FF2B5EF4-FFF2-40B4-BE49-F238E27FC236}">
                <a16:creationId xmlns:a16="http://schemas.microsoft.com/office/drawing/2014/main" id="{58E5EA7A-8D75-4B4F-E3A5-30A1B45E6E7A}"/>
              </a:ext>
            </a:extLst>
          </p:cNvPr>
          <p:cNvSpPr txBox="1"/>
          <p:nvPr/>
        </p:nvSpPr>
        <p:spPr>
          <a:xfrm>
            <a:off x="9157871" y="3810296"/>
            <a:ext cx="1521467" cy="369332"/>
          </a:xfrm>
          <a:prstGeom prst="rect">
            <a:avLst/>
          </a:prstGeom>
          <a:noFill/>
        </p:spPr>
        <p:txBody>
          <a:bodyPr wrap="square">
            <a:spAutoFit/>
          </a:bodyPr>
          <a:lstStyle/>
          <a:p>
            <a:pPr algn="ctr"/>
            <a:r>
              <a:rPr lang="en-US" altLang="zh-CN" dirty="0"/>
              <a:t>GPT4</a:t>
            </a:r>
          </a:p>
        </p:txBody>
      </p:sp>
      <p:sp>
        <p:nvSpPr>
          <p:cNvPr id="13" name="文本框 12">
            <a:extLst>
              <a:ext uri="{FF2B5EF4-FFF2-40B4-BE49-F238E27FC236}">
                <a16:creationId xmlns:a16="http://schemas.microsoft.com/office/drawing/2014/main" id="{3F0DCF49-DD50-4405-31F4-868374349465}"/>
              </a:ext>
            </a:extLst>
          </p:cNvPr>
          <p:cNvSpPr txBox="1"/>
          <p:nvPr/>
        </p:nvSpPr>
        <p:spPr>
          <a:xfrm>
            <a:off x="8053629" y="4719367"/>
            <a:ext cx="3729949" cy="369332"/>
          </a:xfrm>
          <a:prstGeom prst="rect">
            <a:avLst/>
          </a:prstGeom>
          <a:noFill/>
        </p:spPr>
        <p:txBody>
          <a:bodyPr wrap="square">
            <a:spAutoFit/>
          </a:bodyPr>
          <a:lstStyle/>
          <a:p>
            <a:pPr algn="ctr"/>
            <a:r>
              <a:rPr lang="en" altLang="zh-CN" dirty="0"/>
              <a:t>V</a:t>
            </a:r>
            <a:r>
              <a:rPr lang="zh-CN" altLang="en" dirty="0"/>
              <a:t>确定</a:t>
            </a:r>
            <a:r>
              <a:rPr lang="zh-CN" altLang="en-US" dirty="0"/>
              <a:t>配置正确 或 超过时间限制</a:t>
            </a:r>
            <a:endParaRPr lang="en" altLang="zh-CN" dirty="0"/>
          </a:p>
        </p:txBody>
      </p:sp>
      <p:cxnSp>
        <p:nvCxnSpPr>
          <p:cNvPr id="14" name="直线箭头连接符 13">
            <a:extLst>
              <a:ext uri="{FF2B5EF4-FFF2-40B4-BE49-F238E27FC236}">
                <a16:creationId xmlns:a16="http://schemas.microsoft.com/office/drawing/2014/main" id="{3DCC4AD6-ED5D-8DD5-C40E-0975F75BE026}"/>
              </a:ext>
            </a:extLst>
          </p:cNvPr>
          <p:cNvCxnSpPr>
            <a:cxnSpLocks/>
            <a:stCxn id="10" idx="2"/>
            <a:endCxn id="11" idx="0"/>
          </p:cNvCxnSpPr>
          <p:nvPr/>
        </p:nvCxnSpPr>
        <p:spPr>
          <a:xfrm flipH="1">
            <a:off x="9918605" y="2496122"/>
            <a:ext cx="1" cy="4519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直线箭头连接符 14">
            <a:extLst>
              <a:ext uri="{FF2B5EF4-FFF2-40B4-BE49-F238E27FC236}">
                <a16:creationId xmlns:a16="http://schemas.microsoft.com/office/drawing/2014/main" id="{99A4FD3E-BCC3-A113-F966-97378EC3C915}"/>
              </a:ext>
            </a:extLst>
          </p:cNvPr>
          <p:cNvCxnSpPr>
            <a:cxnSpLocks/>
            <a:stCxn id="11" idx="2"/>
            <a:endCxn id="12" idx="0"/>
          </p:cNvCxnSpPr>
          <p:nvPr/>
        </p:nvCxnSpPr>
        <p:spPr>
          <a:xfrm>
            <a:off x="9918605" y="3317449"/>
            <a:ext cx="0" cy="4928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直线箭头连接符 15">
            <a:extLst>
              <a:ext uri="{FF2B5EF4-FFF2-40B4-BE49-F238E27FC236}">
                <a16:creationId xmlns:a16="http://schemas.microsoft.com/office/drawing/2014/main" id="{A87D9967-3FD0-1906-3892-E9F2C7A6DE02}"/>
              </a:ext>
            </a:extLst>
          </p:cNvPr>
          <p:cNvCxnSpPr>
            <a:cxnSpLocks/>
            <a:stCxn id="12" idx="2"/>
            <a:endCxn id="13" idx="0"/>
          </p:cNvCxnSpPr>
          <p:nvPr/>
        </p:nvCxnSpPr>
        <p:spPr>
          <a:xfrm flipH="1">
            <a:off x="9918604" y="4179628"/>
            <a:ext cx="1" cy="5397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文本框 29">
            <a:extLst>
              <a:ext uri="{FF2B5EF4-FFF2-40B4-BE49-F238E27FC236}">
                <a16:creationId xmlns:a16="http://schemas.microsoft.com/office/drawing/2014/main" id="{E6514C9C-A9B8-17A2-905A-83B8413DBA60}"/>
              </a:ext>
            </a:extLst>
          </p:cNvPr>
          <p:cNvSpPr txBox="1"/>
          <p:nvPr/>
        </p:nvSpPr>
        <p:spPr>
          <a:xfrm>
            <a:off x="8630326" y="1280787"/>
            <a:ext cx="2576559" cy="369332"/>
          </a:xfrm>
          <a:prstGeom prst="rect">
            <a:avLst/>
          </a:prstGeom>
          <a:noFill/>
        </p:spPr>
        <p:txBody>
          <a:bodyPr wrap="square">
            <a:spAutoFit/>
          </a:bodyPr>
          <a:lstStyle/>
          <a:p>
            <a:pPr algn="ctr"/>
            <a:r>
              <a:rPr lang="zh-CN" altLang="en" dirty="0"/>
              <a:t>快速</a:t>
            </a:r>
            <a:r>
              <a:rPr lang="zh-CN" altLang="en-US" dirty="0"/>
              <a:t>的验证器自动迭代</a:t>
            </a:r>
            <a:endParaRPr lang="en" altLang="zh-CN" dirty="0"/>
          </a:p>
        </p:txBody>
      </p:sp>
      <p:sp>
        <p:nvSpPr>
          <p:cNvPr id="31" name="文本框 30">
            <a:extLst>
              <a:ext uri="{FF2B5EF4-FFF2-40B4-BE49-F238E27FC236}">
                <a16:creationId xmlns:a16="http://schemas.microsoft.com/office/drawing/2014/main" id="{189AC96F-5D61-5B11-4BAD-303E20233626}"/>
              </a:ext>
            </a:extLst>
          </p:cNvPr>
          <p:cNvSpPr txBox="1"/>
          <p:nvPr/>
        </p:nvSpPr>
        <p:spPr>
          <a:xfrm>
            <a:off x="8053629" y="5634243"/>
            <a:ext cx="3729949" cy="369332"/>
          </a:xfrm>
          <a:prstGeom prst="rect">
            <a:avLst/>
          </a:prstGeom>
          <a:noFill/>
        </p:spPr>
        <p:txBody>
          <a:bodyPr wrap="square">
            <a:spAutoFit/>
          </a:bodyPr>
          <a:lstStyle/>
          <a:p>
            <a:pPr algn="ctr"/>
            <a:r>
              <a:rPr lang="zh-CN" altLang="en-US" dirty="0"/>
              <a:t>缓慢的人类手动迭代</a:t>
            </a:r>
            <a:endParaRPr lang="en" altLang="zh-CN" dirty="0"/>
          </a:p>
        </p:txBody>
      </p:sp>
      <p:cxnSp>
        <p:nvCxnSpPr>
          <p:cNvPr id="32" name="直线箭头连接符 31">
            <a:extLst>
              <a:ext uri="{FF2B5EF4-FFF2-40B4-BE49-F238E27FC236}">
                <a16:creationId xmlns:a16="http://schemas.microsoft.com/office/drawing/2014/main" id="{857AC764-9A59-75A9-7AAC-DE70D3E3D53F}"/>
              </a:ext>
            </a:extLst>
          </p:cNvPr>
          <p:cNvCxnSpPr>
            <a:cxnSpLocks/>
            <a:stCxn id="30" idx="2"/>
            <a:endCxn id="10" idx="0"/>
          </p:cNvCxnSpPr>
          <p:nvPr/>
        </p:nvCxnSpPr>
        <p:spPr>
          <a:xfrm>
            <a:off x="9918606" y="1650119"/>
            <a:ext cx="0" cy="4766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直线箭头连接符 35">
            <a:extLst>
              <a:ext uri="{FF2B5EF4-FFF2-40B4-BE49-F238E27FC236}">
                <a16:creationId xmlns:a16="http://schemas.microsoft.com/office/drawing/2014/main" id="{234603EF-DE68-B57E-4346-22D17FC25478}"/>
              </a:ext>
            </a:extLst>
          </p:cNvPr>
          <p:cNvCxnSpPr>
            <a:cxnSpLocks/>
            <a:stCxn id="13" idx="2"/>
            <a:endCxn id="31" idx="0"/>
          </p:cNvCxnSpPr>
          <p:nvPr/>
        </p:nvCxnSpPr>
        <p:spPr>
          <a:xfrm>
            <a:off x="9918604" y="5088699"/>
            <a:ext cx="0" cy="5455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40" name="图片 39">
            <a:extLst>
              <a:ext uri="{FF2B5EF4-FFF2-40B4-BE49-F238E27FC236}">
                <a16:creationId xmlns:a16="http://schemas.microsoft.com/office/drawing/2014/main" id="{1A0E7BDA-1216-4180-A880-45F47982EDC8}"/>
              </a:ext>
            </a:extLst>
          </p:cNvPr>
          <p:cNvPicPr>
            <a:picLocks noChangeAspect="1"/>
          </p:cNvPicPr>
          <p:nvPr/>
        </p:nvPicPr>
        <p:blipFill>
          <a:blip r:embed="rId3"/>
          <a:stretch>
            <a:fillRect/>
          </a:stretch>
        </p:blipFill>
        <p:spPr>
          <a:xfrm>
            <a:off x="231227" y="1650119"/>
            <a:ext cx="7772400" cy="4062481"/>
          </a:xfrm>
          <a:prstGeom prst="rect">
            <a:avLst/>
          </a:prstGeom>
        </p:spPr>
      </p:pic>
    </p:spTree>
    <p:extLst>
      <p:ext uri="{BB962C8B-B14F-4D97-AF65-F5344CB8AC3E}">
        <p14:creationId xmlns:p14="http://schemas.microsoft.com/office/powerpoint/2010/main" val="3177551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73F24-F7CC-8494-F643-7A183087A50E}"/>
            </a:ext>
          </a:extLst>
        </p:cNvPr>
        <p:cNvGrpSpPr/>
        <p:nvPr/>
      </p:nvGrpSpPr>
      <p:grpSpPr>
        <a:xfrm>
          <a:off x="0" y="0"/>
          <a:ext cx="0" cy="0"/>
          <a:chOff x="0" y="0"/>
          <a:chExt cx="0" cy="0"/>
        </a:xfrm>
      </p:grpSpPr>
      <p:sp>
        <p:nvSpPr>
          <p:cNvPr id="5" name="矩形 4">
            <a:extLst>
              <a:ext uri="{FF2B5EF4-FFF2-40B4-BE49-F238E27FC236}">
                <a16:creationId xmlns:a16="http://schemas.microsoft.com/office/drawing/2014/main" id="{A11E3AE3-A30A-057C-4913-7CFCD9EF8DF1}"/>
              </a:ext>
            </a:extLst>
          </p:cNvPr>
          <p:cNvSpPr/>
          <p:nvPr/>
        </p:nvSpPr>
        <p:spPr>
          <a:xfrm>
            <a:off x="0" y="0"/>
            <a:ext cx="12192000" cy="85205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标题 3">
            <a:extLst>
              <a:ext uri="{FF2B5EF4-FFF2-40B4-BE49-F238E27FC236}">
                <a16:creationId xmlns:a16="http://schemas.microsoft.com/office/drawing/2014/main" id="{E88B968C-D2FD-7E5D-826B-612A5CF6EF54}"/>
              </a:ext>
            </a:extLst>
          </p:cNvPr>
          <p:cNvSpPr>
            <a:spLocks noGrp="1"/>
          </p:cNvSpPr>
          <p:nvPr>
            <p:ph type="ctrTitle"/>
          </p:nvPr>
        </p:nvSpPr>
        <p:spPr>
          <a:xfrm>
            <a:off x="231227" y="73573"/>
            <a:ext cx="3026980" cy="598596"/>
          </a:xfrm>
        </p:spPr>
        <p:txBody>
          <a:bodyPr>
            <a:normAutofit/>
          </a:bodyPr>
          <a:lstStyle/>
          <a:p>
            <a:pPr algn="l"/>
            <a:r>
              <a:rPr lang="en-US" altLang="zh-CN" sz="3200" b="1" dirty="0">
                <a:latin typeface="+mn-lt"/>
              </a:rPr>
              <a:t>1.</a:t>
            </a:r>
            <a:r>
              <a:rPr lang="zh-CN" altLang="en-US" sz="3200" b="1" dirty="0">
                <a:latin typeface="+mn-lt"/>
              </a:rPr>
              <a:t> </a:t>
            </a:r>
            <a:r>
              <a:rPr lang="en" altLang="zh-CN" sz="3200" b="1" dirty="0">
                <a:latin typeface="+mn-lt"/>
              </a:rPr>
              <a:t>Introduction</a:t>
            </a:r>
            <a:endParaRPr lang="zh-CN" altLang="en-US" sz="3200" b="1" dirty="0">
              <a:latin typeface="+mn-lt"/>
            </a:endParaRPr>
          </a:p>
        </p:txBody>
      </p:sp>
      <p:sp>
        <p:nvSpPr>
          <p:cNvPr id="3" name="文本框 2">
            <a:extLst>
              <a:ext uri="{FF2B5EF4-FFF2-40B4-BE49-F238E27FC236}">
                <a16:creationId xmlns:a16="http://schemas.microsoft.com/office/drawing/2014/main" id="{9DE7CFAF-303D-6C9D-47DC-DC494C41B374}"/>
              </a:ext>
            </a:extLst>
          </p:cNvPr>
          <p:cNvSpPr txBox="1"/>
          <p:nvPr/>
        </p:nvSpPr>
        <p:spPr>
          <a:xfrm>
            <a:off x="384638" y="2463734"/>
            <a:ext cx="10384220" cy="646331"/>
          </a:xfrm>
          <a:prstGeom prst="rect">
            <a:avLst/>
          </a:prstGeom>
          <a:noFill/>
        </p:spPr>
        <p:txBody>
          <a:bodyPr wrap="square">
            <a:spAutoFit/>
          </a:bodyPr>
          <a:lstStyle/>
          <a:p>
            <a:r>
              <a:rPr lang="zh-CN" altLang="en-US" dirty="0"/>
              <a:t>引入度量 </a:t>
            </a:r>
            <a:r>
              <a:rPr lang="en-US" altLang="zh-CN" dirty="0"/>
              <a:t>——</a:t>
            </a:r>
            <a:r>
              <a:rPr lang="zh-CN" altLang="en-US" dirty="0"/>
              <a:t> </a:t>
            </a:r>
            <a:r>
              <a:rPr lang="en" altLang="zh-CN" sz="3600" b="1" dirty="0"/>
              <a:t>leverage</a:t>
            </a:r>
            <a:r>
              <a:rPr lang="zh-CN" altLang="en-US" sz="2000" b="1" dirty="0"/>
              <a:t> </a:t>
            </a:r>
            <a:r>
              <a:rPr lang="en-US" altLang="zh-CN" sz="2000" dirty="0"/>
              <a:t>——</a:t>
            </a:r>
            <a:r>
              <a:rPr lang="zh-CN" altLang="en-US" sz="2000" b="1" dirty="0"/>
              <a:t> </a:t>
            </a:r>
            <a:r>
              <a:rPr lang="zh-CN" altLang="en-US" dirty="0">
                <a:solidFill>
                  <a:srgbClr val="2A2B2E"/>
                </a:solidFill>
                <a:effectLst/>
              </a:rPr>
              <a:t>自动提示词的数量与人工提示词的数量之比</a:t>
            </a:r>
            <a:endParaRPr lang="zh-CN" altLang="en-US" dirty="0"/>
          </a:p>
        </p:txBody>
      </p:sp>
      <p:sp>
        <p:nvSpPr>
          <p:cNvPr id="8" name="文本框 7">
            <a:extLst>
              <a:ext uri="{FF2B5EF4-FFF2-40B4-BE49-F238E27FC236}">
                <a16:creationId xmlns:a16="http://schemas.microsoft.com/office/drawing/2014/main" id="{AE80AB7F-82F7-9AF3-9245-AAE57FC60F1E}"/>
              </a:ext>
            </a:extLst>
          </p:cNvPr>
          <p:cNvSpPr txBox="1"/>
          <p:nvPr/>
        </p:nvSpPr>
        <p:spPr>
          <a:xfrm>
            <a:off x="-93784" y="1224175"/>
            <a:ext cx="8454317" cy="707886"/>
          </a:xfrm>
          <a:prstGeom prst="rect">
            <a:avLst/>
          </a:prstGeom>
          <a:noFill/>
        </p:spPr>
        <p:txBody>
          <a:bodyPr wrap="square">
            <a:spAutoFit/>
          </a:bodyPr>
          <a:lstStyle/>
          <a:p>
            <a:pPr lvl="1"/>
            <a:r>
              <a:rPr lang="zh-CN" altLang="en-US" sz="4000" b="1" dirty="0"/>
              <a:t>假设 “</a:t>
            </a:r>
            <a:r>
              <a:rPr lang="en" altLang="zh-CN" sz="4000" b="1" dirty="0"/>
              <a:t>reduced work hypothesis”</a:t>
            </a:r>
          </a:p>
        </p:txBody>
      </p:sp>
      <p:sp>
        <p:nvSpPr>
          <p:cNvPr id="10" name="文本框 9">
            <a:extLst>
              <a:ext uri="{FF2B5EF4-FFF2-40B4-BE49-F238E27FC236}">
                <a16:creationId xmlns:a16="http://schemas.microsoft.com/office/drawing/2014/main" id="{FCF27CF5-994A-D31C-F46A-D9BB49E9D6AA}"/>
              </a:ext>
            </a:extLst>
          </p:cNvPr>
          <p:cNvSpPr txBox="1"/>
          <p:nvPr/>
        </p:nvSpPr>
        <p:spPr>
          <a:xfrm>
            <a:off x="384638" y="3789236"/>
            <a:ext cx="10529547" cy="1677447"/>
          </a:xfrm>
          <a:prstGeom prst="rect">
            <a:avLst/>
          </a:prstGeom>
          <a:noFill/>
        </p:spPr>
        <p:txBody>
          <a:bodyPr wrap="square">
            <a:spAutoFit/>
          </a:bodyPr>
          <a:lstStyle/>
          <a:p>
            <a:pPr>
              <a:lnSpc>
                <a:spcPct val="200000"/>
              </a:lnSpc>
            </a:pPr>
            <a:r>
              <a:rPr lang="zh-CN" altLang="en-US" b="1" dirty="0"/>
              <a:t>问题 ：</a:t>
            </a:r>
            <a:endParaRPr lang="en-US" altLang="zh-CN" b="1" dirty="0"/>
          </a:p>
          <a:p>
            <a:pPr>
              <a:lnSpc>
                <a:spcPct val="200000"/>
              </a:lnSpc>
              <a:buFont typeface="+mj-lt"/>
              <a:buAutoNum type="arabicPeriod"/>
            </a:pPr>
            <a:r>
              <a:rPr lang="zh-CN" altLang="en-US" dirty="0"/>
              <a:t> </a:t>
            </a:r>
            <a:r>
              <a:rPr lang="en" altLang="zh-CN" dirty="0"/>
              <a:t>leverage </a:t>
            </a:r>
            <a:r>
              <a:rPr lang="zh-CN" altLang="en-US" dirty="0"/>
              <a:t>在相同实验的多次迭代中不同</a:t>
            </a:r>
          </a:p>
          <a:p>
            <a:pPr>
              <a:lnSpc>
                <a:spcPct val="200000"/>
              </a:lnSpc>
              <a:buFont typeface="+mj-lt"/>
              <a:buAutoNum type="arabicPeriod"/>
            </a:pPr>
            <a:r>
              <a:rPr lang="zh-CN" altLang="en-US" dirty="0"/>
              <a:t> 读者可能会认为衡量 </a:t>
            </a:r>
            <a:r>
              <a:rPr lang="en" altLang="zh-CN" dirty="0"/>
              <a:t>leverage </a:t>
            </a:r>
            <a:r>
              <a:rPr lang="zh-CN" altLang="en-US" dirty="0"/>
              <a:t>的方式是 ： 衡量 </a:t>
            </a:r>
            <a:r>
              <a:rPr lang="en" altLang="zh-CN" dirty="0"/>
              <a:t>H </a:t>
            </a:r>
            <a:r>
              <a:rPr lang="zh-CN" altLang="en-US" dirty="0"/>
              <a:t>到 （</a:t>
            </a:r>
            <a:r>
              <a:rPr lang="en" altLang="zh-CN" dirty="0"/>
              <a:t>A,H</a:t>
            </a:r>
            <a:r>
              <a:rPr lang="zh-CN" altLang="en" dirty="0"/>
              <a:t>），</a:t>
            </a:r>
            <a:r>
              <a:rPr lang="zh-CN" altLang="en-US" dirty="0"/>
              <a:t>或者 </a:t>
            </a:r>
            <a:r>
              <a:rPr lang="en" altLang="zh-CN" dirty="0"/>
              <a:t>H </a:t>
            </a:r>
            <a:r>
              <a:rPr lang="zh-CN" altLang="en-US" dirty="0"/>
              <a:t>到 （</a:t>
            </a:r>
            <a:r>
              <a:rPr lang="en" altLang="zh-CN" dirty="0"/>
              <a:t>A,V,H</a:t>
            </a:r>
            <a:r>
              <a:rPr lang="zh-CN" altLang="en" dirty="0"/>
              <a:t>）</a:t>
            </a:r>
            <a:r>
              <a:rPr lang="zh-CN" altLang="en-US" dirty="0"/>
              <a:t>的提升</a:t>
            </a:r>
          </a:p>
        </p:txBody>
      </p:sp>
    </p:spTree>
    <p:extLst>
      <p:ext uri="{BB962C8B-B14F-4D97-AF65-F5344CB8AC3E}">
        <p14:creationId xmlns:p14="http://schemas.microsoft.com/office/powerpoint/2010/main" val="1427675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CE8EE-F403-7D57-2F9E-F7CB22AE5F92}"/>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01E8427B-4BB9-4D08-20C0-CDE0AC476899}"/>
              </a:ext>
            </a:extLst>
          </p:cNvPr>
          <p:cNvSpPr/>
          <p:nvPr/>
        </p:nvSpPr>
        <p:spPr>
          <a:xfrm>
            <a:off x="0" y="0"/>
            <a:ext cx="12192000" cy="85205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标题 3">
            <a:extLst>
              <a:ext uri="{FF2B5EF4-FFF2-40B4-BE49-F238E27FC236}">
                <a16:creationId xmlns:a16="http://schemas.microsoft.com/office/drawing/2014/main" id="{11E612B5-FE2B-8A4A-6CD6-DC51A831F3DF}"/>
              </a:ext>
            </a:extLst>
          </p:cNvPr>
          <p:cNvSpPr>
            <a:spLocks noGrp="1"/>
          </p:cNvSpPr>
          <p:nvPr>
            <p:ph type="ctrTitle"/>
          </p:nvPr>
        </p:nvSpPr>
        <p:spPr>
          <a:xfrm>
            <a:off x="231227" y="73573"/>
            <a:ext cx="3026980" cy="598596"/>
          </a:xfrm>
        </p:spPr>
        <p:txBody>
          <a:bodyPr>
            <a:normAutofit/>
          </a:bodyPr>
          <a:lstStyle/>
          <a:p>
            <a:pPr algn="l"/>
            <a:r>
              <a:rPr lang="en-US" altLang="zh-CN" sz="3200" b="1" dirty="0">
                <a:latin typeface="+mn-lt"/>
              </a:rPr>
              <a:t>1.</a:t>
            </a:r>
            <a:r>
              <a:rPr lang="zh-CN" altLang="en-US" sz="3200" b="1" dirty="0">
                <a:latin typeface="+mn-lt"/>
              </a:rPr>
              <a:t> </a:t>
            </a:r>
            <a:r>
              <a:rPr lang="en" altLang="zh-CN" sz="3200" b="1" dirty="0">
                <a:latin typeface="+mn-lt"/>
              </a:rPr>
              <a:t>Introduction</a:t>
            </a:r>
            <a:endParaRPr lang="zh-CN" altLang="en-US" sz="3200" b="1" dirty="0">
              <a:latin typeface="+mn-lt"/>
            </a:endParaRPr>
          </a:p>
        </p:txBody>
      </p:sp>
      <p:sp>
        <p:nvSpPr>
          <p:cNvPr id="9" name="文本框 8">
            <a:extLst>
              <a:ext uri="{FF2B5EF4-FFF2-40B4-BE49-F238E27FC236}">
                <a16:creationId xmlns:a16="http://schemas.microsoft.com/office/drawing/2014/main" id="{97B5BC50-1673-2CDE-E748-61D7940C6997}"/>
              </a:ext>
            </a:extLst>
          </p:cNvPr>
          <p:cNvSpPr txBox="1"/>
          <p:nvPr/>
        </p:nvSpPr>
        <p:spPr>
          <a:xfrm>
            <a:off x="512581" y="1141329"/>
            <a:ext cx="9428587" cy="3216330"/>
          </a:xfrm>
          <a:prstGeom prst="rect">
            <a:avLst/>
          </a:prstGeom>
          <a:noFill/>
        </p:spPr>
        <p:txBody>
          <a:bodyPr wrap="square">
            <a:spAutoFit/>
          </a:bodyPr>
          <a:lstStyle/>
          <a:p>
            <a:pPr>
              <a:lnSpc>
                <a:spcPct val="200000"/>
              </a:lnSpc>
            </a:pPr>
            <a:r>
              <a:rPr lang="zh-CN" altLang="en-US" sz="3200" b="1" dirty="0"/>
              <a:t>从配置生成扩展到一般情况</a:t>
            </a:r>
          </a:p>
          <a:p>
            <a:pPr>
              <a:lnSpc>
                <a:spcPct val="200000"/>
              </a:lnSpc>
            </a:pPr>
            <a:r>
              <a:rPr lang="en" altLang="zh-CN" b="1" dirty="0"/>
              <a:t>Prompt programming</a:t>
            </a:r>
            <a:r>
              <a:rPr lang="zh-CN" altLang="en" dirty="0"/>
              <a:t>（</a:t>
            </a:r>
            <a:r>
              <a:rPr lang="zh-CN" altLang="en-US" dirty="0"/>
              <a:t>相对于“</a:t>
            </a:r>
            <a:r>
              <a:rPr lang="en" altLang="zh-CN" dirty="0"/>
              <a:t>prompt engineering” </a:t>
            </a:r>
            <a:r>
              <a:rPr lang="zh-CN" altLang="en-US" dirty="0"/>
              <a:t> ）</a:t>
            </a:r>
          </a:p>
          <a:p>
            <a:pPr marL="342900" indent="-342900">
              <a:lnSpc>
                <a:spcPct val="200000"/>
              </a:lnSpc>
              <a:buAutoNum type="arabicPeriod"/>
            </a:pPr>
            <a:r>
              <a:rPr lang="zh-CN" altLang="en-US" dirty="0">
                <a:solidFill>
                  <a:srgbClr val="2A2B2E"/>
                </a:solidFill>
                <a:effectLst/>
              </a:rPr>
              <a:t>使用</a:t>
            </a:r>
            <a:r>
              <a:rPr lang="en" altLang="zh-CN" dirty="0" err="1">
                <a:solidFill>
                  <a:srgbClr val="2A2B2E"/>
                </a:solidFill>
                <a:effectLst/>
              </a:rPr>
              <a:t>api</a:t>
            </a:r>
            <a:r>
              <a:rPr lang="zh-CN" altLang="en-US" dirty="0">
                <a:solidFill>
                  <a:srgbClr val="2A2B2E"/>
                </a:solidFill>
                <a:effectLst/>
              </a:rPr>
              <a:t> 和 自动生成反馈提示 可能是有用的</a:t>
            </a:r>
            <a:endParaRPr lang="en-US" altLang="zh-CN" dirty="0">
              <a:solidFill>
                <a:srgbClr val="2A2B2E"/>
              </a:solidFill>
              <a:effectLst/>
            </a:endParaRPr>
          </a:p>
          <a:p>
            <a:pPr>
              <a:lnSpc>
                <a:spcPct val="200000"/>
              </a:lnSpc>
            </a:pPr>
            <a:r>
              <a:rPr lang="zh-CN" altLang="en-US" dirty="0">
                <a:solidFill>
                  <a:srgbClr val="2A2B2E"/>
                </a:solidFill>
                <a:effectLst/>
              </a:rPr>
              <a:t>（网络配置是一个可以进行实验的非常简单的领域）</a:t>
            </a:r>
            <a:endParaRPr lang="zh-CN" altLang="en-US" dirty="0"/>
          </a:p>
          <a:p>
            <a:pPr>
              <a:lnSpc>
                <a:spcPct val="200000"/>
              </a:lnSpc>
            </a:pPr>
            <a:r>
              <a:rPr lang="en-US" altLang="zh-CN" dirty="0"/>
              <a:t>2.</a:t>
            </a:r>
            <a:r>
              <a:rPr lang="zh-CN" altLang="en-US" dirty="0"/>
              <a:t>   如何提供可操作的本地化的反馈（</a:t>
            </a:r>
            <a:r>
              <a:rPr lang="en-US" altLang="zh-CN" dirty="0"/>
              <a:t>How to </a:t>
            </a:r>
            <a:r>
              <a:rPr lang="en" altLang="zh-CN" dirty="0"/>
              <a:t>provide actionable localized feedback.</a:t>
            </a:r>
            <a:r>
              <a:rPr lang="zh-CN" altLang="en-US" dirty="0"/>
              <a:t>）</a:t>
            </a:r>
            <a:endParaRPr lang="en" altLang="zh-CN" dirty="0"/>
          </a:p>
        </p:txBody>
      </p:sp>
      <p:sp>
        <p:nvSpPr>
          <p:cNvPr id="3" name="文本框 2">
            <a:extLst>
              <a:ext uri="{FF2B5EF4-FFF2-40B4-BE49-F238E27FC236}">
                <a16:creationId xmlns:a16="http://schemas.microsoft.com/office/drawing/2014/main" id="{0CA809F8-74B1-81CF-588F-DA33F6E32287}"/>
              </a:ext>
            </a:extLst>
          </p:cNvPr>
          <p:cNvSpPr txBox="1"/>
          <p:nvPr/>
        </p:nvSpPr>
        <p:spPr>
          <a:xfrm>
            <a:off x="-42648" y="5658056"/>
            <a:ext cx="12277295" cy="1015663"/>
          </a:xfrm>
          <a:prstGeom prst="rect">
            <a:avLst/>
          </a:prstGeom>
          <a:noFill/>
        </p:spPr>
        <p:txBody>
          <a:bodyPr wrap="square">
            <a:spAutoFit/>
          </a:bodyPr>
          <a:lstStyle/>
          <a:p>
            <a:pPr lvl="1"/>
            <a:r>
              <a:rPr lang="zh-CN" altLang="en" sz="1200" dirty="0">
                <a:solidFill>
                  <a:schemeClr val="tx1">
                    <a:lumMod val="50000"/>
                    <a:lumOff val="50000"/>
                  </a:schemeClr>
                </a:solidFill>
              </a:rPr>
              <a:t>关于</a:t>
            </a:r>
            <a:r>
              <a:rPr lang="zh-CN" altLang="en-US" sz="1200" dirty="0">
                <a:solidFill>
                  <a:schemeClr val="tx1">
                    <a:lumMod val="50000"/>
                    <a:lumOff val="50000"/>
                  </a:schemeClr>
                </a:solidFill>
              </a:rPr>
              <a:t> </a:t>
            </a:r>
            <a:r>
              <a:rPr lang="en-US" altLang="zh-CN" sz="1200" dirty="0">
                <a:solidFill>
                  <a:schemeClr val="tx1">
                    <a:lumMod val="50000"/>
                    <a:lumOff val="50000"/>
                  </a:schemeClr>
                </a:solidFill>
              </a:rPr>
              <a:t>How to </a:t>
            </a:r>
            <a:r>
              <a:rPr lang="en" altLang="zh-CN" sz="1200" dirty="0">
                <a:solidFill>
                  <a:schemeClr val="tx1">
                    <a:lumMod val="50000"/>
                    <a:lumOff val="50000"/>
                  </a:schemeClr>
                </a:solidFill>
              </a:rPr>
              <a:t>provide actionable localized feedback.</a:t>
            </a:r>
            <a:r>
              <a:rPr lang="zh-CN" altLang="en-US" sz="1200" dirty="0">
                <a:solidFill>
                  <a:schemeClr val="tx1">
                    <a:lumMod val="50000"/>
                    <a:lumOff val="50000"/>
                  </a:schemeClr>
                </a:solidFill>
              </a:rPr>
              <a:t> 的文献</a:t>
            </a:r>
            <a:endParaRPr lang="en" altLang="zh-CN" sz="1200" dirty="0">
              <a:solidFill>
                <a:schemeClr val="tx1">
                  <a:lumMod val="50000"/>
                  <a:lumOff val="50000"/>
                </a:schemeClr>
              </a:solidFill>
            </a:endParaRPr>
          </a:p>
          <a:p>
            <a:pPr marL="742950" lvl="1" indent="-285750">
              <a:buFont typeface="+mj-lt"/>
              <a:buAutoNum type="arabicPeriod"/>
            </a:pPr>
            <a:r>
              <a:rPr lang="en" altLang="zh-CN" sz="1200" dirty="0">
                <a:solidFill>
                  <a:schemeClr val="tx1">
                    <a:lumMod val="50000"/>
                    <a:lumOff val="50000"/>
                  </a:schemeClr>
                </a:solidFill>
              </a:rPr>
              <a:t>“Campion”  A. Tang, S. K. R. Kakarla, R. Beckett, E. Zhai, M. Brown, T. Millstein, and G. Varghese. Campion: Debugging router configuration differences. SIGCOMM ’21, page 748–761, New York, NY, US, 2021. Association for Computing Machinery.</a:t>
            </a:r>
          </a:p>
          <a:p>
            <a:pPr marL="742950" lvl="1" indent="-285750">
              <a:buFont typeface="+mj-lt"/>
              <a:buAutoNum type="arabicPeriod"/>
            </a:pPr>
            <a:r>
              <a:rPr lang="en" altLang="zh-CN" sz="1200" dirty="0">
                <a:solidFill>
                  <a:schemeClr val="tx1">
                    <a:lumMod val="50000"/>
                    <a:lumOff val="50000"/>
                  </a:schemeClr>
                </a:solidFill>
              </a:rPr>
              <a:t>“Lightyear”  A. Tang, , R. Beckett, K. Jayaraman, T. Millstein, and G. Varghese. Lightyear: Using modularity to scale BGP control plane verification. SIGCOMM ’23, to appear. Association for Computing Machinery, 2023.</a:t>
            </a:r>
          </a:p>
        </p:txBody>
      </p:sp>
    </p:spTree>
    <p:extLst>
      <p:ext uri="{BB962C8B-B14F-4D97-AF65-F5344CB8AC3E}">
        <p14:creationId xmlns:p14="http://schemas.microsoft.com/office/powerpoint/2010/main" val="580320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97B0B6-61C7-CA24-23BE-4397A48117A8}"/>
            </a:ext>
          </a:extLst>
        </p:cNvPr>
        <p:cNvGrpSpPr/>
        <p:nvPr/>
      </p:nvGrpSpPr>
      <p:grpSpPr>
        <a:xfrm>
          <a:off x="0" y="0"/>
          <a:ext cx="0" cy="0"/>
          <a:chOff x="0" y="0"/>
          <a:chExt cx="0" cy="0"/>
        </a:xfrm>
      </p:grpSpPr>
      <p:pic>
        <p:nvPicPr>
          <p:cNvPr id="6" name="图片 5">
            <a:extLst>
              <a:ext uri="{FF2B5EF4-FFF2-40B4-BE49-F238E27FC236}">
                <a16:creationId xmlns:a16="http://schemas.microsoft.com/office/drawing/2014/main" id="{A3BD35A4-AE54-167D-A0B3-33F20044803A}"/>
              </a:ext>
            </a:extLst>
          </p:cNvPr>
          <p:cNvPicPr>
            <a:picLocks noChangeAspect="1"/>
          </p:cNvPicPr>
          <p:nvPr/>
        </p:nvPicPr>
        <p:blipFill>
          <a:blip r:embed="rId3"/>
          <a:stretch>
            <a:fillRect/>
          </a:stretch>
        </p:blipFill>
        <p:spPr>
          <a:xfrm>
            <a:off x="4753907" y="1148862"/>
            <a:ext cx="7219128" cy="4975614"/>
          </a:xfrm>
          <a:prstGeom prst="rect">
            <a:avLst/>
          </a:prstGeom>
        </p:spPr>
      </p:pic>
      <p:sp>
        <p:nvSpPr>
          <p:cNvPr id="5" name="矩形 4">
            <a:extLst>
              <a:ext uri="{FF2B5EF4-FFF2-40B4-BE49-F238E27FC236}">
                <a16:creationId xmlns:a16="http://schemas.microsoft.com/office/drawing/2014/main" id="{5D94260F-073D-296B-0056-724E7DF2B1E6}"/>
              </a:ext>
            </a:extLst>
          </p:cNvPr>
          <p:cNvSpPr/>
          <p:nvPr/>
        </p:nvSpPr>
        <p:spPr>
          <a:xfrm>
            <a:off x="0" y="0"/>
            <a:ext cx="12192000" cy="85205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标题 3">
            <a:extLst>
              <a:ext uri="{FF2B5EF4-FFF2-40B4-BE49-F238E27FC236}">
                <a16:creationId xmlns:a16="http://schemas.microsoft.com/office/drawing/2014/main" id="{7F938206-1DD5-CAE2-77CB-6C0B7CFA65F5}"/>
              </a:ext>
            </a:extLst>
          </p:cNvPr>
          <p:cNvSpPr>
            <a:spLocks noGrp="1"/>
          </p:cNvSpPr>
          <p:nvPr>
            <p:ph type="ctrTitle"/>
          </p:nvPr>
        </p:nvSpPr>
        <p:spPr>
          <a:xfrm>
            <a:off x="231227" y="73573"/>
            <a:ext cx="4614042" cy="598596"/>
          </a:xfrm>
        </p:spPr>
        <p:txBody>
          <a:bodyPr>
            <a:normAutofit/>
          </a:bodyPr>
          <a:lstStyle/>
          <a:p>
            <a:pPr algn="l"/>
            <a:r>
              <a:rPr lang="en-US" altLang="zh-CN" sz="3200" b="1" dirty="0">
                <a:latin typeface="+mn-lt"/>
              </a:rPr>
              <a:t>2.</a:t>
            </a:r>
            <a:r>
              <a:rPr lang="zh-CN" altLang="en-US" sz="3200" b="1" dirty="0">
                <a:latin typeface="+mn-lt"/>
              </a:rPr>
              <a:t> </a:t>
            </a:r>
            <a:r>
              <a:rPr lang="en" altLang="zh-CN" sz="3200" b="1" dirty="0">
                <a:latin typeface="+mn-lt"/>
              </a:rPr>
              <a:t>System Organization</a:t>
            </a:r>
            <a:endParaRPr lang="zh-CN" altLang="en-US" sz="2400" b="1" dirty="0">
              <a:latin typeface="+mn-lt"/>
            </a:endParaRPr>
          </a:p>
        </p:txBody>
      </p:sp>
      <p:sp>
        <p:nvSpPr>
          <p:cNvPr id="3" name="文本框 2">
            <a:extLst>
              <a:ext uri="{FF2B5EF4-FFF2-40B4-BE49-F238E27FC236}">
                <a16:creationId xmlns:a16="http://schemas.microsoft.com/office/drawing/2014/main" id="{CDAAF09F-90E1-F1F7-E1AB-7364DB1268A8}"/>
              </a:ext>
            </a:extLst>
          </p:cNvPr>
          <p:cNvSpPr txBox="1"/>
          <p:nvPr/>
        </p:nvSpPr>
        <p:spPr>
          <a:xfrm>
            <a:off x="231227" y="1436731"/>
            <a:ext cx="10260927" cy="1850571"/>
          </a:xfrm>
          <a:prstGeom prst="rect">
            <a:avLst/>
          </a:prstGeom>
          <a:noFill/>
        </p:spPr>
        <p:txBody>
          <a:bodyPr wrap="square">
            <a:spAutoFit/>
          </a:bodyPr>
          <a:lstStyle/>
          <a:p>
            <a:pPr>
              <a:lnSpc>
                <a:spcPct val="150000"/>
              </a:lnSpc>
            </a:pPr>
            <a:r>
              <a:rPr lang="zh-CN" altLang="en-US" sz="2400" b="1" dirty="0">
                <a:solidFill>
                  <a:srgbClr val="2A2B2E"/>
                </a:solidFill>
                <a:effectLst/>
              </a:rPr>
              <a:t>前提</a:t>
            </a:r>
            <a:endParaRPr lang="en-US" altLang="zh-CN" sz="2400" b="1" dirty="0">
              <a:solidFill>
                <a:srgbClr val="2A2B2E"/>
              </a:solidFill>
              <a:effectLst/>
            </a:endParaRPr>
          </a:p>
          <a:p>
            <a:pPr>
              <a:lnSpc>
                <a:spcPct val="150000"/>
              </a:lnSpc>
              <a:buFont typeface="+mj-lt"/>
              <a:buAutoNum type="arabicPeriod"/>
            </a:pPr>
            <a:r>
              <a:rPr lang="zh-CN" altLang="en-US" dirty="0">
                <a:solidFill>
                  <a:srgbClr val="2A2B2E"/>
                </a:solidFill>
                <a:effectLst/>
              </a:rPr>
              <a:t> 并未真正建立</a:t>
            </a:r>
            <a:r>
              <a:rPr lang="en" altLang="zh-CN" dirty="0">
                <a:solidFill>
                  <a:srgbClr val="2A2B2E"/>
                </a:solidFill>
                <a:effectLst/>
              </a:rPr>
              <a:t>COSYNTH</a:t>
            </a:r>
            <a:endParaRPr lang="en" altLang="zh-CN" dirty="0"/>
          </a:p>
          <a:p>
            <a:pPr>
              <a:lnSpc>
                <a:spcPct val="150000"/>
              </a:lnSpc>
              <a:buFont typeface="+mj-lt"/>
              <a:buAutoNum type="arabicPeriod"/>
            </a:pPr>
            <a:r>
              <a:rPr lang="zh-CN" altLang="en-US" dirty="0">
                <a:solidFill>
                  <a:srgbClr val="2A2B2E"/>
                </a:solidFill>
                <a:effectLst/>
              </a:rPr>
              <a:t>手动模拟</a:t>
            </a:r>
            <a:r>
              <a:rPr lang="en" altLang="zh-CN" dirty="0">
                <a:solidFill>
                  <a:srgbClr val="2A2B2E"/>
                </a:solidFill>
                <a:effectLst/>
              </a:rPr>
              <a:t>API</a:t>
            </a:r>
            <a:r>
              <a:rPr lang="zh-CN" altLang="en-US" dirty="0">
                <a:solidFill>
                  <a:srgbClr val="2A2B2E"/>
                </a:solidFill>
                <a:effectLst/>
              </a:rPr>
              <a:t>调用并提示</a:t>
            </a:r>
            <a:r>
              <a:rPr lang="en" altLang="zh-CN" dirty="0">
                <a:solidFill>
                  <a:srgbClr val="2A2B2E"/>
                </a:solidFill>
                <a:effectLst/>
              </a:rPr>
              <a:t>ChatGPT</a:t>
            </a:r>
            <a:endParaRPr lang="en" altLang="zh-CN" dirty="0"/>
          </a:p>
          <a:p>
            <a:pPr>
              <a:lnSpc>
                <a:spcPct val="150000"/>
              </a:lnSpc>
            </a:pPr>
            <a:r>
              <a:rPr lang="zh-CN" altLang="en-US" dirty="0"/>
              <a:t>只是 </a:t>
            </a:r>
            <a:r>
              <a:rPr lang="zh-CN" altLang="en-US" b="1" dirty="0"/>
              <a:t>探索 </a:t>
            </a:r>
            <a:r>
              <a:rPr lang="en" altLang="zh-CN" b="1" dirty="0"/>
              <a:t>GPT4 </a:t>
            </a:r>
            <a:r>
              <a:rPr lang="zh-CN" altLang="en-US" b="1" dirty="0"/>
              <a:t>生成配置的能力</a:t>
            </a:r>
          </a:p>
        </p:txBody>
      </p:sp>
      <p:sp>
        <p:nvSpPr>
          <p:cNvPr id="7" name="文本框 6">
            <a:extLst>
              <a:ext uri="{FF2B5EF4-FFF2-40B4-BE49-F238E27FC236}">
                <a16:creationId xmlns:a16="http://schemas.microsoft.com/office/drawing/2014/main" id="{D13AED7D-DA03-ECC2-23FA-A2AE36F28A30}"/>
              </a:ext>
            </a:extLst>
          </p:cNvPr>
          <p:cNvSpPr txBox="1"/>
          <p:nvPr/>
        </p:nvSpPr>
        <p:spPr>
          <a:xfrm>
            <a:off x="-164123" y="3435706"/>
            <a:ext cx="6096000" cy="1862113"/>
          </a:xfrm>
          <a:prstGeom prst="rect">
            <a:avLst/>
          </a:prstGeom>
          <a:noFill/>
        </p:spPr>
        <p:txBody>
          <a:bodyPr wrap="square">
            <a:spAutoFit/>
          </a:bodyPr>
          <a:lstStyle/>
          <a:p>
            <a:pPr lvl="1">
              <a:lnSpc>
                <a:spcPct val="200000"/>
              </a:lnSpc>
            </a:pPr>
            <a:r>
              <a:rPr lang="zh-CN" altLang="en-US" sz="2400" b="1" dirty="0"/>
              <a:t>两个实验</a:t>
            </a:r>
            <a:endParaRPr lang="en-US" altLang="zh-CN" sz="2400" b="1" dirty="0"/>
          </a:p>
          <a:p>
            <a:pPr lvl="1">
              <a:lnSpc>
                <a:spcPct val="200000"/>
              </a:lnSpc>
            </a:pPr>
            <a:r>
              <a:rPr lang="en-US" altLang="zh-CN" dirty="0"/>
              <a:t>-</a:t>
            </a:r>
            <a:r>
              <a:rPr lang="zh-CN" altLang="en-US" dirty="0"/>
              <a:t> 单个路由器：</a:t>
            </a:r>
            <a:r>
              <a:rPr lang="zh-CN" altLang="en-US" b="1" dirty="0"/>
              <a:t>翻译 “</a:t>
            </a:r>
            <a:r>
              <a:rPr lang="en" altLang="zh-CN" b="1" dirty="0"/>
              <a:t>Cisco” </a:t>
            </a:r>
            <a:r>
              <a:rPr lang="zh-CN" altLang="en-US" b="1" dirty="0"/>
              <a:t>到“</a:t>
            </a:r>
            <a:r>
              <a:rPr lang="en" altLang="zh-CN" b="1" dirty="0"/>
              <a:t>Juniper”</a:t>
            </a:r>
          </a:p>
          <a:p>
            <a:pPr lvl="1">
              <a:lnSpc>
                <a:spcPct val="200000"/>
              </a:lnSpc>
            </a:pPr>
            <a:r>
              <a:rPr lang="en-US" altLang="zh-CN" dirty="0"/>
              <a:t>-</a:t>
            </a:r>
            <a:r>
              <a:rPr lang="zh-CN" altLang="en-US" dirty="0"/>
              <a:t> 多个路由器：</a:t>
            </a:r>
            <a:r>
              <a:rPr lang="zh-CN" altLang="en-US" b="1" dirty="0"/>
              <a:t>实现 “</a:t>
            </a:r>
            <a:r>
              <a:rPr lang="en" altLang="zh-CN" b="1" dirty="0"/>
              <a:t>no-transit policy”</a:t>
            </a:r>
          </a:p>
        </p:txBody>
      </p:sp>
    </p:spTree>
    <p:extLst>
      <p:ext uri="{BB962C8B-B14F-4D97-AF65-F5344CB8AC3E}">
        <p14:creationId xmlns:p14="http://schemas.microsoft.com/office/powerpoint/2010/main" val="36347404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998</TotalTime>
  <Words>6247</Words>
  <Application>Microsoft Macintosh PowerPoint</Application>
  <PresentationFormat>宽屏</PresentationFormat>
  <Paragraphs>473</Paragraphs>
  <Slides>24</Slides>
  <Notes>23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-apple-system</vt:lpstr>
      <vt:lpstr>等线</vt:lpstr>
      <vt:lpstr>等线 Light</vt:lpstr>
      <vt:lpstr>PingFang SC</vt:lpstr>
      <vt:lpstr>Arial</vt:lpstr>
      <vt:lpstr>Wingdings</vt:lpstr>
      <vt:lpstr>Office 主题​​</vt:lpstr>
      <vt:lpstr>What do LLMs need to  Synthesize Correct Router Configurations?</vt:lpstr>
      <vt:lpstr>Abstract</vt:lpstr>
      <vt:lpstr>1. Introduction</vt:lpstr>
      <vt:lpstr>1. Introduction</vt:lpstr>
      <vt:lpstr>1. Introduction</vt:lpstr>
      <vt:lpstr>1. Introduction</vt:lpstr>
      <vt:lpstr>1. Introduction</vt:lpstr>
      <vt:lpstr>1. Introduction</vt:lpstr>
      <vt:lpstr>2. System Organization</vt:lpstr>
      <vt:lpstr>2. System Organization</vt:lpstr>
      <vt:lpstr>2. System Organization</vt:lpstr>
      <vt:lpstr>2. System Organization</vt:lpstr>
      <vt:lpstr>3. Cisco to Juniper Translation</vt:lpstr>
      <vt:lpstr>3. Cisco to Juniper Translation</vt:lpstr>
      <vt:lpstr>3. Cisco to Juniper Translation</vt:lpstr>
      <vt:lpstr>3. Cisco to Juniper Translation</vt:lpstr>
      <vt:lpstr>3. Cisco to Juniper Translation</vt:lpstr>
      <vt:lpstr>4. Global Policies via Local Synthesis</vt:lpstr>
      <vt:lpstr>4. Global Policies via Local Synthesis</vt:lpstr>
      <vt:lpstr>4. Global Policies via Local Synthesis</vt:lpstr>
      <vt:lpstr>4. Global Policies via Local Synthesis</vt:lpstr>
      <vt:lpstr>5. Previous Work </vt:lpstr>
      <vt:lpstr>6. Conclusions </vt:lpstr>
      <vt:lpstr>7. 问题记录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t33060</dc:creator>
  <cp:lastModifiedBy>t33060</cp:lastModifiedBy>
  <cp:revision>273</cp:revision>
  <dcterms:created xsi:type="dcterms:W3CDTF">2024-10-21T10:19:34Z</dcterms:created>
  <dcterms:modified xsi:type="dcterms:W3CDTF">2024-10-24T02:43:40Z</dcterms:modified>
</cp:coreProperties>
</file>