
<file path=[Content_Types].xml><?xml version="1.0" encoding="utf-8"?>
<Types xmlns="http://schemas.openxmlformats.org/package/2006/content-types">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304" r:id="rId8"/>
    <p:sldId id="306" r:id="rId9"/>
    <p:sldId id="305" r:id="rId10"/>
    <p:sldId id="307" r:id="rId11"/>
    <p:sldId id="324" r:id="rId12"/>
    <p:sldId id="314" r:id="rId13"/>
    <p:sldId id="268" r:id="rId14"/>
    <p:sldId id="313" r:id="rId15"/>
    <p:sldId id="317" r:id="rId16"/>
    <p:sldId id="312" r:id="rId17"/>
    <p:sldId id="273" r:id="rId18"/>
    <p:sldId id="272" r:id="rId19"/>
    <p:sldId id="275" r:id="rId20"/>
    <p:sldId id="277" r:id="rId21"/>
    <p:sldId id="279" r:id="rId22"/>
    <p:sldId id="308" r:id="rId23"/>
    <p:sldId id="282" r:id="rId24"/>
    <p:sldId id="315" r:id="rId25"/>
    <p:sldId id="300" r:id="rId26"/>
    <p:sldId id="319" r:id="rId27"/>
    <p:sldId id="301" r:id="rId28"/>
    <p:sldId id="320" r:id="rId29"/>
    <p:sldId id="302" r:id="rId30"/>
    <p:sldId id="303" r:id="rId31"/>
    <p:sldId id="321" r:id="rId32"/>
    <p:sldId id="323" r:id="rId33"/>
    <p:sldId id="289" r:id="rId34"/>
    <p:sldId id="290" r:id="rId35"/>
    <p:sldId id="291" r:id="rId36"/>
    <p:sldId id="292" r:id="rId37"/>
    <p:sldId id="293" r:id="rId38"/>
    <p:sldId id="294" r:id="rId39"/>
    <p:sldId id="295" r:id="rId40"/>
    <p:sldId id="296" r:id="rId41"/>
    <p:sldId id="309" r:id="rId42"/>
    <p:sldId id="297" r:id="rId43"/>
  </p:sldIdLst>
  <p:sldSz cx="243713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lvl1pPr>
    <a:lvl2pPr marL="0" marR="0" indent="914400"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lvl2pPr>
    <a:lvl3pPr marL="0" marR="0" indent="1828165"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lvl3pPr>
    <a:lvl4pPr marL="0" marR="0" indent="2742565"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lvl4pPr>
    <a:lvl5pPr marL="0" marR="0" indent="3656965"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lvl5pPr>
    <a:lvl6pPr marL="0" marR="0" indent="4571365"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lvl6pPr>
    <a:lvl7pPr marL="0" marR="0" indent="5485130"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lvl7pPr>
    <a:lvl8pPr marL="0" marR="0" indent="6399530"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lvl8pPr>
    <a:lvl9pPr marL="0" marR="0" indent="7313930"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F19A28"/>
    <a:srgbClr val="44536A"/>
    <a:srgbClr val="1EA283"/>
    <a:srgbClr val="9BBC5B"/>
    <a:srgbClr val="FCFFF3"/>
    <a:srgbClr val="FEFFE5"/>
    <a:srgbClr val="1DA185"/>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87"/>
    <p:restoredTop sz="85704"/>
  </p:normalViewPr>
  <p:slideViewPr>
    <p:cSldViewPr snapToGrid="0" snapToObjects="1">
      <p:cViewPr>
        <p:scale>
          <a:sx n="44" d="100"/>
          <a:sy n="44" d="100"/>
        </p:scale>
        <p:origin x="808" y="62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Shape 27"/>
          <p:cNvSpPr>
            <a:spLocks noGrp="1" noRot="1" noChangeAspect="1"/>
          </p:cNvSpPr>
          <p:nvPr>
            <p:ph type="sldImg"/>
          </p:nvPr>
        </p:nvSpPr>
        <p:spPr>
          <a:xfrm>
            <a:off x="1143000" y="685800"/>
            <a:ext cx="4572000" cy="3429000"/>
          </a:xfrm>
          <a:prstGeom prst="rect">
            <a:avLst/>
          </a:prstGeom>
        </p:spPr>
        <p:txBody>
          <a:bodyPr/>
          <a:lstStyle/>
          <a:p/>
        </p:txBody>
      </p:sp>
      <p:sp>
        <p:nvSpPr>
          <p:cNvPr id="28" name="Shape 28"/>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914400" latinLnBrk="0">
      <a:defRPr sz="2400">
        <a:latin typeface="+mn-lt"/>
        <a:ea typeface="+mn-ea"/>
        <a:cs typeface="+mn-cs"/>
        <a:sym typeface="Helvetica"/>
      </a:defRPr>
    </a:lvl1pPr>
    <a:lvl2pPr indent="228600" defTabSz="914400" latinLnBrk="0">
      <a:defRPr sz="2400">
        <a:latin typeface="+mn-lt"/>
        <a:ea typeface="+mn-ea"/>
        <a:cs typeface="+mn-cs"/>
        <a:sym typeface="Helvetica"/>
      </a:defRPr>
    </a:lvl2pPr>
    <a:lvl3pPr indent="457200" defTabSz="914400" latinLnBrk="0">
      <a:defRPr sz="2400">
        <a:latin typeface="+mn-lt"/>
        <a:ea typeface="+mn-ea"/>
        <a:cs typeface="+mn-cs"/>
        <a:sym typeface="Helvetica"/>
      </a:defRPr>
    </a:lvl3pPr>
    <a:lvl4pPr indent="685800" defTabSz="914400" latinLnBrk="0">
      <a:defRPr sz="2400">
        <a:latin typeface="+mn-lt"/>
        <a:ea typeface="+mn-ea"/>
        <a:cs typeface="+mn-cs"/>
        <a:sym typeface="Helvetica"/>
      </a:defRPr>
    </a:lvl4pPr>
    <a:lvl5pPr indent="914400" defTabSz="914400" latinLnBrk="0">
      <a:defRPr sz="2400">
        <a:latin typeface="+mn-lt"/>
        <a:ea typeface="+mn-ea"/>
        <a:cs typeface="+mn-cs"/>
        <a:sym typeface="Helvetica"/>
      </a:defRPr>
    </a:lvl5pPr>
    <a:lvl6pPr indent="1143000" defTabSz="914400" latinLnBrk="0">
      <a:defRPr sz="2400">
        <a:latin typeface="+mn-lt"/>
        <a:ea typeface="+mn-ea"/>
        <a:cs typeface="+mn-cs"/>
        <a:sym typeface="Helvetica"/>
      </a:defRPr>
    </a:lvl6pPr>
    <a:lvl7pPr indent="1371600" defTabSz="914400" latinLnBrk="0">
      <a:defRPr sz="2400">
        <a:latin typeface="+mn-lt"/>
        <a:ea typeface="+mn-ea"/>
        <a:cs typeface="+mn-cs"/>
        <a:sym typeface="Helvetica"/>
      </a:defRPr>
    </a:lvl7pPr>
    <a:lvl8pPr indent="1600200" defTabSz="914400" latinLnBrk="0">
      <a:defRPr sz="2400">
        <a:latin typeface="+mn-lt"/>
        <a:ea typeface="+mn-ea"/>
        <a:cs typeface="+mn-cs"/>
        <a:sym typeface="Helvetica"/>
      </a:defRPr>
    </a:lvl8pPr>
    <a:lvl9pPr indent="1828800" defTabSz="914400" latinLnBrk="0">
      <a:defRPr sz="2400">
        <a:latin typeface="+mn-lt"/>
        <a:ea typeface="+mn-ea"/>
        <a:cs typeface="+mn-cs"/>
        <a:sym typeface="Helvetica"/>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algn="l" defTabSz="1828165" rtl="0" fontAlgn="auto" latinLnBrk="0" hangingPunct="0">
              <a:lnSpc>
                <a:spcPct val="100000"/>
              </a:lnSpc>
              <a:spcBef>
                <a:spcPts val="0"/>
              </a:spcBef>
              <a:spcAft>
                <a:spcPts val="0"/>
              </a:spcAft>
              <a:buClrTx/>
              <a:buSzTx/>
              <a:buFontTx/>
              <a:buNone/>
            </a:pPr>
            <a:r>
              <a:rPr kumimoji="0" lang="en-US" sz="2400" b="0" i="0" u="none" strike="noStrike" cap="none" spc="0" normalizeH="0" baseline="0" dirty="0" smtClean="0">
                <a:ln>
                  <a:noFill/>
                </a:ln>
                <a:solidFill>
                  <a:schemeClr val="accent5"/>
                </a:solidFill>
                <a:effectLst/>
                <a:uFillTx/>
                <a:latin typeface="+mn-lt"/>
                <a:ea typeface="+mn-ea"/>
                <a:cs typeface="+mn-cs"/>
                <a:sym typeface="Helvetica"/>
              </a:rPr>
              <a:t>Today I’m going to be talking about a project I have been working on with </a:t>
            </a:r>
            <a:r>
              <a:rPr kumimoji="0" lang="en-US" sz="2400" b="0" i="0" u="none" strike="noStrike" cap="none" spc="0" normalizeH="0" baseline="0" dirty="0" smtClean="0">
                <a:ln>
                  <a:noFill/>
                </a:ln>
                <a:solidFill>
                  <a:schemeClr val="accent5"/>
                </a:solidFill>
                <a:effectLst/>
                <a:uFillTx/>
                <a:latin typeface="+mn-lt"/>
                <a:ea typeface="+mn-ea"/>
                <a:cs typeface="+mn-cs"/>
                <a:sym typeface="Helvetica"/>
              </a:rPr>
              <a:t>…</a:t>
            </a:r>
            <a:r>
              <a:rPr kumimoji="0" lang="en-US" sz="2400" b="0" i="0" u="none" strike="noStrike" cap="none" spc="0" normalizeH="0" baseline="0" dirty="0" smtClean="0">
                <a:ln>
                  <a:noFill/>
                </a:ln>
                <a:solidFill>
                  <a:schemeClr val="accent5"/>
                </a:solidFill>
                <a:effectLst/>
                <a:uFillTx/>
                <a:latin typeface="+mn-lt"/>
                <a:ea typeface="+mn-ea"/>
                <a:cs typeface="+mn-cs"/>
                <a:sym typeface="Helvetica"/>
              </a:rPr>
              <a:t> for verifying network control planes.</a:t>
            </a:r>
            <a:endParaRPr kumimoji="0" lang="en-US" sz="2400" b="0" i="0" u="none" strike="noStrike" cap="none" spc="0" normalizeH="0" baseline="0" dirty="0" smtClean="0">
              <a:ln>
                <a:noFill/>
              </a:ln>
              <a:solidFill>
                <a:schemeClr val="accent5"/>
              </a:solidFill>
              <a:effectLst/>
              <a:uFillTx/>
              <a:latin typeface="+mn-lt"/>
              <a:ea typeface="+mn-ea"/>
              <a:cs typeface="+mn-cs"/>
              <a:sym typeface="Helvetica"/>
            </a:endParaRPr>
          </a:p>
          <a:p>
            <a:pPr marL="0" marR="0" indent="0" algn="l" defTabSz="1828165" rtl="0" fontAlgn="auto" latinLnBrk="0" hangingPunct="0">
              <a:lnSpc>
                <a:spcPct val="100000"/>
              </a:lnSpc>
              <a:spcBef>
                <a:spcPts val="0"/>
              </a:spcBef>
              <a:spcAft>
                <a:spcPts val="0"/>
              </a:spcAft>
              <a:buClrTx/>
              <a:buSzTx/>
              <a:buFontTx/>
              <a:buNone/>
            </a:pPr>
            <a:r>
              <a:rPr kumimoji="0" lang="en-US" sz="2400" b="0" i="0" u="none" strike="noStrike" cap="none" spc="0" normalizeH="0" baseline="0" dirty="0" smtClean="0">
                <a:ln>
                  <a:noFill/>
                </a:ln>
                <a:solidFill>
                  <a:schemeClr val="accent5"/>
                </a:solidFill>
                <a:effectLst/>
                <a:uFillTx/>
                <a:latin typeface="+mn-lt"/>
                <a:ea typeface="+mn-ea"/>
                <a:cs typeface="+mn-cs"/>
                <a:sym typeface="Helvetica"/>
              </a:rPr>
              <a:t>And when I say network control planes, what I mean is </a:t>
            </a:r>
            <a:r>
              <a:rPr kumimoji="0" lang="en-US" sz="2400" b="0" i="0" u="none" strike="noStrike" cap="none" spc="0" normalizeH="0" baseline="0" dirty="0" smtClean="0">
                <a:ln>
                  <a:noFill/>
                </a:ln>
                <a:solidFill>
                  <a:schemeClr val="accent5"/>
                </a:solidFill>
                <a:effectLst/>
                <a:uFillTx/>
                <a:latin typeface="+mn-lt"/>
                <a:ea typeface="+mn-ea"/>
                <a:cs typeface="+mn-cs"/>
                <a:sym typeface="Helvetica"/>
              </a:rPr>
              <a:t>…</a:t>
            </a:r>
            <a:r>
              <a:rPr kumimoji="0" lang="en-US" sz="2400" b="0" i="0" u="none" strike="noStrike" cap="none" spc="0" normalizeH="0" baseline="0" dirty="0" smtClean="0">
                <a:ln>
                  <a:noFill/>
                </a:ln>
                <a:solidFill>
                  <a:schemeClr val="accent5"/>
                </a:solidFill>
                <a:effectLst/>
                <a:uFillTx/>
                <a:latin typeface="+mn-lt"/>
                <a:ea typeface="+mn-ea"/>
                <a:cs typeface="+mn-cs"/>
                <a:sym typeface="Helvetica"/>
              </a:rPr>
              <a:t> BGP,</a:t>
            </a:r>
            <a:r>
              <a:rPr kumimoji="0" lang="en-US" sz="2400" b="0" i="0" u="none" strike="noStrike" cap="none" spc="0" normalizeH="0" dirty="0" smtClean="0">
                <a:ln>
                  <a:noFill/>
                </a:ln>
                <a:solidFill>
                  <a:schemeClr val="accent5"/>
                </a:solidFill>
                <a:effectLst/>
                <a:uFillTx/>
                <a:latin typeface="+mn-lt"/>
                <a:ea typeface="+mn-ea"/>
                <a:cs typeface="+mn-cs"/>
                <a:sym typeface="Helvetica"/>
              </a:rPr>
              <a:t> OSPF a</a:t>
            </a:r>
            <a:r>
              <a:rPr lang="en-US" baseline="0" dirty="0" smtClean="0"/>
              <a:t>s</a:t>
            </a:r>
            <a:r>
              <a:rPr lang="en-US" dirty="0" smtClean="0"/>
              <a:t> opposed to P4, </a:t>
            </a:r>
            <a:r>
              <a:rPr lang="en-US" dirty="0" err="1" smtClean="0"/>
              <a:t>OpenFlow</a:t>
            </a:r>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Shape 607"/>
          <p:cNvSpPr>
            <a:spLocks noGrp="1" noRot="1" noChangeAspect="1"/>
          </p:cNvSpPr>
          <p:nvPr>
            <p:ph type="sldImg"/>
          </p:nvPr>
        </p:nvSpPr>
        <p:spPr>
          <a:xfrm>
            <a:off x="382588" y="685800"/>
            <a:ext cx="6092825" cy="3429000"/>
          </a:xfrm>
          <a:prstGeom prst="rect">
            <a:avLst/>
          </a:prstGeom>
        </p:spPr>
        <p:txBody>
          <a:bodyPr/>
          <a:lstStyle/>
          <a:p/>
        </p:txBody>
      </p:sp>
      <p:sp>
        <p:nvSpPr>
          <p:cNvPr id="608" name="Shape 608"/>
          <p:cNvSpPr>
            <a:spLocks noGrp="1"/>
          </p:cNvSpPr>
          <p:nvPr>
            <p:ph type="body" sz="quarter" idx="1"/>
          </p:nvPr>
        </p:nvSpPr>
        <p:spPr>
          <a:prstGeom prst="rect">
            <a:avLst/>
          </a:prstGeom>
        </p:spPr>
        <p:txBody>
          <a:bodyPr/>
          <a:lstStyle/>
          <a:p>
            <a:r>
              <a:rPr dirty="0" smtClean="0"/>
              <a:t>Use </a:t>
            </a:r>
            <a:r>
              <a:rPr dirty="0"/>
              <a:t>this as a “rest of the talk” slide</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Shape 607"/>
          <p:cNvSpPr>
            <a:spLocks noGrp="1" noRot="1" noChangeAspect="1"/>
          </p:cNvSpPr>
          <p:nvPr>
            <p:ph type="sldImg"/>
          </p:nvPr>
        </p:nvSpPr>
        <p:spPr>
          <a:xfrm>
            <a:off x="382588" y="685800"/>
            <a:ext cx="6092825" cy="3429000"/>
          </a:xfrm>
          <a:prstGeom prst="rect">
            <a:avLst/>
          </a:prstGeom>
        </p:spPr>
        <p:txBody>
          <a:bodyPr/>
          <a:lstStyle/>
          <a:p/>
        </p:txBody>
      </p:sp>
      <p:sp>
        <p:nvSpPr>
          <p:cNvPr id="608" name="Shape 608"/>
          <p:cNvSpPr>
            <a:spLocks noGrp="1"/>
          </p:cNvSpPr>
          <p:nvPr>
            <p:ph type="body" sz="quarter" idx="1"/>
          </p:nvPr>
        </p:nvSpPr>
        <p:spPr>
          <a:prstGeom prst="rect">
            <a:avLst/>
          </a:prstGeom>
        </p:spPr>
        <p:txBody>
          <a:bodyPr/>
          <a:lstStyle/>
          <a:p>
            <a:r>
              <a:rPr lang="en-US" dirty="0" smtClean="0"/>
              <a:t>Sucks in </a:t>
            </a:r>
            <a:r>
              <a:rPr lang="en-US" dirty="0" err="1" smtClean="0"/>
              <a:t>configs</a:t>
            </a:r>
            <a:r>
              <a:rPr lang="en-US" dirty="0" smtClean="0"/>
              <a:t>, generates formulas that represent stable solutions:</a:t>
            </a:r>
            <a:endParaRPr lang="en-US" dirty="0" smtClean="0"/>
          </a:p>
          <a:p>
            <a:r>
              <a:rPr lang="en-US" dirty="0" smtClean="0"/>
              <a:t>Mention easy to represent all environments here, just another input</a:t>
            </a:r>
            <a:endParaRPr lang="en-US" dirty="0" smtClean="0"/>
          </a:p>
          <a:p>
            <a:r>
              <a:rPr lang="en-US" dirty="0" smtClean="0"/>
              <a:t>Mention</a:t>
            </a:r>
            <a:r>
              <a:rPr lang="en-US" baseline="0" dirty="0" smtClean="0"/>
              <a:t> optimizations here</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Can a “routing record“ reach this point in a stable solution</a:t>
            </a:r>
            <a:r>
              <a:rPr lang="en-US" baseline="0" dirty="0" smtClean="0"/>
              <a:t> </a:t>
            </a:r>
            <a:r>
              <a:rPr lang="en-US" dirty="0" smtClean="0"/>
              <a:t>Define term</a:t>
            </a:r>
            <a:endParaRPr lang="en-US" dirty="0" smtClean="0"/>
          </a:p>
          <a:p>
            <a:endParaRPr lang="en-US" dirty="0" smtClean="0"/>
          </a:p>
          <a:p>
            <a:endParaRPr lang="en-US" dirty="0" smtClean="0"/>
          </a:p>
          <a:p>
            <a:r>
              <a:rPr lang="en-US" dirty="0" smtClean="0"/>
              <a:t>Say that we are</a:t>
            </a:r>
            <a:r>
              <a:rPr lang="en-US" baseline="0" dirty="0" smtClean="0"/>
              <a:t> using either IDL or LIA</a:t>
            </a:r>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At the end of the day, we care</a:t>
            </a:r>
            <a:r>
              <a:rPr lang="en-US" baseline="0" dirty="0" smtClean="0"/>
              <a:t> about how a packet is forwarded through the network.</a:t>
            </a:r>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Can a “routing record“ reach this point in a stable solution</a:t>
            </a:r>
            <a:r>
              <a:rPr lang="en-US" baseline="0" dirty="0" smtClean="0"/>
              <a:t> </a:t>
            </a:r>
            <a:r>
              <a:rPr lang="en-US" dirty="0" smtClean="0"/>
              <a:t>Define term.</a:t>
            </a:r>
            <a:r>
              <a:rPr lang="en-US" baseline="0" dirty="0" smtClean="0"/>
              <a:t> </a:t>
            </a:r>
            <a:r>
              <a:rPr lang="en-US" dirty="0" smtClean="0"/>
              <a:t>Black dots are routing records.</a:t>
            </a:r>
            <a:endParaRPr lang="en-US" dirty="0" smtClean="0"/>
          </a:p>
          <a:p>
            <a:r>
              <a:rPr lang="en-US" dirty="0" smtClean="0"/>
              <a:t>“Convert view on left to circuit view. What it does is process routing records</a:t>
            </a:r>
            <a:r>
              <a:rPr lang="en-US" baseline="0" dirty="0" smtClean="0"/>
              <a:t> t</a:t>
            </a:r>
            <a:r>
              <a:rPr lang="en-US" dirty="0" smtClean="0"/>
              <a:t>hat can reach a particular point in the network in a stable solution.</a:t>
            </a:r>
            <a:endParaRPr lang="en-US" dirty="0" smtClean="0"/>
          </a:p>
          <a:p>
            <a:r>
              <a:rPr lang="en-US" dirty="0" smtClean="0"/>
              <a:t>For example, there is a routing record </a:t>
            </a:r>
            <a:endParaRPr lang="en-US" dirty="0" smtClean="0"/>
          </a:p>
          <a:p>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marL="0" marR="0" indent="0" defTabSz="914400" eaLnBrk="1" fontAlgn="auto" latinLnBrk="0" hangingPunct="1">
              <a:lnSpc>
                <a:spcPct val="100000"/>
              </a:lnSpc>
              <a:spcBef>
                <a:spcPts val="0"/>
              </a:spcBef>
              <a:spcAft>
                <a:spcPts val="0"/>
              </a:spcAft>
              <a:buClrTx/>
              <a:buSzTx/>
              <a:buFontTx/>
              <a:buNone/>
              <a:defRPr/>
            </a:pPr>
            <a:r>
              <a:rPr lang="en-US" dirty="0" smtClean="0"/>
              <a:t>misconfigurations in enterprise networks are quite common. </a:t>
            </a:r>
            <a:r>
              <a:rPr lang="en-US" baseline="0" dirty="0" smtClean="0"/>
              <a:t>For example, last year Southwest</a:t>
            </a:r>
            <a:r>
              <a:rPr lang="en-US" baseline="0" dirty="0" smtClean="0"/>
              <a:t>…</a:t>
            </a:r>
            <a:r>
              <a:rPr lang="en-US" baseline="0" dirty="0" smtClean="0"/>
              <a:t> led to grounding of 8000 flights, and there seem to be outages that wind up as top line news items every few months or so.</a:t>
            </a: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Remind what the </a:t>
            </a:r>
            <a:r>
              <a:rPr lang="en-US" dirty="0" err="1" smtClean="0"/>
              <a:t>datafwd</a:t>
            </a:r>
            <a:r>
              <a:rPr lang="en-US" dirty="0" smtClean="0"/>
              <a:t> variable is here</a:t>
            </a:r>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Other properties such as path preferences, disjoint paths, load balancing, network equivalence</a:t>
            </a:r>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a:defRPr sz="4800"/>
            </a:pPr>
            <a:r>
              <a:rPr lang="en-US" dirty="0" smtClean="0"/>
              <a:t>Set up mental model of what costs</a:t>
            </a:r>
            <a:r>
              <a:rPr lang="en-US" baseline="0" dirty="0" smtClean="0"/>
              <a:t> (prefix is a </a:t>
            </a:r>
            <a:r>
              <a:rPr lang="en-US" baseline="0" dirty="0" err="1" smtClean="0"/>
              <a:t>bitvector</a:t>
            </a:r>
            <a:r>
              <a:rPr lang="en-US" baseline="0" dirty="0" smtClean="0"/>
              <a:t> for every route record) (N representations of the control plane)</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pPr>
              <a:defRPr sz="4800"/>
            </a:pPr>
            <a:r>
              <a:rPr lang="en-US" dirty="0" smtClean="0"/>
              <a:t>It was very slow </a:t>
            </a:r>
            <a:r>
              <a:rPr lang="en-US" dirty="0" smtClean="0"/>
              <a:t>–</a:t>
            </a:r>
            <a:r>
              <a:rPr lang="en-US" dirty="0" smtClean="0"/>
              <a:t> BAD!</a:t>
            </a:r>
            <a:endParaRPr lang="en-US" dirty="0" smtClean="0"/>
          </a:p>
          <a:p>
            <a:pPr>
              <a:defRPr sz="4800"/>
            </a:pPr>
            <a:r>
              <a:rPr lang="en-US" dirty="0" smtClean="0"/>
              <a:t>Change this to be more concrete</a:t>
            </a:r>
            <a:endParaRPr lang="en-US" dirty="0" smtClean="0"/>
          </a:p>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In</a:t>
            </a:r>
            <a:r>
              <a:rPr lang="en-US" baseline="0" dirty="0" smtClean="0"/>
              <a:t> addition to being common, configurations are also expensive. Numerous studies that have looked at the problem have concluded that network outages caused by misconfiguration cost hundreds of thousands of dollars for every hour of downtime.</a:t>
            </a:r>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xfrm>
            <a:off x="382588" y="685800"/>
            <a:ext cx="6092825" cy="3429000"/>
          </a:xfrm>
          <a:prstGeom prst="rect">
            <a:avLst/>
          </a:prstGeom>
        </p:spPr>
        <p:txBody>
          <a:bodyPr/>
          <a:lstStyle/>
          <a:p/>
        </p:txBody>
      </p:sp>
      <p:sp>
        <p:nvSpPr>
          <p:cNvPr id="210" name="Shape 210"/>
          <p:cNvSpPr>
            <a:spLocks noGrp="1"/>
          </p:cNvSpPr>
          <p:nvPr>
            <p:ph type="body" sz="quarter" idx="1"/>
          </p:nvPr>
        </p:nvSpPr>
        <p:spPr>
          <a:prstGeom prst="rect">
            <a:avLst/>
          </a:prstGeom>
        </p:spPr>
        <p:txBody>
          <a:bodyPr/>
          <a:lstStyle/>
          <a:p>
            <a:r>
              <a:rPr lang="en-US" dirty="0" smtClean="0"/>
              <a:t>A</a:t>
            </a:r>
            <a:r>
              <a:rPr lang="en-US" baseline="0" dirty="0" smtClean="0"/>
              <a:t> natural question then is:</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2588" y="685800"/>
            <a:ext cx="6092825" cy="3429000"/>
          </a:xfrm>
          <a:prstGeom prst="rect">
            <a:avLst/>
          </a:prstGeom>
        </p:spPr>
        <p:txBody>
          <a:bodyPr/>
          <a:lstStyle/>
          <a:p/>
        </p:txBody>
      </p:sp>
      <p:sp>
        <p:nvSpPr>
          <p:cNvPr id="287" name="Shape 287"/>
          <p:cNvSpPr>
            <a:spLocks noGrp="1"/>
          </p:cNvSpPr>
          <p:nvPr>
            <p:ph type="body" sz="quarter" idx="1"/>
          </p:nvPr>
        </p:nvSpPr>
        <p:spPr>
          <a:prstGeom prst="rect">
            <a:avLst/>
          </a:prstGeom>
        </p:spPr>
        <p:txBody>
          <a:bodyPr/>
          <a:lstStyle/>
          <a:p>
            <a:pPr marL="0" marR="0" indent="0" algn="l" defTabSz="1828165" rtl="0" fontAlgn="auto" latinLnBrk="0" hangingPunct="0">
              <a:lnSpc>
                <a:spcPct val="100000"/>
              </a:lnSpc>
              <a:spcBef>
                <a:spcPts val="0"/>
              </a:spcBef>
              <a:spcAft>
                <a:spcPts val="0"/>
              </a:spcAft>
              <a:buClrTx/>
              <a:buSzTx/>
              <a:buFontTx/>
              <a:buNone/>
            </a:pPr>
            <a:r>
              <a:rPr lang="en-US" baseline="0" dirty="0" smtClean="0"/>
              <a:t>Traditional operators don’t use verification</a:t>
            </a:r>
            <a:endParaRPr lang="en-US" baseline="0" dirty="0" smtClean="0"/>
          </a:p>
          <a:p>
            <a:pPr marL="0" marR="0" indent="0" algn="l" defTabSz="1828165" rtl="0" fontAlgn="auto" latinLnBrk="0" hangingPunct="0">
              <a:lnSpc>
                <a:spcPct val="100000"/>
              </a:lnSpc>
              <a:spcBef>
                <a:spcPts val="0"/>
              </a:spcBef>
              <a:spcAft>
                <a:spcPts val="0"/>
              </a:spcAft>
              <a:buClrTx/>
              <a:buSzTx/>
              <a:buFontTx/>
              <a:buNone/>
            </a:pPr>
            <a:r>
              <a:rPr lang="en-US" dirty="0" smtClean="0"/>
              <a:t>That may be changing with new tools like HSA, Veriflow</a:t>
            </a:r>
            <a:endParaRPr lang="en-US" dirty="0" smtClean="0"/>
          </a:p>
          <a:p>
            <a:pPr marL="0" marR="0" indent="0" algn="l" defTabSz="1828165" rtl="0" fontAlgn="auto" latinLnBrk="0" hangingPunct="0">
              <a:lnSpc>
                <a:spcPct val="100000"/>
              </a:lnSpc>
              <a:spcBef>
                <a:spcPts val="0"/>
              </a:spcBef>
              <a:spcAft>
                <a:spcPts val="0"/>
              </a:spcAft>
              <a:buClrTx/>
              <a:buSzTx/>
              <a:buFontTx/>
              <a:buNone/>
            </a:pPr>
            <a:r>
              <a:rPr lang="en-US" dirty="0" smtClean="0"/>
              <a:t>Still, there is simulation in the mix, because the control plane will be simulated</a:t>
            </a:r>
            <a:endParaRPr lang="en-US" dirty="0" smtClean="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r>
              <a:rPr lang="en-US" dirty="0" smtClean="0"/>
              <a:t>Also, simulation is expensive, can</a:t>
            </a:r>
            <a:r>
              <a:rPr lang="en-US" baseline="0" dirty="0" smtClean="0"/>
              <a:t> typically only enumerate any 1 failure</a:t>
            </a:r>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a:spLocks noGrp="1" noRot="1" noChangeAspect="1"/>
          </p:cNvSpPr>
          <p:nvPr>
            <p:ph type="sldImg"/>
          </p:nvPr>
        </p:nvSpPr>
        <p:spPr>
          <a:xfrm>
            <a:off x="382588" y="685800"/>
            <a:ext cx="6092825" cy="3429000"/>
          </a:xfrm>
          <a:prstGeom prst="rect">
            <a:avLst/>
          </a:prstGeom>
        </p:spPr>
        <p:txBody>
          <a:bodyPr/>
          <a:lstStyle/>
          <a:p/>
        </p:txBody>
      </p:sp>
      <p:sp>
        <p:nvSpPr>
          <p:cNvPr id="287" name="Shape 287"/>
          <p:cNvSpPr>
            <a:spLocks noGrp="1"/>
          </p:cNvSpPr>
          <p:nvPr>
            <p:ph type="body" sz="quarter" idx="1"/>
          </p:nvPr>
        </p:nvSpPr>
        <p:spPr>
          <a:prstGeom prst="rect">
            <a:avLst/>
          </a:prstGeom>
        </p:spPr>
        <p:txBody>
          <a:bodyPr/>
          <a:lstStyle/>
          <a:p>
            <a:r>
              <a:rPr lang="en-US" dirty="0" smtClean="0"/>
              <a:t>Look for the presence or</a:t>
            </a:r>
            <a:r>
              <a:rPr lang="en-US" baseline="0" dirty="0" smtClean="0"/>
              <a:t> absence of certain strings</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3" name="Slide Number"/>
          <p:cNvSpPr>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NO FOOTER">
    <p:spTree>
      <p:nvGrpSpPr>
        <p:cNvPr id="1" name=""/>
        <p:cNvGrpSpPr/>
        <p:nvPr/>
      </p:nvGrpSpPr>
      <p:grpSpPr>
        <a:xfrm>
          <a:off x="0" y="0"/>
          <a:ext cx="0" cy="0"/>
          <a:chOff x="0" y="0"/>
          <a:chExt cx="0" cy="0"/>
        </a:xfrm>
      </p:grpSpPr>
      <p:sp>
        <p:nvSpPr>
          <p:cNvPr id="20"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21" name="Rectangle"/>
          <p:cNvSpPr/>
          <p:nvPr/>
        </p:nvSpPr>
        <p:spPr>
          <a:xfrm>
            <a:off x="7159083" y="12623179"/>
            <a:ext cx="10125309" cy="691377"/>
          </a:xfrm>
          <a:prstGeom prst="rect">
            <a:avLst/>
          </a:prstGeom>
          <a:solidFill>
            <a:srgbClr val="FFFFFF"/>
          </a:solidFill>
          <a:ln w="12700">
            <a:miter lim="400000"/>
          </a:ln>
        </p:spPr>
        <p:txBody>
          <a:bodyPr lIns="45719" rIns="45719" anchor="ctr"/>
          <a:lstStyle/>
          <a:p>
            <a:pPr algn="ctr">
              <a:defRPr>
                <a:solidFill>
                  <a:srgbClr val="FFFFFF"/>
                </a:solidFill>
              </a:defRPr>
            </a:p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www.companyname.com…"/>
          <p:cNvSpPr/>
          <p:nvPr/>
        </p:nvSpPr>
        <p:spPr>
          <a:xfrm>
            <a:off x="7791464" y="12512739"/>
            <a:ext cx="8807513" cy="855909"/>
          </a:xfrm>
          <a:prstGeom prst="rect">
            <a:avLst/>
          </a:prstGeom>
          <a:ln w="12700">
            <a:miter lim="400000"/>
          </a:ln>
        </p:spPr>
        <p:txBody>
          <a:bodyPr lIns="91404" tIns="91404" rIns="91404" bIns="91404">
            <a:spAutoFit/>
          </a:bodyPr>
          <a:lstStyle/>
          <a:p>
            <a:pPr algn="ctr">
              <a:defRPr sz="2400">
                <a:solidFill>
                  <a:schemeClr val="accent1"/>
                </a:solidFill>
              </a:defRPr>
            </a:pPr>
            <a:r>
              <a:t>www.companyname.com</a:t>
            </a:r>
          </a:p>
          <a:p>
            <a:pPr algn="ctr">
              <a:defRPr sz="2000"/>
            </a:pPr>
            <a:r>
              <a:t>© 2016 Jetfabrik Multipurpose Theme. All Rights Reserved. </a:t>
            </a:r>
          </a:p>
        </p:txBody>
      </p:sp>
      <p:sp>
        <p:nvSpPr>
          <p:cNvPr id="3" name="Circle"/>
          <p:cNvSpPr/>
          <p:nvPr/>
        </p:nvSpPr>
        <p:spPr>
          <a:xfrm>
            <a:off x="23019759" y="473371"/>
            <a:ext cx="959011" cy="959010"/>
          </a:xfrm>
          <a:prstGeom prst="ellipse">
            <a:avLst/>
          </a:prstGeom>
          <a:solidFill>
            <a:schemeClr val="accent1"/>
          </a:solidFill>
          <a:ln w="6350">
            <a:solidFill>
              <a:schemeClr val="accent1"/>
            </a:solidFill>
            <a:miter/>
          </a:ln>
        </p:spPr>
        <p:txBody>
          <a:bodyPr lIns="45719" rIns="45719" anchor="ctr"/>
          <a:lstStyle/>
          <a:p>
            <a:pPr algn="ctr">
              <a:defRPr>
                <a:solidFill>
                  <a:srgbClr val="FFFFFF"/>
                </a:solidFill>
              </a:defRPr>
            </a:pPr>
          </a:p>
        </p:txBody>
      </p:sp>
      <p:sp>
        <p:nvSpPr>
          <p:cNvPr id="4" name="Slide Number"/>
          <p:cNvSpPr>
            <a:spLocks noGrp="1"/>
          </p:cNvSpPr>
          <p:nvPr>
            <p:ph type="sldNum" sz="quarter" idx="2"/>
          </p:nvPr>
        </p:nvSpPr>
        <p:spPr>
          <a:xfrm>
            <a:off x="23218246" y="607069"/>
            <a:ext cx="591044" cy="614609"/>
          </a:xfrm>
          <a:prstGeom prst="rect">
            <a:avLst/>
          </a:prstGeom>
          <a:ln w="12700">
            <a:miter lim="400000"/>
          </a:ln>
        </p:spPr>
        <p:txBody>
          <a:bodyPr wrap="none" lIns="91404" tIns="91404" rIns="91404" bIns="91404">
            <a:spAutoFit/>
          </a:bodyPr>
          <a:lstStyle>
            <a:lvl1pPr algn="ctr">
              <a:defRPr sz="2800" b="1">
                <a:solidFill>
                  <a:srgbClr val="FFFFFF"/>
                </a:solidFill>
                <a:latin typeface="Lato Bold"/>
                <a:ea typeface="Lato Bold"/>
                <a:cs typeface="Lato Bold"/>
                <a:sym typeface="Lato Bold"/>
              </a:defRPr>
            </a:lvl1pPr>
          </a:lstStyle>
          <a:p>
            <a:fld id="{86CB4B4D-7CA3-9044-876B-883B54F8677D}" type="slidenum">
              <a:rPr/>
            </a:fld>
            <a:endParaRPr/>
          </a:p>
        </p:txBody>
      </p:sp>
      <p:sp>
        <p:nvSpPr>
          <p:cNvPr id="5" name="Title Text"/>
          <p:cNvSpPr>
            <a:spLocks noGrp="1"/>
          </p:cNvSpPr>
          <p:nvPr>
            <p:ph type="title"/>
          </p:nvPr>
        </p:nvSpPr>
        <p:spPr>
          <a:xfrm>
            <a:off x="1218564" y="184149"/>
            <a:ext cx="21934171" cy="3016251"/>
          </a:xfrm>
          <a:prstGeom prst="rect">
            <a:avLst/>
          </a:prstGeom>
          <a:ln w="12700">
            <a:miter lim="400000"/>
          </a:ln>
        </p:spPr>
        <p:txBody>
          <a:bodyPr lIns="91421" tIns="91421" rIns="91421" bIns="91421" anchor="ctr">
            <a:normAutofit/>
          </a:bodyPr>
          <a:lstStyle/>
          <a:p>
            <a:r>
              <a:t>Title Text</a:t>
            </a:r>
          </a:p>
        </p:txBody>
      </p:sp>
      <p:sp>
        <p:nvSpPr>
          <p:cNvPr id="6" name="Body Level One…"/>
          <p:cNvSpPr>
            <a:spLocks noGrp="1"/>
          </p:cNvSpPr>
          <p:nvPr>
            <p:ph type="body" idx="1"/>
          </p:nvPr>
        </p:nvSpPr>
        <p:spPr>
          <a:xfrm>
            <a:off x="1218564" y="3200400"/>
            <a:ext cx="21934171" cy="10515600"/>
          </a:xfrm>
          <a:prstGeom prst="rect">
            <a:avLst/>
          </a:prstGeom>
          <a:ln w="12700">
            <a:miter lim="400000"/>
          </a:ln>
        </p:spPr>
        <p:txBody>
          <a:bodyPr lIns="91421" tIns="91421" rIns="91421" bIns="91421">
            <a:normAutofit/>
          </a:bodyPr>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1828165" rtl="0" latinLnBrk="0">
        <a:lnSpc>
          <a:spcPct val="90000"/>
        </a:lnSpc>
        <a:spcBef>
          <a:spcPts val="0"/>
        </a:spcBef>
        <a:spcAft>
          <a:spcPts val="0"/>
        </a:spcAft>
        <a:buClrTx/>
        <a:buSzTx/>
        <a:buFontTx/>
        <a:buNone/>
        <a:defRPr sz="6000" b="0" i="0" u="none" strike="noStrike" cap="none" spc="0" baseline="0">
          <a:ln>
            <a:noFill/>
          </a:ln>
          <a:solidFill>
            <a:schemeClr val="accent5"/>
          </a:solidFill>
          <a:uFillTx/>
          <a:latin typeface="+mn-lt"/>
          <a:ea typeface="+mn-ea"/>
          <a:cs typeface="+mn-cs"/>
          <a:sym typeface="Helvetica"/>
        </a:defRPr>
      </a:lvl1pPr>
      <a:lvl2pPr marL="0" marR="0" indent="0" algn="l" defTabSz="1828165" rtl="0" latinLnBrk="0">
        <a:lnSpc>
          <a:spcPct val="90000"/>
        </a:lnSpc>
        <a:spcBef>
          <a:spcPts val="0"/>
        </a:spcBef>
        <a:spcAft>
          <a:spcPts val="0"/>
        </a:spcAft>
        <a:buClrTx/>
        <a:buSzTx/>
        <a:buFontTx/>
        <a:buNone/>
        <a:defRPr sz="6000" b="0" i="0" u="none" strike="noStrike" cap="none" spc="0" baseline="0">
          <a:ln>
            <a:noFill/>
          </a:ln>
          <a:solidFill>
            <a:schemeClr val="accent5"/>
          </a:solidFill>
          <a:uFillTx/>
          <a:latin typeface="+mn-lt"/>
          <a:ea typeface="+mn-ea"/>
          <a:cs typeface="+mn-cs"/>
          <a:sym typeface="Helvetica"/>
        </a:defRPr>
      </a:lvl2pPr>
      <a:lvl3pPr marL="0" marR="0" indent="0" algn="l" defTabSz="1828165" rtl="0" latinLnBrk="0">
        <a:lnSpc>
          <a:spcPct val="90000"/>
        </a:lnSpc>
        <a:spcBef>
          <a:spcPts val="0"/>
        </a:spcBef>
        <a:spcAft>
          <a:spcPts val="0"/>
        </a:spcAft>
        <a:buClrTx/>
        <a:buSzTx/>
        <a:buFontTx/>
        <a:buNone/>
        <a:defRPr sz="6000" b="0" i="0" u="none" strike="noStrike" cap="none" spc="0" baseline="0">
          <a:ln>
            <a:noFill/>
          </a:ln>
          <a:solidFill>
            <a:schemeClr val="accent5"/>
          </a:solidFill>
          <a:uFillTx/>
          <a:latin typeface="+mn-lt"/>
          <a:ea typeface="+mn-ea"/>
          <a:cs typeface="+mn-cs"/>
          <a:sym typeface="Helvetica"/>
        </a:defRPr>
      </a:lvl3pPr>
      <a:lvl4pPr marL="0" marR="0" indent="0" algn="l" defTabSz="1828165" rtl="0" latinLnBrk="0">
        <a:lnSpc>
          <a:spcPct val="90000"/>
        </a:lnSpc>
        <a:spcBef>
          <a:spcPts val="0"/>
        </a:spcBef>
        <a:spcAft>
          <a:spcPts val="0"/>
        </a:spcAft>
        <a:buClrTx/>
        <a:buSzTx/>
        <a:buFontTx/>
        <a:buNone/>
        <a:defRPr sz="6000" b="0" i="0" u="none" strike="noStrike" cap="none" spc="0" baseline="0">
          <a:ln>
            <a:noFill/>
          </a:ln>
          <a:solidFill>
            <a:schemeClr val="accent5"/>
          </a:solidFill>
          <a:uFillTx/>
          <a:latin typeface="+mn-lt"/>
          <a:ea typeface="+mn-ea"/>
          <a:cs typeface="+mn-cs"/>
          <a:sym typeface="Helvetica"/>
        </a:defRPr>
      </a:lvl4pPr>
      <a:lvl5pPr marL="0" marR="0" indent="0" algn="l" defTabSz="1828165" rtl="0" latinLnBrk="0">
        <a:lnSpc>
          <a:spcPct val="90000"/>
        </a:lnSpc>
        <a:spcBef>
          <a:spcPts val="0"/>
        </a:spcBef>
        <a:spcAft>
          <a:spcPts val="0"/>
        </a:spcAft>
        <a:buClrTx/>
        <a:buSzTx/>
        <a:buFontTx/>
        <a:buNone/>
        <a:defRPr sz="6000" b="0" i="0" u="none" strike="noStrike" cap="none" spc="0" baseline="0">
          <a:ln>
            <a:noFill/>
          </a:ln>
          <a:solidFill>
            <a:schemeClr val="accent5"/>
          </a:solidFill>
          <a:uFillTx/>
          <a:latin typeface="+mn-lt"/>
          <a:ea typeface="+mn-ea"/>
          <a:cs typeface="+mn-cs"/>
          <a:sym typeface="Helvetica"/>
        </a:defRPr>
      </a:lvl5pPr>
      <a:lvl6pPr marL="0" marR="0" indent="0" algn="l" defTabSz="1828165" rtl="0" latinLnBrk="0">
        <a:lnSpc>
          <a:spcPct val="90000"/>
        </a:lnSpc>
        <a:spcBef>
          <a:spcPts val="0"/>
        </a:spcBef>
        <a:spcAft>
          <a:spcPts val="0"/>
        </a:spcAft>
        <a:buClrTx/>
        <a:buSzTx/>
        <a:buFontTx/>
        <a:buNone/>
        <a:defRPr sz="6000" b="0" i="0" u="none" strike="noStrike" cap="none" spc="0" baseline="0">
          <a:ln>
            <a:noFill/>
          </a:ln>
          <a:solidFill>
            <a:schemeClr val="accent5"/>
          </a:solidFill>
          <a:uFillTx/>
          <a:latin typeface="+mn-lt"/>
          <a:ea typeface="+mn-ea"/>
          <a:cs typeface="+mn-cs"/>
          <a:sym typeface="Helvetica"/>
        </a:defRPr>
      </a:lvl6pPr>
      <a:lvl7pPr marL="0" marR="0" indent="0" algn="l" defTabSz="1828165" rtl="0" latinLnBrk="0">
        <a:lnSpc>
          <a:spcPct val="90000"/>
        </a:lnSpc>
        <a:spcBef>
          <a:spcPts val="0"/>
        </a:spcBef>
        <a:spcAft>
          <a:spcPts val="0"/>
        </a:spcAft>
        <a:buClrTx/>
        <a:buSzTx/>
        <a:buFontTx/>
        <a:buNone/>
        <a:defRPr sz="6000" b="0" i="0" u="none" strike="noStrike" cap="none" spc="0" baseline="0">
          <a:ln>
            <a:noFill/>
          </a:ln>
          <a:solidFill>
            <a:schemeClr val="accent5"/>
          </a:solidFill>
          <a:uFillTx/>
          <a:latin typeface="+mn-lt"/>
          <a:ea typeface="+mn-ea"/>
          <a:cs typeface="+mn-cs"/>
          <a:sym typeface="Helvetica"/>
        </a:defRPr>
      </a:lvl7pPr>
      <a:lvl8pPr marL="0" marR="0" indent="0" algn="l" defTabSz="1828165" rtl="0" latinLnBrk="0">
        <a:lnSpc>
          <a:spcPct val="90000"/>
        </a:lnSpc>
        <a:spcBef>
          <a:spcPts val="0"/>
        </a:spcBef>
        <a:spcAft>
          <a:spcPts val="0"/>
        </a:spcAft>
        <a:buClrTx/>
        <a:buSzTx/>
        <a:buFontTx/>
        <a:buNone/>
        <a:defRPr sz="6000" b="0" i="0" u="none" strike="noStrike" cap="none" spc="0" baseline="0">
          <a:ln>
            <a:noFill/>
          </a:ln>
          <a:solidFill>
            <a:schemeClr val="accent5"/>
          </a:solidFill>
          <a:uFillTx/>
          <a:latin typeface="+mn-lt"/>
          <a:ea typeface="+mn-ea"/>
          <a:cs typeface="+mn-cs"/>
          <a:sym typeface="Helvetica"/>
        </a:defRPr>
      </a:lvl8pPr>
      <a:lvl9pPr marL="0" marR="0" indent="0" algn="l" defTabSz="1828165" rtl="0" latinLnBrk="0">
        <a:lnSpc>
          <a:spcPct val="90000"/>
        </a:lnSpc>
        <a:spcBef>
          <a:spcPts val="0"/>
        </a:spcBef>
        <a:spcAft>
          <a:spcPts val="0"/>
        </a:spcAft>
        <a:buClrTx/>
        <a:buSzTx/>
        <a:buFontTx/>
        <a:buNone/>
        <a:defRPr sz="6000" b="0" i="0" u="none" strike="noStrike" cap="none" spc="0" baseline="0">
          <a:ln>
            <a:noFill/>
          </a:ln>
          <a:solidFill>
            <a:schemeClr val="accent5"/>
          </a:solidFill>
          <a:uFillTx/>
          <a:latin typeface="+mn-lt"/>
          <a:ea typeface="+mn-ea"/>
          <a:cs typeface="+mn-cs"/>
          <a:sym typeface="Helvetica"/>
        </a:defRPr>
      </a:lvl9pPr>
    </p:titleStyle>
    <p:bodyStyle>
      <a:lvl1pPr marL="457200" marR="0" indent="-457200" algn="l" defTabSz="1828165" rtl="0" latinLnBrk="0">
        <a:lnSpc>
          <a:spcPct val="90000"/>
        </a:lnSpc>
        <a:spcBef>
          <a:spcPts val="2000"/>
        </a:spcBef>
        <a:spcAft>
          <a:spcPts val="0"/>
        </a:spcAft>
        <a:buClrTx/>
        <a:buSzPct val="100000"/>
        <a:buFont typeface="Arial" panose="020B0604020202090204"/>
        <a:buChar char="•"/>
        <a:defRPr sz="4800" b="0" i="0" u="none" strike="noStrike" cap="none" spc="0" baseline="0">
          <a:ln>
            <a:noFill/>
          </a:ln>
          <a:solidFill>
            <a:schemeClr val="accent5"/>
          </a:solidFill>
          <a:uFillTx/>
          <a:latin typeface="+mn-lt"/>
          <a:ea typeface="+mn-ea"/>
          <a:cs typeface="+mn-cs"/>
          <a:sym typeface="Helvetica"/>
        </a:defRPr>
      </a:lvl1pPr>
      <a:lvl2pPr marL="1463040" marR="0" indent="-548640" algn="l" defTabSz="1828165" rtl="0" latinLnBrk="0">
        <a:lnSpc>
          <a:spcPct val="90000"/>
        </a:lnSpc>
        <a:spcBef>
          <a:spcPts val="2000"/>
        </a:spcBef>
        <a:spcAft>
          <a:spcPts val="0"/>
        </a:spcAft>
        <a:buClrTx/>
        <a:buSzPct val="100000"/>
        <a:buFont typeface="Arial" panose="020B0604020202090204"/>
        <a:buChar char="•"/>
        <a:defRPr sz="4800" b="0" i="0" u="none" strike="noStrike" cap="none" spc="0" baseline="0">
          <a:ln>
            <a:noFill/>
          </a:ln>
          <a:solidFill>
            <a:schemeClr val="accent5"/>
          </a:solidFill>
          <a:uFillTx/>
          <a:latin typeface="+mn-lt"/>
          <a:ea typeface="+mn-ea"/>
          <a:cs typeface="+mn-cs"/>
          <a:sym typeface="Helvetica"/>
        </a:defRPr>
      </a:lvl2pPr>
      <a:lvl3pPr marL="2437765" marR="0" indent="-609600" algn="l" defTabSz="1828165" rtl="0" latinLnBrk="0">
        <a:lnSpc>
          <a:spcPct val="90000"/>
        </a:lnSpc>
        <a:spcBef>
          <a:spcPts val="2000"/>
        </a:spcBef>
        <a:spcAft>
          <a:spcPts val="0"/>
        </a:spcAft>
        <a:buClrTx/>
        <a:buSzPct val="100000"/>
        <a:buFont typeface="Arial" panose="020B0604020202090204"/>
        <a:buChar char="•"/>
        <a:defRPr sz="4800" b="0" i="0" u="none" strike="noStrike" cap="none" spc="0" baseline="0">
          <a:ln>
            <a:noFill/>
          </a:ln>
          <a:solidFill>
            <a:schemeClr val="accent5"/>
          </a:solidFill>
          <a:uFillTx/>
          <a:latin typeface="+mn-lt"/>
          <a:ea typeface="+mn-ea"/>
          <a:cs typeface="+mn-cs"/>
          <a:sym typeface="Helvetica"/>
        </a:defRPr>
      </a:lvl3pPr>
      <a:lvl4pPr marL="3428365" marR="0" indent="-685800" algn="l" defTabSz="1828165" rtl="0" latinLnBrk="0">
        <a:lnSpc>
          <a:spcPct val="90000"/>
        </a:lnSpc>
        <a:spcBef>
          <a:spcPts val="2000"/>
        </a:spcBef>
        <a:spcAft>
          <a:spcPts val="0"/>
        </a:spcAft>
        <a:buClrTx/>
        <a:buSzPct val="100000"/>
        <a:buFont typeface="Arial" panose="020B0604020202090204"/>
        <a:buChar char="•"/>
        <a:defRPr sz="4800" b="0" i="0" u="none" strike="noStrike" cap="none" spc="0" baseline="0">
          <a:ln>
            <a:noFill/>
          </a:ln>
          <a:solidFill>
            <a:schemeClr val="accent5"/>
          </a:solidFill>
          <a:uFillTx/>
          <a:latin typeface="+mn-lt"/>
          <a:ea typeface="+mn-ea"/>
          <a:cs typeface="+mn-cs"/>
          <a:sym typeface="Helvetica"/>
        </a:defRPr>
      </a:lvl4pPr>
      <a:lvl5pPr marL="4342765" marR="0" indent="-685800" algn="l" defTabSz="1828165" rtl="0" latinLnBrk="0">
        <a:lnSpc>
          <a:spcPct val="90000"/>
        </a:lnSpc>
        <a:spcBef>
          <a:spcPts val="2000"/>
        </a:spcBef>
        <a:spcAft>
          <a:spcPts val="0"/>
        </a:spcAft>
        <a:buClrTx/>
        <a:buSzPct val="100000"/>
        <a:buFont typeface="Arial" panose="020B0604020202090204"/>
        <a:buChar char="•"/>
        <a:defRPr sz="4800" b="0" i="0" u="none" strike="noStrike" cap="none" spc="0" baseline="0">
          <a:ln>
            <a:noFill/>
          </a:ln>
          <a:solidFill>
            <a:schemeClr val="accent5"/>
          </a:solidFill>
          <a:uFillTx/>
          <a:latin typeface="+mn-lt"/>
          <a:ea typeface="+mn-ea"/>
          <a:cs typeface="+mn-cs"/>
          <a:sym typeface="Helvetica"/>
        </a:defRPr>
      </a:lvl5pPr>
      <a:lvl6pPr marL="5180330" marR="0" indent="-609600" algn="l" defTabSz="1828165" rtl="0" latinLnBrk="0">
        <a:lnSpc>
          <a:spcPct val="90000"/>
        </a:lnSpc>
        <a:spcBef>
          <a:spcPts val="2000"/>
        </a:spcBef>
        <a:spcAft>
          <a:spcPts val="0"/>
        </a:spcAft>
        <a:buClrTx/>
        <a:buSzPct val="100000"/>
        <a:buFont typeface="Arial" panose="020B0604020202090204"/>
        <a:buChar char="•"/>
        <a:defRPr sz="4800" b="0" i="0" u="none" strike="noStrike" cap="none" spc="0" baseline="0">
          <a:ln>
            <a:noFill/>
          </a:ln>
          <a:solidFill>
            <a:schemeClr val="accent5"/>
          </a:solidFill>
          <a:uFillTx/>
          <a:latin typeface="+mn-lt"/>
          <a:ea typeface="+mn-ea"/>
          <a:cs typeface="+mn-cs"/>
          <a:sym typeface="Helvetica"/>
        </a:defRPr>
      </a:lvl6pPr>
      <a:lvl7pPr marL="6094730" marR="0" indent="-609600" algn="l" defTabSz="1828165" rtl="0" latinLnBrk="0">
        <a:lnSpc>
          <a:spcPct val="90000"/>
        </a:lnSpc>
        <a:spcBef>
          <a:spcPts val="2000"/>
        </a:spcBef>
        <a:spcAft>
          <a:spcPts val="0"/>
        </a:spcAft>
        <a:buClrTx/>
        <a:buSzPct val="100000"/>
        <a:buFont typeface="Arial" panose="020B0604020202090204"/>
        <a:buChar char="•"/>
        <a:defRPr sz="4800" b="0" i="0" u="none" strike="noStrike" cap="none" spc="0" baseline="0">
          <a:ln>
            <a:noFill/>
          </a:ln>
          <a:solidFill>
            <a:schemeClr val="accent5"/>
          </a:solidFill>
          <a:uFillTx/>
          <a:latin typeface="+mn-lt"/>
          <a:ea typeface="+mn-ea"/>
          <a:cs typeface="+mn-cs"/>
          <a:sym typeface="Helvetica"/>
        </a:defRPr>
      </a:lvl7pPr>
      <a:lvl8pPr marL="7009130" marR="0" indent="-609600" algn="l" defTabSz="1828165" rtl="0" latinLnBrk="0">
        <a:lnSpc>
          <a:spcPct val="90000"/>
        </a:lnSpc>
        <a:spcBef>
          <a:spcPts val="2000"/>
        </a:spcBef>
        <a:spcAft>
          <a:spcPts val="0"/>
        </a:spcAft>
        <a:buClrTx/>
        <a:buSzPct val="100000"/>
        <a:buFont typeface="Arial" panose="020B0604020202090204"/>
        <a:buChar char="•"/>
        <a:defRPr sz="4800" b="0" i="0" u="none" strike="noStrike" cap="none" spc="0" baseline="0">
          <a:ln>
            <a:noFill/>
          </a:ln>
          <a:solidFill>
            <a:schemeClr val="accent5"/>
          </a:solidFill>
          <a:uFillTx/>
          <a:latin typeface="+mn-lt"/>
          <a:ea typeface="+mn-ea"/>
          <a:cs typeface="+mn-cs"/>
          <a:sym typeface="Helvetica"/>
        </a:defRPr>
      </a:lvl8pPr>
      <a:lvl9pPr marL="7923530" marR="0" indent="-609600" algn="l" defTabSz="1828165" rtl="0" latinLnBrk="0">
        <a:lnSpc>
          <a:spcPct val="90000"/>
        </a:lnSpc>
        <a:spcBef>
          <a:spcPts val="2000"/>
        </a:spcBef>
        <a:spcAft>
          <a:spcPts val="0"/>
        </a:spcAft>
        <a:buClrTx/>
        <a:buSzPct val="100000"/>
        <a:buFont typeface="Arial" panose="020B0604020202090204"/>
        <a:buChar char="•"/>
        <a:defRPr sz="4800" b="0" i="0" u="none" strike="noStrike" cap="none" spc="0" baseline="0">
          <a:ln>
            <a:noFill/>
          </a:ln>
          <a:solidFill>
            <a:schemeClr val="accent5"/>
          </a:solidFill>
          <a:uFillTx/>
          <a:latin typeface="+mn-lt"/>
          <a:ea typeface="+mn-ea"/>
          <a:cs typeface="+mn-cs"/>
          <a:sym typeface="Helvetica"/>
        </a:defRPr>
      </a:lvl9pPr>
    </p:bodyStyle>
    <p:otherStyle>
      <a:lvl1pPr marL="0" marR="0" indent="0" algn="ctr" defTabSz="1828165" rtl="0" latinLnBrk="0">
        <a:lnSpc>
          <a:spcPct val="100000"/>
        </a:lnSpc>
        <a:spcBef>
          <a:spcPts val="0"/>
        </a:spcBef>
        <a:spcAft>
          <a:spcPts val="0"/>
        </a:spcAft>
        <a:buClrTx/>
        <a:buSzTx/>
        <a:buFontTx/>
        <a:buNone/>
        <a:defRPr sz="2800" b="1" i="0" u="none" strike="noStrike" cap="none" spc="0" baseline="0">
          <a:ln>
            <a:noFill/>
          </a:ln>
          <a:solidFill>
            <a:schemeClr val="tx1"/>
          </a:solidFill>
          <a:uFillTx/>
          <a:latin typeface="+mn-lt"/>
          <a:ea typeface="+mn-ea"/>
          <a:cs typeface="+mn-cs"/>
          <a:sym typeface="Lato Bold"/>
        </a:defRPr>
      </a:lvl1pPr>
      <a:lvl2pPr marL="0" marR="0" indent="914400" algn="ctr" defTabSz="1828165" rtl="0" latinLnBrk="0">
        <a:lnSpc>
          <a:spcPct val="100000"/>
        </a:lnSpc>
        <a:spcBef>
          <a:spcPts val="0"/>
        </a:spcBef>
        <a:spcAft>
          <a:spcPts val="0"/>
        </a:spcAft>
        <a:buClrTx/>
        <a:buSzTx/>
        <a:buFontTx/>
        <a:buNone/>
        <a:defRPr sz="2800" b="1" i="0" u="none" strike="noStrike" cap="none" spc="0" baseline="0">
          <a:ln>
            <a:noFill/>
          </a:ln>
          <a:solidFill>
            <a:schemeClr val="tx1"/>
          </a:solidFill>
          <a:uFillTx/>
          <a:latin typeface="+mn-lt"/>
          <a:ea typeface="+mn-ea"/>
          <a:cs typeface="+mn-cs"/>
          <a:sym typeface="Lato Bold"/>
        </a:defRPr>
      </a:lvl2pPr>
      <a:lvl3pPr marL="0" marR="0" indent="1828165" algn="ctr" defTabSz="1828165" rtl="0" latinLnBrk="0">
        <a:lnSpc>
          <a:spcPct val="100000"/>
        </a:lnSpc>
        <a:spcBef>
          <a:spcPts val="0"/>
        </a:spcBef>
        <a:spcAft>
          <a:spcPts val="0"/>
        </a:spcAft>
        <a:buClrTx/>
        <a:buSzTx/>
        <a:buFontTx/>
        <a:buNone/>
        <a:defRPr sz="2800" b="1" i="0" u="none" strike="noStrike" cap="none" spc="0" baseline="0">
          <a:ln>
            <a:noFill/>
          </a:ln>
          <a:solidFill>
            <a:schemeClr val="tx1"/>
          </a:solidFill>
          <a:uFillTx/>
          <a:latin typeface="+mn-lt"/>
          <a:ea typeface="+mn-ea"/>
          <a:cs typeface="+mn-cs"/>
          <a:sym typeface="Lato Bold"/>
        </a:defRPr>
      </a:lvl3pPr>
      <a:lvl4pPr marL="0" marR="0" indent="2742565" algn="ctr" defTabSz="1828165" rtl="0" latinLnBrk="0">
        <a:lnSpc>
          <a:spcPct val="100000"/>
        </a:lnSpc>
        <a:spcBef>
          <a:spcPts val="0"/>
        </a:spcBef>
        <a:spcAft>
          <a:spcPts val="0"/>
        </a:spcAft>
        <a:buClrTx/>
        <a:buSzTx/>
        <a:buFontTx/>
        <a:buNone/>
        <a:defRPr sz="2800" b="1" i="0" u="none" strike="noStrike" cap="none" spc="0" baseline="0">
          <a:ln>
            <a:noFill/>
          </a:ln>
          <a:solidFill>
            <a:schemeClr val="tx1"/>
          </a:solidFill>
          <a:uFillTx/>
          <a:latin typeface="+mn-lt"/>
          <a:ea typeface="+mn-ea"/>
          <a:cs typeface="+mn-cs"/>
          <a:sym typeface="Lato Bold"/>
        </a:defRPr>
      </a:lvl4pPr>
      <a:lvl5pPr marL="0" marR="0" indent="3656965" algn="ctr" defTabSz="1828165" rtl="0" latinLnBrk="0">
        <a:lnSpc>
          <a:spcPct val="100000"/>
        </a:lnSpc>
        <a:spcBef>
          <a:spcPts val="0"/>
        </a:spcBef>
        <a:spcAft>
          <a:spcPts val="0"/>
        </a:spcAft>
        <a:buClrTx/>
        <a:buSzTx/>
        <a:buFontTx/>
        <a:buNone/>
        <a:defRPr sz="2800" b="1" i="0" u="none" strike="noStrike" cap="none" spc="0" baseline="0">
          <a:ln>
            <a:noFill/>
          </a:ln>
          <a:solidFill>
            <a:schemeClr val="tx1"/>
          </a:solidFill>
          <a:uFillTx/>
          <a:latin typeface="+mn-lt"/>
          <a:ea typeface="+mn-ea"/>
          <a:cs typeface="+mn-cs"/>
          <a:sym typeface="Lato Bold"/>
        </a:defRPr>
      </a:lvl5pPr>
      <a:lvl6pPr marL="0" marR="0" indent="4571365" algn="ctr" defTabSz="1828165" rtl="0" latinLnBrk="0">
        <a:lnSpc>
          <a:spcPct val="100000"/>
        </a:lnSpc>
        <a:spcBef>
          <a:spcPts val="0"/>
        </a:spcBef>
        <a:spcAft>
          <a:spcPts val="0"/>
        </a:spcAft>
        <a:buClrTx/>
        <a:buSzTx/>
        <a:buFontTx/>
        <a:buNone/>
        <a:defRPr sz="2800" b="1" i="0" u="none" strike="noStrike" cap="none" spc="0" baseline="0">
          <a:ln>
            <a:noFill/>
          </a:ln>
          <a:solidFill>
            <a:schemeClr val="tx1"/>
          </a:solidFill>
          <a:uFillTx/>
          <a:latin typeface="+mn-lt"/>
          <a:ea typeface="+mn-ea"/>
          <a:cs typeface="+mn-cs"/>
          <a:sym typeface="Lato Bold"/>
        </a:defRPr>
      </a:lvl6pPr>
      <a:lvl7pPr marL="0" marR="0" indent="5485130" algn="ctr" defTabSz="1828165" rtl="0" latinLnBrk="0">
        <a:lnSpc>
          <a:spcPct val="100000"/>
        </a:lnSpc>
        <a:spcBef>
          <a:spcPts val="0"/>
        </a:spcBef>
        <a:spcAft>
          <a:spcPts val="0"/>
        </a:spcAft>
        <a:buClrTx/>
        <a:buSzTx/>
        <a:buFontTx/>
        <a:buNone/>
        <a:defRPr sz="2800" b="1" i="0" u="none" strike="noStrike" cap="none" spc="0" baseline="0">
          <a:ln>
            <a:noFill/>
          </a:ln>
          <a:solidFill>
            <a:schemeClr val="tx1"/>
          </a:solidFill>
          <a:uFillTx/>
          <a:latin typeface="+mn-lt"/>
          <a:ea typeface="+mn-ea"/>
          <a:cs typeface="+mn-cs"/>
          <a:sym typeface="Lato Bold"/>
        </a:defRPr>
      </a:lvl7pPr>
      <a:lvl8pPr marL="0" marR="0" indent="6399530" algn="ctr" defTabSz="1828165" rtl="0" latinLnBrk="0">
        <a:lnSpc>
          <a:spcPct val="100000"/>
        </a:lnSpc>
        <a:spcBef>
          <a:spcPts val="0"/>
        </a:spcBef>
        <a:spcAft>
          <a:spcPts val="0"/>
        </a:spcAft>
        <a:buClrTx/>
        <a:buSzTx/>
        <a:buFontTx/>
        <a:buNone/>
        <a:defRPr sz="2800" b="1" i="0" u="none" strike="noStrike" cap="none" spc="0" baseline="0">
          <a:ln>
            <a:noFill/>
          </a:ln>
          <a:solidFill>
            <a:schemeClr val="tx1"/>
          </a:solidFill>
          <a:uFillTx/>
          <a:latin typeface="+mn-lt"/>
          <a:ea typeface="+mn-ea"/>
          <a:cs typeface="+mn-cs"/>
          <a:sym typeface="Lato Bold"/>
        </a:defRPr>
      </a:lvl8pPr>
      <a:lvl9pPr marL="0" marR="0" indent="7313930" algn="ctr" defTabSz="1828165" rtl="0" latinLnBrk="0">
        <a:lnSpc>
          <a:spcPct val="100000"/>
        </a:lnSpc>
        <a:spcBef>
          <a:spcPts val="0"/>
        </a:spcBef>
        <a:spcAft>
          <a:spcPts val="0"/>
        </a:spcAft>
        <a:buClrTx/>
        <a:buSzTx/>
        <a:buFontTx/>
        <a:buNone/>
        <a:defRPr sz="2800" b="1" i="0" u="none" strike="noStrike" cap="none" spc="0" baseline="0">
          <a:ln>
            <a:noFill/>
          </a:ln>
          <a:solidFill>
            <a:schemeClr val="tx1"/>
          </a:solidFill>
          <a:uFillTx/>
          <a:latin typeface="+mn-lt"/>
          <a:ea typeface="+mn-ea"/>
          <a:cs typeface="+mn-cs"/>
          <a:sym typeface="Lato Bold"/>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tiff"/><Relationship Id="rId1" Type="http://schemas.openxmlformats.org/officeDocument/2006/relationships/image" Target="../media/image1.tif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4.tiff"/><Relationship Id="rId1"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image" Target="../media/image11.tiff"/><Relationship Id="rId8" Type="http://schemas.openxmlformats.org/officeDocument/2006/relationships/image" Target="../media/image10.tiff"/><Relationship Id="rId7" Type="http://schemas.openxmlformats.org/officeDocument/2006/relationships/image" Target="../media/image9.tiff"/><Relationship Id="rId6" Type="http://schemas.openxmlformats.org/officeDocument/2006/relationships/image" Target="../media/image8.tiff"/><Relationship Id="rId5" Type="http://schemas.openxmlformats.org/officeDocument/2006/relationships/image" Target="../media/image7.tiff"/><Relationship Id="rId4" Type="http://schemas.openxmlformats.org/officeDocument/2006/relationships/image" Target="../media/image6.tiff"/><Relationship Id="rId3" Type="http://schemas.openxmlformats.org/officeDocument/2006/relationships/image" Target="../media/image5.tiff"/><Relationship Id="rId2" Type="http://schemas.openxmlformats.org/officeDocument/2006/relationships/image" Target="../media/image4.tiff"/><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openxmlformats.org/officeDocument/2006/relationships/image" Target="../media/image12.tiff"/><Relationship Id="rId1" Type="http://schemas.openxmlformats.org/officeDocument/2006/relationships/image" Target="../media/image3.tiff"/></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9" Type="http://schemas.openxmlformats.org/officeDocument/2006/relationships/image" Target="../media/image21.tiff"/><Relationship Id="rId8" Type="http://schemas.openxmlformats.org/officeDocument/2006/relationships/image" Target="../media/image20.tiff"/><Relationship Id="rId7" Type="http://schemas.openxmlformats.org/officeDocument/2006/relationships/image" Target="../media/image19.tiff"/><Relationship Id="rId6" Type="http://schemas.openxmlformats.org/officeDocument/2006/relationships/image" Target="../media/image18.tiff"/><Relationship Id="rId5" Type="http://schemas.openxmlformats.org/officeDocument/2006/relationships/image" Target="../media/image17.tiff"/><Relationship Id="rId4" Type="http://schemas.openxmlformats.org/officeDocument/2006/relationships/image" Target="../media/image16.tiff"/><Relationship Id="rId3" Type="http://schemas.openxmlformats.org/officeDocument/2006/relationships/image" Target="../media/image15.tiff"/><Relationship Id="rId2" Type="http://schemas.openxmlformats.org/officeDocument/2006/relationships/image" Target="../media/image14.tiff"/><Relationship Id="rId11" Type="http://schemas.openxmlformats.org/officeDocument/2006/relationships/notesSlide" Target="../notesSlides/notesSlide3.xml"/><Relationship Id="rId10" Type="http://schemas.openxmlformats.org/officeDocument/2006/relationships/slideLayout" Target="../slideLayouts/slideLayout2.xml"/><Relationship Id="rId1" Type="http://schemas.openxmlformats.org/officeDocument/2006/relationships/image" Target="../media/image13.tif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31" name="Ryan Beckett…"/>
          <p:cNvSpPr/>
          <p:nvPr/>
        </p:nvSpPr>
        <p:spPr>
          <a:xfrm>
            <a:off x="6410388" y="5249779"/>
            <a:ext cx="11550524" cy="2748293"/>
          </a:xfrm>
          <a:prstGeom prst="rect">
            <a:avLst/>
          </a:prstGeom>
          <a:ln w="12700">
            <a:miter lim="400000"/>
          </a:ln>
        </p:spPr>
        <p:txBody>
          <a:bodyPr wrap="none" lIns="121926" tIns="121926" rIns="121926" bIns="121926">
            <a:spAutoFit/>
          </a:bodyPr>
          <a:lstStyle/>
          <a:p>
            <a:pPr algn="ctr">
              <a:lnSpc>
                <a:spcPct val="120000"/>
              </a:lnSpc>
              <a:defRPr sz="4800">
                <a:latin typeface="Lato Bold"/>
                <a:ea typeface="Lato Bold"/>
                <a:cs typeface="Lato Bold"/>
                <a:sym typeface="Lato Bold"/>
              </a:defRPr>
            </a:pPr>
            <a:r>
              <a:t>Ryan Beckett </a:t>
            </a:r>
          </a:p>
          <a:p>
            <a:pPr algn="ctr">
              <a:lnSpc>
                <a:spcPct val="120000"/>
              </a:lnSpc>
              <a:defRPr sz="4800">
                <a:latin typeface="Lato Bold"/>
                <a:ea typeface="Lato Bold"/>
                <a:cs typeface="Lato Bold"/>
                <a:sym typeface="Lato Bold"/>
              </a:defRPr>
            </a:pPr>
            <a:r>
              <a:t>with</a:t>
            </a:r>
          </a:p>
          <a:p>
            <a:pPr algn="ctr">
              <a:lnSpc>
                <a:spcPct val="120000"/>
              </a:lnSpc>
              <a:defRPr sz="4800">
                <a:latin typeface="Lato Bold"/>
                <a:ea typeface="Lato Bold"/>
                <a:cs typeface="Lato Bold"/>
                <a:sym typeface="Lato Bold"/>
              </a:defRPr>
            </a:pPr>
            <a:r>
              <a:t>Aarti Gupta, Ratul Mahajan, David Walker</a:t>
            </a:r>
          </a:p>
        </p:txBody>
      </p:sp>
      <p:sp>
        <p:nvSpPr>
          <p:cNvPr id="32" name="Group"/>
          <p:cNvSpPr/>
          <p:nvPr/>
        </p:nvSpPr>
        <p:spPr>
          <a:xfrm>
            <a:off x="3576858" y="483016"/>
            <a:ext cx="17223939" cy="2783841"/>
          </a:xfrm>
          <a:prstGeom prst="rect">
            <a:avLst/>
          </a:prstGeom>
          <a:ln w="12700">
            <a:miter lim="400000"/>
          </a:ln>
        </p:spPr>
        <p:txBody>
          <a:bodyPr wrap="none" lIns="45719" rIns="45719">
            <a:spAutoFit/>
          </a:bodyPr>
          <a:lstStyle/>
          <a:p>
            <a:pPr algn="ctr">
              <a:defRPr sz="8800" b="1">
                <a:latin typeface="Lato Bold"/>
                <a:ea typeface="Lato Bold"/>
                <a:cs typeface="Lato Bold"/>
                <a:sym typeface="Lato Bold"/>
              </a:defRPr>
            </a:pPr>
            <a:r>
              <a:t>A General Approach to Network</a:t>
            </a:r>
          </a:p>
          <a:p>
            <a:pPr algn="ctr">
              <a:defRPr sz="8800" b="1">
                <a:latin typeface="Lato Bold"/>
                <a:ea typeface="Lato Bold"/>
                <a:cs typeface="Lato Bold"/>
                <a:sym typeface="Lato Bold"/>
              </a:defRPr>
            </a:pPr>
            <a:r>
              <a:t>Configuration Verification</a:t>
            </a:r>
          </a:p>
        </p:txBody>
      </p:sp>
      <p:sp>
        <p:nvSpPr>
          <p:cNvPr id="34" name="Shape"/>
          <p:cNvSpPr/>
          <p:nvPr/>
        </p:nvSpPr>
        <p:spPr>
          <a:xfrm flipH="1">
            <a:off x="859052" y="4514029"/>
            <a:ext cx="4458353" cy="2512128"/>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chemeClr val="bg1">
              <a:lumMod val="75000"/>
            </a:schemeClr>
          </a:solidFill>
          <a:ln w="12700">
            <a:miter lim="400000"/>
          </a:ln>
        </p:spPr>
        <p:txBody>
          <a:bodyPr lIns="45719" rIns="45719"/>
          <a:lstStyle/>
          <a:p>
            <a:pPr>
              <a:defRPr sz="6400"/>
            </a:pPr>
          </a:p>
        </p:txBody>
      </p:sp>
      <p:pic>
        <p:nvPicPr>
          <p:cNvPr id="35" name="pasted-image.tiff" descr="pasted-image.tiff"/>
          <p:cNvPicPr>
            <a:picLocks noChangeAspect="1"/>
          </p:cNvPicPr>
          <p:nvPr/>
        </p:nvPicPr>
        <p:blipFill>
          <a:blip r:embed="rId1"/>
          <a:stretch>
            <a:fillRect/>
          </a:stretch>
        </p:blipFill>
        <p:spPr>
          <a:xfrm>
            <a:off x="4767184" y="10798606"/>
            <a:ext cx="6170050" cy="1766178"/>
          </a:xfrm>
          <a:prstGeom prst="rect">
            <a:avLst/>
          </a:prstGeom>
          <a:ln w="12700">
            <a:miter lim="400000"/>
            <a:headEnd/>
            <a:tailEnd/>
          </a:ln>
        </p:spPr>
      </p:pic>
      <p:sp>
        <p:nvSpPr>
          <p:cNvPr id="36" name="Shape"/>
          <p:cNvSpPr/>
          <p:nvPr/>
        </p:nvSpPr>
        <p:spPr>
          <a:xfrm>
            <a:off x="19053895" y="4328929"/>
            <a:ext cx="4458353" cy="2512128"/>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chemeClr val="bg1">
              <a:lumMod val="75000"/>
            </a:schemeClr>
          </a:solidFill>
          <a:ln w="12700">
            <a:miter lim="400000"/>
          </a:ln>
        </p:spPr>
        <p:txBody>
          <a:bodyPr lIns="45719" rIns="45719"/>
          <a:lstStyle/>
          <a:p>
            <a:pPr>
              <a:defRPr sz="6400"/>
            </a:pPr>
          </a:p>
        </p:txBody>
      </p:sp>
      <p:pic>
        <p:nvPicPr>
          <p:cNvPr id="37" name="pasted-image.tiff" descr="pasted-image.tiff"/>
          <p:cNvPicPr>
            <a:picLocks noChangeAspect="1"/>
          </p:cNvPicPr>
          <p:nvPr/>
        </p:nvPicPr>
        <p:blipFill>
          <a:blip r:embed="rId2"/>
          <a:stretch>
            <a:fillRect/>
          </a:stretch>
        </p:blipFill>
        <p:spPr>
          <a:xfrm>
            <a:off x="12887966" y="11199931"/>
            <a:ext cx="7050193" cy="963528"/>
          </a:xfrm>
          <a:prstGeom prst="rect">
            <a:avLst/>
          </a:prstGeom>
          <a:ln w="12700">
            <a:miter lim="400000"/>
            <a:headEnd/>
            <a:tailEnd/>
          </a:ln>
        </p:spPr>
      </p:pic>
    </p:spTree>
  </p:cSld>
  <p:clrMapOvr>
    <a:masterClrMapping/>
  </p:clrMapOvr>
  <p:transition spd="med" advTm="3385"/>
  <p:timing>
    <p:tnLst>
      <p:par>
        <p:cTn id="1" dur="indefinite" restart="never" fill="hold"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400" name="Group"/>
          <p:cNvSpPr/>
          <p:nvPr/>
        </p:nvSpPr>
        <p:spPr>
          <a:xfrm>
            <a:off x="6485681" y="483016"/>
            <a:ext cx="11406326"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Verification Challenges</a:t>
            </a:r>
            <a:endParaRPr dirty="0"/>
          </a:p>
        </p:txBody>
      </p:sp>
      <p:grpSp>
        <p:nvGrpSpPr>
          <p:cNvPr id="3" name="Group 2"/>
          <p:cNvGrpSpPr/>
          <p:nvPr/>
        </p:nvGrpSpPr>
        <p:grpSpPr>
          <a:xfrm>
            <a:off x="3664062" y="6531419"/>
            <a:ext cx="5982917" cy="5809486"/>
            <a:chOff x="13853075" y="4407244"/>
            <a:chExt cx="5982917" cy="5809486"/>
          </a:xfrm>
        </p:grpSpPr>
        <p:sp>
          <p:nvSpPr>
            <p:cNvPr id="10" name="1"/>
            <p:cNvSpPr/>
            <p:nvPr/>
          </p:nvSpPr>
          <p:spPr>
            <a:xfrm>
              <a:off x="17047288" y="4407244"/>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rPr lang="en-US" dirty="0" smtClean="0"/>
                <a:t>3</a:t>
              </a:r>
              <a:endParaRPr dirty="0"/>
            </a:p>
          </p:txBody>
        </p:sp>
        <p:sp>
          <p:nvSpPr>
            <p:cNvPr id="12" name="Line"/>
            <p:cNvSpPr/>
            <p:nvPr/>
          </p:nvSpPr>
          <p:spPr>
            <a:xfrm flipV="1">
              <a:off x="15905928" y="6525795"/>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3" name="Line"/>
            <p:cNvSpPr/>
            <p:nvPr/>
          </p:nvSpPr>
          <p:spPr>
            <a:xfrm flipH="1" flipV="1">
              <a:off x="15968247" y="6671530"/>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6" name="Line"/>
            <p:cNvSpPr/>
            <p:nvPr/>
          </p:nvSpPr>
          <p:spPr>
            <a:xfrm flipH="1">
              <a:off x="16004169" y="6706030"/>
              <a:ext cx="2736107" cy="2911504"/>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29" name="Rounded Rectangle"/>
            <p:cNvSpPr/>
            <p:nvPr/>
          </p:nvSpPr>
          <p:spPr>
            <a:xfrm>
              <a:off x="14984481" y="5746711"/>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32" name="R1"/>
            <p:cNvSpPr/>
            <p:nvPr/>
          </p:nvSpPr>
          <p:spPr>
            <a:xfrm>
              <a:off x="15502695" y="6241210"/>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R1</a:t>
              </a:r>
            </a:p>
          </p:txBody>
        </p:sp>
        <p:sp>
          <p:nvSpPr>
            <p:cNvPr id="39" name="Rounded Rectangle"/>
            <p:cNvSpPr/>
            <p:nvPr/>
          </p:nvSpPr>
          <p:spPr>
            <a:xfrm>
              <a:off x="17895418" y="5746711"/>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40" name="Rounded Rectangle"/>
            <p:cNvSpPr/>
            <p:nvPr/>
          </p:nvSpPr>
          <p:spPr>
            <a:xfrm>
              <a:off x="15022581" y="8367092"/>
              <a:ext cx="1940574" cy="1849638"/>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41" name="R2"/>
            <p:cNvSpPr/>
            <p:nvPr/>
          </p:nvSpPr>
          <p:spPr>
            <a:xfrm>
              <a:off x="18424002" y="6227276"/>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rPr dirty="0"/>
                <a:t>R2</a:t>
              </a:r>
              <a:endParaRPr dirty="0"/>
            </a:p>
          </p:txBody>
        </p:sp>
        <p:sp>
          <p:nvSpPr>
            <p:cNvPr id="42" name="R3"/>
            <p:cNvSpPr/>
            <p:nvPr/>
          </p:nvSpPr>
          <p:spPr>
            <a:xfrm>
              <a:off x="15502325" y="8877890"/>
              <a:ext cx="883406"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R3</a:t>
              </a:r>
            </a:p>
          </p:txBody>
        </p:sp>
        <p:sp>
          <p:nvSpPr>
            <p:cNvPr id="44" name="Line"/>
            <p:cNvSpPr/>
            <p:nvPr/>
          </p:nvSpPr>
          <p:spPr>
            <a:xfrm flipV="1">
              <a:off x="16934171" y="5654318"/>
              <a:ext cx="1020396" cy="1"/>
            </a:xfrm>
            <a:prstGeom prst="line">
              <a:avLst/>
            </a:prstGeom>
            <a:ln w="127000">
              <a:solidFill>
                <a:schemeClr val="accent4">
                  <a:lumMod val="60000"/>
                  <a:lumOff val="40000"/>
                </a:schemeClr>
              </a:solidFill>
              <a:miter/>
              <a:tailEnd type="triangle"/>
            </a:ln>
          </p:spPr>
          <p:txBody>
            <a:bodyPr lIns="45719" rIns="45719"/>
            <a:lstStyle/>
            <a:p/>
          </p:txBody>
        </p:sp>
        <p:sp>
          <p:nvSpPr>
            <p:cNvPr id="47" name="1"/>
            <p:cNvSpPr/>
            <p:nvPr/>
          </p:nvSpPr>
          <p:spPr>
            <a:xfrm>
              <a:off x="17648964" y="8327772"/>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rPr lang="en-US" smtClean="0"/>
                <a:t>2</a:t>
              </a:r>
              <a:endParaRPr lang="en-US" smtClean="0"/>
            </a:p>
          </p:txBody>
        </p:sp>
        <p:sp>
          <p:nvSpPr>
            <p:cNvPr id="48" name="Line"/>
            <p:cNvSpPr/>
            <p:nvPr/>
          </p:nvSpPr>
          <p:spPr>
            <a:xfrm flipV="1">
              <a:off x="17301175" y="7882705"/>
              <a:ext cx="900031" cy="924819"/>
            </a:xfrm>
            <a:prstGeom prst="line">
              <a:avLst/>
            </a:prstGeom>
            <a:ln w="127000">
              <a:solidFill>
                <a:schemeClr val="accent4">
                  <a:lumMod val="60000"/>
                  <a:lumOff val="40000"/>
                </a:schemeClr>
              </a:solidFill>
              <a:miter/>
              <a:tailEnd type="triangle"/>
            </a:ln>
          </p:spPr>
          <p:txBody>
            <a:bodyPr lIns="45719" rIns="45719"/>
            <a:lstStyle/>
            <a:p/>
          </p:txBody>
        </p:sp>
        <p:sp>
          <p:nvSpPr>
            <p:cNvPr id="50" name="Line"/>
            <p:cNvSpPr/>
            <p:nvPr/>
          </p:nvSpPr>
          <p:spPr>
            <a:xfrm flipH="1">
              <a:off x="14736372" y="7481455"/>
              <a:ext cx="32573" cy="1070602"/>
            </a:xfrm>
            <a:prstGeom prst="line">
              <a:avLst/>
            </a:prstGeom>
            <a:ln w="127000">
              <a:solidFill>
                <a:schemeClr val="accent4">
                  <a:lumMod val="60000"/>
                  <a:lumOff val="40000"/>
                </a:schemeClr>
              </a:solidFill>
              <a:miter/>
              <a:tailEnd type="triangle"/>
            </a:ln>
          </p:spPr>
          <p:txBody>
            <a:bodyPr lIns="45719" rIns="45719"/>
            <a:lstStyle/>
            <a:p/>
          </p:txBody>
        </p:sp>
        <p:sp>
          <p:nvSpPr>
            <p:cNvPr id="51" name="1"/>
            <p:cNvSpPr/>
            <p:nvPr/>
          </p:nvSpPr>
          <p:spPr>
            <a:xfrm>
              <a:off x="13853075" y="7292033"/>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rPr lang="en-US" dirty="0" smtClean="0"/>
                <a:t>1</a:t>
              </a:r>
              <a:endParaRPr dirty="0"/>
            </a:p>
          </p:txBody>
        </p:sp>
      </p:grpSp>
      <p:grpSp>
        <p:nvGrpSpPr>
          <p:cNvPr id="52" name="Group"/>
          <p:cNvGrpSpPr/>
          <p:nvPr/>
        </p:nvGrpSpPr>
        <p:grpSpPr>
          <a:xfrm>
            <a:off x="2794869" y="4039816"/>
            <a:ext cx="542715" cy="542749"/>
            <a:chOff x="0" y="0"/>
            <a:chExt cx="542713" cy="542747"/>
          </a:xfrm>
        </p:grpSpPr>
        <p:sp>
          <p:nvSpPr>
            <p:cNvPr id="5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5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55" name="Models the network as a combinational circuit"/>
          <p:cNvSpPr/>
          <p:nvPr/>
        </p:nvSpPr>
        <p:spPr>
          <a:xfrm>
            <a:off x="3850206" y="3897170"/>
            <a:ext cx="16316324" cy="769441"/>
          </a:xfrm>
          <a:prstGeom prst="rect">
            <a:avLst/>
          </a:prstGeom>
          <a:ln w="12700">
            <a:miter lim="400000"/>
          </a:ln>
        </p:spPr>
        <p:txBody>
          <a:bodyPr wrap="none" lIns="45719" rIns="45719">
            <a:spAutoFit/>
          </a:bodyPr>
          <a:lstStyle>
            <a:lvl1pPr>
              <a:defRPr sz="4400"/>
            </a:lvl1pPr>
          </a:lstStyle>
          <a:p>
            <a:r>
              <a:rPr lang="en-US" b="1" dirty="0" smtClean="0"/>
              <a:t>Generality:</a:t>
            </a:r>
            <a:r>
              <a:rPr lang="en-US" dirty="0" smtClean="0"/>
              <a:t> directives are diverse and have complex interactions</a:t>
            </a:r>
            <a:endParaRPr lang="en-US" dirty="0" smtClean="0"/>
          </a:p>
        </p:txBody>
      </p:sp>
      <p:grpSp>
        <p:nvGrpSpPr>
          <p:cNvPr id="56" name="Group"/>
          <p:cNvGrpSpPr/>
          <p:nvPr/>
        </p:nvGrpSpPr>
        <p:grpSpPr>
          <a:xfrm>
            <a:off x="2788838" y="5711784"/>
            <a:ext cx="542715" cy="542749"/>
            <a:chOff x="0" y="0"/>
            <a:chExt cx="542713" cy="542747"/>
          </a:xfrm>
        </p:grpSpPr>
        <p:sp>
          <p:nvSpPr>
            <p:cNvPr id="57"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58"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59" name="Encodes the network as an SMT formula"/>
          <p:cNvSpPr/>
          <p:nvPr/>
        </p:nvSpPr>
        <p:spPr>
          <a:xfrm>
            <a:off x="3844175" y="5569138"/>
            <a:ext cx="16023244" cy="769441"/>
          </a:xfrm>
          <a:prstGeom prst="rect">
            <a:avLst/>
          </a:prstGeom>
          <a:ln w="12700">
            <a:miter lim="400000"/>
          </a:ln>
        </p:spPr>
        <p:txBody>
          <a:bodyPr wrap="square" lIns="45719" rIns="45719">
            <a:spAutoFit/>
          </a:bodyPr>
          <a:lstStyle>
            <a:lvl1pPr>
              <a:defRPr sz="4400"/>
            </a:lvl1pPr>
          </a:lstStyle>
          <a:p>
            <a:r>
              <a:rPr lang="en-US" b="1" dirty="0" smtClean="0"/>
              <a:t>Scalability: </a:t>
            </a:r>
            <a:r>
              <a:rPr lang="en-US" dirty="0" smtClean="0"/>
              <a:t>message ordering in the control plane matters</a:t>
            </a:r>
            <a:endParaRPr lang="en-US" dirty="0" smtClean="0"/>
          </a:p>
        </p:txBody>
      </p:sp>
      <p:grpSp>
        <p:nvGrpSpPr>
          <p:cNvPr id="64" name="Group 63"/>
          <p:cNvGrpSpPr/>
          <p:nvPr/>
        </p:nvGrpSpPr>
        <p:grpSpPr>
          <a:xfrm>
            <a:off x="13243476" y="6531419"/>
            <a:ext cx="5982917" cy="5809486"/>
            <a:chOff x="13853075" y="4407244"/>
            <a:chExt cx="5982917" cy="5809486"/>
          </a:xfrm>
        </p:grpSpPr>
        <p:sp>
          <p:nvSpPr>
            <p:cNvPr id="65" name="1"/>
            <p:cNvSpPr/>
            <p:nvPr/>
          </p:nvSpPr>
          <p:spPr>
            <a:xfrm>
              <a:off x="17047288" y="4407244"/>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rPr lang="en-US" dirty="0" smtClean="0"/>
                <a:t>1</a:t>
              </a:r>
              <a:endParaRPr dirty="0"/>
            </a:p>
          </p:txBody>
        </p:sp>
        <p:sp>
          <p:nvSpPr>
            <p:cNvPr id="66" name="Line"/>
            <p:cNvSpPr/>
            <p:nvPr/>
          </p:nvSpPr>
          <p:spPr>
            <a:xfrm flipV="1">
              <a:off x="15905928" y="6525795"/>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67" name="Line"/>
            <p:cNvSpPr/>
            <p:nvPr/>
          </p:nvSpPr>
          <p:spPr>
            <a:xfrm flipH="1" flipV="1">
              <a:off x="15968247" y="6671530"/>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68" name="Line"/>
            <p:cNvSpPr/>
            <p:nvPr/>
          </p:nvSpPr>
          <p:spPr>
            <a:xfrm flipH="1">
              <a:off x="16004169" y="6706030"/>
              <a:ext cx="2736107" cy="2911504"/>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69" name="Rounded Rectangle"/>
            <p:cNvSpPr/>
            <p:nvPr/>
          </p:nvSpPr>
          <p:spPr>
            <a:xfrm>
              <a:off x="14984481" y="5746711"/>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0" name="R1"/>
            <p:cNvSpPr/>
            <p:nvPr/>
          </p:nvSpPr>
          <p:spPr>
            <a:xfrm>
              <a:off x="15502695" y="6241210"/>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R1</a:t>
              </a:r>
            </a:p>
          </p:txBody>
        </p:sp>
        <p:sp>
          <p:nvSpPr>
            <p:cNvPr id="71" name="Rounded Rectangle"/>
            <p:cNvSpPr/>
            <p:nvPr/>
          </p:nvSpPr>
          <p:spPr>
            <a:xfrm>
              <a:off x="17895418" y="5746711"/>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2" name="Rounded Rectangle"/>
            <p:cNvSpPr/>
            <p:nvPr/>
          </p:nvSpPr>
          <p:spPr>
            <a:xfrm>
              <a:off x="15022581" y="8367092"/>
              <a:ext cx="1940574" cy="1849638"/>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3" name="R2"/>
            <p:cNvSpPr/>
            <p:nvPr/>
          </p:nvSpPr>
          <p:spPr>
            <a:xfrm>
              <a:off x="18424002" y="6227276"/>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rPr dirty="0"/>
                <a:t>R2</a:t>
              </a:r>
              <a:endParaRPr dirty="0"/>
            </a:p>
          </p:txBody>
        </p:sp>
        <p:sp>
          <p:nvSpPr>
            <p:cNvPr id="74" name="R3"/>
            <p:cNvSpPr/>
            <p:nvPr/>
          </p:nvSpPr>
          <p:spPr>
            <a:xfrm>
              <a:off x="15502325" y="8877890"/>
              <a:ext cx="883406"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R3</a:t>
              </a:r>
            </a:p>
          </p:txBody>
        </p:sp>
        <p:sp>
          <p:nvSpPr>
            <p:cNvPr id="75" name="Line"/>
            <p:cNvSpPr/>
            <p:nvPr/>
          </p:nvSpPr>
          <p:spPr>
            <a:xfrm flipV="1">
              <a:off x="16934171" y="5654318"/>
              <a:ext cx="1020396" cy="1"/>
            </a:xfrm>
            <a:prstGeom prst="line">
              <a:avLst/>
            </a:prstGeom>
            <a:ln w="127000">
              <a:solidFill>
                <a:schemeClr val="accent4">
                  <a:lumMod val="60000"/>
                  <a:lumOff val="40000"/>
                </a:schemeClr>
              </a:solidFill>
              <a:miter/>
              <a:tailEnd type="triangle"/>
            </a:ln>
          </p:spPr>
          <p:txBody>
            <a:bodyPr lIns="45719" rIns="45719"/>
            <a:lstStyle/>
            <a:p/>
          </p:txBody>
        </p:sp>
        <p:sp>
          <p:nvSpPr>
            <p:cNvPr id="76" name="1"/>
            <p:cNvSpPr/>
            <p:nvPr/>
          </p:nvSpPr>
          <p:spPr>
            <a:xfrm>
              <a:off x="17648964" y="8327772"/>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rPr lang="en-US" dirty="0" smtClean="0"/>
                <a:t>2</a:t>
              </a:r>
              <a:endParaRPr dirty="0"/>
            </a:p>
          </p:txBody>
        </p:sp>
        <p:sp>
          <p:nvSpPr>
            <p:cNvPr id="77" name="Line"/>
            <p:cNvSpPr/>
            <p:nvPr/>
          </p:nvSpPr>
          <p:spPr>
            <a:xfrm flipH="1">
              <a:off x="17227843" y="7819531"/>
              <a:ext cx="947067" cy="975231"/>
            </a:xfrm>
            <a:prstGeom prst="line">
              <a:avLst/>
            </a:prstGeom>
            <a:ln w="127000">
              <a:solidFill>
                <a:schemeClr val="accent4">
                  <a:lumMod val="60000"/>
                  <a:lumOff val="40000"/>
                </a:schemeClr>
              </a:solidFill>
              <a:miter/>
              <a:tailEnd type="triangle"/>
            </a:ln>
          </p:spPr>
          <p:txBody>
            <a:bodyPr lIns="45719" rIns="45719"/>
            <a:lstStyle/>
            <a:p/>
          </p:txBody>
        </p:sp>
        <p:sp>
          <p:nvSpPr>
            <p:cNvPr id="78" name="Line"/>
            <p:cNvSpPr/>
            <p:nvPr/>
          </p:nvSpPr>
          <p:spPr>
            <a:xfrm flipH="1">
              <a:off x="14736372" y="7481455"/>
              <a:ext cx="32573" cy="1070602"/>
            </a:xfrm>
            <a:prstGeom prst="line">
              <a:avLst/>
            </a:prstGeom>
            <a:ln w="127000">
              <a:solidFill>
                <a:schemeClr val="accent4">
                  <a:lumMod val="60000"/>
                  <a:lumOff val="40000"/>
                </a:schemeClr>
              </a:solidFill>
              <a:miter/>
              <a:tailEnd type="triangle"/>
            </a:ln>
          </p:spPr>
          <p:txBody>
            <a:bodyPr lIns="45719" rIns="45719"/>
            <a:lstStyle/>
            <a:p/>
          </p:txBody>
        </p:sp>
        <p:sp>
          <p:nvSpPr>
            <p:cNvPr id="79" name="1"/>
            <p:cNvSpPr/>
            <p:nvPr/>
          </p:nvSpPr>
          <p:spPr>
            <a:xfrm>
              <a:off x="13853075" y="7292033"/>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rPr lang="en-US" dirty="0" smtClean="0"/>
                <a:t>3</a:t>
              </a:r>
              <a:endParaRPr dirty="0"/>
            </a:p>
          </p:txBody>
        </p:sp>
      </p:grpSp>
      <p:sp>
        <p:nvSpPr>
          <p:cNvPr id="9" name="Rectangle 8"/>
          <p:cNvSpPr/>
          <p:nvPr/>
        </p:nvSpPr>
        <p:spPr>
          <a:xfrm>
            <a:off x="11120048" y="9014853"/>
            <a:ext cx="1191504" cy="1569660"/>
          </a:xfrm>
          <a:prstGeom prst="rect">
            <a:avLst/>
          </a:prstGeom>
        </p:spPr>
        <p:txBody>
          <a:bodyPr wrap="square">
            <a:spAutoFit/>
          </a:bodyPr>
          <a:lstStyle/>
          <a:p>
            <a:r>
              <a:rPr lang="en-US" sz="9600" b="1" dirty="0">
                <a:solidFill>
                  <a:srgbClr val="333333"/>
                </a:solidFill>
                <a:latin typeface="Open Sans" charset="0"/>
              </a:rPr>
              <a:t>≠</a:t>
            </a:r>
            <a:endParaRPr lang="en-US" sz="9600" b="1" dirty="0"/>
          </a:p>
        </p:txBody>
      </p:sp>
    </p:spTree>
  </p:cSld>
  <p:clrMapOvr>
    <a:masterClrMapping/>
  </p:clrMapOvr>
  <p:transition spd="med" advTm="121"/>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533" name="Group"/>
          <p:cNvSpPr/>
          <p:nvPr/>
        </p:nvSpPr>
        <p:spPr>
          <a:xfrm>
            <a:off x="8755522" y="483016"/>
            <a:ext cx="6866621"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Contributions</a:t>
            </a:r>
            <a:endParaRPr dirty="0"/>
          </a:p>
        </p:txBody>
      </p:sp>
      <p:grpSp>
        <p:nvGrpSpPr>
          <p:cNvPr id="536" name="Group"/>
          <p:cNvGrpSpPr/>
          <p:nvPr/>
        </p:nvGrpSpPr>
        <p:grpSpPr>
          <a:xfrm>
            <a:off x="2374686" y="5415119"/>
            <a:ext cx="542715" cy="542749"/>
            <a:chOff x="0" y="0"/>
            <a:chExt cx="542713" cy="542747"/>
          </a:xfrm>
        </p:grpSpPr>
        <p:sp>
          <p:nvSpPr>
            <p:cNvPr id="534"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535"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537" name="Models the network as a combinational circuit"/>
          <p:cNvSpPr/>
          <p:nvPr/>
        </p:nvSpPr>
        <p:spPr>
          <a:xfrm>
            <a:off x="3430023" y="5272473"/>
            <a:ext cx="12018673" cy="769441"/>
          </a:xfrm>
          <a:prstGeom prst="rect">
            <a:avLst/>
          </a:prstGeom>
          <a:ln w="12700">
            <a:miter lim="400000"/>
          </a:ln>
        </p:spPr>
        <p:txBody>
          <a:bodyPr wrap="none" lIns="45719" rIns="45719">
            <a:spAutoFit/>
          </a:bodyPr>
          <a:lstStyle>
            <a:lvl1pPr>
              <a:defRPr sz="4400"/>
            </a:lvl1pPr>
          </a:lstStyle>
          <a:p>
            <a:r>
              <a:rPr lang="en-US" dirty="0" smtClean="0"/>
              <a:t>Encodes the network as a combinational circuit </a:t>
            </a:r>
            <a:endParaRPr lang="en-US" dirty="0" smtClean="0"/>
          </a:p>
        </p:txBody>
      </p:sp>
      <p:grpSp>
        <p:nvGrpSpPr>
          <p:cNvPr id="544" name="Group"/>
          <p:cNvGrpSpPr/>
          <p:nvPr/>
        </p:nvGrpSpPr>
        <p:grpSpPr>
          <a:xfrm>
            <a:off x="2433112" y="8913628"/>
            <a:ext cx="542715" cy="542749"/>
            <a:chOff x="0" y="0"/>
            <a:chExt cx="542713" cy="542747"/>
          </a:xfrm>
        </p:grpSpPr>
        <p:sp>
          <p:nvSpPr>
            <p:cNvPr id="542"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543"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545" name="Can model almost all control-plane features"/>
          <p:cNvSpPr/>
          <p:nvPr/>
        </p:nvSpPr>
        <p:spPr>
          <a:xfrm>
            <a:off x="3488449" y="8770982"/>
            <a:ext cx="11138625" cy="1446550"/>
          </a:xfrm>
          <a:prstGeom prst="rect">
            <a:avLst/>
          </a:prstGeom>
          <a:ln w="12700">
            <a:miter lim="400000"/>
          </a:ln>
        </p:spPr>
        <p:txBody>
          <a:bodyPr wrap="none" lIns="45719" rIns="45719">
            <a:spAutoFit/>
          </a:bodyPr>
          <a:lstStyle>
            <a:lvl1pPr>
              <a:defRPr sz="4400"/>
            </a:lvl1pPr>
          </a:lstStyle>
          <a:p>
            <a:r>
              <a:rPr lang="en-US" dirty="0" smtClean="0"/>
              <a:t>C</a:t>
            </a:r>
            <a:r>
              <a:rPr dirty="0" smtClean="0"/>
              <a:t>an </a:t>
            </a:r>
            <a:r>
              <a:rPr dirty="0"/>
              <a:t>model </a:t>
            </a:r>
            <a:r>
              <a:rPr lang="en-US" dirty="0" smtClean="0"/>
              <a:t>most </a:t>
            </a:r>
            <a:r>
              <a:rPr dirty="0" smtClean="0"/>
              <a:t>control-plane </a:t>
            </a:r>
            <a:r>
              <a:rPr dirty="0" smtClean="0"/>
              <a:t>features</a:t>
            </a:r>
            <a:r>
              <a:rPr lang="en-US" dirty="0"/>
              <a:t> </a:t>
            </a:r>
            <a:endParaRPr lang="en-US" dirty="0" smtClean="0"/>
          </a:p>
          <a:p>
            <a:r>
              <a:rPr lang="en-US" dirty="0" smtClean="0"/>
              <a:t>and can verify a rich collection of properties</a:t>
            </a:r>
            <a:endParaRPr dirty="0"/>
          </a:p>
        </p:txBody>
      </p:sp>
      <p:sp>
        <p:nvSpPr>
          <p:cNvPr id="546" name="We answer yes by building a tool called Minesweeper:"/>
          <p:cNvSpPr/>
          <p:nvPr/>
        </p:nvSpPr>
        <p:spPr>
          <a:xfrm>
            <a:off x="2205295" y="3127858"/>
            <a:ext cx="11364648" cy="830997"/>
          </a:xfrm>
          <a:prstGeom prst="rect">
            <a:avLst/>
          </a:prstGeom>
          <a:ln w="12700">
            <a:miter lim="400000"/>
          </a:ln>
        </p:spPr>
        <p:txBody>
          <a:bodyPr wrap="none" lIns="45719" rIns="45719">
            <a:spAutoFit/>
          </a:bodyPr>
          <a:lstStyle/>
          <a:p>
            <a:pPr>
              <a:defRPr sz="4800"/>
            </a:pPr>
            <a:r>
              <a:rPr lang="en-US" dirty="0" smtClean="0"/>
              <a:t>We build </a:t>
            </a:r>
            <a:r>
              <a:rPr dirty="0" smtClean="0"/>
              <a:t>a </a:t>
            </a:r>
            <a:r>
              <a:rPr dirty="0"/>
              <a:t>tool called </a:t>
            </a:r>
            <a:r>
              <a:rPr b="1" dirty="0" smtClean="0"/>
              <a:t>Minesweeper</a:t>
            </a:r>
            <a:r>
              <a:rPr lang="en-US" dirty="0"/>
              <a:t> </a:t>
            </a:r>
            <a:r>
              <a:rPr lang="en-US" dirty="0" smtClean="0"/>
              <a:t>that:</a:t>
            </a:r>
            <a:endParaRPr dirty="0"/>
          </a:p>
        </p:txBody>
      </p:sp>
      <p:grpSp>
        <p:nvGrpSpPr>
          <p:cNvPr id="602" name="Group"/>
          <p:cNvGrpSpPr/>
          <p:nvPr/>
        </p:nvGrpSpPr>
        <p:grpSpPr>
          <a:xfrm>
            <a:off x="15936171" y="6913329"/>
            <a:ext cx="8044569" cy="2827824"/>
            <a:chOff x="0" y="0"/>
            <a:chExt cx="8687038" cy="3014216"/>
          </a:xfrm>
        </p:grpSpPr>
        <p:grpSp>
          <p:nvGrpSpPr>
            <p:cNvPr id="596" name="Group"/>
            <p:cNvGrpSpPr/>
            <p:nvPr/>
          </p:nvGrpSpPr>
          <p:grpSpPr>
            <a:xfrm>
              <a:off x="0" y="165040"/>
              <a:ext cx="8444951" cy="2794287"/>
              <a:chOff x="-504447" y="0"/>
              <a:chExt cx="8444950" cy="2794286"/>
            </a:xfrm>
          </p:grpSpPr>
          <p:sp>
            <p:nvSpPr>
              <p:cNvPr id="551" name="Shape"/>
              <p:cNvSpPr/>
              <p:nvPr/>
            </p:nvSpPr>
            <p:spPr>
              <a:xfrm>
                <a:off x="1505108" y="0"/>
                <a:ext cx="4750284" cy="2794287"/>
              </a:xfrm>
              <a:custGeom>
                <a:avLst/>
                <a:gdLst/>
                <a:ahLst/>
                <a:cxnLst>
                  <a:cxn ang="0">
                    <a:pos x="wd2" y="hd2"/>
                  </a:cxn>
                  <a:cxn ang="5400000">
                    <a:pos x="wd2" y="hd2"/>
                  </a:cxn>
                  <a:cxn ang="10800000">
                    <a:pos x="wd2" y="hd2"/>
                  </a:cxn>
                  <a:cxn ang="16200000">
                    <a:pos x="wd2" y="hd2"/>
                  </a:cxn>
                </a:cxnLst>
                <a:rect l="0" t="0" r="r" b="b"/>
                <a:pathLst>
                  <a:path w="21600" h="21600" extrusionOk="0">
                    <a:moveTo>
                      <a:pt x="21593" y="4657"/>
                    </a:moveTo>
                    <a:lnTo>
                      <a:pt x="21545" y="4644"/>
                    </a:lnTo>
                    <a:lnTo>
                      <a:pt x="21559" y="4606"/>
                    </a:lnTo>
                    <a:lnTo>
                      <a:pt x="21573" y="4529"/>
                    </a:lnTo>
                    <a:lnTo>
                      <a:pt x="21573" y="4389"/>
                    </a:lnTo>
                    <a:lnTo>
                      <a:pt x="21566" y="4325"/>
                    </a:lnTo>
                    <a:lnTo>
                      <a:pt x="21559" y="4376"/>
                    </a:lnTo>
                    <a:lnTo>
                      <a:pt x="21525" y="4376"/>
                    </a:lnTo>
                    <a:lnTo>
                      <a:pt x="21464" y="4363"/>
                    </a:lnTo>
                    <a:lnTo>
                      <a:pt x="21409" y="4274"/>
                    </a:lnTo>
                    <a:lnTo>
                      <a:pt x="21389" y="4210"/>
                    </a:lnTo>
                    <a:lnTo>
                      <a:pt x="21382" y="4159"/>
                    </a:lnTo>
                    <a:lnTo>
                      <a:pt x="21382" y="3955"/>
                    </a:lnTo>
                    <a:lnTo>
                      <a:pt x="21279" y="3853"/>
                    </a:lnTo>
                    <a:lnTo>
                      <a:pt x="21279" y="2488"/>
                    </a:lnTo>
                    <a:lnTo>
                      <a:pt x="21102" y="2169"/>
                    </a:lnTo>
                    <a:lnTo>
                      <a:pt x="21054" y="2169"/>
                    </a:lnTo>
                    <a:lnTo>
                      <a:pt x="21006" y="2309"/>
                    </a:lnTo>
                    <a:lnTo>
                      <a:pt x="20884" y="2348"/>
                    </a:lnTo>
                    <a:lnTo>
                      <a:pt x="20802" y="2284"/>
                    </a:lnTo>
                    <a:lnTo>
                      <a:pt x="20788" y="2245"/>
                    </a:lnTo>
                    <a:lnTo>
                      <a:pt x="20768" y="2169"/>
                    </a:lnTo>
                    <a:lnTo>
                      <a:pt x="20720" y="2080"/>
                    </a:lnTo>
                    <a:lnTo>
                      <a:pt x="20679" y="2067"/>
                    </a:lnTo>
                    <a:lnTo>
                      <a:pt x="20638" y="2118"/>
                    </a:lnTo>
                    <a:lnTo>
                      <a:pt x="20454" y="2692"/>
                    </a:lnTo>
                    <a:lnTo>
                      <a:pt x="20427" y="2998"/>
                    </a:lnTo>
                    <a:lnTo>
                      <a:pt x="20386" y="3151"/>
                    </a:lnTo>
                    <a:lnTo>
                      <a:pt x="20379" y="3228"/>
                    </a:lnTo>
                    <a:lnTo>
                      <a:pt x="20345" y="3343"/>
                    </a:lnTo>
                    <a:lnTo>
                      <a:pt x="20324" y="3432"/>
                    </a:lnTo>
                    <a:lnTo>
                      <a:pt x="20297" y="3891"/>
                    </a:lnTo>
                    <a:lnTo>
                      <a:pt x="20290" y="3917"/>
                    </a:lnTo>
                    <a:lnTo>
                      <a:pt x="20242" y="3981"/>
                    </a:lnTo>
                    <a:lnTo>
                      <a:pt x="20222" y="4044"/>
                    </a:lnTo>
                    <a:lnTo>
                      <a:pt x="20215" y="4108"/>
                    </a:lnTo>
                    <a:lnTo>
                      <a:pt x="20222" y="4185"/>
                    </a:lnTo>
                    <a:lnTo>
                      <a:pt x="20222" y="4210"/>
                    </a:lnTo>
                    <a:lnTo>
                      <a:pt x="20174" y="4172"/>
                    </a:lnTo>
                    <a:lnTo>
                      <a:pt x="20167" y="4185"/>
                    </a:lnTo>
                    <a:lnTo>
                      <a:pt x="20167" y="4261"/>
                    </a:lnTo>
                    <a:lnTo>
                      <a:pt x="20092" y="4210"/>
                    </a:lnTo>
                    <a:lnTo>
                      <a:pt x="20031" y="4249"/>
                    </a:lnTo>
                    <a:lnTo>
                      <a:pt x="20017" y="4274"/>
                    </a:lnTo>
                    <a:lnTo>
                      <a:pt x="19928" y="4300"/>
                    </a:lnTo>
                    <a:lnTo>
                      <a:pt x="19908" y="4338"/>
                    </a:lnTo>
                    <a:lnTo>
                      <a:pt x="19867" y="4542"/>
                    </a:lnTo>
                    <a:lnTo>
                      <a:pt x="18571" y="4542"/>
                    </a:lnTo>
                    <a:lnTo>
                      <a:pt x="18462" y="4733"/>
                    </a:lnTo>
                    <a:lnTo>
                      <a:pt x="18332" y="4874"/>
                    </a:lnTo>
                    <a:lnTo>
                      <a:pt x="18312" y="4938"/>
                    </a:lnTo>
                    <a:lnTo>
                      <a:pt x="18305" y="4950"/>
                    </a:lnTo>
                    <a:lnTo>
                      <a:pt x="18298" y="5027"/>
                    </a:lnTo>
                    <a:lnTo>
                      <a:pt x="18257" y="5154"/>
                    </a:lnTo>
                    <a:lnTo>
                      <a:pt x="18114" y="5333"/>
                    </a:lnTo>
                    <a:lnTo>
                      <a:pt x="18086" y="5397"/>
                    </a:lnTo>
                    <a:lnTo>
                      <a:pt x="18093" y="5461"/>
                    </a:lnTo>
                    <a:lnTo>
                      <a:pt x="18148" y="5461"/>
                    </a:lnTo>
                    <a:lnTo>
                      <a:pt x="18168" y="5499"/>
                    </a:lnTo>
                    <a:lnTo>
                      <a:pt x="18161" y="5563"/>
                    </a:lnTo>
                    <a:lnTo>
                      <a:pt x="18141" y="5601"/>
                    </a:lnTo>
                    <a:lnTo>
                      <a:pt x="18114" y="5575"/>
                    </a:lnTo>
                    <a:lnTo>
                      <a:pt x="18107" y="5614"/>
                    </a:lnTo>
                    <a:lnTo>
                      <a:pt x="18114" y="5639"/>
                    </a:lnTo>
                    <a:lnTo>
                      <a:pt x="18148" y="5716"/>
                    </a:lnTo>
                    <a:lnTo>
                      <a:pt x="18155" y="5843"/>
                    </a:lnTo>
                    <a:lnTo>
                      <a:pt x="18148" y="5945"/>
                    </a:lnTo>
                    <a:lnTo>
                      <a:pt x="18032" y="5971"/>
                    </a:lnTo>
                    <a:lnTo>
                      <a:pt x="17923" y="6124"/>
                    </a:lnTo>
                    <a:lnTo>
                      <a:pt x="17854" y="6175"/>
                    </a:lnTo>
                    <a:lnTo>
                      <a:pt x="17718" y="6175"/>
                    </a:lnTo>
                    <a:lnTo>
                      <a:pt x="17691" y="6162"/>
                    </a:lnTo>
                    <a:lnTo>
                      <a:pt x="17616" y="6201"/>
                    </a:lnTo>
                    <a:lnTo>
                      <a:pt x="17568" y="6124"/>
                    </a:lnTo>
                    <a:lnTo>
                      <a:pt x="17466" y="6086"/>
                    </a:lnTo>
                    <a:lnTo>
                      <a:pt x="17418" y="6086"/>
                    </a:lnTo>
                    <a:lnTo>
                      <a:pt x="17275" y="6111"/>
                    </a:lnTo>
                    <a:lnTo>
                      <a:pt x="17131" y="6175"/>
                    </a:lnTo>
                    <a:lnTo>
                      <a:pt x="17063" y="6239"/>
                    </a:lnTo>
                    <a:lnTo>
                      <a:pt x="17084" y="6366"/>
                    </a:lnTo>
                    <a:lnTo>
                      <a:pt x="17118" y="6456"/>
                    </a:lnTo>
                    <a:lnTo>
                      <a:pt x="17131" y="6609"/>
                    </a:lnTo>
                    <a:lnTo>
                      <a:pt x="17049" y="6775"/>
                    </a:lnTo>
                    <a:lnTo>
                      <a:pt x="17022" y="6839"/>
                    </a:lnTo>
                    <a:lnTo>
                      <a:pt x="16995" y="6864"/>
                    </a:lnTo>
                    <a:lnTo>
                      <a:pt x="16974" y="6877"/>
                    </a:lnTo>
                    <a:lnTo>
                      <a:pt x="16906" y="7004"/>
                    </a:lnTo>
                    <a:lnTo>
                      <a:pt x="16790" y="7145"/>
                    </a:lnTo>
                    <a:lnTo>
                      <a:pt x="16729" y="7221"/>
                    </a:lnTo>
                    <a:lnTo>
                      <a:pt x="16654" y="7247"/>
                    </a:lnTo>
                    <a:lnTo>
                      <a:pt x="16592" y="7336"/>
                    </a:lnTo>
                    <a:lnTo>
                      <a:pt x="16504" y="7425"/>
                    </a:lnTo>
                    <a:lnTo>
                      <a:pt x="16401" y="7464"/>
                    </a:lnTo>
                    <a:lnTo>
                      <a:pt x="16278" y="7566"/>
                    </a:lnTo>
                    <a:lnTo>
                      <a:pt x="16033" y="7834"/>
                    </a:lnTo>
                    <a:lnTo>
                      <a:pt x="15924" y="7834"/>
                    </a:lnTo>
                    <a:lnTo>
                      <a:pt x="15801" y="7910"/>
                    </a:lnTo>
                    <a:lnTo>
                      <a:pt x="15664" y="7885"/>
                    </a:lnTo>
                    <a:lnTo>
                      <a:pt x="15651" y="7834"/>
                    </a:lnTo>
                    <a:lnTo>
                      <a:pt x="15596" y="7834"/>
                    </a:lnTo>
                    <a:lnTo>
                      <a:pt x="15562" y="7821"/>
                    </a:lnTo>
                    <a:lnTo>
                      <a:pt x="15514" y="7744"/>
                    </a:lnTo>
                    <a:lnTo>
                      <a:pt x="15412" y="7681"/>
                    </a:lnTo>
                    <a:lnTo>
                      <a:pt x="15446" y="7591"/>
                    </a:lnTo>
                    <a:lnTo>
                      <a:pt x="15542" y="7413"/>
                    </a:lnTo>
                    <a:lnTo>
                      <a:pt x="15542" y="7272"/>
                    </a:lnTo>
                    <a:lnTo>
                      <a:pt x="15576" y="7119"/>
                    </a:lnTo>
                    <a:lnTo>
                      <a:pt x="15617" y="7055"/>
                    </a:lnTo>
                    <a:lnTo>
                      <a:pt x="15617" y="6953"/>
                    </a:lnTo>
                    <a:lnTo>
                      <a:pt x="15623" y="6902"/>
                    </a:lnTo>
                    <a:lnTo>
                      <a:pt x="15664" y="6813"/>
                    </a:lnTo>
                    <a:lnTo>
                      <a:pt x="15746" y="6813"/>
                    </a:lnTo>
                    <a:lnTo>
                      <a:pt x="15801" y="6469"/>
                    </a:lnTo>
                    <a:lnTo>
                      <a:pt x="15801" y="6379"/>
                    </a:lnTo>
                    <a:lnTo>
                      <a:pt x="15794" y="6405"/>
                    </a:lnTo>
                    <a:lnTo>
                      <a:pt x="15774" y="6328"/>
                    </a:lnTo>
                    <a:lnTo>
                      <a:pt x="15746" y="6239"/>
                    </a:lnTo>
                    <a:lnTo>
                      <a:pt x="15726" y="5818"/>
                    </a:lnTo>
                    <a:lnTo>
                      <a:pt x="15699" y="5677"/>
                    </a:lnTo>
                    <a:lnTo>
                      <a:pt x="15617" y="5422"/>
                    </a:lnTo>
                    <a:lnTo>
                      <a:pt x="15555" y="5435"/>
                    </a:lnTo>
                    <a:lnTo>
                      <a:pt x="15439" y="5537"/>
                    </a:lnTo>
                    <a:lnTo>
                      <a:pt x="15432" y="5550"/>
                    </a:lnTo>
                    <a:lnTo>
                      <a:pt x="15392" y="5754"/>
                    </a:lnTo>
                    <a:lnTo>
                      <a:pt x="15337" y="5818"/>
                    </a:lnTo>
                    <a:lnTo>
                      <a:pt x="15296" y="5843"/>
                    </a:lnTo>
                    <a:lnTo>
                      <a:pt x="15248" y="5818"/>
                    </a:lnTo>
                    <a:lnTo>
                      <a:pt x="15228" y="5754"/>
                    </a:lnTo>
                    <a:lnTo>
                      <a:pt x="15248" y="5639"/>
                    </a:lnTo>
                    <a:lnTo>
                      <a:pt x="15282" y="5512"/>
                    </a:lnTo>
                    <a:lnTo>
                      <a:pt x="15378" y="5371"/>
                    </a:lnTo>
                    <a:lnTo>
                      <a:pt x="15405" y="5256"/>
                    </a:lnTo>
                    <a:lnTo>
                      <a:pt x="15446" y="5154"/>
                    </a:lnTo>
                    <a:lnTo>
                      <a:pt x="15467" y="5078"/>
                    </a:lnTo>
                    <a:lnTo>
                      <a:pt x="15467" y="4950"/>
                    </a:lnTo>
                    <a:lnTo>
                      <a:pt x="15439" y="4682"/>
                    </a:lnTo>
                    <a:lnTo>
                      <a:pt x="15412" y="4593"/>
                    </a:lnTo>
                    <a:lnTo>
                      <a:pt x="15412" y="4504"/>
                    </a:lnTo>
                    <a:lnTo>
                      <a:pt x="15432" y="4453"/>
                    </a:lnTo>
                    <a:lnTo>
                      <a:pt x="15439" y="4440"/>
                    </a:lnTo>
                    <a:lnTo>
                      <a:pt x="15398" y="4261"/>
                    </a:lnTo>
                    <a:lnTo>
                      <a:pt x="15357" y="4185"/>
                    </a:lnTo>
                    <a:lnTo>
                      <a:pt x="15248" y="4121"/>
                    </a:lnTo>
                    <a:lnTo>
                      <a:pt x="15207" y="4057"/>
                    </a:lnTo>
                    <a:lnTo>
                      <a:pt x="15180" y="4032"/>
                    </a:lnTo>
                    <a:lnTo>
                      <a:pt x="15085" y="3904"/>
                    </a:lnTo>
                    <a:lnTo>
                      <a:pt x="15050" y="3866"/>
                    </a:lnTo>
                    <a:lnTo>
                      <a:pt x="15003" y="3891"/>
                    </a:lnTo>
                    <a:lnTo>
                      <a:pt x="14996" y="3853"/>
                    </a:lnTo>
                    <a:lnTo>
                      <a:pt x="14914" y="3815"/>
                    </a:lnTo>
                    <a:lnTo>
                      <a:pt x="14839" y="3828"/>
                    </a:lnTo>
                    <a:lnTo>
                      <a:pt x="14805" y="3917"/>
                    </a:lnTo>
                    <a:lnTo>
                      <a:pt x="14805" y="3981"/>
                    </a:lnTo>
                    <a:lnTo>
                      <a:pt x="14812" y="4057"/>
                    </a:lnTo>
                    <a:lnTo>
                      <a:pt x="14846" y="4134"/>
                    </a:lnTo>
                    <a:lnTo>
                      <a:pt x="14825" y="4172"/>
                    </a:lnTo>
                    <a:lnTo>
                      <a:pt x="14737" y="4249"/>
                    </a:lnTo>
                    <a:lnTo>
                      <a:pt x="14675" y="4261"/>
                    </a:lnTo>
                    <a:lnTo>
                      <a:pt x="14668" y="4453"/>
                    </a:lnTo>
                    <a:lnTo>
                      <a:pt x="14662" y="4593"/>
                    </a:lnTo>
                    <a:lnTo>
                      <a:pt x="14627" y="4606"/>
                    </a:lnTo>
                    <a:lnTo>
                      <a:pt x="14600" y="4682"/>
                    </a:lnTo>
                    <a:lnTo>
                      <a:pt x="14593" y="4644"/>
                    </a:lnTo>
                    <a:lnTo>
                      <a:pt x="14586" y="4478"/>
                    </a:lnTo>
                    <a:lnTo>
                      <a:pt x="14566" y="4402"/>
                    </a:lnTo>
                    <a:lnTo>
                      <a:pt x="14532" y="4453"/>
                    </a:lnTo>
                    <a:lnTo>
                      <a:pt x="14498" y="4529"/>
                    </a:lnTo>
                    <a:lnTo>
                      <a:pt x="14409" y="4619"/>
                    </a:lnTo>
                    <a:lnTo>
                      <a:pt x="14389" y="4746"/>
                    </a:lnTo>
                    <a:lnTo>
                      <a:pt x="14355" y="4823"/>
                    </a:lnTo>
                    <a:lnTo>
                      <a:pt x="14355" y="4963"/>
                    </a:lnTo>
                    <a:lnTo>
                      <a:pt x="14348" y="5052"/>
                    </a:lnTo>
                    <a:lnTo>
                      <a:pt x="14341" y="5205"/>
                    </a:lnTo>
                    <a:lnTo>
                      <a:pt x="14348" y="5256"/>
                    </a:lnTo>
                    <a:lnTo>
                      <a:pt x="14307" y="5308"/>
                    </a:lnTo>
                    <a:lnTo>
                      <a:pt x="14293" y="5550"/>
                    </a:lnTo>
                    <a:lnTo>
                      <a:pt x="14259" y="5831"/>
                    </a:lnTo>
                    <a:lnTo>
                      <a:pt x="14307" y="6124"/>
                    </a:lnTo>
                    <a:lnTo>
                      <a:pt x="14348" y="6252"/>
                    </a:lnTo>
                    <a:lnTo>
                      <a:pt x="14368" y="6366"/>
                    </a:lnTo>
                    <a:lnTo>
                      <a:pt x="14355" y="6800"/>
                    </a:lnTo>
                    <a:lnTo>
                      <a:pt x="14293" y="7132"/>
                    </a:lnTo>
                    <a:lnTo>
                      <a:pt x="14218" y="7400"/>
                    </a:lnTo>
                    <a:lnTo>
                      <a:pt x="14198" y="7502"/>
                    </a:lnTo>
                    <a:lnTo>
                      <a:pt x="14109" y="7617"/>
                    </a:lnTo>
                    <a:lnTo>
                      <a:pt x="14013" y="7732"/>
                    </a:lnTo>
                    <a:lnTo>
                      <a:pt x="13959" y="7732"/>
                    </a:lnTo>
                    <a:lnTo>
                      <a:pt x="13911" y="7681"/>
                    </a:lnTo>
                    <a:lnTo>
                      <a:pt x="13877" y="7668"/>
                    </a:lnTo>
                    <a:lnTo>
                      <a:pt x="13863" y="7591"/>
                    </a:lnTo>
                    <a:lnTo>
                      <a:pt x="13836" y="7425"/>
                    </a:lnTo>
                    <a:lnTo>
                      <a:pt x="13781" y="7145"/>
                    </a:lnTo>
                    <a:lnTo>
                      <a:pt x="13781" y="6698"/>
                    </a:lnTo>
                    <a:lnTo>
                      <a:pt x="13754" y="6456"/>
                    </a:lnTo>
                    <a:lnTo>
                      <a:pt x="13747" y="6252"/>
                    </a:lnTo>
                    <a:lnTo>
                      <a:pt x="13768" y="6086"/>
                    </a:lnTo>
                    <a:lnTo>
                      <a:pt x="13829" y="5818"/>
                    </a:lnTo>
                    <a:lnTo>
                      <a:pt x="13829" y="5639"/>
                    </a:lnTo>
                    <a:lnTo>
                      <a:pt x="13850" y="5512"/>
                    </a:lnTo>
                    <a:lnTo>
                      <a:pt x="13891" y="5269"/>
                    </a:lnTo>
                    <a:lnTo>
                      <a:pt x="13891" y="5154"/>
                    </a:lnTo>
                    <a:lnTo>
                      <a:pt x="13904" y="4989"/>
                    </a:lnTo>
                    <a:lnTo>
                      <a:pt x="13938" y="4823"/>
                    </a:lnTo>
                    <a:lnTo>
                      <a:pt x="14007" y="4619"/>
                    </a:lnTo>
                    <a:lnTo>
                      <a:pt x="14054" y="4389"/>
                    </a:lnTo>
                    <a:lnTo>
                      <a:pt x="14041" y="4261"/>
                    </a:lnTo>
                    <a:lnTo>
                      <a:pt x="13945" y="4465"/>
                    </a:lnTo>
                    <a:lnTo>
                      <a:pt x="13938" y="4580"/>
                    </a:lnTo>
                    <a:lnTo>
                      <a:pt x="13925" y="4682"/>
                    </a:lnTo>
                    <a:lnTo>
                      <a:pt x="13877" y="4708"/>
                    </a:lnTo>
                    <a:lnTo>
                      <a:pt x="13720" y="4963"/>
                    </a:lnTo>
                    <a:lnTo>
                      <a:pt x="13720" y="4912"/>
                    </a:lnTo>
                    <a:lnTo>
                      <a:pt x="13768" y="4708"/>
                    </a:lnTo>
                    <a:lnTo>
                      <a:pt x="13788" y="4644"/>
                    </a:lnTo>
                    <a:lnTo>
                      <a:pt x="13829" y="4580"/>
                    </a:lnTo>
                    <a:lnTo>
                      <a:pt x="13877" y="4414"/>
                    </a:lnTo>
                    <a:lnTo>
                      <a:pt x="14034" y="3930"/>
                    </a:lnTo>
                    <a:lnTo>
                      <a:pt x="14095" y="3776"/>
                    </a:lnTo>
                    <a:lnTo>
                      <a:pt x="14123" y="3789"/>
                    </a:lnTo>
                    <a:lnTo>
                      <a:pt x="14170" y="3751"/>
                    </a:lnTo>
                    <a:lnTo>
                      <a:pt x="14225" y="3662"/>
                    </a:lnTo>
                    <a:lnTo>
                      <a:pt x="14218" y="3917"/>
                    </a:lnTo>
                    <a:lnTo>
                      <a:pt x="14259" y="3904"/>
                    </a:lnTo>
                    <a:lnTo>
                      <a:pt x="14375" y="3662"/>
                    </a:lnTo>
                    <a:lnTo>
                      <a:pt x="14464" y="3623"/>
                    </a:lnTo>
                    <a:lnTo>
                      <a:pt x="14573" y="3585"/>
                    </a:lnTo>
                    <a:lnTo>
                      <a:pt x="14627" y="3483"/>
                    </a:lnTo>
                    <a:lnTo>
                      <a:pt x="14702" y="3445"/>
                    </a:lnTo>
                    <a:lnTo>
                      <a:pt x="14784" y="3496"/>
                    </a:lnTo>
                    <a:lnTo>
                      <a:pt x="14859" y="3560"/>
                    </a:lnTo>
                    <a:lnTo>
                      <a:pt x="14880" y="3585"/>
                    </a:lnTo>
                    <a:lnTo>
                      <a:pt x="14900" y="3649"/>
                    </a:lnTo>
                    <a:lnTo>
                      <a:pt x="14962" y="3649"/>
                    </a:lnTo>
                    <a:lnTo>
                      <a:pt x="14969" y="3560"/>
                    </a:lnTo>
                    <a:lnTo>
                      <a:pt x="14989" y="3509"/>
                    </a:lnTo>
                    <a:lnTo>
                      <a:pt x="15023" y="3547"/>
                    </a:lnTo>
                    <a:lnTo>
                      <a:pt x="15044" y="3623"/>
                    </a:lnTo>
                    <a:lnTo>
                      <a:pt x="15173" y="3560"/>
                    </a:lnTo>
                    <a:lnTo>
                      <a:pt x="15221" y="3560"/>
                    </a:lnTo>
                    <a:lnTo>
                      <a:pt x="15221" y="3547"/>
                    </a:lnTo>
                    <a:lnTo>
                      <a:pt x="15214" y="3509"/>
                    </a:lnTo>
                    <a:lnTo>
                      <a:pt x="15180" y="3470"/>
                    </a:lnTo>
                    <a:lnTo>
                      <a:pt x="15153" y="3406"/>
                    </a:lnTo>
                    <a:lnTo>
                      <a:pt x="15112" y="3355"/>
                    </a:lnTo>
                    <a:lnTo>
                      <a:pt x="15112" y="3215"/>
                    </a:lnTo>
                    <a:lnTo>
                      <a:pt x="15098" y="3139"/>
                    </a:lnTo>
                    <a:lnTo>
                      <a:pt x="15071" y="3037"/>
                    </a:lnTo>
                    <a:lnTo>
                      <a:pt x="15023" y="3037"/>
                    </a:lnTo>
                    <a:lnTo>
                      <a:pt x="14921" y="3062"/>
                    </a:lnTo>
                    <a:lnTo>
                      <a:pt x="14866" y="3037"/>
                    </a:lnTo>
                    <a:lnTo>
                      <a:pt x="14812" y="2973"/>
                    </a:lnTo>
                    <a:lnTo>
                      <a:pt x="14812" y="2832"/>
                    </a:lnTo>
                    <a:lnTo>
                      <a:pt x="14791" y="2756"/>
                    </a:lnTo>
                    <a:lnTo>
                      <a:pt x="14737" y="2756"/>
                    </a:lnTo>
                    <a:lnTo>
                      <a:pt x="14668" y="2820"/>
                    </a:lnTo>
                    <a:lnTo>
                      <a:pt x="14607" y="2858"/>
                    </a:lnTo>
                    <a:lnTo>
                      <a:pt x="14402" y="2832"/>
                    </a:lnTo>
                    <a:lnTo>
                      <a:pt x="14334" y="2922"/>
                    </a:lnTo>
                    <a:lnTo>
                      <a:pt x="14273" y="2960"/>
                    </a:lnTo>
                    <a:lnTo>
                      <a:pt x="14225" y="3062"/>
                    </a:lnTo>
                    <a:lnTo>
                      <a:pt x="14191" y="3088"/>
                    </a:lnTo>
                    <a:lnTo>
                      <a:pt x="14020" y="3024"/>
                    </a:lnTo>
                    <a:lnTo>
                      <a:pt x="13966" y="3037"/>
                    </a:lnTo>
                    <a:lnTo>
                      <a:pt x="13891" y="2896"/>
                    </a:lnTo>
                    <a:lnTo>
                      <a:pt x="13850" y="2769"/>
                    </a:lnTo>
                    <a:lnTo>
                      <a:pt x="13720" y="2654"/>
                    </a:lnTo>
                    <a:lnTo>
                      <a:pt x="13611" y="2679"/>
                    </a:lnTo>
                    <a:lnTo>
                      <a:pt x="13577" y="2667"/>
                    </a:lnTo>
                    <a:lnTo>
                      <a:pt x="13529" y="2756"/>
                    </a:lnTo>
                    <a:lnTo>
                      <a:pt x="13522" y="2718"/>
                    </a:lnTo>
                    <a:lnTo>
                      <a:pt x="13529" y="2552"/>
                    </a:lnTo>
                    <a:lnTo>
                      <a:pt x="13563" y="2475"/>
                    </a:lnTo>
                    <a:lnTo>
                      <a:pt x="13611" y="2424"/>
                    </a:lnTo>
                    <a:lnTo>
                      <a:pt x="13720" y="2182"/>
                    </a:lnTo>
                    <a:lnTo>
                      <a:pt x="13781" y="2105"/>
                    </a:lnTo>
                    <a:lnTo>
                      <a:pt x="13788" y="2041"/>
                    </a:lnTo>
                    <a:lnTo>
                      <a:pt x="13768" y="2029"/>
                    </a:lnTo>
                    <a:lnTo>
                      <a:pt x="13693" y="2041"/>
                    </a:lnTo>
                    <a:lnTo>
                      <a:pt x="13618" y="2080"/>
                    </a:lnTo>
                    <a:lnTo>
                      <a:pt x="13543" y="2169"/>
                    </a:lnTo>
                    <a:lnTo>
                      <a:pt x="13433" y="2284"/>
                    </a:lnTo>
                    <a:lnTo>
                      <a:pt x="13358" y="2462"/>
                    </a:lnTo>
                    <a:lnTo>
                      <a:pt x="13283" y="2539"/>
                    </a:lnTo>
                    <a:lnTo>
                      <a:pt x="13208" y="2654"/>
                    </a:lnTo>
                    <a:lnTo>
                      <a:pt x="13106" y="2692"/>
                    </a:lnTo>
                    <a:lnTo>
                      <a:pt x="13024" y="2743"/>
                    </a:lnTo>
                    <a:lnTo>
                      <a:pt x="12895" y="2922"/>
                    </a:lnTo>
                    <a:lnTo>
                      <a:pt x="12806" y="2934"/>
                    </a:lnTo>
                    <a:lnTo>
                      <a:pt x="12663" y="2896"/>
                    </a:lnTo>
                    <a:lnTo>
                      <a:pt x="12642" y="2960"/>
                    </a:lnTo>
                    <a:lnTo>
                      <a:pt x="12628" y="2934"/>
                    </a:lnTo>
                    <a:lnTo>
                      <a:pt x="12649" y="2794"/>
                    </a:lnTo>
                    <a:lnTo>
                      <a:pt x="12649" y="2667"/>
                    </a:lnTo>
                    <a:lnTo>
                      <a:pt x="12608" y="2590"/>
                    </a:lnTo>
                    <a:lnTo>
                      <a:pt x="12356" y="2883"/>
                    </a:lnTo>
                    <a:lnTo>
                      <a:pt x="12274" y="2922"/>
                    </a:lnTo>
                    <a:lnTo>
                      <a:pt x="12212" y="2896"/>
                    </a:lnTo>
                    <a:lnTo>
                      <a:pt x="12178" y="2820"/>
                    </a:lnTo>
                    <a:lnTo>
                      <a:pt x="12226" y="2718"/>
                    </a:lnTo>
                    <a:lnTo>
                      <a:pt x="12492" y="2284"/>
                    </a:lnTo>
                    <a:lnTo>
                      <a:pt x="12772" y="1850"/>
                    </a:lnTo>
                    <a:lnTo>
                      <a:pt x="12908" y="1761"/>
                    </a:lnTo>
                    <a:lnTo>
                      <a:pt x="13065" y="1505"/>
                    </a:lnTo>
                    <a:lnTo>
                      <a:pt x="13031" y="1505"/>
                    </a:lnTo>
                    <a:lnTo>
                      <a:pt x="12935" y="1416"/>
                    </a:lnTo>
                    <a:lnTo>
                      <a:pt x="12758" y="1416"/>
                    </a:lnTo>
                    <a:lnTo>
                      <a:pt x="12642" y="1314"/>
                    </a:lnTo>
                    <a:lnTo>
                      <a:pt x="12581" y="1327"/>
                    </a:lnTo>
                    <a:lnTo>
                      <a:pt x="12492" y="1416"/>
                    </a:lnTo>
                    <a:lnTo>
                      <a:pt x="12444" y="1429"/>
                    </a:lnTo>
                    <a:lnTo>
                      <a:pt x="12362" y="1352"/>
                    </a:lnTo>
                    <a:lnTo>
                      <a:pt x="12315" y="1225"/>
                    </a:lnTo>
                    <a:lnTo>
                      <a:pt x="12226" y="1174"/>
                    </a:lnTo>
                    <a:lnTo>
                      <a:pt x="12178" y="1097"/>
                    </a:lnTo>
                    <a:lnTo>
                      <a:pt x="12117" y="1072"/>
                    </a:lnTo>
                    <a:lnTo>
                      <a:pt x="12089" y="1033"/>
                    </a:lnTo>
                    <a:lnTo>
                      <a:pt x="12042" y="944"/>
                    </a:lnTo>
                    <a:lnTo>
                      <a:pt x="11987" y="868"/>
                    </a:lnTo>
                    <a:lnTo>
                      <a:pt x="11919" y="817"/>
                    </a:lnTo>
                    <a:lnTo>
                      <a:pt x="11742" y="804"/>
                    </a:lnTo>
                    <a:lnTo>
                      <a:pt x="11687" y="868"/>
                    </a:lnTo>
                    <a:lnTo>
                      <a:pt x="11612" y="868"/>
                    </a:lnTo>
                    <a:lnTo>
                      <a:pt x="11564" y="842"/>
                    </a:lnTo>
                    <a:lnTo>
                      <a:pt x="11564" y="817"/>
                    </a:lnTo>
                    <a:lnTo>
                      <a:pt x="11550" y="804"/>
                    </a:lnTo>
                    <a:lnTo>
                      <a:pt x="11455" y="753"/>
                    </a:lnTo>
                    <a:lnTo>
                      <a:pt x="11428" y="702"/>
                    </a:lnTo>
                    <a:lnTo>
                      <a:pt x="11359" y="740"/>
                    </a:lnTo>
                    <a:lnTo>
                      <a:pt x="11332" y="740"/>
                    </a:lnTo>
                    <a:lnTo>
                      <a:pt x="11325" y="702"/>
                    </a:lnTo>
                    <a:lnTo>
                      <a:pt x="11264" y="727"/>
                    </a:lnTo>
                    <a:lnTo>
                      <a:pt x="11209" y="434"/>
                    </a:lnTo>
                    <a:lnTo>
                      <a:pt x="11189" y="421"/>
                    </a:lnTo>
                    <a:lnTo>
                      <a:pt x="11114" y="13"/>
                    </a:lnTo>
                    <a:lnTo>
                      <a:pt x="11066" y="0"/>
                    </a:lnTo>
                    <a:lnTo>
                      <a:pt x="11032" y="0"/>
                    </a:lnTo>
                    <a:lnTo>
                      <a:pt x="11032" y="459"/>
                    </a:lnTo>
                    <a:lnTo>
                      <a:pt x="5472" y="459"/>
                    </a:lnTo>
                    <a:lnTo>
                      <a:pt x="5137" y="434"/>
                    </a:lnTo>
                    <a:lnTo>
                      <a:pt x="716" y="434"/>
                    </a:lnTo>
                    <a:lnTo>
                      <a:pt x="737" y="549"/>
                    </a:lnTo>
                    <a:lnTo>
                      <a:pt x="771" y="638"/>
                    </a:lnTo>
                    <a:lnTo>
                      <a:pt x="826" y="638"/>
                    </a:lnTo>
                    <a:lnTo>
                      <a:pt x="880" y="676"/>
                    </a:lnTo>
                    <a:lnTo>
                      <a:pt x="907" y="740"/>
                    </a:lnTo>
                    <a:lnTo>
                      <a:pt x="901" y="753"/>
                    </a:lnTo>
                    <a:lnTo>
                      <a:pt x="873" y="727"/>
                    </a:lnTo>
                    <a:lnTo>
                      <a:pt x="846" y="740"/>
                    </a:lnTo>
                    <a:lnTo>
                      <a:pt x="846" y="842"/>
                    </a:lnTo>
                    <a:lnTo>
                      <a:pt x="812" y="944"/>
                    </a:lnTo>
                    <a:lnTo>
                      <a:pt x="791" y="957"/>
                    </a:lnTo>
                    <a:lnTo>
                      <a:pt x="791" y="970"/>
                    </a:lnTo>
                    <a:lnTo>
                      <a:pt x="832" y="1033"/>
                    </a:lnTo>
                    <a:lnTo>
                      <a:pt x="866" y="1072"/>
                    </a:lnTo>
                    <a:lnTo>
                      <a:pt x="873" y="1110"/>
                    </a:lnTo>
                    <a:lnTo>
                      <a:pt x="907" y="1314"/>
                    </a:lnTo>
                    <a:lnTo>
                      <a:pt x="907" y="1518"/>
                    </a:lnTo>
                    <a:lnTo>
                      <a:pt x="901" y="1697"/>
                    </a:lnTo>
                    <a:lnTo>
                      <a:pt x="887" y="1697"/>
                    </a:lnTo>
                    <a:lnTo>
                      <a:pt x="866" y="1595"/>
                    </a:lnTo>
                    <a:lnTo>
                      <a:pt x="846" y="1595"/>
                    </a:lnTo>
                    <a:lnTo>
                      <a:pt x="805" y="1620"/>
                    </a:lnTo>
                    <a:lnTo>
                      <a:pt x="757" y="1824"/>
                    </a:lnTo>
                    <a:lnTo>
                      <a:pt x="689" y="1914"/>
                    </a:lnTo>
                    <a:lnTo>
                      <a:pt x="669" y="1978"/>
                    </a:lnTo>
                    <a:lnTo>
                      <a:pt x="689" y="1990"/>
                    </a:lnTo>
                    <a:lnTo>
                      <a:pt x="689" y="2067"/>
                    </a:lnTo>
                    <a:lnTo>
                      <a:pt x="628" y="2067"/>
                    </a:lnTo>
                    <a:lnTo>
                      <a:pt x="628" y="1927"/>
                    </a:lnTo>
                    <a:lnTo>
                      <a:pt x="689" y="1659"/>
                    </a:lnTo>
                    <a:lnTo>
                      <a:pt x="703" y="1620"/>
                    </a:lnTo>
                    <a:lnTo>
                      <a:pt x="744" y="1582"/>
                    </a:lnTo>
                    <a:lnTo>
                      <a:pt x="757" y="1557"/>
                    </a:lnTo>
                    <a:lnTo>
                      <a:pt x="764" y="1429"/>
                    </a:lnTo>
                    <a:lnTo>
                      <a:pt x="744" y="1327"/>
                    </a:lnTo>
                    <a:lnTo>
                      <a:pt x="669" y="1352"/>
                    </a:lnTo>
                    <a:lnTo>
                      <a:pt x="573" y="1276"/>
                    </a:lnTo>
                    <a:lnTo>
                      <a:pt x="478" y="1289"/>
                    </a:lnTo>
                    <a:lnTo>
                      <a:pt x="396" y="1250"/>
                    </a:lnTo>
                    <a:lnTo>
                      <a:pt x="327" y="1250"/>
                    </a:lnTo>
                    <a:lnTo>
                      <a:pt x="130" y="1110"/>
                    </a:lnTo>
                    <a:lnTo>
                      <a:pt x="61" y="1033"/>
                    </a:lnTo>
                    <a:lnTo>
                      <a:pt x="27" y="1097"/>
                    </a:lnTo>
                    <a:lnTo>
                      <a:pt x="7" y="1225"/>
                    </a:lnTo>
                    <a:lnTo>
                      <a:pt x="0" y="1352"/>
                    </a:lnTo>
                    <a:lnTo>
                      <a:pt x="20" y="1442"/>
                    </a:lnTo>
                    <a:lnTo>
                      <a:pt x="41" y="1557"/>
                    </a:lnTo>
                    <a:lnTo>
                      <a:pt x="102" y="1671"/>
                    </a:lnTo>
                    <a:lnTo>
                      <a:pt x="143" y="1875"/>
                    </a:lnTo>
                    <a:lnTo>
                      <a:pt x="191" y="2309"/>
                    </a:lnTo>
                    <a:lnTo>
                      <a:pt x="218" y="2462"/>
                    </a:lnTo>
                    <a:lnTo>
                      <a:pt x="225" y="2475"/>
                    </a:lnTo>
                    <a:lnTo>
                      <a:pt x="259" y="2399"/>
                    </a:lnTo>
                    <a:lnTo>
                      <a:pt x="287" y="2462"/>
                    </a:lnTo>
                    <a:lnTo>
                      <a:pt x="280" y="2539"/>
                    </a:lnTo>
                    <a:lnTo>
                      <a:pt x="252" y="2615"/>
                    </a:lnTo>
                    <a:lnTo>
                      <a:pt x="252" y="2692"/>
                    </a:lnTo>
                    <a:lnTo>
                      <a:pt x="259" y="2743"/>
                    </a:lnTo>
                    <a:lnTo>
                      <a:pt x="287" y="2756"/>
                    </a:lnTo>
                    <a:lnTo>
                      <a:pt x="314" y="2743"/>
                    </a:lnTo>
                    <a:lnTo>
                      <a:pt x="321" y="2769"/>
                    </a:lnTo>
                    <a:lnTo>
                      <a:pt x="314" y="2871"/>
                    </a:lnTo>
                    <a:lnTo>
                      <a:pt x="321" y="3011"/>
                    </a:lnTo>
                    <a:lnTo>
                      <a:pt x="314" y="3062"/>
                    </a:lnTo>
                    <a:lnTo>
                      <a:pt x="293" y="3037"/>
                    </a:lnTo>
                    <a:lnTo>
                      <a:pt x="287" y="2922"/>
                    </a:lnTo>
                    <a:lnTo>
                      <a:pt x="259" y="2871"/>
                    </a:lnTo>
                    <a:lnTo>
                      <a:pt x="252" y="3037"/>
                    </a:lnTo>
                    <a:lnTo>
                      <a:pt x="266" y="3139"/>
                    </a:lnTo>
                    <a:lnTo>
                      <a:pt x="321" y="3215"/>
                    </a:lnTo>
                    <a:lnTo>
                      <a:pt x="464" y="3202"/>
                    </a:lnTo>
                    <a:lnTo>
                      <a:pt x="505" y="3279"/>
                    </a:lnTo>
                    <a:lnTo>
                      <a:pt x="553" y="3317"/>
                    </a:lnTo>
                    <a:lnTo>
                      <a:pt x="546" y="3368"/>
                    </a:lnTo>
                    <a:lnTo>
                      <a:pt x="464" y="3304"/>
                    </a:lnTo>
                    <a:lnTo>
                      <a:pt x="327" y="3343"/>
                    </a:lnTo>
                    <a:lnTo>
                      <a:pt x="314" y="3368"/>
                    </a:lnTo>
                    <a:lnTo>
                      <a:pt x="300" y="3432"/>
                    </a:lnTo>
                    <a:lnTo>
                      <a:pt x="293" y="3636"/>
                    </a:lnTo>
                    <a:lnTo>
                      <a:pt x="293" y="3713"/>
                    </a:lnTo>
                    <a:lnTo>
                      <a:pt x="321" y="3764"/>
                    </a:lnTo>
                    <a:lnTo>
                      <a:pt x="300" y="3840"/>
                    </a:lnTo>
                    <a:lnTo>
                      <a:pt x="314" y="3981"/>
                    </a:lnTo>
                    <a:lnTo>
                      <a:pt x="287" y="4095"/>
                    </a:lnTo>
                    <a:lnTo>
                      <a:pt x="280" y="4504"/>
                    </a:lnTo>
                    <a:lnTo>
                      <a:pt x="252" y="4670"/>
                    </a:lnTo>
                    <a:lnTo>
                      <a:pt x="259" y="5218"/>
                    </a:lnTo>
                    <a:lnTo>
                      <a:pt x="246" y="5346"/>
                    </a:lnTo>
                    <a:lnTo>
                      <a:pt x="246" y="5499"/>
                    </a:lnTo>
                    <a:lnTo>
                      <a:pt x="205" y="5831"/>
                    </a:lnTo>
                    <a:lnTo>
                      <a:pt x="191" y="5920"/>
                    </a:lnTo>
                    <a:lnTo>
                      <a:pt x="205" y="5945"/>
                    </a:lnTo>
                    <a:lnTo>
                      <a:pt x="211" y="5945"/>
                    </a:lnTo>
                    <a:lnTo>
                      <a:pt x="218" y="6047"/>
                    </a:lnTo>
                    <a:lnTo>
                      <a:pt x="177" y="6099"/>
                    </a:lnTo>
                    <a:lnTo>
                      <a:pt x="136" y="6226"/>
                    </a:lnTo>
                    <a:lnTo>
                      <a:pt x="102" y="6571"/>
                    </a:lnTo>
                    <a:lnTo>
                      <a:pt x="116" y="6749"/>
                    </a:lnTo>
                    <a:lnTo>
                      <a:pt x="136" y="7081"/>
                    </a:lnTo>
                    <a:lnTo>
                      <a:pt x="184" y="7349"/>
                    </a:lnTo>
                    <a:lnTo>
                      <a:pt x="191" y="7400"/>
                    </a:lnTo>
                    <a:lnTo>
                      <a:pt x="211" y="7527"/>
                    </a:lnTo>
                    <a:lnTo>
                      <a:pt x="266" y="7961"/>
                    </a:lnTo>
                    <a:lnTo>
                      <a:pt x="246" y="8242"/>
                    </a:lnTo>
                    <a:lnTo>
                      <a:pt x="246" y="8510"/>
                    </a:lnTo>
                    <a:lnTo>
                      <a:pt x="205" y="8650"/>
                    </a:lnTo>
                    <a:lnTo>
                      <a:pt x="150" y="8778"/>
                    </a:lnTo>
                    <a:lnTo>
                      <a:pt x="150" y="8893"/>
                    </a:lnTo>
                    <a:lnTo>
                      <a:pt x="164" y="8944"/>
                    </a:lnTo>
                    <a:lnTo>
                      <a:pt x="205" y="9007"/>
                    </a:lnTo>
                    <a:lnTo>
                      <a:pt x="368" y="9531"/>
                    </a:lnTo>
                    <a:lnTo>
                      <a:pt x="375" y="9594"/>
                    </a:lnTo>
                    <a:lnTo>
                      <a:pt x="368" y="9671"/>
                    </a:lnTo>
                    <a:lnTo>
                      <a:pt x="368" y="9811"/>
                    </a:lnTo>
                    <a:lnTo>
                      <a:pt x="430" y="10283"/>
                    </a:lnTo>
                    <a:lnTo>
                      <a:pt x="471" y="10373"/>
                    </a:lnTo>
                    <a:lnTo>
                      <a:pt x="532" y="10513"/>
                    </a:lnTo>
                    <a:lnTo>
                      <a:pt x="648" y="10730"/>
                    </a:lnTo>
                    <a:lnTo>
                      <a:pt x="669" y="10845"/>
                    </a:lnTo>
                    <a:lnTo>
                      <a:pt x="669" y="10934"/>
                    </a:lnTo>
                    <a:lnTo>
                      <a:pt x="682" y="10998"/>
                    </a:lnTo>
                    <a:lnTo>
                      <a:pt x="737" y="11074"/>
                    </a:lnTo>
                    <a:lnTo>
                      <a:pt x="778" y="11074"/>
                    </a:lnTo>
                    <a:lnTo>
                      <a:pt x="791" y="11125"/>
                    </a:lnTo>
                    <a:lnTo>
                      <a:pt x="812" y="11125"/>
                    </a:lnTo>
                    <a:lnTo>
                      <a:pt x="832" y="11100"/>
                    </a:lnTo>
                    <a:lnTo>
                      <a:pt x="839" y="11074"/>
                    </a:lnTo>
                    <a:lnTo>
                      <a:pt x="846" y="10896"/>
                    </a:lnTo>
                    <a:lnTo>
                      <a:pt x="942" y="10896"/>
                    </a:lnTo>
                    <a:lnTo>
                      <a:pt x="1023" y="10959"/>
                    </a:lnTo>
                    <a:lnTo>
                      <a:pt x="982" y="11023"/>
                    </a:lnTo>
                    <a:lnTo>
                      <a:pt x="942" y="11036"/>
                    </a:lnTo>
                    <a:lnTo>
                      <a:pt x="907" y="11100"/>
                    </a:lnTo>
                    <a:lnTo>
                      <a:pt x="914" y="11176"/>
                    </a:lnTo>
                    <a:lnTo>
                      <a:pt x="982" y="11406"/>
                    </a:lnTo>
                    <a:lnTo>
                      <a:pt x="989" y="11470"/>
                    </a:lnTo>
                    <a:lnTo>
                      <a:pt x="935" y="11393"/>
                    </a:lnTo>
                    <a:lnTo>
                      <a:pt x="887" y="11304"/>
                    </a:lnTo>
                    <a:lnTo>
                      <a:pt x="880" y="11240"/>
                    </a:lnTo>
                    <a:lnTo>
                      <a:pt x="846" y="11227"/>
                    </a:lnTo>
                    <a:lnTo>
                      <a:pt x="839" y="11317"/>
                    </a:lnTo>
                    <a:lnTo>
                      <a:pt x="846" y="11406"/>
                    </a:lnTo>
                    <a:lnTo>
                      <a:pt x="880" y="11546"/>
                    </a:lnTo>
                    <a:lnTo>
                      <a:pt x="907" y="11802"/>
                    </a:lnTo>
                    <a:lnTo>
                      <a:pt x="976" y="11916"/>
                    </a:lnTo>
                    <a:lnTo>
                      <a:pt x="1057" y="11942"/>
                    </a:lnTo>
                    <a:lnTo>
                      <a:pt x="1098" y="12069"/>
                    </a:lnTo>
                    <a:lnTo>
                      <a:pt x="1098" y="12223"/>
                    </a:lnTo>
                    <a:lnTo>
                      <a:pt x="1057" y="12286"/>
                    </a:lnTo>
                    <a:lnTo>
                      <a:pt x="1057" y="12465"/>
                    </a:lnTo>
                    <a:lnTo>
                      <a:pt x="1071" y="12503"/>
                    </a:lnTo>
                    <a:lnTo>
                      <a:pt x="1228" y="12809"/>
                    </a:lnTo>
                    <a:lnTo>
                      <a:pt x="1310" y="13052"/>
                    </a:lnTo>
                    <a:lnTo>
                      <a:pt x="1412" y="13243"/>
                    </a:lnTo>
                    <a:lnTo>
                      <a:pt x="1453" y="13294"/>
                    </a:lnTo>
                    <a:lnTo>
                      <a:pt x="1460" y="13435"/>
                    </a:lnTo>
                    <a:lnTo>
                      <a:pt x="1521" y="13473"/>
                    </a:lnTo>
                    <a:lnTo>
                      <a:pt x="1549" y="13575"/>
                    </a:lnTo>
                    <a:lnTo>
                      <a:pt x="1549" y="13600"/>
                    </a:lnTo>
                    <a:lnTo>
                      <a:pt x="1542" y="13677"/>
                    </a:lnTo>
                    <a:lnTo>
                      <a:pt x="1542" y="13792"/>
                    </a:lnTo>
                    <a:lnTo>
                      <a:pt x="1562" y="13983"/>
                    </a:lnTo>
                    <a:lnTo>
                      <a:pt x="1576" y="14021"/>
                    </a:lnTo>
                    <a:lnTo>
                      <a:pt x="1624" y="14060"/>
                    </a:lnTo>
                    <a:lnTo>
                      <a:pt x="1753" y="14085"/>
                    </a:lnTo>
                    <a:lnTo>
                      <a:pt x="1828" y="14162"/>
                    </a:lnTo>
                    <a:lnTo>
                      <a:pt x="1863" y="14136"/>
                    </a:lnTo>
                    <a:lnTo>
                      <a:pt x="1910" y="14149"/>
                    </a:lnTo>
                    <a:lnTo>
                      <a:pt x="1972" y="14213"/>
                    </a:lnTo>
                    <a:lnTo>
                      <a:pt x="2040" y="14264"/>
                    </a:lnTo>
                    <a:lnTo>
                      <a:pt x="2060" y="14340"/>
                    </a:lnTo>
                    <a:lnTo>
                      <a:pt x="2170" y="14417"/>
                    </a:lnTo>
                    <a:lnTo>
                      <a:pt x="2210" y="14468"/>
                    </a:lnTo>
                    <a:lnTo>
                      <a:pt x="2238" y="14506"/>
                    </a:lnTo>
                    <a:lnTo>
                      <a:pt x="2258" y="14430"/>
                    </a:lnTo>
                    <a:lnTo>
                      <a:pt x="2292" y="14430"/>
                    </a:lnTo>
                    <a:lnTo>
                      <a:pt x="2313" y="14468"/>
                    </a:lnTo>
                    <a:lnTo>
                      <a:pt x="2374" y="14557"/>
                    </a:lnTo>
                    <a:lnTo>
                      <a:pt x="2381" y="14685"/>
                    </a:lnTo>
                    <a:lnTo>
                      <a:pt x="2388" y="14710"/>
                    </a:lnTo>
                    <a:lnTo>
                      <a:pt x="2483" y="14736"/>
                    </a:lnTo>
                    <a:lnTo>
                      <a:pt x="2565" y="14813"/>
                    </a:lnTo>
                    <a:lnTo>
                      <a:pt x="2613" y="14889"/>
                    </a:lnTo>
                    <a:lnTo>
                      <a:pt x="2709" y="15093"/>
                    </a:lnTo>
                    <a:lnTo>
                      <a:pt x="2770" y="15208"/>
                    </a:lnTo>
                    <a:lnTo>
                      <a:pt x="2811" y="15323"/>
                    </a:lnTo>
                    <a:lnTo>
                      <a:pt x="2831" y="15655"/>
                    </a:lnTo>
                    <a:lnTo>
                      <a:pt x="2845" y="15731"/>
                    </a:lnTo>
                    <a:lnTo>
                      <a:pt x="3691" y="15604"/>
                    </a:lnTo>
                    <a:lnTo>
                      <a:pt x="3698" y="15693"/>
                    </a:lnTo>
                    <a:lnTo>
                      <a:pt x="5124" y="16675"/>
                    </a:lnTo>
                    <a:lnTo>
                      <a:pt x="6127" y="16675"/>
                    </a:lnTo>
                    <a:lnTo>
                      <a:pt x="6133" y="16292"/>
                    </a:lnTo>
                    <a:lnTo>
                      <a:pt x="6747" y="16280"/>
                    </a:lnTo>
                    <a:lnTo>
                      <a:pt x="6850" y="16395"/>
                    </a:lnTo>
                    <a:lnTo>
                      <a:pt x="6898" y="16548"/>
                    </a:lnTo>
                    <a:lnTo>
                      <a:pt x="6979" y="16624"/>
                    </a:lnTo>
                    <a:lnTo>
                      <a:pt x="7041" y="16790"/>
                    </a:lnTo>
                    <a:lnTo>
                      <a:pt x="7177" y="17007"/>
                    </a:lnTo>
                    <a:lnTo>
                      <a:pt x="7375" y="17249"/>
                    </a:lnTo>
                    <a:lnTo>
                      <a:pt x="7471" y="17900"/>
                    </a:lnTo>
                    <a:lnTo>
                      <a:pt x="7566" y="18130"/>
                    </a:lnTo>
                    <a:lnTo>
                      <a:pt x="7696" y="18334"/>
                    </a:lnTo>
                    <a:lnTo>
                      <a:pt x="7860" y="18538"/>
                    </a:lnTo>
                    <a:lnTo>
                      <a:pt x="8023" y="18602"/>
                    </a:lnTo>
                    <a:lnTo>
                      <a:pt x="8180" y="18002"/>
                    </a:lnTo>
                    <a:lnTo>
                      <a:pt x="8201" y="17964"/>
                    </a:lnTo>
                    <a:lnTo>
                      <a:pt x="8276" y="17900"/>
                    </a:lnTo>
                    <a:lnTo>
                      <a:pt x="8351" y="17938"/>
                    </a:lnTo>
                    <a:lnTo>
                      <a:pt x="8658" y="17913"/>
                    </a:lnTo>
                    <a:lnTo>
                      <a:pt x="8712" y="18040"/>
                    </a:lnTo>
                    <a:lnTo>
                      <a:pt x="8828" y="18245"/>
                    </a:lnTo>
                    <a:lnTo>
                      <a:pt x="8869" y="18372"/>
                    </a:lnTo>
                    <a:lnTo>
                      <a:pt x="8944" y="18474"/>
                    </a:lnTo>
                    <a:lnTo>
                      <a:pt x="9081" y="19061"/>
                    </a:lnTo>
                    <a:lnTo>
                      <a:pt x="9190" y="19278"/>
                    </a:lnTo>
                    <a:lnTo>
                      <a:pt x="9244" y="19533"/>
                    </a:lnTo>
                    <a:lnTo>
                      <a:pt x="9360" y="19673"/>
                    </a:lnTo>
                    <a:lnTo>
                      <a:pt x="9463" y="20273"/>
                    </a:lnTo>
                    <a:lnTo>
                      <a:pt x="9579" y="20605"/>
                    </a:lnTo>
                    <a:lnTo>
                      <a:pt x="9695" y="20745"/>
                    </a:lnTo>
                    <a:lnTo>
                      <a:pt x="9790" y="20771"/>
                    </a:lnTo>
                    <a:lnTo>
                      <a:pt x="9893" y="20873"/>
                    </a:lnTo>
                    <a:lnTo>
                      <a:pt x="10077" y="20911"/>
                    </a:lnTo>
                    <a:lnTo>
                      <a:pt x="10200" y="21013"/>
                    </a:lnTo>
                    <a:lnTo>
                      <a:pt x="10316" y="21026"/>
                    </a:lnTo>
                    <a:lnTo>
                      <a:pt x="10329" y="21013"/>
                    </a:lnTo>
                    <a:lnTo>
                      <a:pt x="10295" y="20975"/>
                    </a:lnTo>
                    <a:lnTo>
                      <a:pt x="10268" y="20822"/>
                    </a:lnTo>
                    <a:lnTo>
                      <a:pt x="10254" y="20732"/>
                    </a:lnTo>
                    <a:lnTo>
                      <a:pt x="10241" y="20720"/>
                    </a:lnTo>
                    <a:lnTo>
                      <a:pt x="10200" y="20388"/>
                    </a:lnTo>
                    <a:lnTo>
                      <a:pt x="10193" y="20260"/>
                    </a:lnTo>
                    <a:lnTo>
                      <a:pt x="10227" y="20222"/>
                    </a:lnTo>
                    <a:lnTo>
                      <a:pt x="10227" y="20056"/>
                    </a:lnTo>
                    <a:lnTo>
                      <a:pt x="10220" y="20043"/>
                    </a:lnTo>
                    <a:lnTo>
                      <a:pt x="10172" y="20031"/>
                    </a:lnTo>
                    <a:lnTo>
                      <a:pt x="10159" y="19992"/>
                    </a:lnTo>
                    <a:lnTo>
                      <a:pt x="10166" y="19954"/>
                    </a:lnTo>
                    <a:lnTo>
                      <a:pt x="10220" y="19954"/>
                    </a:lnTo>
                    <a:lnTo>
                      <a:pt x="10234" y="19980"/>
                    </a:lnTo>
                    <a:lnTo>
                      <a:pt x="10268" y="19954"/>
                    </a:lnTo>
                    <a:lnTo>
                      <a:pt x="10275" y="19852"/>
                    </a:lnTo>
                    <a:lnTo>
                      <a:pt x="10275" y="19686"/>
                    </a:lnTo>
                    <a:lnTo>
                      <a:pt x="10241" y="19559"/>
                    </a:lnTo>
                    <a:lnTo>
                      <a:pt x="10343" y="19533"/>
                    </a:lnTo>
                    <a:lnTo>
                      <a:pt x="10377" y="19406"/>
                    </a:lnTo>
                    <a:lnTo>
                      <a:pt x="10370" y="19367"/>
                    </a:lnTo>
                    <a:lnTo>
                      <a:pt x="10336" y="19380"/>
                    </a:lnTo>
                    <a:lnTo>
                      <a:pt x="10336" y="19329"/>
                    </a:lnTo>
                    <a:lnTo>
                      <a:pt x="10404" y="19240"/>
                    </a:lnTo>
                    <a:lnTo>
                      <a:pt x="10425" y="19265"/>
                    </a:lnTo>
                    <a:lnTo>
                      <a:pt x="10459" y="19163"/>
                    </a:lnTo>
                    <a:lnTo>
                      <a:pt x="10466" y="19138"/>
                    </a:lnTo>
                    <a:lnTo>
                      <a:pt x="10486" y="19087"/>
                    </a:lnTo>
                    <a:lnTo>
                      <a:pt x="10554" y="19087"/>
                    </a:lnTo>
                    <a:lnTo>
                      <a:pt x="10575" y="19061"/>
                    </a:lnTo>
                    <a:lnTo>
                      <a:pt x="10589" y="18997"/>
                    </a:lnTo>
                    <a:lnTo>
                      <a:pt x="10548" y="18946"/>
                    </a:lnTo>
                    <a:lnTo>
                      <a:pt x="10548" y="18882"/>
                    </a:lnTo>
                    <a:lnTo>
                      <a:pt x="10554" y="18831"/>
                    </a:lnTo>
                    <a:lnTo>
                      <a:pt x="10589" y="18870"/>
                    </a:lnTo>
                    <a:lnTo>
                      <a:pt x="10609" y="18895"/>
                    </a:lnTo>
                    <a:lnTo>
                      <a:pt x="10623" y="18895"/>
                    </a:lnTo>
                    <a:lnTo>
                      <a:pt x="10623" y="18831"/>
                    </a:lnTo>
                    <a:lnTo>
                      <a:pt x="10629" y="18819"/>
                    </a:lnTo>
                    <a:lnTo>
                      <a:pt x="10664" y="18882"/>
                    </a:lnTo>
                    <a:lnTo>
                      <a:pt x="10670" y="18882"/>
                    </a:lnTo>
                    <a:lnTo>
                      <a:pt x="10684" y="18870"/>
                    </a:lnTo>
                    <a:lnTo>
                      <a:pt x="10704" y="18819"/>
                    </a:lnTo>
                    <a:lnTo>
                      <a:pt x="10711" y="18806"/>
                    </a:lnTo>
                    <a:lnTo>
                      <a:pt x="10718" y="18921"/>
                    </a:lnTo>
                    <a:lnTo>
                      <a:pt x="10827" y="18831"/>
                    </a:lnTo>
                    <a:lnTo>
                      <a:pt x="10848" y="18857"/>
                    </a:lnTo>
                    <a:lnTo>
                      <a:pt x="10848" y="18870"/>
                    </a:lnTo>
                    <a:lnTo>
                      <a:pt x="10745" y="18946"/>
                    </a:lnTo>
                    <a:lnTo>
                      <a:pt x="10684" y="18997"/>
                    </a:lnTo>
                    <a:lnTo>
                      <a:pt x="10677" y="19036"/>
                    </a:lnTo>
                    <a:lnTo>
                      <a:pt x="10698" y="19036"/>
                    </a:lnTo>
                    <a:lnTo>
                      <a:pt x="10807" y="18959"/>
                    </a:lnTo>
                    <a:lnTo>
                      <a:pt x="10902" y="18870"/>
                    </a:lnTo>
                    <a:lnTo>
                      <a:pt x="10957" y="18793"/>
                    </a:lnTo>
                    <a:lnTo>
                      <a:pt x="11046" y="18666"/>
                    </a:lnTo>
                    <a:lnTo>
                      <a:pt x="11066" y="18615"/>
                    </a:lnTo>
                    <a:lnTo>
                      <a:pt x="11107" y="18410"/>
                    </a:lnTo>
                    <a:lnTo>
                      <a:pt x="11114" y="17989"/>
                    </a:lnTo>
                    <a:lnTo>
                      <a:pt x="11155" y="17938"/>
                    </a:lnTo>
                    <a:lnTo>
                      <a:pt x="11175" y="17938"/>
                    </a:lnTo>
                    <a:lnTo>
                      <a:pt x="11175" y="18104"/>
                    </a:lnTo>
                    <a:lnTo>
                      <a:pt x="11223" y="18104"/>
                    </a:lnTo>
                    <a:lnTo>
                      <a:pt x="11209" y="18142"/>
                    </a:lnTo>
                    <a:lnTo>
                      <a:pt x="11162" y="18181"/>
                    </a:lnTo>
                    <a:lnTo>
                      <a:pt x="11182" y="18194"/>
                    </a:lnTo>
                    <a:lnTo>
                      <a:pt x="11319" y="18104"/>
                    </a:lnTo>
                    <a:lnTo>
                      <a:pt x="11400" y="18002"/>
                    </a:lnTo>
                    <a:lnTo>
                      <a:pt x="11516" y="18002"/>
                    </a:lnTo>
                    <a:lnTo>
                      <a:pt x="11728" y="17938"/>
                    </a:lnTo>
                    <a:lnTo>
                      <a:pt x="11871" y="18028"/>
                    </a:lnTo>
                    <a:lnTo>
                      <a:pt x="11946" y="18091"/>
                    </a:lnTo>
                    <a:lnTo>
                      <a:pt x="12028" y="18117"/>
                    </a:lnTo>
                    <a:lnTo>
                      <a:pt x="12110" y="18117"/>
                    </a:lnTo>
                    <a:lnTo>
                      <a:pt x="12151" y="18040"/>
                    </a:lnTo>
                    <a:lnTo>
                      <a:pt x="12151" y="17977"/>
                    </a:lnTo>
                    <a:lnTo>
                      <a:pt x="12171" y="17926"/>
                    </a:lnTo>
                    <a:lnTo>
                      <a:pt x="12240" y="17926"/>
                    </a:lnTo>
                    <a:lnTo>
                      <a:pt x="12349" y="18040"/>
                    </a:lnTo>
                    <a:lnTo>
                      <a:pt x="12390" y="18130"/>
                    </a:lnTo>
                    <a:lnTo>
                      <a:pt x="12431" y="18142"/>
                    </a:lnTo>
                    <a:lnTo>
                      <a:pt x="12506" y="18372"/>
                    </a:lnTo>
                    <a:lnTo>
                      <a:pt x="12587" y="18372"/>
                    </a:lnTo>
                    <a:lnTo>
                      <a:pt x="12608" y="18398"/>
                    </a:lnTo>
                    <a:lnTo>
                      <a:pt x="12663" y="18436"/>
                    </a:lnTo>
                    <a:lnTo>
                      <a:pt x="12717" y="18385"/>
                    </a:lnTo>
                    <a:lnTo>
                      <a:pt x="12758" y="18436"/>
                    </a:lnTo>
                    <a:lnTo>
                      <a:pt x="12792" y="18398"/>
                    </a:lnTo>
                    <a:lnTo>
                      <a:pt x="12826" y="18398"/>
                    </a:lnTo>
                    <a:lnTo>
                      <a:pt x="12895" y="18436"/>
                    </a:lnTo>
                    <a:lnTo>
                      <a:pt x="12942" y="18321"/>
                    </a:lnTo>
                    <a:lnTo>
                      <a:pt x="12949" y="18283"/>
                    </a:lnTo>
                    <a:lnTo>
                      <a:pt x="12942" y="18232"/>
                    </a:lnTo>
                    <a:lnTo>
                      <a:pt x="12956" y="18206"/>
                    </a:lnTo>
                    <a:lnTo>
                      <a:pt x="12990" y="18206"/>
                    </a:lnTo>
                    <a:lnTo>
                      <a:pt x="13045" y="18308"/>
                    </a:lnTo>
                    <a:lnTo>
                      <a:pt x="13120" y="18372"/>
                    </a:lnTo>
                    <a:lnTo>
                      <a:pt x="13195" y="18538"/>
                    </a:lnTo>
                    <a:lnTo>
                      <a:pt x="13215" y="18525"/>
                    </a:lnTo>
                    <a:lnTo>
                      <a:pt x="13270" y="18487"/>
                    </a:lnTo>
                    <a:lnTo>
                      <a:pt x="13277" y="18436"/>
                    </a:lnTo>
                    <a:lnTo>
                      <a:pt x="13242" y="18347"/>
                    </a:lnTo>
                    <a:lnTo>
                      <a:pt x="13133" y="18245"/>
                    </a:lnTo>
                    <a:lnTo>
                      <a:pt x="13086" y="18117"/>
                    </a:lnTo>
                    <a:lnTo>
                      <a:pt x="13086" y="18091"/>
                    </a:lnTo>
                    <a:lnTo>
                      <a:pt x="13120" y="17989"/>
                    </a:lnTo>
                    <a:lnTo>
                      <a:pt x="13195" y="17887"/>
                    </a:lnTo>
                    <a:lnTo>
                      <a:pt x="13208" y="17696"/>
                    </a:lnTo>
                    <a:lnTo>
                      <a:pt x="13195" y="17683"/>
                    </a:lnTo>
                    <a:lnTo>
                      <a:pt x="13188" y="17658"/>
                    </a:lnTo>
                    <a:lnTo>
                      <a:pt x="13099" y="17721"/>
                    </a:lnTo>
                    <a:lnTo>
                      <a:pt x="13058" y="17798"/>
                    </a:lnTo>
                    <a:lnTo>
                      <a:pt x="13031" y="17785"/>
                    </a:lnTo>
                    <a:lnTo>
                      <a:pt x="13017" y="17645"/>
                    </a:lnTo>
                    <a:lnTo>
                      <a:pt x="12997" y="17632"/>
                    </a:lnTo>
                    <a:lnTo>
                      <a:pt x="12976" y="17645"/>
                    </a:lnTo>
                    <a:lnTo>
                      <a:pt x="12915" y="17709"/>
                    </a:lnTo>
                    <a:lnTo>
                      <a:pt x="12847" y="17721"/>
                    </a:lnTo>
                    <a:lnTo>
                      <a:pt x="12799" y="17632"/>
                    </a:lnTo>
                    <a:lnTo>
                      <a:pt x="12813" y="17492"/>
                    </a:lnTo>
                    <a:lnTo>
                      <a:pt x="12901" y="17441"/>
                    </a:lnTo>
                    <a:lnTo>
                      <a:pt x="12997" y="17543"/>
                    </a:lnTo>
                    <a:lnTo>
                      <a:pt x="13106" y="17568"/>
                    </a:lnTo>
                    <a:lnTo>
                      <a:pt x="13195" y="17492"/>
                    </a:lnTo>
                    <a:lnTo>
                      <a:pt x="13249" y="17517"/>
                    </a:lnTo>
                    <a:lnTo>
                      <a:pt x="13324" y="17428"/>
                    </a:lnTo>
                    <a:lnTo>
                      <a:pt x="13556" y="17454"/>
                    </a:lnTo>
                    <a:lnTo>
                      <a:pt x="13611" y="17479"/>
                    </a:lnTo>
                    <a:lnTo>
                      <a:pt x="13638" y="17441"/>
                    </a:lnTo>
                    <a:lnTo>
                      <a:pt x="13693" y="17020"/>
                    </a:lnTo>
                    <a:lnTo>
                      <a:pt x="13713" y="17109"/>
                    </a:lnTo>
                    <a:lnTo>
                      <a:pt x="13713" y="17224"/>
                    </a:lnTo>
                    <a:lnTo>
                      <a:pt x="13727" y="17390"/>
                    </a:lnTo>
                    <a:lnTo>
                      <a:pt x="13727" y="17441"/>
                    </a:lnTo>
                    <a:lnTo>
                      <a:pt x="13713" y="17517"/>
                    </a:lnTo>
                    <a:lnTo>
                      <a:pt x="13720" y="17568"/>
                    </a:lnTo>
                    <a:lnTo>
                      <a:pt x="13781" y="17556"/>
                    </a:lnTo>
                    <a:lnTo>
                      <a:pt x="13925" y="17479"/>
                    </a:lnTo>
                    <a:lnTo>
                      <a:pt x="13979" y="17364"/>
                    </a:lnTo>
                    <a:lnTo>
                      <a:pt x="14013" y="17364"/>
                    </a:lnTo>
                    <a:lnTo>
                      <a:pt x="14048" y="17300"/>
                    </a:lnTo>
                    <a:lnTo>
                      <a:pt x="14061" y="17300"/>
                    </a:lnTo>
                    <a:lnTo>
                      <a:pt x="14061" y="17339"/>
                    </a:lnTo>
                    <a:lnTo>
                      <a:pt x="14041" y="17428"/>
                    </a:lnTo>
                    <a:lnTo>
                      <a:pt x="14088" y="17428"/>
                    </a:lnTo>
                    <a:lnTo>
                      <a:pt x="14239" y="17364"/>
                    </a:lnTo>
                    <a:lnTo>
                      <a:pt x="14314" y="17364"/>
                    </a:lnTo>
                    <a:lnTo>
                      <a:pt x="14348" y="17377"/>
                    </a:lnTo>
                    <a:lnTo>
                      <a:pt x="14341" y="17428"/>
                    </a:lnTo>
                    <a:lnTo>
                      <a:pt x="14327" y="17441"/>
                    </a:lnTo>
                    <a:lnTo>
                      <a:pt x="14327" y="17479"/>
                    </a:lnTo>
                    <a:lnTo>
                      <a:pt x="14375" y="17517"/>
                    </a:lnTo>
                    <a:lnTo>
                      <a:pt x="14443" y="17568"/>
                    </a:lnTo>
                    <a:lnTo>
                      <a:pt x="14621" y="17760"/>
                    </a:lnTo>
                    <a:lnTo>
                      <a:pt x="14648" y="17824"/>
                    </a:lnTo>
                    <a:lnTo>
                      <a:pt x="14682" y="17938"/>
                    </a:lnTo>
                    <a:lnTo>
                      <a:pt x="14716" y="17989"/>
                    </a:lnTo>
                    <a:lnTo>
                      <a:pt x="14812" y="17938"/>
                    </a:lnTo>
                    <a:lnTo>
                      <a:pt x="14914" y="17913"/>
                    </a:lnTo>
                    <a:lnTo>
                      <a:pt x="15003" y="17824"/>
                    </a:lnTo>
                    <a:lnTo>
                      <a:pt x="15050" y="17824"/>
                    </a:lnTo>
                    <a:lnTo>
                      <a:pt x="15064" y="17734"/>
                    </a:lnTo>
                    <a:lnTo>
                      <a:pt x="15098" y="17696"/>
                    </a:lnTo>
                    <a:lnTo>
                      <a:pt x="15187" y="17696"/>
                    </a:lnTo>
                    <a:lnTo>
                      <a:pt x="15255" y="17734"/>
                    </a:lnTo>
                    <a:lnTo>
                      <a:pt x="15303" y="17836"/>
                    </a:lnTo>
                    <a:lnTo>
                      <a:pt x="15371" y="17977"/>
                    </a:lnTo>
                    <a:lnTo>
                      <a:pt x="15405" y="18002"/>
                    </a:lnTo>
                    <a:lnTo>
                      <a:pt x="15412" y="18130"/>
                    </a:lnTo>
                    <a:lnTo>
                      <a:pt x="15446" y="18168"/>
                    </a:lnTo>
                    <a:lnTo>
                      <a:pt x="15514" y="18334"/>
                    </a:lnTo>
                    <a:lnTo>
                      <a:pt x="15555" y="18385"/>
                    </a:lnTo>
                    <a:lnTo>
                      <a:pt x="15637" y="18449"/>
                    </a:lnTo>
                    <a:lnTo>
                      <a:pt x="15658" y="18487"/>
                    </a:lnTo>
                    <a:lnTo>
                      <a:pt x="15664" y="18589"/>
                    </a:lnTo>
                    <a:lnTo>
                      <a:pt x="15671" y="18831"/>
                    </a:lnTo>
                    <a:lnTo>
                      <a:pt x="15637" y="19278"/>
                    </a:lnTo>
                    <a:lnTo>
                      <a:pt x="15637" y="19355"/>
                    </a:lnTo>
                    <a:lnTo>
                      <a:pt x="15658" y="19482"/>
                    </a:lnTo>
                    <a:lnTo>
                      <a:pt x="15658" y="19495"/>
                    </a:lnTo>
                    <a:lnTo>
                      <a:pt x="15692" y="19495"/>
                    </a:lnTo>
                    <a:lnTo>
                      <a:pt x="15699" y="19367"/>
                    </a:lnTo>
                    <a:lnTo>
                      <a:pt x="15726" y="19406"/>
                    </a:lnTo>
                    <a:lnTo>
                      <a:pt x="15746" y="19444"/>
                    </a:lnTo>
                    <a:lnTo>
                      <a:pt x="15726" y="19610"/>
                    </a:lnTo>
                    <a:lnTo>
                      <a:pt x="15712" y="19712"/>
                    </a:lnTo>
                    <a:lnTo>
                      <a:pt x="15726" y="19852"/>
                    </a:lnTo>
                    <a:lnTo>
                      <a:pt x="15760" y="19980"/>
                    </a:lnTo>
                    <a:lnTo>
                      <a:pt x="15849" y="20248"/>
                    </a:lnTo>
                    <a:lnTo>
                      <a:pt x="15869" y="20248"/>
                    </a:lnTo>
                    <a:lnTo>
                      <a:pt x="15917" y="20222"/>
                    </a:lnTo>
                    <a:lnTo>
                      <a:pt x="15931" y="20439"/>
                    </a:lnTo>
                    <a:lnTo>
                      <a:pt x="15965" y="20426"/>
                    </a:lnTo>
                    <a:lnTo>
                      <a:pt x="15951" y="20477"/>
                    </a:lnTo>
                    <a:lnTo>
                      <a:pt x="15944" y="20528"/>
                    </a:lnTo>
                    <a:lnTo>
                      <a:pt x="15999" y="20707"/>
                    </a:lnTo>
                    <a:lnTo>
                      <a:pt x="16026" y="20860"/>
                    </a:lnTo>
                    <a:lnTo>
                      <a:pt x="16053" y="20937"/>
                    </a:lnTo>
                    <a:lnTo>
                      <a:pt x="16087" y="21013"/>
                    </a:lnTo>
                    <a:lnTo>
                      <a:pt x="16142" y="21013"/>
                    </a:lnTo>
                    <a:lnTo>
                      <a:pt x="16176" y="21090"/>
                    </a:lnTo>
                    <a:lnTo>
                      <a:pt x="16244" y="21358"/>
                    </a:lnTo>
                    <a:lnTo>
                      <a:pt x="16244" y="21536"/>
                    </a:lnTo>
                    <a:lnTo>
                      <a:pt x="16251" y="21562"/>
                    </a:lnTo>
                    <a:lnTo>
                      <a:pt x="16278" y="21600"/>
                    </a:lnTo>
                    <a:lnTo>
                      <a:pt x="16367" y="21600"/>
                    </a:lnTo>
                    <a:lnTo>
                      <a:pt x="16435" y="21562"/>
                    </a:lnTo>
                    <a:lnTo>
                      <a:pt x="16517" y="21485"/>
                    </a:lnTo>
                    <a:lnTo>
                      <a:pt x="16572" y="21536"/>
                    </a:lnTo>
                    <a:lnTo>
                      <a:pt x="16592" y="21434"/>
                    </a:lnTo>
                    <a:lnTo>
                      <a:pt x="16572" y="21396"/>
                    </a:lnTo>
                    <a:lnTo>
                      <a:pt x="16606" y="21141"/>
                    </a:lnTo>
                    <a:lnTo>
                      <a:pt x="16647" y="20873"/>
                    </a:lnTo>
                    <a:lnTo>
                      <a:pt x="16661" y="20630"/>
                    </a:lnTo>
                    <a:lnTo>
                      <a:pt x="16647" y="20375"/>
                    </a:lnTo>
                    <a:lnTo>
                      <a:pt x="16654" y="20197"/>
                    </a:lnTo>
                    <a:lnTo>
                      <a:pt x="16538" y="19635"/>
                    </a:lnTo>
                    <a:lnTo>
                      <a:pt x="16469" y="19418"/>
                    </a:lnTo>
                    <a:lnTo>
                      <a:pt x="16456" y="19240"/>
                    </a:lnTo>
                    <a:lnTo>
                      <a:pt x="16469" y="19036"/>
                    </a:lnTo>
                    <a:lnTo>
                      <a:pt x="16456" y="18921"/>
                    </a:lnTo>
                    <a:lnTo>
                      <a:pt x="16401" y="18742"/>
                    </a:lnTo>
                    <a:lnTo>
                      <a:pt x="16285" y="18385"/>
                    </a:lnTo>
                    <a:lnTo>
                      <a:pt x="16197" y="17862"/>
                    </a:lnTo>
                    <a:lnTo>
                      <a:pt x="16115" y="17275"/>
                    </a:lnTo>
                    <a:lnTo>
                      <a:pt x="16135" y="17198"/>
                    </a:lnTo>
                    <a:lnTo>
                      <a:pt x="16135" y="16994"/>
                    </a:lnTo>
                    <a:lnTo>
                      <a:pt x="16176" y="16867"/>
                    </a:lnTo>
                    <a:lnTo>
                      <a:pt x="16197" y="16726"/>
                    </a:lnTo>
                    <a:lnTo>
                      <a:pt x="16217" y="16611"/>
                    </a:lnTo>
                    <a:lnTo>
                      <a:pt x="16299" y="16254"/>
                    </a:lnTo>
                    <a:lnTo>
                      <a:pt x="16347" y="16127"/>
                    </a:lnTo>
                    <a:lnTo>
                      <a:pt x="16360" y="16127"/>
                    </a:lnTo>
                    <a:lnTo>
                      <a:pt x="16360" y="16063"/>
                    </a:lnTo>
                    <a:lnTo>
                      <a:pt x="16367" y="16037"/>
                    </a:lnTo>
                    <a:lnTo>
                      <a:pt x="16429" y="15974"/>
                    </a:lnTo>
                    <a:lnTo>
                      <a:pt x="16463" y="15974"/>
                    </a:lnTo>
                    <a:lnTo>
                      <a:pt x="16490" y="15910"/>
                    </a:lnTo>
                    <a:lnTo>
                      <a:pt x="16469" y="15846"/>
                    </a:lnTo>
                    <a:lnTo>
                      <a:pt x="16435" y="15744"/>
                    </a:lnTo>
                    <a:lnTo>
                      <a:pt x="16435" y="15693"/>
                    </a:lnTo>
                    <a:lnTo>
                      <a:pt x="16545" y="15667"/>
                    </a:lnTo>
                    <a:lnTo>
                      <a:pt x="16654" y="15693"/>
                    </a:lnTo>
                    <a:lnTo>
                      <a:pt x="16688" y="15667"/>
                    </a:lnTo>
                    <a:lnTo>
                      <a:pt x="16838" y="15438"/>
                    </a:lnTo>
                    <a:lnTo>
                      <a:pt x="16858" y="15438"/>
                    </a:lnTo>
                    <a:lnTo>
                      <a:pt x="16886" y="15387"/>
                    </a:lnTo>
                    <a:lnTo>
                      <a:pt x="16906" y="15297"/>
                    </a:lnTo>
                    <a:lnTo>
                      <a:pt x="16968" y="15259"/>
                    </a:lnTo>
                    <a:lnTo>
                      <a:pt x="17008" y="15208"/>
                    </a:lnTo>
                    <a:lnTo>
                      <a:pt x="17022" y="15119"/>
                    </a:lnTo>
                    <a:lnTo>
                      <a:pt x="17008" y="15042"/>
                    </a:lnTo>
                    <a:lnTo>
                      <a:pt x="17049" y="14978"/>
                    </a:lnTo>
                    <a:lnTo>
                      <a:pt x="17090" y="14838"/>
                    </a:lnTo>
                    <a:lnTo>
                      <a:pt x="17138" y="14749"/>
                    </a:lnTo>
                    <a:lnTo>
                      <a:pt x="17234" y="14672"/>
                    </a:lnTo>
                    <a:lnTo>
                      <a:pt x="17240" y="14608"/>
                    </a:lnTo>
                    <a:lnTo>
                      <a:pt x="17281" y="14596"/>
                    </a:lnTo>
                    <a:lnTo>
                      <a:pt x="17397" y="14557"/>
                    </a:lnTo>
                    <a:lnTo>
                      <a:pt x="17527" y="14455"/>
                    </a:lnTo>
                    <a:lnTo>
                      <a:pt x="17541" y="14366"/>
                    </a:lnTo>
                    <a:lnTo>
                      <a:pt x="17595" y="14264"/>
                    </a:lnTo>
                    <a:lnTo>
                      <a:pt x="17636" y="14149"/>
                    </a:lnTo>
                    <a:lnTo>
                      <a:pt x="17684" y="14073"/>
                    </a:lnTo>
                    <a:lnTo>
                      <a:pt x="17814" y="13958"/>
                    </a:lnTo>
                    <a:lnTo>
                      <a:pt x="17950" y="13945"/>
                    </a:lnTo>
                    <a:lnTo>
                      <a:pt x="18052" y="13817"/>
                    </a:lnTo>
                    <a:lnTo>
                      <a:pt x="18073" y="13766"/>
                    </a:lnTo>
                    <a:lnTo>
                      <a:pt x="18073" y="13664"/>
                    </a:lnTo>
                    <a:lnTo>
                      <a:pt x="18011" y="13639"/>
                    </a:lnTo>
                    <a:lnTo>
                      <a:pt x="17977" y="13664"/>
                    </a:lnTo>
                    <a:lnTo>
                      <a:pt x="17970" y="13703"/>
                    </a:lnTo>
                    <a:lnTo>
                      <a:pt x="17970" y="13588"/>
                    </a:lnTo>
                    <a:lnTo>
                      <a:pt x="18005" y="13537"/>
                    </a:lnTo>
                    <a:lnTo>
                      <a:pt x="18011" y="13473"/>
                    </a:lnTo>
                    <a:lnTo>
                      <a:pt x="18045" y="13435"/>
                    </a:lnTo>
                    <a:lnTo>
                      <a:pt x="18018" y="13371"/>
                    </a:lnTo>
                    <a:lnTo>
                      <a:pt x="17909" y="13294"/>
                    </a:lnTo>
                    <a:lnTo>
                      <a:pt x="18005" y="13294"/>
                    </a:lnTo>
                    <a:lnTo>
                      <a:pt x="18045" y="13230"/>
                    </a:lnTo>
                    <a:lnTo>
                      <a:pt x="18059" y="13307"/>
                    </a:lnTo>
                    <a:lnTo>
                      <a:pt x="18086" y="13307"/>
                    </a:lnTo>
                    <a:lnTo>
                      <a:pt x="18114" y="13371"/>
                    </a:lnTo>
                    <a:lnTo>
                      <a:pt x="18182" y="13371"/>
                    </a:lnTo>
                    <a:lnTo>
                      <a:pt x="18223" y="13320"/>
                    </a:lnTo>
                    <a:lnTo>
                      <a:pt x="18277" y="13167"/>
                    </a:lnTo>
                    <a:lnTo>
                      <a:pt x="18325" y="13116"/>
                    </a:lnTo>
                    <a:lnTo>
                      <a:pt x="18325" y="13014"/>
                    </a:lnTo>
                    <a:lnTo>
                      <a:pt x="18312" y="12924"/>
                    </a:lnTo>
                    <a:lnTo>
                      <a:pt x="18277" y="12848"/>
                    </a:lnTo>
                    <a:lnTo>
                      <a:pt x="18243" y="12912"/>
                    </a:lnTo>
                    <a:lnTo>
                      <a:pt x="18216" y="13052"/>
                    </a:lnTo>
                    <a:lnTo>
                      <a:pt x="18196" y="12988"/>
                    </a:lnTo>
                    <a:lnTo>
                      <a:pt x="18189" y="12835"/>
                    </a:lnTo>
                    <a:lnTo>
                      <a:pt x="18018" y="12886"/>
                    </a:lnTo>
                    <a:lnTo>
                      <a:pt x="17977" y="12860"/>
                    </a:lnTo>
                    <a:lnTo>
                      <a:pt x="17970" y="12771"/>
                    </a:lnTo>
                    <a:lnTo>
                      <a:pt x="17970" y="12580"/>
                    </a:lnTo>
                    <a:lnTo>
                      <a:pt x="17977" y="12554"/>
                    </a:lnTo>
                    <a:lnTo>
                      <a:pt x="18005" y="12720"/>
                    </a:lnTo>
                    <a:lnTo>
                      <a:pt x="18032" y="12758"/>
                    </a:lnTo>
                    <a:lnTo>
                      <a:pt x="18059" y="12758"/>
                    </a:lnTo>
                    <a:lnTo>
                      <a:pt x="18161" y="12644"/>
                    </a:lnTo>
                    <a:lnTo>
                      <a:pt x="18189" y="12669"/>
                    </a:lnTo>
                    <a:lnTo>
                      <a:pt x="18189" y="12618"/>
                    </a:lnTo>
                    <a:lnTo>
                      <a:pt x="18230" y="12644"/>
                    </a:lnTo>
                    <a:lnTo>
                      <a:pt x="18271" y="12644"/>
                    </a:lnTo>
                    <a:lnTo>
                      <a:pt x="18298" y="12746"/>
                    </a:lnTo>
                    <a:lnTo>
                      <a:pt x="18298" y="12720"/>
                    </a:lnTo>
                    <a:lnTo>
                      <a:pt x="18277" y="12631"/>
                    </a:lnTo>
                    <a:lnTo>
                      <a:pt x="18243" y="12439"/>
                    </a:lnTo>
                    <a:lnTo>
                      <a:pt x="18237" y="12414"/>
                    </a:lnTo>
                    <a:lnTo>
                      <a:pt x="18257" y="12210"/>
                    </a:lnTo>
                    <a:lnTo>
                      <a:pt x="18243" y="12031"/>
                    </a:lnTo>
                    <a:lnTo>
                      <a:pt x="18127" y="11967"/>
                    </a:lnTo>
                    <a:lnTo>
                      <a:pt x="18114" y="11993"/>
                    </a:lnTo>
                    <a:lnTo>
                      <a:pt x="18107" y="12018"/>
                    </a:lnTo>
                    <a:lnTo>
                      <a:pt x="18059" y="11993"/>
                    </a:lnTo>
                    <a:lnTo>
                      <a:pt x="18032" y="11942"/>
                    </a:lnTo>
                    <a:lnTo>
                      <a:pt x="18032" y="11878"/>
                    </a:lnTo>
                    <a:lnTo>
                      <a:pt x="18093" y="11878"/>
                    </a:lnTo>
                    <a:lnTo>
                      <a:pt x="18127" y="11853"/>
                    </a:lnTo>
                    <a:lnTo>
                      <a:pt x="18121" y="11802"/>
                    </a:lnTo>
                    <a:lnTo>
                      <a:pt x="18086" y="11776"/>
                    </a:lnTo>
                    <a:lnTo>
                      <a:pt x="18073" y="11687"/>
                    </a:lnTo>
                    <a:lnTo>
                      <a:pt x="18073" y="11648"/>
                    </a:lnTo>
                    <a:lnTo>
                      <a:pt x="18107" y="11610"/>
                    </a:lnTo>
                    <a:lnTo>
                      <a:pt x="18127" y="11610"/>
                    </a:lnTo>
                    <a:lnTo>
                      <a:pt x="18107" y="11521"/>
                    </a:lnTo>
                    <a:lnTo>
                      <a:pt x="18073" y="11470"/>
                    </a:lnTo>
                    <a:lnTo>
                      <a:pt x="18059" y="11381"/>
                    </a:lnTo>
                    <a:lnTo>
                      <a:pt x="18059" y="11368"/>
                    </a:lnTo>
                    <a:lnTo>
                      <a:pt x="18086" y="11342"/>
                    </a:lnTo>
                    <a:lnTo>
                      <a:pt x="18107" y="11189"/>
                    </a:lnTo>
                    <a:lnTo>
                      <a:pt x="18107" y="11113"/>
                    </a:lnTo>
                    <a:lnTo>
                      <a:pt x="18059" y="11023"/>
                    </a:lnTo>
                    <a:lnTo>
                      <a:pt x="17977" y="10934"/>
                    </a:lnTo>
                    <a:lnTo>
                      <a:pt x="17909" y="10908"/>
                    </a:lnTo>
                    <a:lnTo>
                      <a:pt x="17848" y="10794"/>
                    </a:lnTo>
                    <a:lnTo>
                      <a:pt x="17725" y="10692"/>
                    </a:lnTo>
                    <a:lnTo>
                      <a:pt x="17718" y="10653"/>
                    </a:lnTo>
                    <a:lnTo>
                      <a:pt x="17718" y="10615"/>
                    </a:lnTo>
                    <a:lnTo>
                      <a:pt x="17738" y="10526"/>
                    </a:lnTo>
                    <a:lnTo>
                      <a:pt x="17766" y="10513"/>
                    </a:lnTo>
                    <a:lnTo>
                      <a:pt x="17766" y="10551"/>
                    </a:lnTo>
                    <a:lnTo>
                      <a:pt x="17745" y="10628"/>
                    </a:lnTo>
                    <a:lnTo>
                      <a:pt x="17759" y="10653"/>
                    </a:lnTo>
                    <a:lnTo>
                      <a:pt x="17814" y="10679"/>
                    </a:lnTo>
                    <a:lnTo>
                      <a:pt x="17889" y="10755"/>
                    </a:lnTo>
                    <a:lnTo>
                      <a:pt x="17930" y="10755"/>
                    </a:lnTo>
                    <a:lnTo>
                      <a:pt x="17950" y="10794"/>
                    </a:lnTo>
                    <a:lnTo>
                      <a:pt x="18005" y="10832"/>
                    </a:lnTo>
                    <a:lnTo>
                      <a:pt x="18039" y="10896"/>
                    </a:lnTo>
                    <a:lnTo>
                      <a:pt x="18086" y="10934"/>
                    </a:lnTo>
                    <a:lnTo>
                      <a:pt x="18052" y="10730"/>
                    </a:lnTo>
                    <a:lnTo>
                      <a:pt x="18011" y="10653"/>
                    </a:lnTo>
                    <a:lnTo>
                      <a:pt x="18045" y="10641"/>
                    </a:lnTo>
                    <a:lnTo>
                      <a:pt x="18045" y="10628"/>
                    </a:lnTo>
                    <a:lnTo>
                      <a:pt x="18032" y="10564"/>
                    </a:lnTo>
                    <a:lnTo>
                      <a:pt x="18018" y="10411"/>
                    </a:lnTo>
                    <a:lnTo>
                      <a:pt x="18039" y="10079"/>
                    </a:lnTo>
                    <a:lnTo>
                      <a:pt x="18018" y="9964"/>
                    </a:lnTo>
                    <a:lnTo>
                      <a:pt x="18073" y="9926"/>
                    </a:lnTo>
                    <a:lnTo>
                      <a:pt x="18161" y="9786"/>
                    </a:lnTo>
                    <a:lnTo>
                      <a:pt x="18189" y="9696"/>
                    </a:lnTo>
                    <a:lnTo>
                      <a:pt x="18202" y="9633"/>
                    </a:lnTo>
                    <a:lnTo>
                      <a:pt x="18223" y="9633"/>
                    </a:lnTo>
                    <a:lnTo>
                      <a:pt x="18237" y="9671"/>
                    </a:lnTo>
                    <a:lnTo>
                      <a:pt x="18243" y="9696"/>
                    </a:lnTo>
                    <a:lnTo>
                      <a:pt x="18230" y="9786"/>
                    </a:lnTo>
                    <a:lnTo>
                      <a:pt x="18216" y="9824"/>
                    </a:lnTo>
                    <a:lnTo>
                      <a:pt x="18182" y="9862"/>
                    </a:lnTo>
                    <a:lnTo>
                      <a:pt x="18155" y="9926"/>
                    </a:lnTo>
                    <a:lnTo>
                      <a:pt x="18155" y="9977"/>
                    </a:lnTo>
                    <a:lnTo>
                      <a:pt x="18168" y="10066"/>
                    </a:lnTo>
                    <a:lnTo>
                      <a:pt x="18161" y="10105"/>
                    </a:lnTo>
                    <a:lnTo>
                      <a:pt x="18114" y="10219"/>
                    </a:lnTo>
                    <a:lnTo>
                      <a:pt x="18121" y="10245"/>
                    </a:lnTo>
                    <a:lnTo>
                      <a:pt x="18161" y="10245"/>
                    </a:lnTo>
                    <a:lnTo>
                      <a:pt x="18168" y="10283"/>
                    </a:lnTo>
                    <a:lnTo>
                      <a:pt x="18168" y="10475"/>
                    </a:lnTo>
                    <a:lnTo>
                      <a:pt x="18148" y="10500"/>
                    </a:lnTo>
                    <a:lnTo>
                      <a:pt x="18127" y="10551"/>
                    </a:lnTo>
                    <a:lnTo>
                      <a:pt x="18121" y="10615"/>
                    </a:lnTo>
                    <a:lnTo>
                      <a:pt x="18127" y="10692"/>
                    </a:lnTo>
                    <a:lnTo>
                      <a:pt x="18168" y="10781"/>
                    </a:lnTo>
                    <a:lnTo>
                      <a:pt x="18230" y="10794"/>
                    </a:lnTo>
                    <a:lnTo>
                      <a:pt x="18257" y="10819"/>
                    </a:lnTo>
                    <a:lnTo>
                      <a:pt x="18291" y="10959"/>
                    </a:lnTo>
                    <a:lnTo>
                      <a:pt x="18298" y="11036"/>
                    </a:lnTo>
                    <a:lnTo>
                      <a:pt x="18305" y="11062"/>
                    </a:lnTo>
                    <a:lnTo>
                      <a:pt x="18339" y="11100"/>
                    </a:lnTo>
                    <a:lnTo>
                      <a:pt x="18332" y="11176"/>
                    </a:lnTo>
                    <a:lnTo>
                      <a:pt x="18298" y="11189"/>
                    </a:lnTo>
                    <a:lnTo>
                      <a:pt x="18277" y="11240"/>
                    </a:lnTo>
                    <a:lnTo>
                      <a:pt x="18223" y="11521"/>
                    </a:lnTo>
                    <a:lnTo>
                      <a:pt x="18223" y="11623"/>
                    </a:lnTo>
                    <a:lnTo>
                      <a:pt x="18230" y="11776"/>
                    </a:lnTo>
                    <a:lnTo>
                      <a:pt x="18243" y="11802"/>
                    </a:lnTo>
                    <a:lnTo>
                      <a:pt x="18277" y="11789"/>
                    </a:lnTo>
                    <a:lnTo>
                      <a:pt x="18305" y="11751"/>
                    </a:lnTo>
                    <a:lnTo>
                      <a:pt x="18325" y="11687"/>
                    </a:lnTo>
                    <a:lnTo>
                      <a:pt x="18373" y="11381"/>
                    </a:lnTo>
                    <a:lnTo>
                      <a:pt x="18482" y="10998"/>
                    </a:lnTo>
                    <a:lnTo>
                      <a:pt x="18482" y="10896"/>
                    </a:lnTo>
                    <a:lnTo>
                      <a:pt x="18537" y="10755"/>
                    </a:lnTo>
                    <a:lnTo>
                      <a:pt x="18571" y="10564"/>
                    </a:lnTo>
                    <a:lnTo>
                      <a:pt x="18537" y="10347"/>
                    </a:lnTo>
                    <a:lnTo>
                      <a:pt x="18475" y="10156"/>
                    </a:lnTo>
                    <a:lnTo>
                      <a:pt x="18380" y="9837"/>
                    </a:lnTo>
                    <a:lnTo>
                      <a:pt x="18366" y="9735"/>
                    </a:lnTo>
                    <a:lnTo>
                      <a:pt x="18380" y="9658"/>
                    </a:lnTo>
                    <a:lnTo>
                      <a:pt x="18421" y="9747"/>
                    </a:lnTo>
                    <a:lnTo>
                      <a:pt x="18475" y="9862"/>
                    </a:lnTo>
                    <a:lnTo>
                      <a:pt x="18523" y="9888"/>
                    </a:lnTo>
                    <a:lnTo>
                      <a:pt x="18564" y="9952"/>
                    </a:lnTo>
                    <a:lnTo>
                      <a:pt x="18639" y="9964"/>
                    </a:lnTo>
                    <a:lnTo>
                      <a:pt x="18632" y="10143"/>
                    </a:lnTo>
                    <a:lnTo>
                      <a:pt x="18639" y="10168"/>
                    </a:lnTo>
                    <a:lnTo>
                      <a:pt x="18694" y="10079"/>
                    </a:lnTo>
                    <a:lnTo>
                      <a:pt x="18769" y="9862"/>
                    </a:lnTo>
                    <a:lnTo>
                      <a:pt x="18816" y="9760"/>
                    </a:lnTo>
                    <a:lnTo>
                      <a:pt x="18844" y="9684"/>
                    </a:lnTo>
                    <a:lnTo>
                      <a:pt x="18844" y="9620"/>
                    </a:lnTo>
                    <a:lnTo>
                      <a:pt x="18878" y="9594"/>
                    </a:lnTo>
                    <a:lnTo>
                      <a:pt x="18891" y="9556"/>
                    </a:lnTo>
                    <a:lnTo>
                      <a:pt x="18919" y="9314"/>
                    </a:lnTo>
                    <a:lnTo>
                      <a:pt x="18926" y="9275"/>
                    </a:lnTo>
                    <a:lnTo>
                      <a:pt x="18939" y="9288"/>
                    </a:lnTo>
                    <a:lnTo>
                      <a:pt x="18960" y="9275"/>
                    </a:lnTo>
                    <a:lnTo>
                      <a:pt x="18987" y="9084"/>
                    </a:lnTo>
                    <a:lnTo>
                      <a:pt x="18994" y="9033"/>
                    </a:lnTo>
                    <a:lnTo>
                      <a:pt x="18973" y="8969"/>
                    </a:lnTo>
                    <a:lnTo>
                      <a:pt x="18939" y="8893"/>
                    </a:lnTo>
                    <a:lnTo>
                      <a:pt x="18891" y="8842"/>
                    </a:lnTo>
                    <a:lnTo>
                      <a:pt x="18891" y="8765"/>
                    </a:lnTo>
                    <a:lnTo>
                      <a:pt x="18919" y="8650"/>
                    </a:lnTo>
                    <a:lnTo>
                      <a:pt x="18932" y="8599"/>
                    </a:lnTo>
                    <a:lnTo>
                      <a:pt x="19001" y="8446"/>
                    </a:lnTo>
                    <a:lnTo>
                      <a:pt x="19035" y="8446"/>
                    </a:lnTo>
                    <a:lnTo>
                      <a:pt x="19076" y="8318"/>
                    </a:lnTo>
                    <a:lnTo>
                      <a:pt x="19151" y="8293"/>
                    </a:lnTo>
                    <a:lnTo>
                      <a:pt x="19233" y="8216"/>
                    </a:lnTo>
                    <a:lnTo>
                      <a:pt x="19308" y="8178"/>
                    </a:lnTo>
                    <a:lnTo>
                      <a:pt x="19342" y="8102"/>
                    </a:lnTo>
                    <a:lnTo>
                      <a:pt x="19396" y="8051"/>
                    </a:lnTo>
                    <a:lnTo>
                      <a:pt x="19485" y="8089"/>
                    </a:lnTo>
                    <a:lnTo>
                      <a:pt x="19574" y="8051"/>
                    </a:lnTo>
                    <a:lnTo>
                      <a:pt x="19744" y="8038"/>
                    </a:lnTo>
                    <a:lnTo>
                      <a:pt x="19874" y="7974"/>
                    </a:lnTo>
                    <a:lnTo>
                      <a:pt x="19908" y="7948"/>
                    </a:lnTo>
                    <a:lnTo>
                      <a:pt x="19942" y="7897"/>
                    </a:lnTo>
                    <a:lnTo>
                      <a:pt x="19983" y="7706"/>
                    </a:lnTo>
                    <a:lnTo>
                      <a:pt x="19997" y="7681"/>
                    </a:lnTo>
                    <a:lnTo>
                      <a:pt x="20031" y="7706"/>
                    </a:lnTo>
                    <a:lnTo>
                      <a:pt x="20038" y="7834"/>
                    </a:lnTo>
                    <a:lnTo>
                      <a:pt x="20065" y="7834"/>
                    </a:lnTo>
                    <a:lnTo>
                      <a:pt x="20113" y="7821"/>
                    </a:lnTo>
                    <a:lnTo>
                      <a:pt x="20215" y="7706"/>
                    </a:lnTo>
                    <a:lnTo>
                      <a:pt x="20242" y="7706"/>
                    </a:lnTo>
                    <a:lnTo>
                      <a:pt x="20256" y="7808"/>
                    </a:lnTo>
                    <a:lnTo>
                      <a:pt x="20290" y="7821"/>
                    </a:lnTo>
                    <a:lnTo>
                      <a:pt x="20379" y="7757"/>
                    </a:lnTo>
                    <a:lnTo>
                      <a:pt x="20420" y="7770"/>
                    </a:lnTo>
                    <a:lnTo>
                      <a:pt x="20495" y="7681"/>
                    </a:lnTo>
                    <a:lnTo>
                      <a:pt x="20508" y="7642"/>
                    </a:lnTo>
                    <a:lnTo>
                      <a:pt x="20495" y="7476"/>
                    </a:lnTo>
                    <a:lnTo>
                      <a:pt x="20481" y="7438"/>
                    </a:lnTo>
                    <a:lnTo>
                      <a:pt x="20467" y="7438"/>
                    </a:lnTo>
                    <a:lnTo>
                      <a:pt x="20467" y="7604"/>
                    </a:lnTo>
                    <a:lnTo>
                      <a:pt x="20461" y="7642"/>
                    </a:lnTo>
                    <a:lnTo>
                      <a:pt x="20406" y="7681"/>
                    </a:lnTo>
                    <a:lnTo>
                      <a:pt x="20345" y="7642"/>
                    </a:lnTo>
                    <a:lnTo>
                      <a:pt x="20276" y="7566"/>
                    </a:lnTo>
                    <a:lnTo>
                      <a:pt x="20242" y="7425"/>
                    </a:lnTo>
                    <a:lnTo>
                      <a:pt x="20215" y="7400"/>
                    </a:lnTo>
                    <a:lnTo>
                      <a:pt x="20208" y="7260"/>
                    </a:lnTo>
                    <a:lnTo>
                      <a:pt x="20174" y="7196"/>
                    </a:lnTo>
                    <a:lnTo>
                      <a:pt x="20113" y="7132"/>
                    </a:lnTo>
                    <a:lnTo>
                      <a:pt x="20106" y="7119"/>
                    </a:lnTo>
                    <a:lnTo>
                      <a:pt x="20106" y="7043"/>
                    </a:lnTo>
                    <a:lnTo>
                      <a:pt x="20126" y="6992"/>
                    </a:lnTo>
                    <a:lnTo>
                      <a:pt x="20147" y="6979"/>
                    </a:lnTo>
                    <a:lnTo>
                      <a:pt x="20174" y="6864"/>
                    </a:lnTo>
                    <a:lnTo>
                      <a:pt x="20208" y="6839"/>
                    </a:lnTo>
                    <a:lnTo>
                      <a:pt x="20174" y="6736"/>
                    </a:lnTo>
                    <a:lnTo>
                      <a:pt x="20133" y="6571"/>
                    </a:lnTo>
                    <a:lnTo>
                      <a:pt x="20167" y="6379"/>
                    </a:lnTo>
                    <a:lnTo>
                      <a:pt x="20270" y="6226"/>
                    </a:lnTo>
                    <a:lnTo>
                      <a:pt x="20345" y="5996"/>
                    </a:lnTo>
                    <a:lnTo>
                      <a:pt x="20379" y="5945"/>
                    </a:lnTo>
                    <a:lnTo>
                      <a:pt x="20392" y="5805"/>
                    </a:lnTo>
                    <a:lnTo>
                      <a:pt x="20440" y="5690"/>
                    </a:lnTo>
                    <a:lnTo>
                      <a:pt x="20502" y="5639"/>
                    </a:lnTo>
                    <a:lnTo>
                      <a:pt x="20529" y="5652"/>
                    </a:lnTo>
                    <a:lnTo>
                      <a:pt x="20543" y="5754"/>
                    </a:lnTo>
                    <a:lnTo>
                      <a:pt x="20563" y="5754"/>
                    </a:lnTo>
                    <a:lnTo>
                      <a:pt x="20583" y="5703"/>
                    </a:lnTo>
                    <a:lnTo>
                      <a:pt x="20604" y="5575"/>
                    </a:lnTo>
                    <a:lnTo>
                      <a:pt x="20618" y="5575"/>
                    </a:lnTo>
                    <a:lnTo>
                      <a:pt x="20638" y="5626"/>
                    </a:lnTo>
                    <a:lnTo>
                      <a:pt x="20652" y="5626"/>
                    </a:lnTo>
                    <a:lnTo>
                      <a:pt x="20686" y="5614"/>
                    </a:lnTo>
                    <a:lnTo>
                      <a:pt x="20713" y="5512"/>
                    </a:lnTo>
                    <a:lnTo>
                      <a:pt x="20734" y="5473"/>
                    </a:lnTo>
                    <a:lnTo>
                      <a:pt x="20774" y="5499"/>
                    </a:lnTo>
                    <a:lnTo>
                      <a:pt x="20795" y="5486"/>
                    </a:lnTo>
                    <a:lnTo>
                      <a:pt x="20829" y="5371"/>
                    </a:lnTo>
                    <a:lnTo>
                      <a:pt x="20836" y="5282"/>
                    </a:lnTo>
                    <a:lnTo>
                      <a:pt x="20863" y="5205"/>
                    </a:lnTo>
                    <a:lnTo>
                      <a:pt x="20870" y="5078"/>
                    </a:lnTo>
                    <a:lnTo>
                      <a:pt x="20911" y="5014"/>
                    </a:lnTo>
                    <a:lnTo>
                      <a:pt x="20931" y="5001"/>
                    </a:lnTo>
                    <a:lnTo>
                      <a:pt x="20945" y="5014"/>
                    </a:lnTo>
                    <a:lnTo>
                      <a:pt x="20952" y="5103"/>
                    </a:lnTo>
                    <a:lnTo>
                      <a:pt x="20959" y="5167"/>
                    </a:lnTo>
                    <a:lnTo>
                      <a:pt x="20993" y="5193"/>
                    </a:lnTo>
                    <a:lnTo>
                      <a:pt x="21027" y="5154"/>
                    </a:lnTo>
                    <a:lnTo>
                      <a:pt x="21095" y="5256"/>
                    </a:lnTo>
                    <a:lnTo>
                      <a:pt x="21129" y="5231"/>
                    </a:lnTo>
                    <a:lnTo>
                      <a:pt x="21150" y="5167"/>
                    </a:lnTo>
                    <a:lnTo>
                      <a:pt x="21197" y="5091"/>
                    </a:lnTo>
                    <a:lnTo>
                      <a:pt x="21232" y="5091"/>
                    </a:lnTo>
                    <a:lnTo>
                      <a:pt x="21273" y="5052"/>
                    </a:lnTo>
                    <a:lnTo>
                      <a:pt x="21286" y="4963"/>
                    </a:lnTo>
                    <a:lnTo>
                      <a:pt x="21375" y="4950"/>
                    </a:lnTo>
                    <a:lnTo>
                      <a:pt x="21395" y="4938"/>
                    </a:lnTo>
                    <a:lnTo>
                      <a:pt x="21429" y="4886"/>
                    </a:lnTo>
                    <a:lnTo>
                      <a:pt x="21470" y="4886"/>
                    </a:lnTo>
                    <a:lnTo>
                      <a:pt x="21498" y="4848"/>
                    </a:lnTo>
                    <a:lnTo>
                      <a:pt x="21545" y="4848"/>
                    </a:lnTo>
                    <a:lnTo>
                      <a:pt x="21593" y="4784"/>
                    </a:lnTo>
                    <a:lnTo>
                      <a:pt x="21600" y="4721"/>
                    </a:lnTo>
                    <a:lnTo>
                      <a:pt x="21593" y="4657"/>
                    </a:lnTo>
                    <a:close/>
                  </a:path>
                </a:pathLst>
              </a:custGeom>
              <a:solidFill>
                <a:srgbClr val="BFBFBF"/>
              </a:solidFill>
              <a:ln w="12700" cap="flat">
                <a:noFill/>
                <a:miter lim="400000"/>
              </a:ln>
              <a:effectLst/>
            </p:spPr>
            <p:txBody>
              <a:bodyPr wrap="square" lIns="45719" tIns="45719" rIns="45719" bIns="45719" numCol="1" anchor="t">
                <a:noAutofit/>
              </a:bodyPr>
              <a:lstStyle/>
              <a:p/>
            </p:txBody>
          </p:sp>
          <p:sp>
            <p:nvSpPr>
              <p:cNvPr id="552" name="Line"/>
              <p:cNvSpPr/>
              <p:nvPr/>
            </p:nvSpPr>
            <p:spPr>
              <a:xfrm flipH="1">
                <a:off x="2120936" y="1183235"/>
                <a:ext cx="1069442" cy="53559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53" name="Line"/>
              <p:cNvSpPr/>
              <p:nvPr/>
            </p:nvSpPr>
            <p:spPr>
              <a:xfrm flipH="1" flipV="1">
                <a:off x="1816313" y="555818"/>
                <a:ext cx="299003" cy="1163260"/>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54" name="Line"/>
              <p:cNvSpPr/>
              <p:nvPr/>
            </p:nvSpPr>
            <p:spPr>
              <a:xfrm flipH="1" flipV="1">
                <a:off x="2114377" y="1721056"/>
                <a:ext cx="1791768" cy="49623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55" name="Line"/>
              <p:cNvSpPr/>
              <p:nvPr/>
            </p:nvSpPr>
            <p:spPr>
              <a:xfrm flipH="1" flipV="1">
                <a:off x="1869519" y="547886"/>
                <a:ext cx="1246220" cy="619767"/>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56" name="Line"/>
              <p:cNvSpPr/>
              <p:nvPr/>
            </p:nvSpPr>
            <p:spPr>
              <a:xfrm flipV="1">
                <a:off x="3886344" y="1865135"/>
                <a:ext cx="1092437" cy="34214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57" name="Line"/>
              <p:cNvSpPr/>
              <p:nvPr/>
            </p:nvSpPr>
            <p:spPr>
              <a:xfrm>
                <a:off x="3919783" y="1263817"/>
                <a:ext cx="1014900" cy="60964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58" name="Line"/>
              <p:cNvSpPr/>
              <p:nvPr/>
            </p:nvSpPr>
            <p:spPr>
              <a:xfrm flipV="1">
                <a:off x="4992929" y="1560208"/>
                <a:ext cx="400430" cy="304144"/>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59" name="Line"/>
              <p:cNvSpPr/>
              <p:nvPr/>
            </p:nvSpPr>
            <p:spPr>
              <a:xfrm>
                <a:off x="4391772" y="946817"/>
                <a:ext cx="1162725" cy="12419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60" name="Line"/>
              <p:cNvSpPr/>
              <p:nvPr/>
            </p:nvSpPr>
            <p:spPr>
              <a:xfrm>
                <a:off x="5536445" y="1024163"/>
                <a:ext cx="2325370"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p:txBody>
          </p:sp>
          <p:sp>
            <p:nvSpPr>
              <p:cNvPr id="561" name="Line"/>
              <p:cNvSpPr/>
              <p:nvPr/>
            </p:nvSpPr>
            <p:spPr>
              <a:xfrm>
                <a:off x="4977315" y="1909509"/>
                <a:ext cx="296318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p:txBody>
          </p:sp>
          <p:sp>
            <p:nvSpPr>
              <p:cNvPr id="562" name="Line"/>
              <p:cNvSpPr/>
              <p:nvPr/>
            </p:nvSpPr>
            <p:spPr>
              <a:xfrm>
                <a:off x="-397562" y="1744664"/>
                <a:ext cx="2473575"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p:txBody>
          </p:sp>
          <p:sp>
            <p:nvSpPr>
              <p:cNvPr id="563" name="Line"/>
              <p:cNvSpPr/>
              <p:nvPr/>
            </p:nvSpPr>
            <p:spPr>
              <a:xfrm>
                <a:off x="-504448" y="546670"/>
                <a:ext cx="232489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p:txBody>
          </p:sp>
          <p:grpSp>
            <p:nvGrpSpPr>
              <p:cNvPr id="566" name="Group"/>
              <p:cNvGrpSpPr/>
              <p:nvPr/>
            </p:nvGrpSpPr>
            <p:grpSpPr>
              <a:xfrm>
                <a:off x="1650277" y="375133"/>
                <a:ext cx="315043" cy="315112"/>
                <a:chOff x="0" y="0"/>
                <a:chExt cx="315041" cy="315111"/>
              </a:xfrm>
            </p:grpSpPr>
            <p:sp>
              <p:nvSpPr>
                <p:cNvPr id="564"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65"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569" name="Group"/>
              <p:cNvGrpSpPr/>
              <p:nvPr/>
            </p:nvGrpSpPr>
            <p:grpSpPr>
              <a:xfrm>
                <a:off x="1949385" y="1567236"/>
                <a:ext cx="315042" cy="315112"/>
                <a:chOff x="0" y="0"/>
                <a:chExt cx="315041" cy="315111"/>
              </a:xfrm>
            </p:grpSpPr>
            <p:sp>
              <p:nvSpPr>
                <p:cNvPr id="567"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68"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570" name="Line"/>
              <p:cNvSpPr/>
              <p:nvPr/>
            </p:nvSpPr>
            <p:spPr>
              <a:xfrm flipV="1">
                <a:off x="5424544" y="1089169"/>
                <a:ext cx="142916" cy="47727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71" name="Line"/>
              <p:cNvSpPr/>
              <p:nvPr/>
            </p:nvSpPr>
            <p:spPr>
              <a:xfrm flipH="1" flipV="1">
                <a:off x="4418385" y="946292"/>
                <a:ext cx="563753" cy="9436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72" name="Line"/>
              <p:cNvSpPr/>
              <p:nvPr/>
            </p:nvSpPr>
            <p:spPr>
              <a:xfrm flipH="1" flipV="1">
                <a:off x="3191221" y="1184232"/>
                <a:ext cx="677291" cy="911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73" name="Line"/>
              <p:cNvSpPr/>
              <p:nvPr/>
            </p:nvSpPr>
            <p:spPr>
              <a:xfrm>
                <a:off x="3880939" y="1274492"/>
                <a:ext cx="6272" cy="912169"/>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574" name="Line"/>
              <p:cNvSpPr/>
              <p:nvPr/>
            </p:nvSpPr>
            <p:spPr>
              <a:xfrm flipH="1">
                <a:off x="3857758" y="958089"/>
                <a:ext cx="564094" cy="31117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grpSp>
            <p:nvGrpSpPr>
              <p:cNvPr id="577" name="Group"/>
              <p:cNvGrpSpPr/>
              <p:nvPr/>
            </p:nvGrpSpPr>
            <p:grpSpPr>
              <a:xfrm>
                <a:off x="4820250" y="1714390"/>
                <a:ext cx="315043" cy="315112"/>
                <a:chOff x="0" y="0"/>
                <a:chExt cx="315041" cy="315111"/>
              </a:xfrm>
            </p:grpSpPr>
            <p:sp>
              <p:nvSpPr>
                <p:cNvPr id="575"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76"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580" name="Group"/>
              <p:cNvGrpSpPr/>
              <p:nvPr/>
            </p:nvGrpSpPr>
            <p:grpSpPr>
              <a:xfrm>
                <a:off x="5427619" y="891746"/>
                <a:ext cx="315043" cy="315112"/>
                <a:chOff x="0" y="0"/>
                <a:chExt cx="315041" cy="315111"/>
              </a:xfrm>
            </p:grpSpPr>
            <p:sp>
              <p:nvSpPr>
                <p:cNvPr id="578"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79"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583" name="Group"/>
              <p:cNvGrpSpPr/>
              <p:nvPr/>
            </p:nvGrpSpPr>
            <p:grpSpPr>
              <a:xfrm>
                <a:off x="5263876" y="1389531"/>
                <a:ext cx="315043" cy="315112"/>
                <a:chOff x="0" y="0"/>
                <a:chExt cx="315041" cy="315111"/>
              </a:xfrm>
            </p:grpSpPr>
            <p:sp>
              <p:nvSpPr>
                <p:cNvPr id="581"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2"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586" name="Group"/>
              <p:cNvGrpSpPr/>
              <p:nvPr/>
            </p:nvGrpSpPr>
            <p:grpSpPr>
              <a:xfrm>
                <a:off x="3013987" y="1024093"/>
                <a:ext cx="315043" cy="315112"/>
                <a:chOff x="0" y="0"/>
                <a:chExt cx="315041" cy="315111"/>
              </a:xfrm>
            </p:grpSpPr>
            <p:sp>
              <p:nvSpPr>
                <p:cNvPr id="584"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5"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589" name="Group"/>
              <p:cNvGrpSpPr/>
              <p:nvPr/>
            </p:nvGrpSpPr>
            <p:grpSpPr>
              <a:xfrm>
                <a:off x="4273517" y="791514"/>
                <a:ext cx="315043" cy="315112"/>
                <a:chOff x="0" y="0"/>
                <a:chExt cx="315041" cy="315111"/>
              </a:xfrm>
            </p:grpSpPr>
            <p:sp>
              <p:nvSpPr>
                <p:cNvPr id="587"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88"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592" name="Group"/>
              <p:cNvGrpSpPr/>
              <p:nvPr/>
            </p:nvGrpSpPr>
            <p:grpSpPr>
              <a:xfrm>
                <a:off x="3730457" y="1113897"/>
                <a:ext cx="315043" cy="315112"/>
                <a:chOff x="0" y="0"/>
                <a:chExt cx="315041" cy="315111"/>
              </a:xfrm>
            </p:grpSpPr>
            <p:sp>
              <p:nvSpPr>
                <p:cNvPr id="590"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1"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595" name="Group"/>
              <p:cNvGrpSpPr/>
              <p:nvPr/>
            </p:nvGrpSpPr>
            <p:grpSpPr>
              <a:xfrm>
                <a:off x="3722728" y="2059957"/>
                <a:ext cx="315043" cy="315112"/>
                <a:chOff x="0" y="0"/>
                <a:chExt cx="315041" cy="315111"/>
              </a:xfrm>
            </p:grpSpPr>
            <p:sp>
              <p:nvSpPr>
                <p:cNvPr id="593"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594"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
          <p:nvSpPr>
            <p:cNvPr id="597" name="Rectangle"/>
            <p:cNvSpPr/>
            <p:nvPr/>
          </p:nvSpPr>
          <p:spPr>
            <a:xfrm>
              <a:off x="1100914" y="0"/>
              <a:ext cx="6236737" cy="3014217"/>
            </a:xfrm>
            <a:prstGeom prst="rect">
              <a:avLst/>
            </a:prstGeom>
            <a:noFill/>
            <a:ln w="76200" cap="flat">
              <a:solidFill>
                <a:schemeClr val="accent6"/>
              </a:solidFill>
              <a:prstDash val="solid"/>
              <a:miter lim="800000"/>
            </a:ln>
            <a:effectLst/>
          </p:spPr>
          <p:txBody>
            <a:bodyPr wrap="square" lIns="45719" tIns="45719" rIns="45719" bIns="45719" numCol="1" anchor="ctr">
              <a:noAutofit/>
            </a:bodyPr>
            <a:lstStyle/>
            <a:p/>
          </p:txBody>
        </p:sp>
        <p:sp>
          <p:nvSpPr>
            <p:cNvPr id="598" name="in1"/>
            <p:cNvSpPr/>
            <p:nvPr/>
          </p:nvSpPr>
          <p:spPr>
            <a:xfrm>
              <a:off x="10111" y="64436"/>
              <a:ext cx="911582" cy="535087"/>
            </a:xfrm>
            <a:prstGeom prst="rect">
              <a:avLst/>
            </a:prstGeom>
            <a:noFill/>
            <a:ln w="12700" cap="flat">
              <a:noFill/>
              <a:miter lim="400000"/>
            </a:ln>
            <a:effectLst/>
          </p:spPr>
          <p:txBody>
            <a:bodyPr wrap="square" lIns="45719" tIns="45719" rIns="45719" bIns="45719" numCol="1" anchor="t">
              <a:noAutofit/>
            </a:bodyPr>
            <a:lstStyle/>
            <a:p>
              <a:r>
                <a:t>in1</a:t>
              </a:r>
            </a:p>
          </p:txBody>
        </p:sp>
        <p:sp>
          <p:nvSpPr>
            <p:cNvPr id="599" name="in2"/>
            <p:cNvSpPr/>
            <p:nvPr/>
          </p:nvSpPr>
          <p:spPr>
            <a:xfrm>
              <a:off x="10111" y="1294640"/>
              <a:ext cx="849016" cy="535087"/>
            </a:xfrm>
            <a:prstGeom prst="rect">
              <a:avLst/>
            </a:prstGeom>
            <a:noFill/>
            <a:ln w="12700" cap="flat">
              <a:noFill/>
              <a:miter lim="400000"/>
            </a:ln>
            <a:effectLst/>
          </p:spPr>
          <p:txBody>
            <a:bodyPr wrap="square" lIns="45719" tIns="45719" rIns="45719" bIns="45719" numCol="1" anchor="t">
              <a:noAutofit/>
            </a:bodyPr>
            <a:lstStyle/>
            <a:p>
              <a:r>
                <a:t>in2</a:t>
              </a:r>
            </a:p>
          </p:txBody>
        </p:sp>
        <p:sp>
          <p:nvSpPr>
            <p:cNvPr id="600" name="out1"/>
            <p:cNvSpPr/>
            <p:nvPr/>
          </p:nvSpPr>
          <p:spPr>
            <a:xfrm>
              <a:off x="7597433" y="550646"/>
              <a:ext cx="1086696" cy="535087"/>
            </a:xfrm>
            <a:prstGeom prst="rect">
              <a:avLst/>
            </a:prstGeom>
            <a:noFill/>
            <a:ln w="12700" cap="flat">
              <a:noFill/>
              <a:miter lim="400000"/>
            </a:ln>
            <a:effectLst/>
          </p:spPr>
          <p:txBody>
            <a:bodyPr wrap="square" lIns="45719" tIns="45719" rIns="45719" bIns="45719" numCol="1" anchor="t">
              <a:noAutofit/>
            </a:bodyPr>
            <a:lstStyle/>
            <a:p>
              <a:r>
                <a:t>out1</a:t>
              </a:r>
            </a:p>
          </p:txBody>
        </p:sp>
        <p:sp>
          <p:nvSpPr>
            <p:cNvPr id="601" name="out2"/>
            <p:cNvSpPr/>
            <p:nvPr/>
          </p:nvSpPr>
          <p:spPr>
            <a:xfrm>
              <a:off x="7597433" y="1461136"/>
              <a:ext cx="1089606" cy="535087"/>
            </a:xfrm>
            <a:prstGeom prst="rect">
              <a:avLst/>
            </a:prstGeom>
            <a:noFill/>
            <a:ln w="12700" cap="flat">
              <a:noFill/>
              <a:miter lim="400000"/>
            </a:ln>
            <a:effectLst/>
          </p:spPr>
          <p:txBody>
            <a:bodyPr wrap="square" lIns="45719" tIns="45719" rIns="45719" bIns="45719" numCol="1" anchor="t">
              <a:noAutofit/>
            </a:bodyPr>
            <a:lstStyle/>
            <a:p>
              <a:r>
                <a:t>out2</a:t>
              </a:r>
            </a:p>
          </p:txBody>
        </p:sp>
      </p:grpSp>
      <p:grpSp>
        <p:nvGrpSpPr>
          <p:cNvPr id="605" name="Group"/>
          <p:cNvGrpSpPr/>
          <p:nvPr/>
        </p:nvGrpSpPr>
        <p:grpSpPr>
          <a:xfrm>
            <a:off x="2447656" y="10900428"/>
            <a:ext cx="542715" cy="542749"/>
            <a:chOff x="0" y="0"/>
            <a:chExt cx="542713" cy="542747"/>
          </a:xfrm>
        </p:grpSpPr>
        <p:sp>
          <p:nvSpPr>
            <p:cNvPr id="60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60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606" name="Domain-specific optimizations enable…"/>
          <p:cNvSpPr/>
          <p:nvPr/>
        </p:nvSpPr>
        <p:spPr>
          <a:xfrm>
            <a:off x="3502993" y="10757782"/>
            <a:ext cx="12235079" cy="2123658"/>
          </a:xfrm>
          <a:prstGeom prst="rect">
            <a:avLst/>
          </a:prstGeom>
          <a:ln w="12700">
            <a:miter lim="400000"/>
          </a:ln>
        </p:spPr>
        <p:txBody>
          <a:bodyPr wrap="none" lIns="45719" rIns="45719">
            <a:spAutoFit/>
          </a:bodyPr>
          <a:lstStyle/>
          <a:p>
            <a:pPr>
              <a:defRPr sz="4400"/>
            </a:pPr>
            <a:r>
              <a:rPr lang="en-US" dirty="0" smtClean="0"/>
              <a:t>Can scale to networks with hundreds of routers</a:t>
            </a:r>
            <a:endParaRPr lang="en-US" dirty="0" smtClean="0"/>
          </a:p>
          <a:p>
            <a:pPr>
              <a:defRPr sz="4400"/>
            </a:pPr>
            <a:r>
              <a:rPr lang="en-US" dirty="0" smtClean="0"/>
              <a:t>using domain-specific optimizations that improve</a:t>
            </a:r>
            <a:endParaRPr lang="en-US" dirty="0" smtClean="0"/>
          </a:p>
          <a:p>
            <a:pPr>
              <a:defRPr sz="4400"/>
            </a:pPr>
            <a:r>
              <a:rPr lang="en-US" dirty="0"/>
              <a:t>p</a:t>
            </a:r>
            <a:r>
              <a:rPr lang="en-US" dirty="0" smtClean="0"/>
              <a:t>erformance over 460x</a:t>
            </a:r>
            <a:endParaRPr lang="en-US" dirty="0" smtClean="0"/>
          </a:p>
        </p:txBody>
      </p:sp>
      <p:grpSp>
        <p:nvGrpSpPr>
          <p:cNvPr id="72" name="Group"/>
          <p:cNvGrpSpPr/>
          <p:nvPr/>
        </p:nvGrpSpPr>
        <p:grpSpPr>
          <a:xfrm>
            <a:off x="2409099" y="6835879"/>
            <a:ext cx="542715" cy="542749"/>
            <a:chOff x="0" y="0"/>
            <a:chExt cx="542713" cy="542747"/>
          </a:xfrm>
        </p:grpSpPr>
        <p:sp>
          <p:nvSpPr>
            <p:cNvPr id="7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7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75" name="Models the network as a combinational circuit"/>
          <p:cNvSpPr/>
          <p:nvPr/>
        </p:nvSpPr>
        <p:spPr>
          <a:xfrm>
            <a:off x="3464436" y="6693233"/>
            <a:ext cx="10917410" cy="1446550"/>
          </a:xfrm>
          <a:prstGeom prst="rect">
            <a:avLst/>
          </a:prstGeom>
          <a:ln w="12700">
            <a:miter lim="400000"/>
          </a:ln>
        </p:spPr>
        <p:txBody>
          <a:bodyPr wrap="none" lIns="45719" rIns="45719">
            <a:spAutoFit/>
          </a:bodyPr>
          <a:lstStyle>
            <a:lvl1pPr>
              <a:defRPr sz="4400"/>
            </a:lvl1pPr>
          </a:lstStyle>
          <a:p>
            <a:r>
              <a:rPr lang="en-US" dirty="0" smtClean="0"/>
              <a:t>Uses an SMT solver to check properties for</a:t>
            </a:r>
            <a:endParaRPr lang="en-US" dirty="0" smtClean="0"/>
          </a:p>
          <a:p>
            <a:r>
              <a:rPr lang="en-US" dirty="0"/>
              <a:t>a</a:t>
            </a:r>
            <a:r>
              <a:rPr lang="en-US" dirty="0" smtClean="0"/>
              <a:t>ll possible stable data planes.</a:t>
            </a:r>
            <a:endParaRPr lang="en-US" dirty="0" smtClean="0"/>
          </a:p>
        </p:txBody>
      </p:sp>
    </p:spTree>
  </p:cSld>
  <p:clrMapOvr>
    <a:masterClrMapping/>
  </p:clrMapOvr>
  <p:transition spd="med" advTm="48974"/>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533" name="Group"/>
          <p:cNvSpPr/>
          <p:nvPr/>
        </p:nvSpPr>
        <p:spPr>
          <a:xfrm>
            <a:off x="5738673" y="483016"/>
            <a:ext cx="12900324"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Minesweeper Architecture</a:t>
            </a:r>
            <a:endParaRPr dirty="0"/>
          </a:p>
        </p:txBody>
      </p:sp>
      <p:grpSp>
        <p:nvGrpSpPr>
          <p:cNvPr id="6" name="Group 5"/>
          <p:cNvGrpSpPr/>
          <p:nvPr/>
        </p:nvGrpSpPr>
        <p:grpSpPr>
          <a:xfrm>
            <a:off x="2997215" y="4210142"/>
            <a:ext cx="930013" cy="1203897"/>
            <a:chOff x="3044828" y="3517393"/>
            <a:chExt cx="1435732" cy="1812593"/>
          </a:xfrm>
        </p:grpSpPr>
        <p:sp>
          <p:nvSpPr>
            <p:cNvPr id="112"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3" name="Rounded Rectangle 2"/>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 name="Oval 3"/>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3" name="Rounded Rectangle 112"/>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4" name="Rounded Rectangle 113"/>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7" name="Rounded Rectangle 116"/>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8" name="Oval 117"/>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9" name="Rounded Rectangle 118"/>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0" name="Rounded Rectangle 119"/>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2" name="Rounded Rectangle 121"/>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3" name="Oval 122"/>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4" name="Rounded Rectangle 123"/>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25" name="Rounded Rectangle 124"/>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157" name="Group 156"/>
          <p:cNvGrpSpPr/>
          <p:nvPr/>
        </p:nvGrpSpPr>
        <p:grpSpPr>
          <a:xfrm>
            <a:off x="7397292" y="4279671"/>
            <a:ext cx="930013" cy="1203897"/>
            <a:chOff x="3044828" y="3517393"/>
            <a:chExt cx="1435732" cy="1812593"/>
          </a:xfrm>
        </p:grpSpPr>
        <p:sp>
          <p:nvSpPr>
            <p:cNvPr id="158"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9" name="Rounded Rectangle 158"/>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0" name="Oval 159"/>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1" name="Rounded Rectangle 160"/>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2" name="Rounded Rectangle 161"/>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3" name="Rounded Rectangle 162"/>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4" name="Oval 163"/>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5" name="Rounded Rectangle 164"/>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6" name="Rounded Rectangle 165"/>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7" name="Rounded Rectangle 166"/>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8" name="Oval 167"/>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69" name="Rounded Rectangle 168"/>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0" name="Rounded Rectangle 169"/>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171" name="Group 170"/>
          <p:cNvGrpSpPr/>
          <p:nvPr/>
        </p:nvGrpSpPr>
        <p:grpSpPr>
          <a:xfrm>
            <a:off x="5089023" y="5153663"/>
            <a:ext cx="930013" cy="1203897"/>
            <a:chOff x="3044828" y="3517393"/>
            <a:chExt cx="1435732" cy="1812593"/>
          </a:xfrm>
        </p:grpSpPr>
        <p:sp>
          <p:nvSpPr>
            <p:cNvPr id="172"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73" name="Rounded Rectangle 172"/>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4" name="Oval 173"/>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5" name="Rounded Rectangle 174"/>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6" name="Rounded Rectangle 175"/>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7" name="Rounded Rectangle 176"/>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8" name="Oval 177"/>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9" name="Rounded Rectangle 178"/>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0" name="Rounded Rectangle 179"/>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1" name="Rounded Rectangle 180"/>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2" name="Oval 181"/>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3" name="Rounded Rectangle 182"/>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84" name="Rounded Rectangle 183"/>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sp>
        <p:nvSpPr>
          <p:cNvPr id="258" name="TextBox 257"/>
          <p:cNvSpPr txBox="1"/>
          <p:nvPr/>
        </p:nvSpPr>
        <p:spPr>
          <a:xfrm>
            <a:off x="14123364" y="2430251"/>
            <a:ext cx="7187222"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lang="en-US" sz="4400" dirty="0" smtClean="0">
                <a:solidFill>
                  <a:schemeClr val="accent6">
                    <a:lumMod val="90000"/>
                    <a:lumOff val="10000"/>
                  </a:schemeClr>
                </a:solidFill>
              </a:rPr>
              <a:t>Vendor-Independent Format</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264" name="TextBox 263"/>
          <p:cNvSpPr txBox="1"/>
          <p:nvPr/>
        </p:nvSpPr>
        <p:spPr>
          <a:xfrm>
            <a:off x="2855995" y="3540456"/>
            <a:ext cx="1246493"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lang="en-US" dirty="0" smtClean="0"/>
              <a:t>Cisco</a:t>
            </a:r>
            <a:endParaRPr kumimoji="0" lang="en-US" sz="3600" b="0" i="0" u="none" strike="noStrike" cap="none" spc="0" normalizeH="0" baseline="0" dirty="0">
              <a:ln>
                <a:noFill/>
              </a:ln>
              <a:solidFill>
                <a:schemeClr val="accent5"/>
              </a:solidFill>
              <a:effectLst/>
              <a:uFillTx/>
              <a:latin typeface="+mn-lt"/>
              <a:ea typeface="+mn-ea"/>
              <a:cs typeface="+mn-cs"/>
              <a:sym typeface="Helvetica"/>
            </a:endParaRPr>
          </a:p>
        </p:txBody>
      </p:sp>
      <p:sp>
        <p:nvSpPr>
          <p:cNvPr id="265" name="TextBox 264"/>
          <p:cNvSpPr txBox="1"/>
          <p:nvPr/>
        </p:nvSpPr>
        <p:spPr>
          <a:xfrm>
            <a:off x="7274438" y="3620963"/>
            <a:ext cx="127214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lang="en-US" dirty="0" smtClean="0"/>
              <a:t>Arista</a:t>
            </a:r>
            <a:endParaRPr kumimoji="0" lang="en-US" sz="3600" b="0" i="0" u="none" strike="noStrike" cap="none" spc="0" normalizeH="0" baseline="0" dirty="0">
              <a:ln>
                <a:noFill/>
              </a:ln>
              <a:solidFill>
                <a:schemeClr val="accent5"/>
              </a:solidFill>
              <a:effectLst/>
              <a:uFillTx/>
              <a:latin typeface="+mn-lt"/>
              <a:ea typeface="+mn-ea"/>
              <a:cs typeface="+mn-cs"/>
              <a:sym typeface="Helvetica"/>
            </a:endParaRPr>
          </a:p>
        </p:txBody>
      </p:sp>
      <p:sp>
        <p:nvSpPr>
          <p:cNvPr id="266" name="TextBox 265"/>
          <p:cNvSpPr txBox="1"/>
          <p:nvPr/>
        </p:nvSpPr>
        <p:spPr>
          <a:xfrm>
            <a:off x="4831425" y="4475836"/>
            <a:ext cx="160556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lang="en-US" dirty="0" smtClean="0"/>
              <a:t>Juniper</a:t>
            </a:r>
            <a:endParaRPr kumimoji="0" lang="en-US" sz="3600" b="0" i="0" u="none" strike="noStrike" cap="none" spc="0" normalizeH="0" baseline="0" dirty="0">
              <a:ln>
                <a:noFill/>
              </a:ln>
              <a:solidFill>
                <a:schemeClr val="accent5"/>
              </a:solidFill>
              <a:effectLst/>
              <a:uFillTx/>
              <a:latin typeface="+mn-lt"/>
              <a:ea typeface="+mn-ea"/>
              <a:cs typeface="+mn-cs"/>
              <a:sym typeface="Helvetica"/>
            </a:endParaRPr>
          </a:p>
        </p:txBody>
      </p:sp>
      <p:sp>
        <p:nvSpPr>
          <p:cNvPr id="279" name="Group"/>
          <p:cNvSpPr/>
          <p:nvPr/>
        </p:nvSpPr>
        <p:spPr>
          <a:xfrm>
            <a:off x="1560934" y="2206025"/>
            <a:ext cx="784828" cy="1200329"/>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sz="7200" smtClean="0"/>
              <a:t>1.</a:t>
            </a:r>
            <a:endParaRPr sz="7200" dirty="0"/>
          </a:p>
        </p:txBody>
      </p:sp>
      <p:grpSp>
        <p:nvGrpSpPr>
          <p:cNvPr id="13" name="Group 12"/>
          <p:cNvGrpSpPr/>
          <p:nvPr/>
        </p:nvGrpSpPr>
        <p:grpSpPr>
          <a:xfrm>
            <a:off x="14266239" y="3337483"/>
            <a:ext cx="6349361" cy="4255085"/>
            <a:chOff x="14201775" y="3960176"/>
            <a:chExt cx="6349361" cy="4255085"/>
          </a:xfrm>
        </p:grpSpPr>
        <p:sp>
          <p:nvSpPr>
            <p:cNvPr id="262" name="TextBox 261"/>
            <p:cNvSpPr txBox="1"/>
            <p:nvPr/>
          </p:nvSpPr>
          <p:spPr>
            <a:xfrm>
              <a:off x="14380218" y="4182879"/>
              <a:ext cx="6170918" cy="39703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lang="en-US" dirty="0" smtClean="0">
                  <a:solidFill>
                    <a:schemeClr val="accent6"/>
                  </a:solidFill>
                </a:rPr>
                <a:t>Interfaces: {</a:t>
              </a:r>
              <a:endParaRPr lang="en-US" dirty="0" smtClean="0">
                <a:solidFill>
                  <a:schemeClr val="accent6"/>
                </a:solidFill>
              </a:endParaRPr>
            </a:p>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accent6"/>
                  </a:solidFill>
                  <a:effectLst/>
                  <a:uFillTx/>
                  <a:latin typeface="+mn-lt"/>
                  <a:ea typeface="+mn-ea"/>
                  <a:cs typeface="+mn-cs"/>
                  <a:sym typeface="Helvetica"/>
                </a:rPr>
                <a:t>   Ethernet0/0: {</a:t>
              </a:r>
              <a:endParaRPr kumimoji="0" lang="en-US" sz="3600" b="0" i="0" u="none" strike="noStrike" cap="none" spc="0" normalizeH="0" baseline="0" dirty="0" smtClean="0">
                <a:ln>
                  <a:noFill/>
                </a:ln>
                <a:solidFill>
                  <a:schemeClr val="accent6"/>
                </a:solidFill>
                <a:effectLst/>
                <a:uFillTx/>
                <a:latin typeface="+mn-lt"/>
                <a:ea typeface="+mn-ea"/>
                <a:cs typeface="+mn-cs"/>
                <a:sym typeface="Helvetica"/>
              </a:endParaRPr>
            </a:p>
            <a:p>
              <a:pPr marL="0" marR="0" indent="0" algn="l" defTabSz="1828165" rtl="0" fontAlgn="auto" latinLnBrk="0" hangingPunct="0">
                <a:lnSpc>
                  <a:spcPct val="100000"/>
                </a:lnSpc>
                <a:spcBef>
                  <a:spcPts val="0"/>
                </a:spcBef>
                <a:spcAft>
                  <a:spcPts val="0"/>
                </a:spcAft>
                <a:buClrTx/>
                <a:buSzTx/>
                <a:buFontTx/>
                <a:buNone/>
              </a:pPr>
              <a:r>
                <a:rPr lang="en-US" dirty="0" smtClean="0">
                  <a:solidFill>
                    <a:schemeClr val="accent6"/>
                  </a:solidFill>
                </a:rPr>
                <a:t>       InterfaceCost: 1,  </a:t>
              </a:r>
              <a:endParaRPr lang="en-US" dirty="0" smtClean="0">
                <a:solidFill>
                  <a:schemeClr val="accent6"/>
                </a:solidFill>
              </a:endParaRPr>
            </a:p>
            <a:p>
              <a:pPr marL="0" marR="0" indent="0" algn="l" defTabSz="1828165" rtl="0" fontAlgn="auto" latinLnBrk="0" hangingPunct="0">
                <a:lnSpc>
                  <a:spcPct val="100000"/>
                </a:lnSpc>
                <a:spcBef>
                  <a:spcPts val="0"/>
                </a:spcBef>
                <a:spcAft>
                  <a:spcPts val="0"/>
                </a:spcAft>
                <a:buClrTx/>
                <a:buSzTx/>
                <a:buFontTx/>
                <a:buNone/>
              </a:pPr>
              <a:r>
                <a:rPr lang="en-US" dirty="0" smtClean="0">
                  <a:solidFill>
                    <a:schemeClr val="accent6"/>
                  </a:solidFill>
                </a:rPr>
                <a:t>       importPolicy: “PEER_IN”,</a:t>
              </a:r>
              <a:endParaRPr lang="en-US" dirty="0" smtClean="0">
                <a:solidFill>
                  <a:schemeClr val="accent6"/>
                </a:solidFill>
              </a:endParaRPr>
            </a:p>
            <a:p>
              <a:pPr marL="0" marR="0" indent="0" algn="l" defTabSz="1828165" rtl="0" fontAlgn="auto" latinLnBrk="0" hangingPunct="0">
                <a:lnSpc>
                  <a:spcPct val="100000"/>
                </a:lnSpc>
                <a:spcBef>
                  <a:spcPts val="0"/>
                </a:spcBef>
                <a:spcAft>
                  <a:spcPts val="0"/>
                </a:spcAft>
                <a:buClrTx/>
                <a:buSzTx/>
                <a:buFontTx/>
                <a:buNone/>
              </a:pPr>
              <a:r>
                <a:rPr lang="en-US" dirty="0">
                  <a:solidFill>
                    <a:schemeClr val="accent6"/>
                  </a:solidFill>
                </a:rPr>
                <a:t> </a:t>
              </a:r>
              <a:r>
                <a:rPr lang="en-US" dirty="0" smtClean="0">
                  <a:solidFill>
                    <a:schemeClr val="accent6"/>
                  </a:solidFill>
                </a:rPr>
                <a:t>      </a:t>
              </a:r>
              <a:r>
                <a:rPr lang="en-US" dirty="0" smtClean="0">
                  <a:solidFill>
                    <a:schemeClr val="accent6"/>
                  </a:solidFill>
                </a:rPr>
                <a:t>…</a:t>
              </a:r>
              <a:endParaRPr lang="en-US" dirty="0">
                <a:solidFill>
                  <a:schemeClr val="accent6"/>
                </a:solidFill>
              </a:endParaRPr>
            </a:p>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accent6"/>
                  </a:solidFill>
                  <a:effectLst/>
                  <a:uFillTx/>
                  <a:latin typeface="+mn-lt"/>
                  <a:ea typeface="+mn-ea"/>
                  <a:cs typeface="+mn-cs"/>
                  <a:sym typeface="Helvetica"/>
                </a:rPr>
                <a:t>   }</a:t>
              </a:r>
              <a:endParaRPr kumimoji="0" lang="en-US" sz="3600" b="0" i="0" u="none" strike="noStrike" cap="none" spc="0" normalizeH="0" baseline="0" dirty="0">
                <a:ln>
                  <a:noFill/>
                </a:ln>
                <a:solidFill>
                  <a:schemeClr val="accent6"/>
                </a:solidFill>
                <a:effectLst/>
                <a:uFillTx/>
                <a:latin typeface="+mn-lt"/>
                <a:ea typeface="+mn-ea"/>
                <a:cs typeface="+mn-cs"/>
                <a:sym typeface="Helvetica"/>
              </a:endParaRPr>
            </a:p>
            <a:p>
              <a:pPr marL="0" marR="0" indent="0" algn="l" defTabSz="1828165" rtl="0" fontAlgn="auto" latinLnBrk="0" hangingPunct="0">
                <a:lnSpc>
                  <a:spcPct val="100000"/>
                </a:lnSpc>
                <a:spcBef>
                  <a:spcPts val="0"/>
                </a:spcBef>
                <a:spcAft>
                  <a:spcPts val="0"/>
                </a:spcAft>
                <a:buClrTx/>
                <a:buSzTx/>
                <a:buFontTx/>
                <a:buNone/>
              </a:pPr>
              <a:r>
                <a:rPr lang="en-US" dirty="0" smtClean="0">
                  <a:solidFill>
                    <a:schemeClr val="accent6"/>
                  </a:solidFill>
                </a:rPr>
                <a:t>}</a:t>
              </a:r>
              <a:endParaRPr kumimoji="0" lang="en-US" sz="3600" b="0" i="0" u="none" strike="noStrike" cap="none" spc="0" normalizeH="0" baseline="0" dirty="0">
                <a:ln>
                  <a:noFill/>
                </a:ln>
                <a:solidFill>
                  <a:schemeClr val="accent6"/>
                </a:solidFill>
                <a:effectLst/>
                <a:uFillTx/>
                <a:sym typeface="Helvetica"/>
              </a:endParaRPr>
            </a:p>
          </p:txBody>
        </p:sp>
        <p:sp>
          <p:nvSpPr>
            <p:cNvPr id="12" name="Rectangle 11"/>
            <p:cNvSpPr/>
            <p:nvPr/>
          </p:nvSpPr>
          <p:spPr>
            <a:xfrm>
              <a:off x="14201775" y="3960176"/>
              <a:ext cx="6349361" cy="4255085"/>
            </a:xfrm>
            <a:prstGeom prst="rect">
              <a:avLst/>
            </a:prstGeom>
            <a:noFill/>
            <a:ln w="73025" cap="flat">
              <a:solidFill>
                <a:schemeClr val="accent5"/>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sp>
        <p:nvSpPr>
          <p:cNvPr id="283" name="Group"/>
          <p:cNvSpPr/>
          <p:nvPr/>
        </p:nvSpPr>
        <p:spPr>
          <a:xfrm>
            <a:off x="12856901" y="2239765"/>
            <a:ext cx="784828" cy="1200329"/>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2.</a:t>
            </a:r>
            <a:endParaRPr sz="7200" dirty="0"/>
          </a:p>
        </p:txBody>
      </p:sp>
      <p:grpSp>
        <p:nvGrpSpPr>
          <p:cNvPr id="293" name="Group"/>
          <p:cNvGrpSpPr/>
          <p:nvPr/>
        </p:nvGrpSpPr>
        <p:grpSpPr>
          <a:xfrm>
            <a:off x="6800314" y="5614222"/>
            <a:ext cx="2122609" cy="1171757"/>
            <a:chOff x="0" y="0"/>
            <a:chExt cx="5539894" cy="2605675"/>
          </a:xfrm>
        </p:grpSpPr>
        <p:sp>
          <p:nvSpPr>
            <p:cNvPr id="294" name="Shape"/>
            <p:cNvSpPr/>
            <p:nvPr/>
          </p:nvSpPr>
          <p:spPr>
            <a:xfrm>
              <a:off x="-1" y="778466"/>
              <a:ext cx="5539896" cy="18272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414"/>
                    <a:pt x="21600" y="12414"/>
                    <a:pt x="21600" y="12414"/>
                  </a:cubicBezTo>
                  <a:cubicBezTo>
                    <a:pt x="21600" y="17462"/>
                    <a:pt x="16760" y="21600"/>
                    <a:pt x="10800" y="21600"/>
                  </a:cubicBezTo>
                  <a:cubicBezTo>
                    <a:pt x="4840" y="21600"/>
                    <a:pt x="0" y="17462"/>
                    <a:pt x="0" y="12414"/>
                  </a:cubicBezTo>
                  <a:cubicBezTo>
                    <a:pt x="0" y="0"/>
                    <a:pt x="0" y="0"/>
                    <a:pt x="0" y="0"/>
                  </a:cubicBezTo>
                  <a:cubicBezTo>
                    <a:pt x="0" y="0"/>
                    <a:pt x="6573" y="3820"/>
                    <a:pt x="10800" y="3820"/>
                  </a:cubicBezTo>
                  <a:cubicBezTo>
                    <a:pt x="14445" y="3820"/>
                    <a:pt x="21600" y="0"/>
                    <a:pt x="21600" y="0"/>
                  </a:cubicBezTo>
                </a:path>
              </a:pathLst>
            </a:custGeom>
            <a:solidFill>
              <a:srgbClr val="167964"/>
            </a:solidFill>
            <a:ln w="12700" cap="flat">
              <a:noFill/>
              <a:miter lim="400000"/>
            </a:ln>
            <a:effectLst/>
          </p:spPr>
          <p:txBody>
            <a:bodyPr wrap="square" lIns="45719" tIns="45719" rIns="45719" bIns="45719" numCol="1" anchor="t">
              <a:noAutofit/>
            </a:bodyPr>
            <a:lstStyle/>
            <a:p>
              <a:pPr algn="ctr">
                <a:defRPr sz="1300"/>
              </a:pPr>
            </a:p>
          </p:txBody>
        </p:sp>
        <p:sp>
          <p:nvSpPr>
            <p:cNvPr id="295" name="Oval"/>
            <p:cNvSpPr/>
            <p:nvPr/>
          </p:nvSpPr>
          <p:spPr>
            <a:xfrm>
              <a:off x="-1" y="-1"/>
              <a:ext cx="5539896" cy="1556931"/>
            </a:xfrm>
            <a:prstGeom prst="ellipse">
              <a:avLst/>
            </a:prstGeom>
            <a:solidFill>
              <a:schemeClr val="accent1"/>
            </a:solidFill>
            <a:ln w="12700" cap="flat">
              <a:noFill/>
              <a:miter lim="400000"/>
            </a:ln>
            <a:effectLst/>
          </p:spPr>
          <p:txBody>
            <a:bodyPr wrap="square" lIns="45719" tIns="45719" rIns="45719" bIns="45719" numCol="1" anchor="t">
              <a:noAutofit/>
            </a:bodyPr>
            <a:lstStyle/>
            <a:p>
              <a:pPr algn="ctr">
                <a:defRPr sz="1300"/>
              </a:pPr>
            </a:p>
          </p:txBody>
        </p:sp>
      </p:grpSp>
      <p:grpSp>
        <p:nvGrpSpPr>
          <p:cNvPr id="296" name="Group"/>
          <p:cNvGrpSpPr/>
          <p:nvPr/>
        </p:nvGrpSpPr>
        <p:grpSpPr>
          <a:xfrm>
            <a:off x="4499536" y="6426819"/>
            <a:ext cx="2122609" cy="1171757"/>
            <a:chOff x="0" y="0"/>
            <a:chExt cx="5539894" cy="2605675"/>
          </a:xfrm>
        </p:grpSpPr>
        <p:sp>
          <p:nvSpPr>
            <p:cNvPr id="297" name="Shape"/>
            <p:cNvSpPr/>
            <p:nvPr/>
          </p:nvSpPr>
          <p:spPr>
            <a:xfrm>
              <a:off x="-1" y="778466"/>
              <a:ext cx="5539896" cy="18272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414"/>
                    <a:pt x="21600" y="12414"/>
                    <a:pt x="21600" y="12414"/>
                  </a:cubicBezTo>
                  <a:cubicBezTo>
                    <a:pt x="21600" y="17462"/>
                    <a:pt x="16760" y="21600"/>
                    <a:pt x="10800" y="21600"/>
                  </a:cubicBezTo>
                  <a:cubicBezTo>
                    <a:pt x="4840" y="21600"/>
                    <a:pt x="0" y="17462"/>
                    <a:pt x="0" y="12414"/>
                  </a:cubicBezTo>
                  <a:cubicBezTo>
                    <a:pt x="0" y="0"/>
                    <a:pt x="0" y="0"/>
                    <a:pt x="0" y="0"/>
                  </a:cubicBezTo>
                  <a:cubicBezTo>
                    <a:pt x="0" y="0"/>
                    <a:pt x="6573" y="3820"/>
                    <a:pt x="10800" y="3820"/>
                  </a:cubicBezTo>
                  <a:cubicBezTo>
                    <a:pt x="14445" y="3820"/>
                    <a:pt x="21600" y="0"/>
                    <a:pt x="21600" y="0"/>
                  </a:cubicBezTo>
                </a:path>
              </a:pathLst>
            </a:custGeom>
            <a:solidFill>
              <a:srgbClr val="167964"/>
            </a:solidFill>
            <a:ln w="12700" cap="flat">
              <a:noFill/>
              <a:miter lim="400000"/>
            </a:ln>
            <a:effectLst/>
          </p:spPr>
          <p:txBody>
            <a:bodyPr wrap="square" lIns="45719" tIns="45719" rIns="45719" bIns="45719" numCol="1" anchor="t">
              <a:noAutofit/>
            </a:bodyPr>
            <a:lstStyle/>
            <a:p>
              <a:pPr algn="ctr">
                <a:defRPr sz="1300"/>
              </a:pPr>
            </a:p>
          </p:txBody>
        </p:sp>
        <p:sp>
          <p:nvSpPr>
            <p:cNvPr id="298" name="Oval"/>
            <p:cNvSpPr/>
            <p:nvPr/>
          </p:nvSpPr>
          <p:spPr>
            <a:xfrm>
              <a:off x="-1" y="-1"/>
              <a:ext cx="5539896" cy="1556931"/>
            </a:xfrm>
            <a:prstGeom prst="ellipse">
              <a:avLst/>
            </a:prstGeom>
            <a:solidFill>
              <a:schemeClr val="accent1"/>
            </a:solidFill>
            <a:ln w="12700" cap="flat">
              <a:noFill/>
              <a:miter lim="400000"/>
            </a:ln>
            <a:effectLst/>
          </p:spPr>
          <p:txBody>
            <a:bodyPr wrap="square" lIns="45719" tIns="45719" rIns="45719" bIns="45719" numCol="1" anchor="t">
              <a:noAutofit/>
            </a:bodyPr>
            <a:lstStyle/>
            <a:p>
              <a:pPr algn="ctr">
                <a:defRPr sz="1300"/>
              </a:pPr>
            </a:p>
          </p:txBody>
        </p:sp>
      </p:grpSp>
      <p:grpSp>
        <p:nvGrpSpPr>
          <p:cNvPr id="299" name="Group"/>
          <p:cNvGrpSpPr/>
          <p:nvPr/>
        </p:nvGrpSpPr>
        <p:grpSpPr>
          <a:xfrm>
            <a:off x="2426471" y="5494546"/>
            <a:ext cx="2122609" cy="1171757"/>
            <a:chOff x="0" y="0"/>
            <a:chExt cx="5539894" cy="2605675"/>
          </a:xfrm>
        </p:grpSpPr>
        <p:sp>
          <p:nvSpPr>
            <p:cNvPr id="300" name="Shape"/>
            <p:cNvSpPr/>
            <p:nvPr/>
          </p:nvSpPr>
          <p:spPr>
            <a:xfrm>
              <a:off x="-1" y="778466"/>
              <a:ext cx="5539896" cy="182721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21600" y="12414"/>
                    <a:pt x="21600" y="12414"/>
                    <a:pt x="21600" y="12414"/>
                  </a:cubicBezTo>
                  <a:cubicBezTo>
                    <a:pt x="21600" y="17462"/>
                    <a:pt x="16760" y="21600"/>
                    <a:pt x="10800" y="21600"/>
                  </a:cubicBezTo>
                  <a:cubicBezTo>
                    <a:pt x="4840" y="21600"/>
                    <a:pt x="0" y="17462"/>
                    <a:pt x="0" y="12414"/>
                  </a:cubicBezTo>
                  <a:cubicBezTo>
                    <a:pt x="0" y="0"/>
                    <a:pt x="0" y="0"/>
                    <a:pt x="0" y="0"/>
                  </a:cubicBezTo>
                  <a:cubicBezTo>
                    <a:pt x="0" y="0"/>
                    <a:pt x="6573" y="3820"/>
                    <a:pt x="10800" y="3820"/>
                  </a:cubicBezTo>
                  <a:cubicBezTo>
                    <a:pt x="14445" y="3820"/>
                    <a:pt x="21600" y="0"/>
                    <a:pt x="21600" y="0"/>
                  </a:cubicBezTo>
                </a:path>
              </a:pathLst>
            </a:custGeom>
            <a:solidFill>
              <a:srgbClr val="167964"/>
            </a:solidFill>
            <a:ln w="12700" cap="flat">
              <a:noFill/>
              <a:miter lim="400000"/>
            </a:ln>
            <a:effectLst/>
          </p:spPr>
          <p:txBody>
            <a:bodyPr wrap="square" lIns="45719" tIns="45719" rIns="45719" bIns="45719" numCol="1" anchor="t">
              <a:noAutofit/>
            </a:bodyPr>
            <a:lstStyle/>
            <a:p>
              <a:pPr algn="ctr">
                <a:defRPr sz="1300"/>
              </a:pPr>
            </a:p>
          </p:txBody>
        </p:sp>
        <p:sp>
          <p:nvSpPr>
            <p:cNvPr id="301" name="Oval"/>
            <p:cNvSpPr/>
            <p:nvPr/>
          </p:nvSpPr>
          <p:spPr>
            <a:xfrm>
              <a:off x="-1" y="-1"/>
              <a:ext cx="5539896" cy="1556931"/>
            </a:xfrm>
            <a:prstGeom prst="ellipse">
              <a:avLst/>
            </a:prstGeom>
            <a:solidFill>
              <a:schemeClr val="accent1"/>
            </a:solidFill>
            <a:ln w="12700" cap="flat">
              <a:noFill/>
              <a:miter lim="400000"/>
            </a:ln>
            <a:effectLst/>
          </p:spPr>
          <p:txBody>
            <a:bodyPr wrap="square" lIns="45719" tIns="45719" rIns="45719" bIns="45719" numCol="1" anchor="t">
              <a:noAutofit/>
            </a:bodyPr>
            <a:lstStyle/>
            <a:p>
              <a:pPr algn="ctr">
                <a:defRPr sz="1300"/>
              </a:pPr>
            </a:p>
          </p:txBody>
        </p:sp>
      </p:grpSp>
      <p:sp>
        <p:nvSpPr>
          <p:cNvPr id="302" name="Shape"/>
          <p:cNvSpPr/>
          <p:nvPr/>
        </p:nvSpPr>
        <p:spPr>
          <a:xfrm flipH="1">
            <a:off x="9961381" y="4332961"/>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lgn="ctr">
              <a:defRPr>
                <a:solidFill>
                  <a:srgbClr val="FFFFFF"/>
                </a:solidFill>
              </a:defRPr>
            </a:pPr>
            <a:endParaRPr dirty="0"/>
          </a:p>
        </p:txBody>
      </p:sp>
      <p:sp>
        <p:nvSpPr>
          <p:cNvPr id="303" name="TextBox 302"/>
          <p:cNvSpPr txBox="1"/>
          <p:nvPr/>
        </p:nvSpPr>
        <p:spPr>
          <a:xfrm>
            <a:off x="2774159" y="2439606"/>
            <a:ext cx="6148476"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lang="en-US" sz="4400" dirty="0" smtClean="0">
                <a:solidFill>
                  <a:schemeClr val="accent6">
                    <a:lumMod val="90000"/>
                    <a:lumOff val="10000"/>
                  </a:schemeClr>
                </a:solidFill>
              </a:rPr>
              <a:t>Vendor-Specific Configs</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pic>
        <p:nvPicPr>
          <p:cNvPr id="18" name="Picture 17"/>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01119" y="9296163"/>
            <a:ext cx="7266177" cy="3765581"/>
          </a:xfrm>
          <a:prstGeom prst="rect">
            <a:avLst/>
          </a:prstGeom>
        </p:spPr>
      </p:pic>
      <p:sp>
        <p:nvSpPr>
          <p:cNvPr id="355" name="Shape"/>
          <p:cNvSpPr/>
          <p:nvPr/>
        </p:nvSpPr>
        <p:spPr>
          <a:xfrm rot="9482849" flipH="1">
            <a:off x="9937332" y="7134432"/>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lgn="ctr">
              <a:defRPr>
                <a:solidFill>
                  <a:srgbClr val="FFFFFF"/>
                </a:solidFill>
              </a:defRPr>
            </a:pPr>
            <a:endParaRPr dirty="0"/>
          </a:p>
        </p:txBody>
      </p:sp>
      <p:sp>
        <p:nvSpPr>
          <p:cNvPr id="356" name="Group"/>
          <p:cNvSpPr/>
          <p:nvPr/>
        </p:nvSpPr>
        <p:spPr>
          <a:xfrm>
            <a:off x="1560934" y="8008286"/>
            <a:ext cx="784828" cy="1200329"/>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3.</a:t>
            </a:r>
            <a:endParaRPr sz="7200" dirty="0"/>
          </a:p>
        </p:txBody>
      </p:sp>
      <p:sp>
        <p:nvSpPr>
          <p:cNvPr id="357" name="TextBox 356"/>
          <p:cNvSpPr txBox="1"/>
          <p:nvPr/>
        </p:nvSpPr>
        <p:spPr>
          <a:xfrm>
            <a:off x="2774159" y="8241867"/>
            <a:ext cx="545597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lang="en-US" sz="4400" dirty="0" smtClean="0">
                <a:solidFill>
                  <a:schemeClr val="accent6">
                    <a:lumMod val="90000"/>
                    <a:lumOff val="10000"/>
                  </a:schemeClr>
                </a:solidFill>
              </a:rPr>
              <a:t>Combinational Circuit</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19" name="TextBox 18"/>
          <p:cNvSpPr txBox="1"/>
          <p:nvPr/>
        </p:nvSpPr>
        <p:spPr>
          <a:xfrm>
            <a:off x="10227733" y="4767949"/>
            <a:ext cx="156246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1" i="0" u="none" strike="noStrike" cap="none" spc="0" normalizeH="0" baseline="0" dirty="0" smtClean="0">
                <a:ln>
                  <a:noFill/>
                </a:ln>
                <a:solidFill>
                  <a:schemeClr val="bg1"/>
                </a:solidFill>
                <a:effectLst/>
                <a:uFillTx/>
                <a:latin typeface="+mn-lt"/>
                <a:ea typeface="+mn-ea"/>
                <a:cs typeface="+mn-cs"/>
                <a:sym typeface="Helvetica"/>
              </a:rPr>
              <a:t>Parse</a:t>
            </a:r>
            <a:endParaRPr kumimoji="0" lang="en-US" sz="3600" b="1" i="0" u="none" strike="noStrike" cap="none" spc="0" normalizeH="0" baseline="0" dirty="0">
              <a:ln>
                <a:noFill/>
              </a:ln>
              <a:solidFill>
                <a:schemeClr val="bg1"/>
              </a:solidFill>
              <a:effectLst/>
              <a:uFillTx/>
              <a:latin typeface="+mn-lt"/>
              <a:ea typeface="+mn-ea"/>
              <a:cs typeface="+mn-cs"/>
              <a:sym typeface="Helvetica"/>
            </a:endParaRPr>
          </a:p>
        </p:txBody>
      </p:sp>
      <p:sp>
        <p:nvSpPr>
          <p:cNvPr id="359" name="TextBox 358"/>
          <p:cNvSpPr txBox="1"/>
          <p:nvPr/>
        </p:nvSpPr>
        <p:spPr>
          <a:xfrm rot="20254190">
            <a:off x="10273706" y="7444640"/>
            <a:ext cx="1973432"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1" i="0" u="none" strike="noStrike" cap="none" spc="0" normalizeH="0" baseline="0" smtClean="0">
                <a:ln>
                  <a:noFill/>
                </a:ln>
                <a:solidFill>
                  <a:schemeClr val="bg1"/>
                </a:solidFill>
                <a:effectLst/>
                <a:uFillTx/>
                <a:latin typeface="+mn-lt"/>
                <a:ea typeface="+mn-ea"/>
                <a:cs typeface="+mn-cs"/>
                <a:sym typeface="Helvetica"/>
              </a:rPr>
              <a:t>Encode</a:t>
            </a:r>
            <a:endParaRPr kumimoji="0" lang="en-US" sz="3600" b="1" i="0" u="none" strike="noStrike" cap="none" spc="0" normalizeH="0" baseline="0" dirty="0">
              <a:ln>
                <a:noFill/>
              </a:ln>
              <a:solidFill>
                <a:schemeClr val="bg1"/>
              </a:solidFill>
              <a:effectLst/>
              <a:uFillTx/>
              <a:latin typeface="+mn-lt"/>
              <a:ea typeface="+mn-ea"/>
              <a:cs typeface="+mn-cs"/>
              <a:sym typeface="Helvetica"/>
            </a:endParaRPr>
          </a:p>
        </p:txBody>
      </p:sp>
      <p:sp>
        <p:nvSpPr>
          <p:cNvPr id="361" name="Group"/>
          <p:cNvSpPr/>
          <p:nvPr/>
        </p:nvSpPr>
        <p:spPr>
          <a:xfrm>
            <a:off x="12910139" y="8013880"/>
            <a:ext cx="784828" cy="1200329"/>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sz="7200" dirty="0" smtClean="0"/>
              <a:t>4.</a:t>
            </a:r>
            <a:endParaRPr sz="7200" dirty="0"/>
          </a:p>
        </p:txBody>
      </p:sp>
      <p:sp>
        <p:nvSpPr>
          <p:cNvPr id="362" name="TextBox 361"/>
          <p:cNvSpPr txBox="1"/>
          <p:nvPr/>
        </p:nvSpPr>
        <p:spPr>
          <a:xfrm>
            <a:off x="14123364" y="8247461"/>
            <a:ext cx="4548679"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lang="en-US" sz="4400" dirty="0" smtClean="0">
                <a:solidFill>
                  <a:schemeClr val="accent6">
                    <a:lumMod val="90000"/>
                    <a:lumOff val="10000"/>
                  </a:schemeClr>
                </a:solidFill>
              </a:rPr>
              <a:t>Property Violation</a:t>
            </a:r>
            <a:endParaRPr kumimoji="0" lang="en-US" sz="4400" i="0" u="none" strike="noStrike" cap="none" spc="0" normalizeH="0" baseline="0" dirty="0">
              <a:ln>
                <a:noFill/>
              </a:ln>
              <a:solidFill>
                <a:schemeClr val="accent6">
                  <a:lumMod val="90000"/>
                  <a:lumOff val="10000"/>
                </a:schemeClr>
              </a:solidFill>
              <a:effectLst/>
              <a:uFillTx/>
              <a:sym typeface="Helvetica"/>
            </a:endParaRPr>
          </a:p>
        </p:txBody>
      </p:sp>
      <p:sp>
        <p:nvSpPr>
          <p:cNvPr id="363" name="Shape"/>
          <p:cNvSpPr/>
          <p:nvPr/>
        </p:nvSpPr>
        <p:spPr>
          <a:xfrm flipH="1">
            <a:off x="10084972" y="10123017"/>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lgn="ctr">
              <a:defRPr>
                <a:solidFill>
                  <a:srgbClr val="FFFFFF"/>
                </a:solidFill>
              </a:defRPr>
            </a:pPr>
            <a:endParaRPr dirty="0"/>
          </a:p>
        </p:txBody>
      </p:sp>
      <p:sp>
        <p:nvSpPr>
          <p:cNvPr id="364" name="TextBox 363"/>
          <p:cNvSpPr txBox="1"/>
          <p:nvPr/>
        </p:nvSpPr>
        <p:spPr>
          <a:xfrm>
            <a:off x="10351324" y="10558005"/>
            <a:ext cx="156246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1" i="0" u="none" strike="noStrike" cap="none" spc="0" normalizeH="0" baseline="0" dirty="0" smtClean="0">
                <a:ln>
                  <a:noFill/>
                </a:ln>
                <a:solidFill>
                  <a:schemeClr val="bg1"/>
                </a:solidFill>
                <a:effectLst/>
                <a:uFillTx/>
                <a:latin typeface="+mn-lt"/>
                <a:ea typeface="+mn-ea"/>
                <a:cs typeface="+mn-cs"/>
                <a:sym typeface="Helvetica"/>
              </a:rPr>
              <a:t>Query</a:t>
            </a:r>
            <a:endParaRPr kumimoji="0" lang="en-US" sz="3600" b="1" i="0" u="none" strike="noStrike" cap="none" spc="0" normalizeH="0" baseline="0" dirty="0">
              <a:ln>
                <a:noFill/>
              </a:ln>
              <a:solidFill>
                <a:schemeClr val="bg1"/>
              </a:solidFill>
              <a:effectLst/>
              <a:uFillTx/>
              <a:latin typeface="+mn-lt"/>
              <a:ea typeface="+mn-ea"/>
              <a:cs typeface="+mn-cs"/>
              <a:sym typeface="Helvetica"/>
            </a:endParaRPr>
          </a:p>
        </p:txBody>
      </p:sp>
      <p:pic>
        <p:nvPicPr>
          <p:cNvPr id="20" name="Picture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99357" y="8987320"/>
            <a:ext cx="6865904" cy="4560327"/>
          </a:xfrm>
          <a:prstGeom prst="rect">
            <a:avLst/>
          </a:prstGeom>
          <a:ln>
            <a:solidFill>
              <a:schemeClr val="accent6"/>
            </a:solidFill>
          </a:ln>
          <a:effectLst>
            <a:outerShdw blurRad="50800" dist="76200" dir="5400000" algn="t" rotWithShape="0">
              <a:prstClr val="black">
                <a:alpha val="40000"/>
              </a:prstClr>
            </a:outerShdw>
          </a:effectLst>
        </p:spPr>
      </p:pic>
      <p:sp>
        <p:nvSpPr>
          <p:cNvPr id="77" name="Line"/>
          <p:cNvSpPr/>
          <p:nvPr/>
        </p:nvSpPr>
        <p:spPr>
          <a:xfrm flipH="1">
            <a:off x="3649529" y="10372455"/>
            <a:ext cx="1209726" cy="1017428"/>
          </a:xfrm>
          <a:custGeom>
            <a:avLst/>
            <a:gdLst>
              <a:gd name="connsiteX0" fmla="*/ 0 w 14416"/>
              <a:gd name="connsiteY0" fmla="*/ 310217 h 310217"/>
              <a:gd name="connsiteX1" fmla="*/ 13765 w 14416"/>
              <a:gd name="connsiteY1" fmla="*/ 292106 h 310217"/>
              <a:gd name="connsiteX2" fmla="*/ 11428 w 14416"/>
              <a:gd name="connsiteY2" fmla="*/ 105 h 310217"/>
              <a:gd name="connsiteX0-1" fmla="*/ 0 w 4621"/>
              <a:gd name="connsiteY0-2" fmla="*/ 320945 h 320945"/>
              <a:gd name="connsiteX1-3" fmla="*/ 3970 w 4621"/>
              <a:gd name="connsiteY1-4" fmla="*/ 292106 h 320945"/>
              <a:gd name="connsiteX2-5" fmla="*/ 1633 w 4621"/>
              <a:gd name="connsiteY2-6" fmla="*/ 105 h 320945"/>
              <a:gd name="connsiteX0-7" fmla="*/ 0 w 3534"/>
              <a:gd name="connsiteY0-8" fmla="*/ 9997 h 9997"/>
              <a:gd name="connsiteX1-9" fmla="*/ 3534 w 3534"/>
              <a:gd name="connsiteY1-10" fmla="*/ 0 h 9997"/>
              <a:gd name="connsiteX0-11" fmla="*/ 381 w 381"/>
              <a:gd name="connsiteY0-12" fmla="*/ 10502 h 10502"/>
              <a:gd name="connsiteX1-13" fmla="*/ 0 w 381"/>
              <a:gd name="connsiteY1-14" fmla="*/ 0 h 10502"/>
              <a:gd name="connsiteX0-15" fmla="*/ 10000 w 10000"/>
              <a:gd name="connsiteY0-16" fmla="*/ 8726 h 8726"/>
              <a:gd name="connsiteX1-17" fmla="*/ 0 w 10000"/>
              <a:gd name="connsiteY1-18" fmla="*/ 0 h 8726"/>
            </a:gdLst>
            <a:ahLst/>
            <a:cxnLst>
              <a:cxn ang="0">
                <a:pos x="connsiteX0-1" y="connsiteY0-2"/>
              </a:cxn>
              <a:cxn ang="0">
                <a:pos x="connsiteX1-3" y="connsiteY1-4"/>
              </a:cxn>
            </a:cxnLst>
            <a:rect l="l" t="t" r="r" b="b"/>
            <a:pathLst>
              <a:path w="10000" h="8726" extrusionOk="0">
                <a:moveTo>
                  <a:pt x="10000" y="8726"/>
                </a:moveTo>
                <a:lnTo>
                  <a:pt x="0" y="0"/>
                </a:lnTo>
              </a:path>
            </a:pathLst>
          </a:custGeom>
          <a:noFill/>
          <a:ln w="190500" cap="flat">
            <a:solidFill>
              <a:schemeClr val="accent4">
                <a:lumMod val="60000"/>
                <a:lumOff val="40000"/>
              </a:schemeClr>
            </a:solidFill>
            <a:prstDash val="solid"/>
            <a:miter lim="800000"/>
            <a:tailEnd type="triangle" w="med" len="med"/>
          </a:ln>
          <a:effectLst/>
        </p:spPr>
        <p:txBody>
          <a:bodyPr wrap="square" lIns="45719" tIns="45719" rIns="45719" bIns="45719" numCol="1" anchor="t">
            <a:noAutofit/>
          </a:bodyPr>
          <a:lstStyle/>
          <a:p/>
        </p:txBody>
      </p:sp>
      <p:sp>
        <p:nvSpPr>
          <p:cNvPr id="78" name="TextBox 77"/>
          <p:cNvSpPr txBox="1"/>
          <p:nvPr/>
        </p:nvSpPr>
        <p:spPr>
          <a:xfrm>
            <a:off x="2497571" y="11337847"/>
            <a:ext cx="1252905"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lang="en-US" sz="4400" b="1" dirty="0" smtClean="0">
                <a:solidFill>
                  <a:schemeClr val="accent4">
                    <a:lumMod val="60000"/>
                    <a:lumOff val="40000"/>
                  </a:schemeClr>
                </a:solidFill>
              </a:rPr>
              <a:t>ENV</a:t>
            </a:r>
            <a:endParaRPr kumimoji="0" lang="en-US" sz="4400" b="1" i="0" u="none" strike="noStrike" cap="none" spc="0" normalizeH="0" baseline="0" dirty="0">
              <a:ln>
                <a:noFill/>
              </a:ln>
              <a:solidFill>
                <a:schemeClr val="accent4">
                  <a:lumMod val="60000"/>
                  <a:lumOff val="40000"/>
                </a:schemeClr>
              </a:solidFill>
              <a:effectLst/>
              <a:uFillTx/>
              <a:sym typeface="Helvetica"/>
            </a:endParaRPr>
          </a:p>
        </p:txBody>
      </p:sp>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6"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497" name="Group"/>
          <p:cNvSpPr/>
          <p:nvPr/>
        </p:nvSpPr>
        <p:spPr>
          <a:xfrm>
            <a:off x="7392982" y="483016"/>
            <a:ext cx="9591727"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Encoding Overview</a:t>
            </a:r>
            <a:endParaRPr dirty="0"/>
          </a:p>
        </p:txBody>
      </p:sp>
      <p:grpSp>
        <p:nvGrpSpPr>
          <p:cNvPr id="1524" name="Group"/>
          <p:cNvGrpSpPr/>
          <p:nvPr/>
        </p:nvGrpSpPr>
        <p:grpSpPr>
          <a:xfrm>
            <a:off x="1050869" y="4072266"/>
            <a:ext cx="7568566" cy="7878860"/>
            <a:chOff x="0" y="0"/>
            <a:chExt cx="7568564" cy="7878859"/>
          </a:xfrm>
        </p:grpSpPr>
        <p:sp>
          <p:nvSpPr>
            <p:cNvPr id="1498" name="Line"/>
            <p:cNvSpPr/>
            <p:nvPr/>
          </p:nvSpPr>
          <p:spPr>
            <a:xfrm flipV="1">
              <a:off x="2369146" y="2849778"/>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499" name="Line"/>
            <p:cNvSpPr/>
            <p:nvPr/>
          </p:nvSpPr>
          <p:spPr>
            <a:xfrm flipH="1" flipV="1">
              <a:off x="2431465" y="2995513"/>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500" name="Line"/>
            <p:cNvSpPr/>
            <p:nvPr/>
          </p:nvSpPr>
          <p:spPr>
            <a:xfrm flipH="1" flipV="1">
              <a:off x="451234" y="3030013"/>
              <a:ext cx="1652394"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501" name="Rounded Rectangle"/>
            <p:cNvSpPr/>
            <p:nvPr/>
          </p:nvSpPr>
          <p:spPr>
            <a:xfrm>
              <a:off x="0" y="2608409"/>
              <a:ext cx="819772"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02" name="Line"/>
            <p:cNvSpPr/>
            <p:nvPr/>
          </p:nvSpPr>
          <p:spPr>
            <a:xfrm flipV="1">
              <a:off x="2407246" y="6059431"/>
              <a:ext cx="1" cy="105868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503" name="Line"/>
            <p:cNvSpPr/>
            <p:nvPr/>
          </p:nvSpPr>
          <p:spPr>
            <a:xfrm flipH="1" flipV="1">
              <a:off x="5673182" y="2979213"/>
              <a:ext cx="165239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504" name="Rounded Rectangle"/>
            <p:cNvSpPr/>
            <p:nvPr/>
          </p:nvSpPr>
          <p:spPr>
            <a:xfrm>
              <a:off x="1997360" y="7035651"/>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05" name="Rounded Rectangle"/>
            <p:cNvSpPr/>
            <p:nvPr/>
          </p:nvSpPr>
          <p:spPr>
            <a:xfrm>
              <a:off x="6748792" y="2557609"/>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06" name="Line"/>
            <p:cNvSpPr/>
            <p:nvPr/>
          </p:nvSpPr>
          <p:spPr>
            <a:xfrm flipV="1">
              <a:off x="2394546" y="399716"/>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507" name="Line"/>
            <p:cNvSpPr/>
            <p:nvPr/>
          </p:nvSpPr>
          <p:spPr>
            <a:xfrm flipH="1" flipV="1">
              <a:off x="4689788" y="324878"/>
              <a:ext cx="605397" cy="2475904"/>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508" name="Line"/>
            <p:cNvSpPr/>
            <p:nvPr/>
          </p:nvSpPr>
          <p:spPr>
            <a:xfrm flipV="1">
              <a:off x="5422184" y="375857"/>
              <a:ext cx="694609" cy="2474747"/>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1509"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10" name="Rounded Rectangle"/>
            <p:cNvSpPr/>
            <p:nvPr/>
          </p:nvSpPr>
          <p:spPr>
            <a:xfrm>
              <a:off x="1447699"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11"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12"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13" name="R1"/>
            <p:cNvSpPr/>
            <p:nvPr/>
          </p:nvSpPr>
          <p:spPr>
            <a:xfrm>
              <a:off x="1965913" y="2565193"/>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R1</a:t>
              </a:r>
            </a:p>
          </p:txBody>
        </p:sp>
        <p:sp>
          <p:nvSpPr>
            <p:cNvPr id="1514" name="S1"/>
            <p:cNvSpPr/>
            <p:nvPr/>
          </p:nvSpPr>
          <p:spPr>
            <a:xfrm>
              <a:off x="78204" y="2711243"/>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S1</a:t>
              </a:r>
            </a:p>
          </p:txBody>
        </p:sp>
        <p:sp>
          <p:nvSpPr>
            <p:cNvPr id="1515" name="S3"/>
            <p:cNvSpPr/>
            <p:nvPr/>
          </p:nvSpPr>
          <p:spPr>
            <a:xfrm>
              <a:off x="2075565" y="7138485"/>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S3</a:t>
              </a:r>
            </a:p>
          </p:txBody>
        </p:sp>
        <p:sp>
          <p:nvSpPr>
            <p:cNvPr id="1516" name="S2"/>
            <p:cNvSpPr/>
            <p:nvPr/>
          </p:nvSpPr>
          <p:spPr>
            <a:xfrm>
              <a:off x="6826998" y="2660443"/>
              <a:ext cx="663362"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S2</a:t>
              </a:r>
            </a:p>
          </p:txBody>
        </p:sp>
        <p:sp>
          <p:nvSpPr>
            <p:cNvPr id="1517" name="N1"/>
            <p:cNvSpPr/>
            <p:nvPr/>
          </p:nvSpPr>
          <p:spPr>
            <a:xfrm>
              <a:off x="2062865"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N1</a:t>
              </a:r>
            </a:p>
          </p:txBody>
        </p:sp>
        <p:sp>
          <p:nvSpPr>
            <p:cNvPr id="1518" name="N2"/>
            <p:cNvSpPr/>
            <p:nvPr/>
          </p:nvSpPr>
          <p:spPr>
            <a:xfrm>
              <a:off x="4345494" y="198899"/>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N2</a:t>
              </a:r>
            </a:p>
          </p:txBody>
        </p:sp>
        <p:sp>
          <p:nvSpPr>
            <p:cNvPr id="1519" name="N3"/>
            <p:cNvSpPr/>
            <p:nvPr/>
          </p:nvSpPr>
          <p:spPr>
            <a:xfrm>
              <a:off x="5710758"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N3</a:t>
              </a:r>
            </a:p>
          </p:txBody>
        </p:sp>
        <p:sp>
          <p:nvSpPr>
            <p:cNvPr id="1520" name="Rounded Rectangle"/>
            <p:cNvSpPr/>
            <p:nvPr/>
          </p:nvSpPr>
          <p:spPr>
            <a:xfrm>
              <a:off x="4358635"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21" name="Rounded Rectangle"/>
            <p:cNvSpPr/>
            <p:nvPr/>
          </p:nvSpPr>
          <p:spPr>
            <a:xfrm>
              <a:off x="1485799" y="4691074"/>
              <a:ext cx="1940574" cy="1849638"/>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522" name="R2"/>
            <p:cNvSpPr/>
            <p:nvPr/>
          </p:nvSpPr>
          <p:spPr>
            <a:xfrm>
              <a:off x="4887219" y="2551259"/>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R2</a:t>
              </a:r>
            </a:p>
          </p:txBody>
        </p:sp>
        <p:sp>
          <p:nvSpPr>
            <p:cNvPr id="1523" name="R3"/>
            <p:cNvSpPr/>
            <p:nvPr/>
          </p:nvSpPr>
          <p:spPr>
            <a:xfrm>
              <a:off x="1965543" y="5201872"/>
              <a:ext cx="883406"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R3</a:t>
              </a:r>
            </a:p>
          </p:txBody>
        </p:sp>
      </p:grpSp>
      <p:sp>
        <p:nvSpPr>
          <p:cNvPr id="1525" name="Shape"/>
          <p:cNvSpPr/>
          <p:nvPr/>
        </p:nvSpPr>
        <p:spPr>
          <a:xfrm>
            <a:off x="10732968" y="3249933"/>
            <a:ext cx="10630744"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1526" name="Can subnet S3 reach S2"/>
          <p:cNvSpPr/>
          <p:nvPr/>
        </p:nvSpPr>
        <p:spPr>
          <a:xfrm>
            <a:off x="11570957" y="3568071"/>
            <a:ext cx="8807512" cy="1008391"/>
          </a:xfrm>
          <a:prstGeom prst="rect">
            <a:avLst/>
          </a:prstGeom>
          <a:ln w="12700">
            <a:miter lim="400000"/>
          </a:ln>
        </p:spPr>
        <p:txBody>
          <a:bodyPr lIns="91444" tIns="91444" rIns="91444" bIns="91444">
            <a:spAutoFit/>
          </a:bodyPr>
          <a:lstStyle>
            <a:lvl1pPr defTabSz="1219200">
              <a:defRPr sz="5400">
                <a:solidFill>
                  <a:srgbClr val="808080"/>
                </a:solidFill>
              </a:defRPr>
            </a:lvl1pPr>
          </a:lstStyle>
          <a:p>
            <a:r>
              <a:rPr lang="en-US" dirty="0" smtClean="0"/>
              <a:t>Does P hold in the network?</a:t>
            </a:r>
            <a:endParaRPr dirty="0"/>
          </a:p>
        </p:txBody>
      </p:sp>
      <p:sp>
        <p:nvSpPr>
          <p:cNvPr id="1527" name="‘‘"/>
          <p:cNvSpPr/>
          <p:nvPr/>
        </p:nvSpPr>
        <p:spPr>
          <a:xfrm>
            <a:off x="10288856" y="3032066"/>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1528" name="’’"/>
          <p:cNvSpPr/>
          <p:nvPr/>
        </p:nvSpPr>
        <p:spPr>
          <a:xfrm>
            <a:off x="19887809" y="3032066"/>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1529" name="Network Encoding:  N"/>
          <p:cNvSpPr/>
          <p:nvPr/>
        </p:nvSpPr>
        <p:spPr>
          <a:xfrm>
            <a:off x="12798754" y="5948898"/>
            <a:ext cx="5999521" cy="828041"/>
          </a:xfrm>
          <a:prstGeom prst="rect">
            <a:avLst/>
          </a:prstGeom>
          <a:ln w="12700">
            <a:miter lim="400000"/>
          </a:ln>
        </p:spPr>
        <p:txBody>
          <a:bodyPr wrap="none" lIns="45719" rIns="45719">
            <a:spAutoFit/>
          </a:bodyPr>
          <a:lstStyle>
            <a:lvl1pPr>
              <a:defRPr sz="4800"/>
            </a:lvl1pPr>
          </a:lstStyle>
          <a:p>
            <a:r>
              <a:t>Network Encoding:  N</a:t>
            </a:r>
          </a:p>
        </p:txBody>
      </p:sp>
      <p:sp>
        <p:nvSpPr>
          <p:cNvPr id="1530" name="Network Property:  ¬ canReach_R3"/>
          <p:cNvSpPr/>
          <p:nvPr/>
        </p:nvSpPr>
        <p:spPr>
          <a:xfrm>
            <a:off x="12668118" y="8973114"/>
            <a:ext cx="6307174" cy="830997"/>
          </a:xfrm>
          <a:prstGeom prst="rect">
            <a:avLst/>
          </a:prstGeom>
          <a:ln w="12700">
            <a:miter lim="400000"/>
          </a:ln>
        </p:spPr>
        <p:txBody>
          <a:bodyPr wrap="none" lIns="45719" rIns="45719">
            <a:spAutoFit/>
          </a:bodyPr>
          <a:lstStyle>
            <a:lvl1pPr>
              <a:defRPr sz="4800"/>
            </a:lvl1pPr>
          </a:lstStyle>
          <a:p>
            <a:r>
              <a:rPr dirty="0"/>
              <a:t>Network Property:  ¬ </a:t>
            </a:r>
            <a:r>
              <a:rPr lang="en-US" dirty="0" smtClean="0"/>
              <a:t>P</a:t>
            </a:r>
            <a:endParaRPr dirty="0"/>
          </a:p>
        </p:txBody>
      </p:sp>
      <p:sp>
        <p:nvSpPr>
          <p:cNvPr id="1531" name="⋀"/>
          <p:cNvSpPr/>
          <p:nvPr/>
        </p:nvSpPr>
        <p:spPr>
          <a:xfrm>
            <a:off x="15197650" y="6780223"/>
            <a:ext cx="1331080" cy="1767543"/>
          </a:xfrm>
          <a:prstGeom prst="rect">
            <a:avLst/>
          </a:prstGeom>
          <a:ln w="12700">
            <a:miter lim="400000"/>
          </a:ln>
        </p:spPr>
        <p:txBody>
          <a:bodyPr wrap="none" lIns="45719" rIns="45719">
            <a:spAutoFit/>
          </a:bodyPr>
          <a:lstStyle>
            <a:lvl1pPr>
              <a:defRPr sz="14400"/>
            </a:lvl1pPr>
          </a:lstStyle>
          <a:p>
            <a:r>
              <a:rPr dirty="0"/>
              <a:t>⋀</a:t>
            </a:r>
            <a:endParaRPr dirty="0"/>
          </a:p>
        </p:txBody>
      </p:sp>
      <p:sp>
        <p:nvSpPr>
          <p:cNvPr id="1532" name="Line"/>
          <p:cNvSpPr/>
          <p:nvPr/>
        </p:nvSpPr>
        <p:spPr>
          <a:xfrm flipH="1" flipV="1">
            <a:off x="10814800" y="10298237"/>
            <a:ext cx="9758846" cy="1"/>
          </a:xfrm>
          <a:prstGeom prst="line">
            <a:avLst/>
          </a:prstGeom>
          <a:ln w="76200">
            <a:solidFill>
              <a:schemeClr val="accent6">
                <a:satOff val="-13622"/>
                <a:lumOff val="20250"/>
              </a:schemeClr>
            </a:solidFill>
            <a:miter/>
          </a:ln>
        </p:spPr>
        <p:txBody>
          <a:bodyPr lIns="45719" rIns="45719"/>
          <a:lstStyle/>
          <a:p/>
        </p:txBody>
      </p:sp>
      <p:sp>
        <p:nvSpPr>
          <p:cNvPr id="1533" name="Satisfiability —&gt; Property Violation"/>
          <p:cNvSpPr/>
          <p:nvPr/>
        </p:nvSpPr>
        <p:spPr>
          <a:xfrm>
            <a:off x="10831410" y="10742926"/>
            <a:ext cx="8416726" cy="830997"/>
          </a:xfrm>
          <a:prstGeom prst="rect">
            <a:avLst/>
          </a:prstGeom>
          <a:ln w="12700">
            <a:miter lim="400000"/>
          </a:ln>
        </p:spPr>
        <p:txBody>
          <a:bodyPr wrap="none" lIns="45719" rIns="45719">
            <a:spAutoFit/>
          </a:bodyPr>
          <a:lstStyle>
            <a:lvl1pPr>
              <a:defRPr sz="4800"/>
            </a:lvl1pPr>
          </a:lstStyle>
          <a:p>
            <a:r>
              <a:rPr b="1" dirty="0" smtClean="0"/>
              <a:t>Satisfiab</a:t>
            </a:r>
            <a:r>
              <a:rPr lang="en-US" b="1" dirty="0" smtClean="0"/>
              <a:t>le:</a:t>
            </a:r>
            <a:r>
              <a:rPr lang="en-US" dirty="0" smtClean="0"/>
              <a:t> </a:t>
            </a:r>
            <a:r>
              <a:rPr dirty="0" smtClean="0"/>
              <a:t>Property </a:t>
            </a:r>
            <a:r>
              <a:rPr dirty="0"/>
              <a:t>Violation</a:t>
            </a:r>
            <a:endParaRPr dirty="0"/>
          </a:p>
        </p:txBody>
      </p:sp>
      <p:sp>
        <p:nvSpPr>
          <p:cNvPr id="1534" name="Unsat —&gt; Holds for all stable solutions"/>
          <p:cNvSpPr/>
          <p:nvPr/>
        </p:nvSpPr>
        <p:spPr>
          <a:xfrm>
            <a:off x="10831410" y="11704327"/>
            <a:ext cx="12735216" cy="830997"/>
          </a:xfrm>
          <a:prstGeom prst="rect">
            <a:avLst/>
          </a:prstGeom>
          <a:ln w="12700">
            <a:miter lim="400000"/>
          </a:ln>
        </p:spPr>
        <p:txBody>
          <a:bodyPr wrap="none" lIns="45719" rIns="45719">
            <a:spAutoFit/>
          </a:bodyPr>
          <a:lstStyle>
            <a:lvl1pPr>
              <a:defRPr sz="4800"/>
            </a:lvl1pPr>
          </a:lstStyle>
          <a:p>
            <a:r>
              <a:rPr b="1" dirty="0" smtClean="0"/>
              <a:t>Unsat</a:t>
            </a:r>
            <a:r>
              <a:rPr lang="en-US" b="1" dirty="0" smtClean="0"/>
              <a:t>isfiable:</a:t>
            </a:r>
            <a:r>
              <a:rPr lang="en-US" dirty="0" smtClean="0"/>
              <a:t> </a:t>
            </a:r>
            <a:r>
              <a:rPr dirty="0" smtClean="0"/>
              <a:t>Holds </a:t>
            </a:r>
            <a:r>
              <a:rPr dirty="0"/>
              <a:t>for all stable </a:t>
            </a:r>
            <a:r>
              <a:rPr lang="en-US" dirty="0" smtClean="0"/>
              <a:t>data planes</a:t>
            </a:r>
            <a:endParaRPr dirty="0"/>
          </a:p>
        </p:txBody>
      </p:sp>
      <p:sp>
        <p:nvSpPr>
          <p:cNvPr id="1537"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p:txBody>
      </p:sp>
    </p:spTree>
  </p:cSld>
  <p:clrMapOvr>
    <a:masterClrMapping/>
  </p:clrMapOvr>
  <p:transition spd="med"/>
  <p:timing>
    <p:tnLst>
      <p:par>
        <p:cTn id="1" dur="indefinite" restart="never" fill="hold"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400" name="Group"/>
          <p:cNvSpPr/>
          <p:nvPr/>
        </p:nvSpPr>
        <p:spPr>
          <a:xfrm>
            <a:off x="6237219" y="483016"/>
            <a:ext cx="11903257"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Network Representation</a:t>
            </a:r>
            <a:endParaRPr dirty="0"/>
          </a:p>
        </p:txBody>
      </p:sp>
      <p:grpSp>
        <p:nvGrpSpPr>
          <p:cNvPr id="92" name="Group 91"/>
          <p:cNvGrpSpPr/>
          <p:nvPr/>
        </p:nvGrpSpPr>
        <p:grpSpPr>
          <a:xfrm>
            <a:off x="13898554" y="2822644"/>
            <a:ext cx="7020628" cy="5663741"/>
            <a:chOff x="-2360899" y="3858125"/>
            <a:chExt cx="7020628" cy="5663741"/>
          </a:xfrm>
        </p:grpSpPr>
        <p:sp>
          <p:nvSpPr>
            <p:cNvPr id="42" name="Line"/>
            <p:cNvSpPr/>
            <p:nvPr/>
          </p:nvSpPr>
          <p:spPr>
            <a:xfrm flipH="1">
              <a:off x="4655340" y="4744652"/>
              <a:ext cx="4389" cy="4777213"/>
            </a:xfrm>
            <a:prstGeom prst="line">
              <a:avLst/>
            </a:prstGeom>
            <a:ln w="6350">
              <a:solidFill>
                <a:srgbClr val="D9D9D9"/>
              </a:solidFill>
              <a:miter/>
            </a:ln>
          </p:spPr>
          <p:txBody>
            <a:bodyPr lIns="45719" rIns="45719"/>
            <a:lstStyle/>
            <a:p/>
          </p:txBody>
        </p:sp>
        <p:sp>
          <p:nvSpPr>
            <p:cNvPr id="43" name="Line"/>
            <p:cNvSpPr/>
            <p:nvPr/>
          </p:nvSpPr>
          <p:spPr>
            <a:xfrm flipH="1">
              <a:off x="1486166" y="4744652"/>
              <a:ext cx="21847" cy="4777213"/>
            </a:xfrm>
            <a:prstGeom prst="line">
              <a:avLst/>
            </a:prstGeom>
            <a:ln w="6350">
              <a:solidFill>
                <a:srgbClr val="D9D9D9"/>
              </a:solidFill>
              <a:miter/>
            </a:ln>
          </p:spPr>
          <p:txBody>
            <a:bodyPr lIns="45719" rIns="45719"/>
            <a:lstStyle/>
            <a:p/>
          </p:txBody>
        </p:sp>
        <p:sp>
          <p:nvSpPr>
            <p:cNvPr id="44" name="Rectangle"/>
            <p:cNvSpPr/>
            <p:nvPr/>
          </p:nvSpPr>
          <p:spPr>
            <a:xfrm>
              <a:off x="-2349715" y="4744654"/>
              <a:ext cx="7005057" cy="948442"/>
            </a:xfrm>
            <a:prstGeom prst="rect">
              <a:avLst/>
            </a:prstGeom>
            <a:solidFill>
              <a:srgbClr val="D9D9D9">
                <a:alpha val="50000"/>
              </a:srgbClr>
            </a:solidFill>
            <a:ln w="12700">
              <a:miter lim="400000"/>
            </a:ln>
          </p:spPr>
          <p:txBody>
            <a:bodyPr lIns="45719" rIns="45719" anchor="ctr"/>
            <a:lstStyle/>
            <a:p>
              <a:pPr algn="ctr"/>
            </a:p>
          </p:txBody>
        </p:sp>
        <p:sp>
          <p:nvSpPr>
            <p:cNvPr id="45" name="Element Number One"/>
            <p:cNvSpPr/>
            <p:nvPr/>
          </p:nvSpPr>
          <p:spPr>
            <a:xfrm>
              <a:off x="-2360899" y="4886457"/>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dstIp</a:t>
              </a:r>
              <a:endParaRPr sz="3200" dirty="0"/>
            </a:p>
          </p:txBody>
        </p:sp>
        <p:sp>
          <p:nvSpPr>
            <p:cNvPr id="46" name="Element Number Two"/>
            <p:cNvSpPr/>
            <p:nvPr/>
          </p:nvSpPr>
          <p:spPr>
            <a:xfrm>
              <a:off x="-2360899" y="5839647"/>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srcIp</a:t>
              </a:r>
              <a:endParaRPr sz="3200" dirty="0"/>
            </a:p>
          </p:txBody>
        </p:sp>
        <p:sp>
          <p:nvSpPr>
            <p:cNvPr id="47" name="Rectangle"/>
            <p:cNvSpPr/>
            <p:nvPr/>
          </p:nvSpPr>
          <p:spPr>
            <a:xfrm>
              <a:off x="-2349715" y="6671599"/>
              <a:ext cx="7005057" cy="948442"/>
            </a:xfrm>
            <a:prstGeom prst="rect">
              <a:avLst/>
            </a:prstGeom>
            <a:solidFill>
              <a:srgbClr val="D9D9D9">
                <a:alpha val="50000"/>
              </a:srgbClr>
            </a:solidFill>
            <a:ln w="12700">
              <a:miter lim="400000"/>
            </a:ln>
          </p:spPr>
          <p:txBody>
            <a:bodyPr lIns="45719" rIns="45719" anchor="ctr"/>
            <a:lstStyle/>
            <a:p>
              <a:pPr algn="ctr"/>
            </a:p>
          </p:txBody>
        </p:sp>
        <p:sp>
          <p:nvSpPr>
            <p:cNvPr id="48" name="Element Number Three"/>
            <p:cNvSpPr/>
            <p:nvPr/>
          </p:nvSpPr>
          <p:spPr>
            <a:xfrm>
              <a:off x="-2360899" y="6813403"/>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dstPort</a:t>
              </a:r>
              <a:endParaRPr sz="3200" dirty="0"/>
            </a:p>
          </p:txBody>
        </p:sp>
        <p:sp>
          <p:nvSpPr>
            <p:cNvPr id="49" name="Element Number Four"/>
            <p:cNvSpPr/>
            <p:nvPr/>
          </p:nvSpPr>
          <p:spPr>
            <a:xfrm>
              <a:off x="-2360899" y="7779911"/>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srcPort</a:t>
              </a:r>
              <a:endParaRPr sz="3200" dirty="0"/>
            </a:p>
          </p:txBody>
        </p:sp>
        <p:sp>
          <p:nvSpPr>
            <p:cNvPr id="50" name="Rectangle"/>
            <p:cNvSpPr/>
            <p:nvPr/>
          </p:nvSpPr>
          <p:spPr>
            <a:xfrm>
              <a:off x="-2349715" y="8573423"/>
              <a:ext cx="7005057" cy="948442"/>
            </a:xfrm>
            <a:prstGeom prst="rect">
              <a:avLst/>
            </a:prstGeom>
            <a:solidFill>
              <a:srgbClr val="D9D9D9">
                <a:alpha val="50000"/>
              </a:srgbClr>
            </a:solidFill>
            <a:ln w="12700">
              <a:miter lim="400000"/>
            </a:ln>
          </p:spPr>
          <p:txBody>
            <a:bodyPr lIns="45719" rIns="45719" anchor="ctr"/>
            <a:lstStyle/>
            <a:p>
              <a:pPr algn="ctr"/>
            </a:p>
          </p:txBody>
        </p:sp>
        <p:sp>
          <p:nvSpPr>
            <p:cNvPr id="51" name="Element Number Five"/>
            <p:cNvSpPr/>
            <p:nvPr/>
          </p:nvSpPr>
          <p:spPr>
            <a:xfrm>
              <a:off x="-2360899" y="8715227"/>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protocol</a:t>
              </a:r>
              <a:endParaRPr sz="3200" dirty="0"/>
            </a:p>
          </p:txBody>
        </p:sp>
        <p:sp>
          <p:nvSpPr>
            <p:cNvPr id="55" name="Line"/>
            <p:cNvSpPr/>
            <p:nvPr/>
          </p:nvSpPr>
          <p:spPr>
            <a:xfrm flipH="1">
              <a:off x="-2354103" y="4744654"/>
              <a:ext cx="4387" cy="4777212"/>
            </a:xfrm>
            <a:prstGeom prst="line">
              <a:avLst/>
            </a:prstGeom>
            <a:ln w="6350">
              <a:solidFill>
                <a:srgbClr val="D9D9D9"/>
              </a:solidFill>
              <a:miter/>
            </a:ln>
          </p:spPr>
          <p:txBody>
            <a:bodyPr lIns="45719" rIns="45719"/>
            <a:lstStyle/>
            <a:p/>
          </p:txBody>
        </p:sp>
        <p:sp>
          <p:nvSpPr>
            <p:cNvPr id="56" name="Element Number One"/>
            <p:cNvSpPr/>
            <p:nvPr/>
          </p:nvSpPr>
          <p:spPr>
            <a:xfrm>
              <a:off x="2445274" y="4886457"/>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57" name="Element Number One"/>
            <p:cNvSpPr/>
            <p:nvPr/>
          </p:nvSpPr>
          <p:spPr>
            <a:xfrm>
              <a:off x="2445274" y="5831228"/>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5</a:t>
              </a:r>
              <a:r>
                <a:rPr lang="en-US" sz="3200" dirty="0" smtClean="0"/>
                <a:t>)</a:t>
              </a:r>
              <a:endParaRPr sz="3200" dirty="0"/>
            </a:p>
          </p:txBody>
        </p:sp>
        <p:sp>
          <p:nvSpPr>
            <p:cNvPr id="58" name="Element Number One"/>
            <p:cNvSpPr/>
            <p:nvPr/>
          </p:nvSpPr>
          <p:spPr>
            <a:xfrm>
              <a:off x="2445274" y="6790228"/>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8</a:t>
              </a:r>
              <a:r>
                <a:rPr lang="en-US" sz="3200" dirty="0" smtClean="0"/>
                <a:t>)</a:t>
              </a:r>
              <a:endParaRPr sz="3200" dirty="0"/>
            </a:p>
          </p:txBody>
        </p:sp>
        <p:sp>
          <p:nvSpPr>
            <p:cNvPr id="59" name="Element Number One"/>
            <p:cNvSpPr/>
            <p:nvPr/>
          </p:nvSpPr>
          <p:spPr>
            <a:xfrm>
              <a:off x="2445274" y="7745610"/>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60" name="Element Number One"/>
            <p:cNvSpPr/>
            <p:nvPr/>
          </p:nvSpPr>
          <p:spPr>
            <a:xfrm>
              <a:off x="2445274" y="8698992"/>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16</a:t>
              </a:r>
              <a:r>
                <a:rPr lang="en-US" sz="3200" dirty="0" smtClean="0"/>
                <a:t>)</a:t>
              </a:r>
              <a:endParaRPr sz="3200" dirty="0"/>
            </a:p>
          </p:txBody>
        </p:sp>
        <p:sp>
          <p:nvSpPr>
            <p:cNvPr id="80" name="Group"/>
            <p:cNvSpPr/>
            <p:nvPr/>
          </p:nvSpPr>
          <p:spPr>
            <a:xfrm>
              <a:off x="-2317527" y="3858125"/>
              <a:ext cx="4385173" cy="7694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pPr algn="l"/>
              <a:r>
                <a:rPr lang="en-US" sz="4400" dirty="0" smtClean="0"/>
                <a:t>Data Plane </a:t>
              </a:r>
              <a:r>
                <a:rPr lang="en-US" sz="4400" b="0" dirty="0" smtClean="0"/>
                <a:t>Packet</a:t>
              </a:r>
              <a:endParaRPr sz="4400" b="0" dirty="0"/>
            </a:p>
          </p:txBody>
        </p:sp>
      </p:grpSp>
      <p:grpSp>
        <p:nvGrpSpPr>
          <p:cNvPr id="94" name="Group 93"/>
          <p:cNvGrpSpPr/>
          <p:nvPr/>
        </p:nvGrpSpPr>
        <p:grpSpPr>
          <a:xfrm>
            <a:off x="13908837" y="8694881"/>
            <a:ext cx="7026551" cy="3776769"/>
            <a:chOff x="13853419" y="8265389"/>
            <a:chExt cx="7026551" cy="3776769"/>
          </a:xfrm>
        </p:grpSpPr>
        <p:sp>
          <p:nvSpPr>
            <p:cNvPr id="63" name="Line"/>
            <p:cNvSpPr/>
            <p:nvPr/>
          </p:nvSpPr>
          <p:spPr>
            <a:xfrm>
              <a:off x="20865268" y="9143972"/>
              <a:ext cx="4391" cy="2898186"/>
            </a:xfrm>
            <a:prstGeom prst="line">
              <a:avLst/>
            </a:prstGeom>
            <a:ln w="6350">
              <a:solidFill>
                <a:srgbClr val="D9D9D9"/>
              </a:solidFill>
              <a:miter/>
            </a:ln>
          </p:spPr>
          <p:txBody>
            <a:bodyPr lIns="45719" rIns="45719"/>
            <a:lstStyle/>
            <a:p/>
          </p:txBody>
        </p:sp>
        <p:sp>
          <p:nvSpPr>
            <p:cNvPr id="64" name="Line"/>
            <p:cNvSpPr/>
            <p:nvPr/>
          </p:nvSpPr>
          <p:spPr>
            <a:xfrm flipH="1">
              <a:off x="17721810" y="9143972"/>
              <a:ext cx="520" cy="2898186"/>
            </a:xfrm>
            <a:prstGeom prst="line">
              <a:avLst/>
            </a:prstGeom>
            <a:ln w="6350">
              <a:solidFill>
                <a:srgbClr val="D9D9D9"/>
              </a:solidFill>
              <a:miter/>
            </a:ln>
          </p:spPr>
          <p:txBody>
            <a:bodyPr lIns="45719" rIns="45719"/>
            <a:lstStyle/>
            <a:p/>
          </p:txBody>
        </p:sp>
        <p:sp>
          <p:nvSpPr>
            <p:cNvPr id="65" name="Rectangle"/>
            <p:cNvSpPr/>
            <p:nvPr/>
          </p:nvSpPr>
          <p:spPr>
            <a:xfrm>
              <a:off x="13864603" y="9143973"/>
              <a:ext cx="7005057" cy="948442"/>
            </a:xfrm>
            <a:prstGeom prst="rect">
              <a:avLst/>
            </a:prstGeom>
            <a:solidFill>
              <a:srgbClr val="D9D9D9">
                <a:alpha val="50000"/>
              </a:srgbClr>
            </a:solidFill>
            <a:ln w="12700">
              <a:miter lim="400000"/>
            </a:ln>
          </p:spPr>
          <p:txBody>
            <a:bodyPr lIns="45719" rIns="45719" anchor="ctr"/>
            <a:lstStyle/>
            <a:p>
              <a:pPr algn="ctr"/>
            </a:p>
          </p:txBody>
        </p:sp>
        <p:sp>
          <p:nvSpPr>
            <p:cNvPr id="66" name="Element Number One"/>
            <p:cNvSpPr/>
            <p:nvPr/>
          </p:nvSpPr>
          <p:spPr>
            <a:xfrm>
              <a:off x="13853419" y="9285776"/>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controlFwd</a:t>
              </a:r>
              <a:r>
                <a:rPr lang="en-US" sz="3200" baseline="-25000" dirty="0" smtClean="0"/>
                <a:t>x,y</a:t>
              </a:r>
              <a:endParaRPr sz="3200" baseline="-25000" dirty="0"/>
            </a:p>
          </p:txBody>
        </p:sp>
        <p:sp>
          <p:nvSpPr>
            <p:cNvPr id="67" name="Element Number Two"/>
            <p:cNvSpPr/>
            <p:nvPr/>
          </p:nvSpPr>
          <p:spPr>
            <a:xfrm>
              <a:off x="13853419" y="10238966"/>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dataFwd</a:t>
              </a:r>
              <a:r>
                <a:rPr lang="en-US" sz="3200" baseline="-25000" dirty="0" smtClean="0"/>
                <a:t>x,y</a:t>
              </a:r>
              <a:endParaRPr sz="3200" baseline="-25000" dirty="0"/>
            </a:p>
          </p:txBody>
        </p:sp>
        <p:sp>
          <p:nvSpPr>
            <p:cNvPr id="73" name="Line"/>
            <p:cNvSpPr/>
            <p:nvPr/>
          </p:nvSpPr>
          <p:spPr>
            <a:xfrm>
              <a:off x="13865075" y="9153200"/>
              <a:ext cx="5846" cy="2888958"/>
            </a:xfrm>
            <a:prstGeom prst="line">
              <a:avLst/>
            </a:prstGeom>
            <a:ln w="6350">
              <a:solidFill>
                <a:srgbClr val="D9D9D9"/>
              </a:solidFill>
              <a:miter/>
            </a:ln>
          </p:spPr>
          <p:txBody>
            <a:bodyPr lIns="45719" rIns="45719"/>
            <a:lstStyle/>
            <a:p/>
          </p:txBody>
        </p:sp>
        <p:sp>
          <p:nvSpPr>
            <p:cNvPr id="74" name="Element Number One"/>
            <p:cNvSpPr/>
            <p:nvPr/>
          </p:nvSpPr>
          <p:spPr>
            <a:xfrm>
              <a:off x="18659592" y="9285776"/>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1 bit</a:t>
              </a:r>
              <a:endParaRPr sz="3200" dirty="0"/>
            </a:p>
          </p:txBody>
        </p:sp>
        <p:sp>
          <p:nvSpPr>
            <p:cNvPr id="75" name="Element Number One"/>
            <p:cNvSpPr/>
            <p:nvPr/>
          </p:nvSpPr>
          <p:spPr>
            <a:xfrm>
              <a:off x="18659592" y="10230547"/>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1 bit</a:t>
              </a:r>
              <a:endParaRPr sz="3200" dirty="0"/>
            </a:p>
          </p:txBody>
        </p:sp>
        <p:sp>
          <p:nvSpPr>
            <p:cNvPr id="81" name="Group"/>
            <p:cNvSpPr/>
            <p:nvPr/>
          </p:nvSpPr>
          <p:spPr>
            <a:xfrm>
              <a:off x="13896791" y="8265389"/>
              <a:ext cx="6784869" cy="7694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pPr algn="l"/>
              <a:r>
                <a:rPr lang="en-US" sz="4400" dirty="0" smtClean="0"/>
                <a:t>Decision Process / Topology</a:t>
              </a:r>
              <a:endParaRPr sz="4400" dirty="0"/>
            </a:p>
          </p:txBody>
        </p:sp>
        <p:sp>
          <p:nvSpPr>
            <p:cNvPr id="68" name="Rectangle"/>
            <p:cNvSpPr/>
            <p:nvPr/>
          </p:nvSpPr>
          <p:spPr>
            <a:xfrm>
              <a:off x="13874913" y="11093716"/>
              <a:ext cx="7005057" cy="948442"/>
            </a:xfrm>
            <a:prstGeom prst="rect">
              <a:avLst/>
            </a:prstGeom>
            <a:solidFill>
              <a:srgbClr val="D9D9D9">
                <a:alpha val="50000"/>
              </a:srgbClr>
            </a:solidFill>
            <a:ln w="12700">
              <a:miter lim="400000"/>
            </a:ln>
          </p:spPr>
          <p:txBody>
            <a:bodyPr lIns="45719" rIns="45719" anchor="ctr"/>
            <a:lstStyle/>
            <a:p>
              <a:pPr algn="ctr"/>
            </a:p>
          </p:txBody>
        </p:sp>
        <p:sp>
          <p:nvSpPr>
            <p:cNvPr id="69" name="Element Number Three"/>
            <p:cNvSpPr/>
            <p:nvPr/>
          </p:nvSpPr>
          <p:spPr>
            <a:xfrm>
              <a:off x="13863729" y="11235520"/>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failed</a:t>
              </a:r>
              <a:r>
                <a:rPr lang="en-US" sz="3200" baseline="-25000" dirty="0" smtClean="0"/>
                <a:t>x,y</a:t>
              </a:r>
              <a:endParaRPr sz="3200" baseline="-25000" dirty="0"/>
            </a:p>
          </p:txBody>
        </p:sp>
        <p:sp>
          <p:nvSpPr>
            <p:cNvPr id="76" name="Element Number One"/>
            <p:cNvSpPr/>
            <p:nvPr/>
          </p:nvSpPr>
          <p:spPr>
            <a:xfrm>
              <a:off x="18669902" y="11212345"/>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[0,1]</a:t>
              </a:r>
              <a:endParaRPr sz="3200" dirty="0"/>
            </a:p>
          </p:txBody>
        </p:sp>
      </p:grpSp>
      <p:grpSp>
        <p:nvGrpSpPr>
          <p:cNvPr id="93" name="Group 92"/>
          <p:cNvGrpSpPr/>
          <p:nvPr/>
        </p:nvGrpSpPr>
        <p:grpSpPr>
          <a:xfrm>
            <a:off x="3729046" y="2803360"/>
            <a:ext cx="7206399" cy="9638867"/>
            <a:chOff x="8974559" y="2906893"/>
            <a:chExt cx="7206399" cy="9638867"/>
          </a:xfrm>
        </p:grpSpPr>
        <p:sp>
          <p:nvSpPr>
            <p:cNvPr id="5" name="Line"/>
            <p:cNvSpPr/>
            <p:nvPr/>
          </p:nvSpPr>
          <p:spPr>
            <a:xfrm flipH="1">
              <a:off x="15986410" y="3939780"/>
              <a:ext cx="521" cy="8605980"/>
            </a:xfrm>
            <a:prstGeom prst="line">
              <a:avLst/>
            </a:prstGeom>
            <a:ln w="6350">
              <a:solidFill>
                <a:srgbClr val="D9D9D9"/>
              </a:solidFill>
              <a:miter/>
            </a:ln>
          </p:spPr>
          <p:txBody>
            <a:bodyPr lIns="45719" rIns="45719"/>
            <a:lstStyle/>
            <a:p/>
          </p:txBody>
        </p:sp>
        <p:sp>
          <p:nvSpPr>
            <p:cNvPr id="6" name="Line"/>
            <p:cNvSpPr/>
            <p:nvPr/>
          </p:nvSpPr>
          <p:spPr>
            <a:xfrm flipH="1">
              <a:off x="12820610" y="3939780"/>
              <a:ext cx="22862" cy="8605980"/>
            </a:xfrm>
            <a:prstGeom prst="line">
              <a:avLst/>
            </a:prstGeom>
            <a:ln w="6350">
              <a:solidFill>
                <a:srgbClr val="D9D9D9"/>
              </a:solidFill>
              <a:miter/>
            </a:ln>
          </p:spPr>
          <p:txBody>
            <a:bodyPr lIns="45719" rIns="45719"/>
            <a:lstStyle/>
            <a:p/>
          </p:txBody>
        </p:sp>
        <p:sp>
          <p:nvSpPr>
            <p:cNvPr id="8" name="Rectangle"/>
            <p:cNvSpPr/>
            <p:nvPr/>
          </p:nvSpPr>
          <p:spPr>
            <a:xfrm>
              <a:off x="8985743" y="3939782"/>
              <a:ext cx="7005057" cy="948442"/>
            </a:xfrm>
            <a:prstGeom prst="rect">
              <a:avLst/>
            </a:prstGeom>
            <a:solidFill>
              <a:srgbClr val="D9D9D9">
                <a:alpha val="50000"/>
              </a:srgbClr>
            </a:solidFill>
            <a:ln w="12700">
              <a:miter lim="400000"/>
            </a:ln>
          </p:spPr>
          <p:txBody>
            <a:bodyPr lIns="45719" rIns="45719" anchor="ctr"/>
            <a:lstStyle/>
            <a:p>
              <a:pPr algn="ctr"/>
            </a:p>
          </p:txBody>
        </p:sp>
        <p:sp>
          <p:nvSpPr>
            <p:cNvPr id="9" name="Element Number One"/>
            <p:cNvSpPr/>
            <p:nvPr/>
          </p:nvSpPr>
          <p:spPr>
            <a:xfrm>
              <a:off x="8974559" y="4081585"/>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prefix</a:t>
              </a:r>
              <a:endParaRPr sz="3200" dirty="0"/>
            </a:p>
          </p:txBody>
        </p:sp>
        <p:sp>
          <p:nvSpPr>
            <p:cNvPr id="10" name="Element Number Two"/>
            <p:cNvSpPr/>
            <p:nvPr/>
          </p:nvSpPr>
          <p:spPr>
            <a:xfrm>
              <a:off x="8974559" y="5034775"/>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prefixLen</a:t>
              </a:r>
              <a:endParaRPr sz="3200" dirty="0"/>
            </a:p>
          </p:txBody>
        </p:sp>
        <p:sp>
          <p:nvSpPr>
            <p:cNvPr id="12" name="Rectangle"/>
            <p:cNvSpPr/>
            <p:nvPr/>
          </p:nvSpPr>
          <p:spPr>
            <a:xfrm>
              <a:off x="8985743" y="5866727"/>
              <a:ext cx="7005057" cy="948442"/>
            </a:xfrm>
            <a:prstGeom prst="rect">
              <a:avLst/>
            </a:prstGeom>
            <a:solidFill>
              <a:srgbClr val="D9D9D9">
                <a:alpha val="50000"/>
              </a:srgbClr>
            </a:solidFill>
            <a:ln w="12700">
              <a:miter lim="400000"/>
            </a:ln>
          </p:spPr>
          <p:txBody>
            <a:bodyPr lIns="45719" rIns="45719" anchor="ctr"/>
            <a:lstStyle/>
            <a:p>
              <a:pPr algn="ctr"/>
            </a:p>
          </p:txBody>
        </p:sp>
        <p:sp>
          <p:nvSpPr>
            <p:cNvPr id="13" name="Element Number Three"/>
            <p:cNvSpPr/>
            <p:nvPr/>
          </p:nvSpPr>
          <p:spPr>
            <a:xfrm>
              <a:off x="8974559" y="6008531"/>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adminDist</a:t>
              </a:r>
              <a:endParaRPr sz="3200" dirty="0"/>
            </a:p>
          </p:txBody>
        </p:sp>
        <p:sp>
          <p:nvSpPr>
            <p:cNvPr id="14" name="Element Number Four"/>
            <p:cNvSpPr/>
            <p:nvPr/>
          </p:nvSpPr>
          <p:spPr>
            <a:xfrm>
              <a:off x="8974559" y="6975039"/>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localPref</a:t>
              </a:r>
              <a:endParaRPr sz="3200" dirty="0"/>
            </a:p>
          </p:txBody>
        </p:sp>
        <p:sp>
          <p:nvSpPr>
            <p:cNvPr id="16" name="Rectangle"/>
            <p:cNvSpPr/>
            <p:nvPr/>
          </p:nvSpPr>
          <p:spPr>
            <a:xfrm>
              <a:off x="8985743" y="7768551"/>
              <a:ext cx="7005057" cy="948442"/>
            </a:xfrm>
            <a:prstGeom prst="rect">
              <a:avLst/>
            </a:prstGeom>
            <a:solidFill>
              <a:srgbClr val="D9D9D9">
                <a:alpha val="50000"/>
              </a:srgbClr>
            </a:solidFill>
            <a:ln w="12700">
              <a:miter lim="400000"/>
            </a:ln>
          </p:spPr>
          <p:txBody>
            <a:bodyPr lIns="45719" rIns="45719" anchor="ctr"/>
            <a:lstStyle/>
            <a:p>
              <a:pPr algn="ctr"/>
            </a:p>
          </p:txBody>
        </p:sp>
        <p:sp>
          <p:nvSpPr>
            <p:cNvPr id="17" name="Element Number Five"/>
            <p:cNvSpPr/>
            <p:nvPr/>
          </p:nvSpPr>
          <p:spPr>
            <a:xfrm>
              <a:off x="8974559" y="7910355"/>
              <a:ext cx="368387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metric</a:t>
              </a:r>
              <a:endParaRPr sz="3200" dirty="0"/>
            </a:p>
          </p:txBody>
        </p:sp>
        <p:sp>
          <p:nvSpPr>
            <p:cNvPr id="23" name="Rectangle"/>
            <p:cNvSpPr/>
            <p:nvPr/>
          </p:nvSpPr>
          <p:spPr>
            <a:xfrm>
              <a:off x="8996928" y="9670375"/>
              <a:ext cx="6993872" cy="948442"/>
            </a:xfrm>
            <a:prstGeom prst="rect">
              <a:avLst/>
            </a:prstGeom>
            <a:solidFill>
              <a:srgbClr val="D9D9D9">
                <a:alpha val="50000"/>
              </a:srgbClr>
            </a:solidFill>
            <a:ln w="12700">
              <a:miter lim="400000"/>
            </a:ln>
          </p:spPr>
          <p:txBody>
            <a:bodyPr lIns="45719" rIns="45719" anchor="ctr"/>
            <a:lstStyle/>
            <a:p>
              <a:pPr algn="ctr"/>
            </a:p>
          </p:txBody>
        </p:sp>
        <p:sp>
          <p:nvSpPr>
            <p:cNvPr id="24" name="Element Number Five"/>
            <p:cNvSpPr/>
            <p:nvPr/>
          </p:nvSpPr>
          <p:spPr>
            <a:xfrm>
              <a:off x="8985743" y="9812179"/>
              <a:ext cx="3672685"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ospfType</a:t>
              </a:r>
              <a:endParaRPr sz="3200" dirty="0"/>
            </a:p>
          </p:txBody>
        </p:sp>
        <p:sp>
          <p:nvSpPr>
            <p:cNvPr id="25" name="Element Number Four"/>
            <p:cNvSpPr/>
            <p:nvPr/>
          </p:nvSpPr>
          <p:spPr>
            <a:xfrm>
              <a:off x="8996929" y="8875231"/>
              <a:ext cx="3661500"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med</a:t>
              </a:r>
              <a:endParaRPr sz="3200" dirty="0"/>
            </a:p>
          </p:txBody>
        </p:sp>
        <p:sp>
          <p:nvSpPr>
            <p:cNvPr id="34" name="Line"/>
            <p:cNvSpPr/>
            <p:nvPr/>
          </p:nvSpPr>
          <p:spPr>
            <a:xfrm>
              <a:off x="8985741" y="3939781"/>
              <a:ext cx="4869" cy="8605979"/>
            </a:xfrm>
            <a:prstGeom prst="line">
              <a:avLst/>
            </a:prstGeom>
            <a:ln w="6350">
              <a:solidFill>
                <a:srgbClr val="D9D9D9"/>
              </a:solidFill>
              <a:miter/>
            </a:ln>
          </p:spPr>
          <p:txBody>
            <a:bodyPr lIns="45719" rIns="45719"/>
            <a:lstStyle/>
            <a:p/>
          </p:txBody>
        </p:sp>
        <p:sp>
          <p:nvSpPr>
            <p:cNvPr id="35" name="Element Number One"/>
            <p:cNvSpPr/>
            <p:nvPr/>
          </p:nvSpPr>
          <p:spPr>
            <a:xfrm>
              <a:off x="13757872" y="4081585"/>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36" name="Element Number One"/>
            <p:cNvSpPr/>
            <p:nvPr/>
          </p:nvSpPr>
          <p:spPr>
            <a:xfrm>
              <a:off x="13757872" y="5026356"/>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5</a:t>
              </a:r>
              <a:r>
                <a:rPr lang="en-US" sz="3200" dirty="0" smtClean="0"/>
                <a:t>)</a:t>
              </a:r>
              <a:endParaRPr sz="3200" dirty="0"/>
            </a:p>
          </p:txBody>
        </p:sp>
        <p:sp>
          <p:nvSpPr>
            <p:cNvPr id="37" name="Element Number One"/>
            <p:cNvSpPr/>
            <p:nvPr/>
          </p:nvSpPr>
          <p:spPr>
            <a:xfrm>
              <a:off x="13757872" y="5985356"/>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8</a:t>
              </a:r>
              <a:r>
                <a:rPr lang="en-US" sz="3200" dirty="0" smtClean="0"/>
                <a:t>)</a:t>
              </a:r>
              <a:endParaRPr sz="3200" dirty="0"/>
            </a:p>
          </p:txBody>
        </p:sp>
        <p:sp>
          <p:nvSpPr>
            <p:cNvPr id="38" name="Element Number One"/>
            <p:cNvSpPr/>
            <p:nvPr/>
          </p:nvSpPr>
          <p:spPr>
            <a:xfrm>
              <a:off x="13757872" y="6940738"/>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39" name="Element Number One"/>
            <p:cNvSpPr/>
            <p:nvPr/>
          </p:nvSpPr>
          <p:spPr>
            <a:xfrm>
              <a:off x="13757872" y="7894120"/>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16</a:t>
              </a:r>
              <a:r>
                <a:rPr lang="en-US" sz="3200" dirty="0" smtClean="0"/>
                <a:t>)</a:t>
              </a:r>
              <a:endParaRPr sz="3200" dirty="0"/>
            </a:p>
          </p:txBody>
        </p:sp>
        <p:sp>
          <p:nvSpPr>
            <p:cNvPr id="40" name="Element Number One"/>
            <p:cNvSpPr/>
            <p:nvPr/>
          </p:nvSpPr>
          <p:spPr>
            <a:xfrm>
              <a:off x="13757872" y="8833388"/>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sp>
          <p:nvSpPr>
            <p:cNvPr id="41" name="Element Number One"/>
            <p:cNvSpPr/>
            <p:nvPr/>
          </p:nvSpPr>
          <p:spPr>
            <a:xfrm>
              <a:off x="13757872" y="9786770"/>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2</a:t>
              </a:r>
              <a:r>
                <a:rPr lang="en-US" sz="3200" dirty="0" smtClean="0"/>
                <a:t>)</a:t>
              </a:r>
              <a:endParaRPr sz="3200" dirty="0"/>
            </a:p>
          </p:txBody>
        </p:sp>
        <p:sp>
          <p:nvSpPr>
            <p:cNvPr id="79" name="Group"/>
            <p:cNvSpPr/>
            <p:nvPr/>
          </p:nvSpPr>
          <p:spPr>
            <a:xfrm>
              <a:off x="8988927" y="2906893"/>
              <a:ext cx="7192031" cy="7694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pPr algn="l"/>
              <a:r>
                <a:rPr lang="en-US" sz="4400" dirty="0" smtClean="0"/>
                <a:t>Control Plane</a:t>
              </a:r>
              <a:r>
                <a:rPr lang="en-US" sz="4400" b="0" dirty="0" smtClean="0"/>
                <a:t> Routing Record</a:t>
              </a:r>
              <a:endParaRPr sz="4400" b="0" dirty="0"/>
            </a:p>
          </p:txBody>
        </p:sp>
        <p:sp>
          <p:nvSpPr>
            <p:cNvPr id="86" name="Rectangle"/>
            <p:cNvSpPr/>
            <p:nvPr/>
          </p:nvSpPr>
          <p:spPr>
            <a:xfrm>
              <a:off x="8999377" y="11597318"/>
              <a:ext cx="6993872" cy="948442"/>
            </a:xfrm>
            <a:prstGeom prst="rect">
              <a:avLst/>
            </a:prstGeom>
            <a:solidFill>
              <a:srgbClr val="D9D9D9">
                <a:alpha val="50000"/>
              </a:srgbClr>
            </a:solidFill>
            <a:ln w="12700">
              <a:miter lim="400000"/>
            </a:ln>
          </p:spPr>
          <p:txBody>
            <a:bodyPr lIns="45719" rIns="45719" anchor="ctr"/>
            <a:lstStyle/>
            <a:p>
              <a:pPr algn="ctr"/>
            </a:p>
          </p:txBody>
        </p:sp>
        <p:sp>
          <p:nvSpPr>
            <p:cNvPr id="87" name="Element Number Five"/>
            <p:cNvSpPr/>
            <p:nvPr/>
          </p:nvSpPr>
          <p:spPr>
            <a:xfrm>
              <a:off x="8974559" y="10790679"/>
              <a:ext cx="3672685"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origin</a:t>
              </a:r>
              <a:endParaRPr sz="3200" dirty="0"/>
            </a:p>
          </p:txBody>
        </p:sp>
        <p:sp>
          <p:nvSpPr>
            <p:cNvPr id="88" name="Element Number One"/>
            <p:cNvSpPr/>
            <p:nvPr/>
          </p:nvSpPr>
          <p:spPr>
            <a:xfrm>
              <a:off x="13746688" y="10765270"/>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[0,3)</a:t>
              </a:r>
              <a:endParaRPr sz="3200" dirty="0"/>
            </a:p>
          </p:txBody>
        </p:sp>
        <p:sp>
          <p:nvSpPr>
            <p:cNvPr id="90" name="Element Number Five"/>
            <p:cNvSpPr/>
            <p:nvPr/>
          </p:nvSpPr>
          <p:spPr>
            <a:xfrm>
              <a:off x="8974559" y="11743009"/>
              <a:ext cx="3672685" cy="677117"/>
            </a:xfrm>
            <a:prstGeom prst="rect">
              <a:avLst/>
            </a:prstGeom>
            <a:ln w="12700">
              <a:miter lim="400000"/>
            </a:ln>
          </p:spPr>
          <p:txBody>
            <a:bodyPr wrap="square" lIns="91444" tIns="91444" rIns="91444" bIns="91444">
              <a:spAutoFit/>
            </a:bodyPr>
            <a:lstStyle>
              <a:lvl1pPr algn="ctr">
                <a:defRPr sz="2400"/>
              </a:lvl1pPr>
            </a:lstStyle>
            <a:p>
              <a:r>
                <a:rPr lang="en-US" sz="3200" dirty="0" smtClean="0"/>
                <a:t>routerId</a:t>
              </a:r>
              <a:endParaRPr sz="3200" dirty="0"/>
            </a:p>
          </p:txBody>
        </p:sp>
        <p:sp>
          <p:nvSpPr>
            <p:cNvPr id="91" name="Element Number One"/>
            <p:cNvSpPr/>
            <p:nvPr/>
          </p:nvSpPr>
          <p:spPr>
            <a:xfrm>
              <a:off x="13746688" y="11717600"/>
              <a:ext cx="1475944" cy="677117"/>
            </a:xfrm>
            <a:prstGeom prst="rect">
              <a:avLst/>
            </a:prstGeom>
            <a:ln w="12700">
              <a:miter lim="400000"/>
            </a:ln>
          </p:spPr>
          <p:txBody>
            <a:bodyPr wrap="square" lIns="91444" tIns="91444" rIns="91444" bIns="91444">
              <a:spAutoFit/>
            </a:bodyPr>
            <a:lstStyle>
              <a:lvl1pPr algn="ctr">
                <a:defRPr sz="2400"/>
              </a:lvl1pPr>
            </a:lstStyle>
            <a:p>
              <a:pPr algn="l"/>
              <a:r>
                <a:rPr lang="en-US" sz="3200" dirty="0" smtClean="0"/>
                <a:t>[0,2</a:t>
              </a:r>
              <a:r>
                <a:rPr lang="en-US" sz="3200" baseline="30000" dirty="0" smtClean="0"/>
                <a:t>32</a:t>
              </a:r>
              <a:r>
                <a:rPr lang="en-US" sz="3200" dirty="0" smtClean="0"/>
                <a:t>)</a:t>
              </a:r>
              <a:endParaRPr sz="3200" dirty="0"/>
            </a:p>
          </p:txBody>
        </p:sp>
      </p:grpSp>
    </p:spTree>
  </p:cSld>
  <p:clrMapOvr>
    <a:masterClrMapping/>
  </p:clrMapOvr>
  <p:transition spd="med" advTm="121"/>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825" name="Rectangle"/>
          <p:cNvSpPr/>
          <p:nvPr/>
        </p:nvSpPr>
        <p:spPr>
          <a:xfrm>
            <a:off x="741309" y="2624217"/>
            <a:ext cx="7024126" cy="1224117"/>
          </a:xfrm>
          <a:prstGeom prst="rect">
            <a:avLst/>
          </a:prstGeom>
          <a:solidFill>
            <a:schemeClr val="accent1"/>
          </a:solidFill>
          <a:ln w="12700">
            <a:miter lim="400000"/>
          </a:ln>
        </p:spPr>
        <p:txBody>
          <a:bodyPr lIns="45719" rIns="45719" anchor="ctr"/>
          <a:lstStyle/>
          <a:p/>
        </p:txBody>
      </p:sp>
      <p:sp>
        <p:nvSpPr>
          <p:cNvPr id="826"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p:txBody>
      </p:sp>
      <p:sp>
        <p:nvSpPr>
          <p:cNvPr id="827"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p:txBody>
      </p:sp>
      <p:sp>
        <p:nvSpPr>
          <p:cNvPr id="828" name="Data plane packet"/>
          <p:cNvSpPr/>
          <p:nvPr/>
        </p:nvSpPr>
        <p:spPr>
          <a:xfrm>
            <a:off x="1531679" y="2819994"/>
            <a:ext cx="5417986" cy="984963"/>
          </a:xfrm>
          <a:prstGeom prst="rect">
            <a:avLst/>
          </a:prstGeom>
          <a:ln w="12700">
            <a:miter lim="400000"/>
          </a:ln>
        </p:spPr>
        <p:txBody>
          <a:bodyPr lIns="109709" tIns="109709" rIns="109709" bIns="109709"/>
          <a:lstStyle>
            <a:lvl1pPr>
              <a:lnSpc>
                <a:spcPct val="110000"/>
              </a:lnSpc>
              <a:defRPr sz="4000">
                <a:solidFill>
                  <a:srgbClr val="FFFFFF"/>
                </a:solidFill>
              </a:defRPr>
            </a:lvl1pPr>
          </a:lstStyle>
          <a:p>
            <a:r>
              <a:t>Data plane packet</a:t>
            </a:r>
          </a:p>
        </p:txBody>
      </p:sp>
      <p:sp>
        <p:nvSpPr>
          <p:cNvPr id="829" name="1"/>
          <p:cNvSpPr/>
          <p:nvPr/>
        </p:nvSpPr>
        <p:spPr>
          <a:xfrm>
            <a:off x="7004129" y="2906739"/>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t>1</a:t>
            </a:r>
          </a:p>
        </p:txBody>
      </p:sp>
      <p:sp>
        <p:nvSpPr>
          <p:cNvPr id="830" name="Group"/>
          <p:cNvSpPr/>
          <p:nvPr/>
        </p:nvSpPr>
        <p:spPr>
          <a:xfrm>
            <a:off x="7417532" y="483016"/>
            <a:ext cx="9542622"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sp>
        <p:nvSpPr>
          <p:cNvPr id="831" name="{"/>
          <p:cNvSpPr/>
          <p:nvPr/>
        </p:nvSpPr>
        <p:spPr>
          <a:xfrm flipH="1">
            <a:off x="21100330" y="6252536"/>
            <a:ext cx="1376621" cy="4663441"/>
          </a:xfrm>
          <a:prstGeom prst="rect">
            <a:avLst/>
          </a:prstGeom>
          <a:ln w="12700">
            <a:miter lim="400000"/>
          </a:ln>
        </p:spPr>
        <p:txBody>
          <a:bodyPr wrap="none" lIns="45719" rIns="45719">
            <a:spAutoFit/>
          </a:bodyPr>
          <a:lstStyle>
            <a:lvl1pPr>
              <a:defRPr sz="30000"/>
            </a:lvl1pPr>
          </a:lstStyle>
          <a:p>
            <a:r>
              <a:rPr lang="en-US" dirty="0" smtClean="0"/>
              <a:t>}</a:t>
            </a:r>
            <a:endParaRPr dirty="0"/>
          </a:p>
        </p:txBody>
      </p:sp>
      <p:sp>
        <p:nvSpPr>
          <p:cNvPr id="832" name="dstIp"/>
          <p:cNvSpPr/>
          <p:nvPr/>
        </p:nvSpPr>
        <p:spPr>
          <a:xfrm>
            <a:off x="15427337" y="6971024"/>
            <a:ext cx="1425735" cy="828041"/>
          </a:xfrm>
          <a:prstGeom prst="rect">
            <a:avLst/>
          </a:prstGeom>
          <a:ln w="12700">
            <a:miter lim="400000"/>
          </a:ln>
        </p:spPr>
        <p:txBody>
          <a:bodyPr wrap="none" lIns="45719" rIns="45719">
            <a:spAutoFit/>
          </a:bodyPr>
          <a:lstStyle>
            <a:lvl1pPr>
              <a:defRPr sz="4800"/>
            </a:lvl1pPr>
          </a:lstStyle>
          <a:p>
            <a:r>
              <a:rPr dirty="0"/>
              <a:t>dstIp</a:t>
            </a:r>
            <a:endParaRPr dirty="0"/>
          </a:p>
        </p:txBody>
      </p:sp>
      <p:sp>
        <p:nvSpPr>
          <p:cNvPr id="833" name="Symbolic Packet"/>
          <p:cNvSpPr/>
          <p:nvPr/>
        </p:nvSpPr>
        <p:spPr>
          <a:xfrm>
            <a:off x="15546068" y="5786630"/>
            <a:ext cx="4949389" cy="828041"/>
          </a:xfrm>
          <a:prstGeom prst="rect">
            <a:avLst/>
          </a:prstGeom>
          <a:ln w="12700">
            <a:miter lim="400000"/>
          </a:ln>
        </p:spPr>
        <p:txBody>
          <a:bodyPr wrap="none" lIns="45719" rIns="45719">
            <a:spAutoFit/>
          </a:bodyPr>
          <a:lstStyle>
            <a:lvl1pPr>
              <a:defRPr sz="4800" b="1"/>
            </a:lvl1pPr>
          </a:lstStyle>
          <a:p>
            <a:r>
              <a:rPr dirty="0"/>
              <a:t>Symbolic Packet</a:t>
            </a:r>
            <a:endParaRPr dirty="0"/>
          </a:p>
        </p:txBody>
      </p:sp>
      <p:sp>
        <p:nvSpPr>
          <p:cNvPr id="834" name="srcIp:"/>
          <p:cNvSpPr/>
          <p:nvPr/>
        </p:nvSpPr>
        <p:spPr>
          <a:xfrm>
            <a:off x="15427337" y="7708665"/>
            <a:ext cx="1594506" cy="828041"/>
          </a:xfrm>
          <a:prstGeom prst="rect">
            <a:avLst/>
          </a:prstGeom>
          <a:ln w="12700">
            <a:miter lim="400000"/>
          </a:ln>
        </p:spPr>
        <p:txBody>
          <a:bodyPr wrap="none" lIns="45719" rIns="45719">
            <a:spAutoFit/>
          </a:bodyPr>
          <a:lstStyle>
            <a:lvl1pPr>
              <a:defRPr sz="4800"/>
            </a:lvl1pPr>
          </a:lstStyle>
          <a:p>
            <a:r>
              <a:rPr dirty="0"/>
              <a:t>srcIp:</a:t>
            </a:r>
            <a:endParaRPr dirty="0"/>
          </a:p>
        </p:txBody>
      </p:sp>
      <p:sp>
        <p:nvSpPr>
          <p:cNvPr id="835" name="dstPort"/>
          <p:cNvSpPr/>
          <p:nvPr/>
        </p:nvSpPr>
        <p:spPr>
          <a:xfrm>
            <a:off x="15426890" y="8486130"/>
            <a:ext cx="2035335" cy="828041"/>
          </a:xfrm>
          <a:prstGeom prst="rect">
            <a:avLst/>
          </a:prstGeom>
          <a:ln w="12700">
            <a:miter lim="400000"/>
          </a:ln>
        </p:spPr>
        <p:txBody>
          <a:bodyPr wrap="none" lIns="45719" rIns="45719">
            <a:spAutoFit/>
          </a:bodyPr>
          <a:lstStyle>
            <a:lvl1pPr>
              <a:defRPr sz="4800"/>
            </a:lvl1pPr>
          </a:lstStyle>
          <a:p>
            <a:r>
              <a:rPr dirty="0"/>
              <a:t>dstPort</a:t>
            </a:r>
            <a:endParaRPr dirty="0"/>
          </a:p>
        </p:txBody>
      </p:sp>
      <p:sp>
        <p:nvSpPr>
          <p:cNvPr id="836" name="srcPort"/>
          <p:cNvSpPr/>
          <p:nvPr/>
        </p:nvSpPr>
        <p:spPr>
          <a:xfrm>
            <a:off x="15410817" y="9260302"/>
            <a:ext cx="2034739" cy="828041"/>
          </a:xfrm>
          <a:prstGeom prst="rect">
            <a:avLst/>
          </a:prstGeom>
          <a:ln w="12700">
            <a:miter lim="400000"/>
          </a:ln>
        </p:spPr>
        <p:txBody>
          <a:bodyPr wrap="none" lIns="45719" rIns="45719">
            <a:spAutoFit/>
          </a:bodyPr>
          <a:lstStyle>
            <a:lvl1pPr>
              <a:defRPr sz="4800"/>
            </a:lvl1pPr>
          </a:lstStyle>
          <a:p>
            <a:r>
              <a:rPr dirty="0"/>
              <a:t>srcPort</a:t>
            </a:r>
            <a:endParaRPr dirty="0"/>
          </a:p>
        </p:txBody>
      </p:sp>
      <p:sp>
        <p:nvSpPr>
          <p:cNvPr id="837" name="[0,216)"/>
          <p:cNvSpPr/>
          <p:nvPr/>
        </p:nvSpPr>
        <p:spPr>
          <a:xfrm>
            <a:off x="18946179" y="9225496"/>
            <a:ext cx="1775977" cy="828041"/>
          </a:xfrm>
          <a:prstGeom prst="rect">
            <a:avLst/>
          </a:prstGeom>
          <a:ln w="12700">
            <a:miter lim="400000"/>
          </a:ln>
        </p:spPr>
        <p:txBody>
          <a:bodyPr wrap="none" lIns="45719" rIns="45719">
            <a:spAutoFit/>
          </a:bodyPr>
          <a:lstStyle/>
          <a:p>
            <a:pPr>
              <a:defRPr sz="4800"/>
            </a:pPr>
            <a:r>
              <a:t>[0,2</a:t>
            </a:r>
            <a:r>
              <a:rPr baseline="32000"/>
              <a:t>16</a:t>
            </a:r>
            <a:r>
              <a:t>)</a:t>
            </a:r>
          </a:p>
        </p:txBody>
      </p:sp>
      <p:sp>
        <p:nvSpPr>
          <p:cNvPr id="838" name="[0,216)"/>
          <p:cNvSpPr/>
          <p:nvPr/>
        </p:nvSpPr>
        <p:spPr>
          <a:xfrm>
            <a:off x="18776813" y="8460730"/>
            <a:ext cx="1945343" cy="828041"/>
          </a:xfrm>
          <a:prstGeom prst="rect">
            <a:avLst/>
          </a:prstGeom>
          <a:ln w="12700">
            <a:miter lim="400000"/>
          </a:ln>
        </p:spPr>
        <p:txBody>
          <a:bodyPr wrap="none" lIns="45719" rIns="45719">
            <a:spAutoFit/>
          </a:bodyPr>
          <a:lstStyle/>
          <a:p>
            <a:pPr>
              <a:defRPr sz="4800"/>
            </a:pPr>
            <a:r>
              <a:t> [0,2</a:t>
            </a:r>
            <a:r>
              <a:rPr baseline="32000"/>
              <a:t>16</a:t>
            </a:r>
            <a:r>
              <a:t>)</a:t>
            </a:r>
          </a:p>
        </p:txBody>
      </p:sp>
      <p:sp>
        <p:nvSpPr>
          <p:cNvPr id="839" name="[0,232)"/>
          <p:cNvSpPr/>
          <p:nvPr/>
        </p:nvSpPr>
        <p:spPr>
          <a:xfrm>
            <a:off x="18776813" y="7708665"/>
            <a:ext cx="1945343" cy="828041"/>
          </a:xfrm>
          <a:prstGeom prst="rect">
            <a:avLst/>
          </a:prstGeom>
          <a:ln w="12700">
            <a:miter lim="400000"/>
          </a:ln>
        </p:spPr>
        <p:txBody>
          <a:bodyPr wrap="none" lIns="45719" rIns="45719">
            <a:spAutoFit/>
          </a:bodyPr>
          <a:lstStyle/>
          <a:p>
            <a:pPr>
              <a:defRPr sz="4800"/>
            </a:pPr>
            <a:r>
              <a:t> [0,2</a:t>
            </a:r>
            <a:r>
              <a:rPr baseline="32000"/>
              <a:t>32</a:t>
            </a:r>
            <a:r>
              <a:t>)</a:t>
            </a:r>
          </a:p>
        </p:txBody>
      </p:sp>
      <p:sp>
        <p:nvSpPr>
          <p:cNvPr id="840" name="[0,232)"/>
          <p:cNvSpPr/>
          <p:nvPr/>
        </p:nvSpPr>
        <p:spPr>
          <a:xfrm>
            <a:off x="18947544" y="6971024"/>
            <a:ext cx="1775977" cy="828041"/>
          </a:xfrm>
          <a:prstGeom prst="rect">
            <a:avLst/>
          </a:prstGeom>
          <a:ln w="12700">
            <a:miter lim="400000"/>
          </a:ln>
        </p:spPr>
        <p:txBody>
          <a:bodyPr wrap="none" lIns="45719" rIns="45719">
            <a:spAutoFit/>
          </a:bodyPr>
          <a:lstStyle/>
          <a:p>
            <a:pPr>
              <a:defRPr sz="4800"/>
            </a:pPr>
            <a:r>
              <a:t>[0,2</a:t>
            </a:r>
            <a:r>
              <a:rPr baseline="32000"/>
              <a:t>32</a:t>
            </a:r>
            <a:r>
              <a:t>)</a:t>
            </a:r>
          </a:p>
        </p:txBody>
      </p:sp>
      <p:sp>
        <p:nvSpPr>
          <p:cNvPr id="841" name="protocol"/>
          <p:cNvSpPr/>
          <p:nvPr/>
        </p:nvSpPr>
        <p:spPr>
          <a:xfrm>
            <a:off x="15410817" y="10033329"/>
            <a:ext cx="2272864" cy="828041"/>
          </a:xfrm>
          <a:prstGeom prst="rect">
            <a:avLst/>
          </a:prstGeom>
          <a:ln w="12700">
            <a:miter lim="400000"/>
          </a:ln>
        </p:spPr>
        <p:txBody>
          <a:bodyPr wrap="none" lIns="45719" rIns="45719">
            <a:spAutoFit/>
          </a:bodyPr>
          <a:lstStyle>
            <a:lvl1pPr>
              <a:defRPr sz="4800"/>
            </a:lvl1pPr>
          </a:lstStyle>
          <a:p>
            <a:r>
              <a:t>protocol</a:t>
            </a:r>
          </a:p>
        </p:txBody>
      </p:sp>
      <p:sp>
        <p:nvSpPr>
          <p:cNvPr id="842" name="[0,28)"/>
          <p:cNvSpPr/>
          <p:nvPr/>
        </p:nvSpPr>
        <p:spPr>
          <a:xfrm>
            <a:off x="18946179" y="9973123"/>
            <a:ext cx="1549957" cy="828041"/>
          </a:xfrm>
          <a:prstGeom prst="rect">
            <a:avLst/>
          </a:prstGeom>
          <a:ln w="12700">
            <a:miter lim="400000"/>
          </a:ln>
        </p:spPr>
        <p:txBody>
          <a:bodyPr wrap="none" lIns="45719" rIns="45719">
            <a:spAutoFit/>
          </a:bodyPr>
          <a:lstStyle/>
          <a:p>
            <a:pPr>
              <a:defRPr sz="4800"/>
            </a:pPr>
            <a:r>
              <a:t>[0,2</a:t>
            </a:r>
            <a:r>
              <a:rPr baseline="32000"/>
              <a:t>8</a:t>
            </a:r>
            <a:r>
              <a:t>)</a:t>
            </a:r>
          </a:p>
        </p:txBody>
      </p:sp>
      <p:sp>
        <p:nvSpPr>
          <p:cNvPr id="843" name="{"/>
          <p:cNvSpPr/>
          <p:nvPr/>
        </p:nvSpPr>
        <p:spPr>
          <a:xfrm>
            <a:off x="13564573" y="6252536"/>
            <a:ext cx="1376622" cy="4663441"/>
          </a:xfrm>
          <a:prstGeom prst="rect">
            <a:avLst/>
          </a:prstGeom>
          <a:ln w="12700">
            <a:miter lim="400000"/>
          </a:ln>
        </p:spPr>
        <p:txBody>
          <a:bodyPr wrap="none" lIns="45719" rIns="45719">
            <a:spAutoFit/>
          </a:bodyPr>
          <a:lstStyle>
            <a:lvl1pPr>
              <a:defRPr sz="30000"/>
            </a:lvl1pPr>
          </a:lstStyle>
          <a:p>
            <a:r>
              <a:t>{</a:t>
            </a:r>
          </a:p>
        </p:txBody>
      </p:sp>
      <p:grpSp>
        <p:nvGrpSpPr>
          <p:cNvPr id="30" name="Group"/>
          <p:cNvGrpSpPr/>
          <p:nvPr/>
        </p:nvGrpSpPr>
        <p:grpSpPr>
          <a:xfrm>
            <a:off x="3010734" y="5006053"/>
            <a:ext cx="7568565" cy="7878860"/>
            <a:chOff x="0" y="0"/>
            <a:chExt cx="7568564" cy="7878859"/>
          </a:xfrm>
        </p:grpSpPr>
        <p:sp>
          <p:nvSpPr>
            <p:cNvPr id="31" name="Line"/>
            <p:cNvSpPr/>
            <p:nvPr/>
          </p:nvSpPr>
          <p:spPr>
            <a:xfrm flipV="1">
              <a:off x="2369146" y="2849778"/>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32" name="Line"/>
            <p:cNvSpPr/>
            <p:nvPr/>
          </p:nvSpPr>
          <p:spPr>
            <a:xfrm flipH="1" flipV="1">
              <a:off x="2431465" y="2995513"/>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33" name="Line"/>
            <p:cNvSpPr/>
            <p:nvPr/>
          </p:nvSpPr>
          <p:spPr>
            <a:xfrm flipH="1" flipV="1">
              <a:off x="451234" y="3030013"/>
              <a:ext cx="1652394"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34" name="Rounded Rectangle"/>
            <p:cNvSpPr/>
            <p:nvPr/>
          </p:nvSpPr>
          <p:spPr>
            <a:xfrm>
              <a:off x="0" y="2608409"/>
              <a:ext cx="819772"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35" name="Line"/>
            <p:cNvSpPr/>
            <p:nvPr/>
          </p:nvSpPr>
          <p:spPr>
            <a:xfrm flipV="1">
              <a:off x="2407246" y="6059431"/>
              <a:ext cx="1" cy="105868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36" name="Line"/>
            <p:cNvSpPr/>
            <p:nvPr/>
          </p:nvSpPr>
          <p:spPr>
            <a:xfrm flipH="1" flipV="1">
              <a:off x="5673182" y="2979213"/>
              <a:ext cx="165239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37" name="Rounded Rectangle"/>
            <p:cNvSpPr/>
            <p:nvPr/>
          </p:nvSpPr>
          <p:spPr>
            <a:xfrm>
              <a:off x="1997360" y="7035651"/>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38" name="Rounded Rectangle"/>
            <p:cNvSpPr/>
            <p:nvPr/>
          </p:nvSpPr>
          <p:spPr>
            <a:xfrm>
              <a:off x="6748792" y="2557609"/>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39" name="Line"/>
            <p:cNvSpPr/>
            <p:nvPr/>
          </p:nvSpPr>
          <p:spPr>
            <a:xfrm flipV="1">
              <a:off x="2394546" y="399716"/>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40" name="Line"/>
            <p:cNvSpPr/>
            <p:nvPr/>
          </p:nvSpPr>
          <p:spPr>
            <a:xfrm flipH="1" flipV="1">
              <a:off x="4689788" y="324878"/>
              <a:ext cx="605397" cy="2475904"/>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41" name="Line"/>
            <p:cNvSpPr/>
            <p:nvPr/>
          </p:nvSpPr>
          <p:spPr>
            <a:xfrm flipV="1">
              <a:off x="5422184" y="375857"/>
              <a:ext cx="694609" cy="2474747"/>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42"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43" name="Rounded Rectangle"/>
            <p:cNvSpPr/>
            <p:nvPr/>
          </p:nvSpPr>
          <p:spPr>
            <a:xfrm>
              <a:off x="1447699"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44"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45"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46" name="R1"/>
            <p:cNvSpPr/>
            <p:nvPr/>
          </p:nvSpPr>
          <p:spPr>
            <a:xfrm>
              <a:off x="1965913" y="2565193"/>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R1</a:t>
              </a:r>
            </a:p>
          </p:txBody>
        </p:sp>
        <p:sp>
          <p:nvSpPr>
            <p:cNvPr id="47" name="S1"/>
            <p:cNvSpPr/>
            <p:nvPr/>
          </p:nvSpPr>
          <p:spPr>
            <a:xfrm>
              <a:off x="78204" y="2711243"/>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S1</a:t>
              </a:r>
            </a:p>
          </p:txBody>
        </p:sp>
        <p:sp>
          <p:nvSpPr>
            <p:cNvPr id="48" name="S3"/>
            <p:cNvSpPr/>
            <p:nvPr/>
          </p:nvSpPr>
          <p:spPr>
            <a:xfrm>
              <a:off x="2075565" y="7138485"/>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S3</a:t>
              </a:r>
            </a:p>
          </p:txBody>
        </p:sp>
        <p:sp>
          <p:nvSpPr>
            <p:cNvPr id="49" name="S2"/>
            <p:cNvSpPr/>
            <p:nvPr/>
          </p:nvSpPr>
          <p:spPr>
            <a:xfrm>
              <a:off x="6826998" y="2660443"/>
              <a:ext cx="663362"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S2</a:t>
              </a:r>
            </a:p>
          </p:txBody>
        </p:sp>
        <p:sp>
          <p:nvSpPr>
            <p:cNvPr id="50" name="N1"/>
            <p:cNvSpPr/>
            <p:nvPr/>
          </p:nvSpPr>
          <p:spPr>
            <a:xfrm>
              <a:off x="2062865"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N1</a:t>
              </a:r>
            </a:p>
          </p:txBody>
        </p:sp>
        <p:sp>
          <p:nvSpPr>
            <p:cNvPr id="51" name="N2"/>
            <p:cNvSpPr/>
            <p:nvPr/>
          </p:nvSpPr>
          <p:spPr>
            <a:xfrm>
              <a:off x="4345494" y="198899"/>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N2</a:t>
              </a:r>
            </a:p>
          </p:txBody>
        </p:sp>
        <p:sp>
          <p:nvSpPr>
            <p:cNvPr id="52" name="N3"/>
            <p:cNvSpPr/>
            <p:nvPr/>
          </p:nvSpPr>
          <p:spPr>
            <a:xfrm>
              <a:off x="5710758"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N3</a:t>
              </a:r>
            </a:p>
          </p:txBody>
        </p:sp>
        <p:sp>
          <p:nvSpPr>
            <p:cNvPr id="53" name="Rounded Rectangle"/>
            <p:cNvSpPr/>
            <p:nvPr/>
          </p:nvSpPr>
          <p:spPr>
            <a:xfrm>
              <a:off x="4358635"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54" name="Rounded Rectangle"/>
            <p:cNvSpPr/>
            <p:nvPr/>
          </p:nvSpPr>
          <p:spPr>
            <a:xfrm>
              <a:off x="1485799" y="4691074"/>
              <a:ext cx="1940574" cy="1849638"/>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55" name="R2"/>
            <p:cNvSpPr/>
            <p:nvPr/>
          </p:nvSpPr>
          <p:spPr>
            <a:xfrm>
              <a:off x="4887219" y="2551259"/>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R2</a:t>
              </a:r>
            </a:p>
          </p:txBody>
        </p:sp>
        <p:sp>
          <p:nvSpPr>
            <p:cNvPr id="56" name="R3"/>
            <p:cNvSpPr/>
            <p:nvPr/>
          </p:nvSpPr>
          <p:spPr>
            <a:xfrm>
              <a:off x="1965543" y="5201872"/>
              <a:ext cx="883406"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R3</a:t>
              </a:r>
            </a:p>
          </p:txBody>
        </p:sp>
      </p:grpSp>
      <p:sp>
        <p:nvSpPr>
          <p:cNvPr id="58" name="Rounded Rectangle"/>
          <p:cNvSpPr/>
          <p:nvPr/>
        </p:nvSpPr>
        <p:spPr>
          <a:xfrm>
            <a:off x="7965572" y="9872243"/>
            <a:ext cx="680696" cy="701056"/>
          </a:xfrm>
          <a:prstGeom prst="roundRect">
            <a:avLst>
              <a:gd name="adj" fmla="val 15154"/>
            </a:avLst>
          </a:prstGeom>
          <a:solidFill>
            <a:schemeClr val="accent4">
              <a:lumMod val="40000"/>
              <a:lumOff val="60000"/>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59" name="Line"/>
          <p:cNvSpPr/>
          <p:nvPr/>
        </p:nvSpPr>
        <p:spPr>
          <a:xfrm flipV="1">
            <a:off x="8980843" y="10222770"/>
            <a:ext cx="1020396" cy="1"/>
          </a:xfrm>
          <a:prstGeom prst="line">
            <a:avLst/>
          </a:prstGeom>
          <a:ln w="127000">
            <a:solidFill>
              <a:schemeClr val="accent4">
                <a:lumMod val="60000"/>
                <a:lumOff val="40000"/>
              </a:schemeClr>
            </a:solidFill>
            <a:miter/>
            <a:tailEnd type="triangle"/>
          </a:ln>
        </p:spPr>
        <p:txBody>
          <a:bodyPr lIns="45719" rIns="45719"/>
          <a:lstStyle/>
          <a:p/>
        </p:txBody>
      </p:sp>
      <p:sp>
        <p:nvSpPr>
          <p:cNvPr id="60" name="Symbolic Packet"/>
          <p:cNvSpPr/>
          <p:nvPr/>
        </p:nvSpPr>
        <p:spPr>
          <a:xfrm>
            <a:off x="8879605" y="9163626"/>
            <a:ext cx="1126268" cy="769441"/>
          </a:xfrm>
          <a:prstGeom prst="rect">
            <a:avLst/>
          </a:prstGeom>
          <a:ln w="12700">
            <a:miter lim="400000"/>
          </a:ln>
        </p:spPr>
        <p:txBody>
          <a:bodyPr wrap="none" lIns="45719" rIns="45719">
            <a:spAutoFit/>
          </a:bodyPr>
          <a:lstStyle>
            <a:lvl1pPr>
              <a:defRPr sz="4800" b="1"/>
            </a:lvl1pPr>
          </a:lstStyle>
          <a:p>
            <a:r>
              <a:rPr lang="en-US" sz="4400" dirty="0" smtClean="0">
                <a:solidFill>
                  <a:schemeClr val="accent4">
                    <a:lumMod val="40000"/>
                    <a:lumOff val="60000"/>
                  </a:schemeClr>
                </a:solidFill>
              </a:rPr>
              <a:t>???</a:t>
            </a:r>
            <a:endParaRPr sz="4400" dirty="0">
              <a:solidFill>
                <a:schemeClr val="accent4">
                  <a:lumMod val="40000"/>
                  <a:lumOff val="60000"/>
                </a:schemeClr>
              </a:solidFill>
            </a:endParaRPr>
          </a:p>
        </p:txBody>
      </p:sp>
      <p:sp>
        <p:nvSpPr>
          <p:cNvPr id="61" name="Rounded Rectangle"/>
          <p:cNvSpPr/>
          <p:nvPr/>
        </p:nvSpPr>
        <p:spPr>
          <a:xfrm>
            <a:off x="3251470" y="10334911"/>
            <a:ext cx="680696" cy="701056"/>
          </a:xfrm>
          <a:prstGeom prst="roundRect">
            <a:avLst>
              <a:gd name="adj" fmla="val 15154"/>
            </a:avLst>
          </a:prstGeom>
          <a:solidFill>
            <a:schemeClr val="accent4">
              <a:lumMod val="40000"/>
              <a:lumOff val="60000"/>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62" name="Line"/>
          <p:cNvSpPr/>
          <p:nvPr/>
        </p:nvSpPr>
        <p:spPr>
          <a:xfrm flipH="1" flipV="1">
            <a:off x="3623087" y="9302413"/>
            <a:ext cx="16036" cy="903907"/>
          </a:xfrm>
          <a:prstGeom prst="line">
            <a:avLst/>
          </a:prstGeom>
          <a:ln w="127000">
            <a:solidFill>
              <a:schemeClr val="accent4">
                <a:lumMod val="60000"/>
                <a:lumOff val="40000"/>
              </a:schemeClr>
            </a:solidFill>
            <a:miter/>
            <a:tailEnd type="triangle"/>
          </a:ln>
        </p:spPr>
        <p:txBody>
          <a:bodyPr lIns="45719" rIns="45719"/>
          <a:lstStyle/>
          <a:p/>
        </p:txBody>
      </p:sp>
      <p:sp>
        <p:nvSpPr>
          <p:cNvPr id="63" name="Symbolic Packet"/>
          <p:cNvSpPr/>
          <p:nvPr/>
        </p:nvSpPr>
        <p:spPr>
          <a:xfrm>
            <a:off x="2138808" y="9436879"/>
            <a:ext cx="1126268" cy="769441"/>
          </a:xfrm>
          <a:prstGeom prst="rect">
            <a:avLst/>
          </a:prstGeom>
          <a:ln w="12700">
            <a:miter lim="400000"/>
          </a:ln>
        </p:spPr>
        <p:txBody>
          <a:bodyPr wrap="none" lIns="45719" rIns="45719">
            <a:spAutoFit/>
          </a:bodyPr>
          <a:lstStyle>
            <a:lvl1pPr>
              <a:defRPr sz="4800" b="1"/>
            </a:lvl1pPr>
          </a:lstStyle>
          <a:p>
            <a:r>
              <a:rPr lang="en-US" sz="4400" dirty="0" smtClean="0">
                <a:solidFill>
                  <a:schemeClr val="accent4">
                    <a:lumMod val="40000"/>
                    <a:lumOff val="60000"/>
                  </a:schemeClr>
                </a:solidFill>
              </a:rPr>
              <a:t>???</a:t>
            </a:r>
            <a:endParaRPr sz="4400" dirty="0">
              <a:solidFill>
                <a:schemeClr val="accent4">
                  <a:lumMod val="40000"/>
                  <a:lumOff val="60000"/>
                </a:schemeClr>
              </a:solidFill>
            </a:endParaRPr>
          </a:p>
        </p:txBody>
      </p:sp>
    </p:spTree>
  </p:cSld>
  <p:clrMapOvr>
    <a:masterClrMapping/>
  </p:clrMapOvr>
  <p:transition spd="med" advTm="1425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0" grpId="0" animBg="1"/>
      <p:bldP spid="61" grpId="0" animBg="1"/>
      <p:bldP spid="62" grpId="0" animBg="1"/>
      <p:bldP spid="6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1"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752" name="Group"/>
          <p:cNvSpPr/>
          <p:nvPr/>
        </p:nvSpPr>
        <p:spPr>
          <a:xfrm>
            <a:off x="7417532" y="483016"/>
            <a:ext cx="9542622"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779" name="Group"/>
          <p:cNvGrpSpPr/>
          <p:nvPr/>
        </p:nvGrpSpPr>
        <p:grpSpPr>
          <a:xfrm>
            <a:off x="2045753" y="5111503"/>
            <a:ext cx="7568565" cy="7878860"/>
            <a:chOff x="0" y="0"/>
            <a:chExt cx="7568564" cy="7878859"/>
          </a:xfrm>
        </p:grpSpPr>
        <p:sp>
          <p:nvSpPr>
            <p:cNvPr id="753" name="Line"/>
            <p:cNvSpPr/>
            <p:nvPr/>
          </p:nvSpPr>
          <p:spPr>
            <a:xfrm flipV="1">
              <a:off x="2369146" y="2849778"/>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54" name="Line"/>
            <p:cNvSpPr/>
            <p:nvPr/>
          </p:nvSpPr>
          <p:spPr>
            <a:xfrm flipH="1" flipV="1">
              <a:off x="2431465" y="2995513"/>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55" name="Line"/>
            <p:cNvSpPr/>
            <p:nvPr/>
          </p:nvSpPr>
          <p:spPr>
            <a:xfrm flipH="1" flipV="1">
              <a:off x="451234" y="3030013"/>
              <a:ext cx="1652394"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56" name="Rounded Rectangle"/>
            <p:cNvSpPr/>
            <p:nvPr/>
          </p:nvSpPr>
          <p:spPr>
            <a:xfrm>
              <a:off x="0" y="2608409"/>
              <a:ext cx="819772"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57" name="Line"/>
            <p:cNvSpPr/>
            <p:nvPr/>
          </p:nvSpPr>
          <p:spPr>
            <a:xfrm flipV="1">
              <a:off x="2407246" y="6059431"/>
              <a:ext cx="1" cy="105868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58" name="Line"/>
            <p:cNvSpPr/>
            <p:nvPr/>
          </p:nvSpPr>
          <p:spPr>
            <a:xfrm flipH="1" flipV="1">
              <a:off x="5673182" y="2979213"/>
              <a:ext cx="165239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59" name="Rounded Rectangle"/>
            <p:cNvSpPr/>
            <p:nvPr/>
          </p:nvSpPr>
          <p:spPr>
            <a:xfrm>
              <a:off x="1997360" y="7035651"/>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60" name="Rounded Rectangle"/>
            <p:cNvSpPr/>
            <p:nvPr/>
          </p:nvSpPr>
          <p:spPr>
            <a:xfrm>
              <a:off x="6748792" y="2557609"/>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61" name="Line"/>
            <p:cNvSpPr/>
            <p:nvPr/>
          </p:nvSpPr>
          <p:spPr>
            <a:xfrm flipV="1">
              <a:off x="2394546" y="399716"/>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62" name="Line"/>
            <p:cNvSpPr/>
            <p:nvPr/>
          </p:nvSpPr>
          <p:spPr>
            <a:xfrm flipH="1" flipV="1">
              <a:off x="4689788" y="324878"/>
              <a:ext cx="605397" cy="2475904"/>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63" name="Line"/>
            <p:cNvSpPr/>
            <p:nvPr/>
          </p:nvSpPr>
          <p:spPr>
            <a:xfrm flipV="1">
              <a:off x="5422184" y="375857"/>
              <a:ext cx="694609" cy="2474747"/>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64"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65" name="Rounded Rectangle"/>
            <p:cNvSpPr/>
            <p:nvPr/>
          </p:nvSpPr>
          <p:spPr>
            <a:xfrm>
              <a:off x="1447699"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66"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67"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68" name="R1"/>
            <p:cNvSpPr/>
            <p:nvPr/>
          </p:nvSpPr>
          <p:spPr>
            <a:xfrm>
              <a:off x="1965913" y="2565193"/>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R1</a:t>
              </a:r>
            </a:p>
          </p:txBody>
        </p:sp>
        <p:sp>
          <p:nvSpPr>
            <p:cNvPr id="769" name="S1"/>
            <p:cNvSpPr/>
            <p:nvPr/>
          </p:nvSpPr>
          <p:spPr>
            <a:xfrm>
              <a:off x="78204" y="2711243"/>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S1</a:t>
              </a:r>
            </a:p>
          </p:txBody>
        </p:sp>
        <p:sp>
          <p:nvSpPr>
            <p:cNvPr id="770" name="S3"/>
            <p:cNvSpPr/>
            <p:nvPr/>
          </p:nvSpPr>
          <p:spPr>
            <a:xfrm>
              <a:off x="2075565" y="7138485"/>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S3</a:t>
              </a:r>
            </a:p>
          </p:txBody>
        </p:sp>
        <p:sp>
          <p:nvSpPr>
            <p:cNvPr id="771" name="S2"/>
            <p:cNvSpPr/>
            <p:nvPr/>
          </p:nvSpPr>
          <p:spPr>
            <a:xfrm>
              <a:off x="6826998" y="2660443"/>
              <a:ext cx="663362"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S2</a:t>
              </a:r>
            </a:p>
          </p:txBody>
        </p:sp>
        <p:sp>
          <p:nvSpPr>
            <p:cNvPr id="772" name="N1"/>
            <p:cNvSpPr/>
            <p:nvPr/>
          </p:nvSpPr>
          <p:spPr>
            <a:xfrm>
              <a:off x="2062865"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N1</a:t>
              </a:r>
            </a:p>
          </p:txBody>
        </p:sp>
        <p:sp>
          <p:nvSpPr>
            <p:cNvPr id="773" name="N2"/>
            <p:cNvSpPr/>
            <p:nvPr/>
          </p:nvSpPr>
          <p:spPr>
            <a:xfrm>
              <a:off x="4345494" y="198899"/>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N2</a:t>
              </a:r>
            </a:p>
          </p:txBody>
        </p:sp>
        <p:sp>
          <p:nvSpPr>
            <p:cNvPr id="774" name="N3"/>
            <p:cNvSpPr/>
            <p:nvPr/>
          </p:nvSpPr>
          <p:spPr>
            <a:xfrm>
              <a:off x="5710758"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N3</a:t>
              </a:r>
            </a:p>
          </p:txBody>
        </p:sp>
        <p:sp>
          <p:nvSpPr>
            <p:cNvPr id="775" name="Rounded Rectangle"/>
            <p:cNvSpPr/>
            <p:nvPr/>
          </p:nvSpPr>
          <p:spPr>
            <a:xfrm>
              <a:off x="4358635"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76" name="Rounded Rectangle"/>
            <p:cNvSpPr/>
            <p:nvPr/>
          </p:nvSpPr>
          <p:spPr>
            <a:xfrm>
              <a:off x="1485799" y="4691074"/>
              <a:ext cx="1940574" cy="1849638"/>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77" name="R2"/>
            <p:cNvSpPr/>
            <p:nvPr/>
          </p:nvSpPr>
          <p:spPr>
            <a:xfrm>
              <a:off x="4887219" y="2551259"/>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R2</a:t>
              </a:r>
            </a:p>
          </p:txBody>
        </p:sp>
        <p:sp>
          <p:nvSpPr>
            <p:cNvPr id="778" name="R3"/>
            <p:cNvSpPr/>
            <p:nvPr/>
          </p:nvSpPr>
          <p:spPr>
            <a:xfrm>
              <a:off x="1965543" y="5201872"/>
              <a:ext cx="883406"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R3</a:t>
              </a:r>
            </a:p>
          </p:txBody>
        </p:sp>
      </p:grpSp>
      <p:grpSp>
        <p:nvGrpSpPr>
          <p:cNvPr id="820" name="Group"/>
          <p:cNvGrpSpPr/>
          <p:nvPr/>
        </p:nvGrpSpPr>
        <p:grpSpPr>
          <a:xfrm>
            <a:off x="14536143" y="5135685"/>
            <a:ext cx="7568566" cy="7878860"/>
            <a:chOff x="0" y="0"/>
            <a:chExt cx="7568564" cy="7878859"/>
          </a:xfrm>
        </p:grpSpPr>
        <p:sp>
          <p:nvSpPr>
            <p:cNvPr id="780" name="Line"/>
            <p:cNvSpPr/>
            <p:nvPr/>
          </p:nvSpPr>
          <p:spPr>
            <a:xfrm flipH="1">
              <a:off x="2623018" y="3429517"/>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81" name="Line"/>
            <p:cNvSpPr/>
            <p:nvPr/>
          </p:nvSpPr>
          <p:spPr>
            <a:xfrm flipV="1">
              <a:off x="2762845" y="2849778"/>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82" name="Line"/>
            <p:cNvSpPr/>
            <p:nvPr/>
          </p:nvSpPr>
          <p:spPr>
            <a:xfrm flipH="1" flipV="1">
              <a:off x="2431465" y="2652613"/>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83" name="Line"/>
            <p:cNvSpPr/>
            <p:nvPr/>
          </p:nvSpPr>
          <p:spPr>
            <a:xfrm flipH="1">
              <a:off x="451234" y="3385613"/>
              <a:ext cx="165239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84" name="Rounded Rectangle"/>
            <p:cNvSpPr/>
            <p:nvPr/>
          </p:nvSpPr>
          <p:spPr>
            <a:xfrm>
              <a:off x="0" y="2964009"/>
              <a:ext cx="819772"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85" name="Line"/>
            <p:cNvSpPr/>
            <p:nvPr/>
          </p:nvSpPr>
          <p:spPr>
            <a:xfrm flipV="1">
              <a:off x="2407246" y="6059431"/>
              <a:ext cx="1" cy="105868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86" name="Line"/>
            <p:cNvSpPr/>
            <p:nvPr/>
          </p:nvSpPr>
          <p:spPr>
            <a:xfrm flipH="1">
              <a:off x="5673182" y="3461813"/>
              <a:ext cx="165239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87" name="Rounded Rectangle"/>
            <p:cNvSpPr/>
            <p:nvPr/>
          </p:nvSpPr>
          <p:spPr>
            <a:xfrm>
              <a:off x="1997360" y="7035651"/>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88" name="Rounded Rectangle"/>
            <p:cNvSpPr/>
            <p:nvPr/>
          </p:nvSpPr>
          <p:spPr>
            <a:xfrm>
              <a:off x="6748792" y="3040209"/>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89" name="Line"/>
            <p:cNvSpPr/>
            <p:nvPr/>
          </p:nvSpPr>
          <p:spPr>
            <a:xfrm flipV="1">
              <a:off x="2394545" y="399716"/>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90" name="Line"/>
            <p:cNvSpPr/>
            <p:nvPr/>
          </p:nvSpPr>
          <p:spPr>
            <a:xfrm flipH="1" flipV="1">
              <a:off x="4689788" y="324878"/>
              <a:ext cx="605396" cy="2475904"/>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91" name="Line"/>
            <p:cNvSpPr/>
            <p:nvPr/>
          </p:nvSpPr>
          <p:spPr>
            <a:xfrm flipV="1">
              <a:off x="5422184" y="375857"/>
              <a:ext cx="694608" cy="2474747"/>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792" name="Rounded Rectangle"/>
            <p:cNvSpPr/>
            <p:nvPr/>
          </p:nvSpPr>
          <p:spPr>
            <a:xfrm>
              <a:off x="4164076"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93" name="Rounded Rectangle"/>
            <p:cNvSpPr/>
            <p:nvPr/>
          </p:nvSpPr>
          <p:spPr>
            <a:xfrm>
              <a:off x="1447699"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94" name="Rounded Rectangle"/>
            <p:cNvSpPr/>
            <p:nvPr/>
          </p:nvSpPr>
          <p:spPr>
            <a:xfrm>
              <a:off x="5529340"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95"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96" name="S1"/>
            <p:cNvSpPr/>
            <p:nvPr/>
          </p:nvSpPr>
          <p:spPr>
            <a:xfrm>
              <a:off x="78204" y="3066843"/>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S1</a:t>
              </a:r>
            </a:p>
          </p:txBody>
        </p:sp>
        <p:sp>
          <p:nvSpPr>
            <p:cNvPr id="797" name="S3"/>
            <p:cNvSpPr/>
            <p:nvPr/>
          </p:nvSpPr>
          <p:spPr>
            <a:xfrm>
              <a:off x="2075564" y="7138485"/>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S3</a:t>
              </a:r>
            </a:p>
          </p:txBody>
        </p:sp>
        <p:sp>
          <p:nvSpPr>
            <p:cNvPr id="798" name="S2"/>
            <p:cNvSpPr/>
            <p:nvPr/>
          </p:nvSpPr>
          <p:spPr>
            <a:xfrm>
              <a:off x="6826997" y="3143043"/>
              <a:ext cx="663362"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S2</a:t>
              </a:r>
            </a:p>
          </p:txBody>
        </p:sp>
        <p:sp>
          <p:nvSpPr>
            <p:cNvPr id="799" name="N1"/>
            <p:cNvSpPr/>
            <p:nvPr/>
          </p:nvSpPr>
          <p:spPr>
            <a:xfrm>
              <a:off x="2062864"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N1</a:t>
              </a:r>
            </a:p>
          </p:txBody>
        </p:sp>
        <p:sp>
          <p:nvSpPr>
            <p:cNvPr id="800" name="N2"/>
            <p:cNvSpPr/>
            <p:nvPr/>
          </p:nvSpPr>
          <p:spPr>
            <a:xfrm>
              <a:off x="4345494" y="198899"/>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N2</a:t>
              </a:r>
            </a:p>
          </p:txBody>
        </p:sp>
        <p:sp>
          <p:nvSpPr>
            <p:cNvPr id="801" name="N3"/>
            <p:cNvSpPr/>
            <p:nvPr/>
          </p:nvSpPr>
          <p:spPr>
            <a:xfrm>
              <a:off x="5710758"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N3</a:t>
              </a:r>
            </a:p>
          </p:txBody>
        </p:sp>
        <p:sp>
          <p:nvSpPr>
            <p:cNvPr id="802" name="Rounded Rectangle"/>
            <p:cNvSpPr/>
            <p:nvPr/>
          </p:nvSpPr>
          <p:spPr>
            <a:xfrm>
              <a:off x="4358634"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03" name="Rounded Rectangle"/>
            <p:cNvSpPr/>
            <p:nvPr/>
          </p:nvSpPr>
          <p:spPr>
            <a:xfrm>
              <a:off x="1485799" y="4691074"/>
              <a:ext cx="1940574" cy="1849638"/>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04" name="Line"/>
            <p:cNvSpPr/>
            <p:nvPr/>
          </p:nvSpPr>
          <p:spPr>
            <a:xfrm flipH="1" flipV="1">
              <a:off x="1488617" y="3005831"/>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805" name="Line"/>
            <p:cNvSpPr/>
            <p:nvPr/>
          </p:nvSpPr>
          <p:spPr>
            <a:xfrm>
              <a:off x="2394546" y="3074005"/>
              <a:ext cx="1" cy="764967"/>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806" name="OSPF"/>
            <p:cNvSpPr/>
            <p:nvPr/>
          </p:nvSpPr>
          <p:spPr>
            <a:xfrm>
              <a:off x="2416405" y="3210996"/>
              <a:ext cx="1003163"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rPr dirty="0"/>
                <a:t>OSPF</a:t>
              </a:r>
              <a:endParaRPr dirty="0"/>
            </a:p>
          </p:txBody>
        </p:sp>
        <p:sp>
          <p:nvSpPr>
            <p:cNvPr id="807" name="CON"/>
            <p:cNvSpPr/>
            <p:nvPr/>
          </p:nvSpPr>
          <p:spPr>
            <a:xfrm>
              <a:off x="1487189" y="3213917"/>
              <a:ext cx="837901"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CON</a:t>
              </a:r>
            </a:p>
          </p:txBody>
        </p:sp>
        <p:sp>
          <p:nvSpPr>
            <p:cNvPr id="808" name="BGP"/>
            <p:cNvSpPr/>
            <p:nvPr/>
          </p:nvSpPr>
          <p:spPr>
            <a:xfrm>
              <a:off x="2301750" y="2324691"/>
              <a:ext cx="801463"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BGP</a:t>
              </a:r>
            </a:p>
          </p:txBody>
        </p:sp>
        <p:sp>
          <p:nvSpPr>
            <p:cNvPr id="809" name="BGP"/>
            <p:cNvSpPr/>
            <p:nvPr/>
          </p:nvSpPr>
          <p:spPr>
            <a:xfrm>
              <a:off x="4564374" y="2324691"/>
              <a:ext cx="801462"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BGP</a:t>
              </a:r>
            </a:p>
          </p:txBody>
        </p:sp>
        <p:sp>
          <p:nvSpPr>
            <p:cNvPr id="810" name="Line"/>
            <p:cNvSpPr/>
            <p:nvPr/>
          </p:nvSpPr>
          <p:spPr>
            <a:xfrm flipH="1" flipV="1">
              <a:off x="4421326" y="2989995"/>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811" name="Line"/>
            <p:cNvSpPr/>
            <p:nvPr/>
          </p:nvSpPr>
          <p:spPr>
            <a:xfrm>
              <a:off x="5327255" y="3058169"/>
              <a:ext cx="1" cy="796638"/>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812" name="OSPF"/>
            <p:cNvSpPr/>
            <p:nvPr/>
          </p:nvSpPr>
          <p:spPr>
            <a:xfrm>
              <a:off x="4325760" y="3223696"/>
              <a:ext cx="1003162"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rPr dirty="0"/>
                <a:t>OSPF</a:t>
              </a:r>
              <a:endParaRPr dirty="0"/>
            </a:p>
          </p:txBody>
        </p:sp>
        <p:sp>
          <p:nvSpPr>
            <p:cNvPr id="813" name="CON"/>
            <p:cNvSpPr/>
            <p:nvPr/>
          </p:nvSpPr>
          <p:spPr>
            <a:xfrm>
              <a:off x="5385502" y="3223696"/>
              <a:ext cx="837901"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CON</a:t>
              </a:r>
            </a:p>
          </p:txBody>
        </p:sp>
        <p:sp>
          <p:nvSpPr>
            <p:cNvPr id="814" name="Line"/>
            <p:cNvSpPr/>
            <p:nvPr/>
          </p:nvSpPr>
          <p:spPr>
            <a:xfrm flipH="1">
              <a:off x="1524756" y="5632284"/>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815" name="OSPF"/>
            <p:cNvSpPr/>
            <p:nvPr/>
          </p:nvSpPr>
          <p:spPr>
            <a:xfrm>
              <a:off x="2370748" y="4968874"/>
              <a:ext cx="1003162"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rPr dirty="0"/>
                <a:t>OSPF</a:t>
              </a:r>
              <a:endParaRPr dirty="0"/>
            </a:p>
          </p:txBody>
        </p:sp>
        <p:sp>
          <p:nvSpPr>
            <p:cNvPr id="816" name="CON"/>
            <p:cNvSpPr/>
            <p:nvPr/>
          </p:nvSpPr>
          <p:spPr>
            <a:xfrm>
              <a:off x="1991010" y="5889549"/>
              <a:ext cx="837901"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CON</a:t>
              </a:r>
            </a:p>
          </p:txBody>
        </p:sp>
        <p:sp>
          <p:nvSpPr>
            <p:cNvPr id="817" name="R1"/>
            <p:cNvSpPr/>
            <p:nvPr/>
          </p:nvSpPr>
          <p:spPr>
            <a:xfrm>
              <a:off x="1476461" y="2038944"/>
              <a:ext cx="753528" cy="701041"/>
            </a:xfrm>
            <a:prstGeom prst="rect">
              <a:avLst/>
            </a:prstGeom>
            <a:noFill/>
            <a:ln w="12700" cap="flat">
              <a:noFill/>
              <a:miter lim="400000"/>
            </a:ln>
            <a:effectLst/>
          </p:spPr>
          <p:txBody>
            <a:bodyPr wrap="none" lIns="45719" tIns="45719" rIns="45719" bIns="45719" numCol="1" anchor="t">
              <a:spAutoFit/>
            </a:bodyPr>
            <a:lstStyle>
              <a:lvl1pPr>
                <a:defRPr sz="4000">
                  <a:solidFill>
                    <a:srgbClr val="FFFFFF"/>
                  </a:solidFill>
                </a:defRPr>
              </a:lvl1pPr>
            </a:lstStyle>
            <a:p>
              <a:r>
                <a:t>R1</a:t>
              </a:r>
            </a:p>
          </p:txBody>
        </p:sp>
        <p:sp>
          <p:nvSpPr>
            <p:cNvPr id="818" name="R2"/>
            <p:cNvSpPr/>
            <p:nvPr/>
          </p:nvSpPr>
          <p:spPr>
            <a:xfrm>
              <a:off x="5521475" y="2033690"/>
              <a:ext cx="753528" cy="701041"/>
            </a:xfrm>
            <a:prstGeom prst="rect">
              <a:avLst/>
            </a:prstGeom>
            <a:noFill/>
            <a:ln w="12700" cap="flat">
              <a:noFill/>
              <a:miter lim="400000"/>
            </a:ln>
            <a:effectLst/>
          </p:spPr>
          <p:txBody>
            <a:bodyPr wrap="none" lIns="45719" tIns="45719" rIns="45719" bIns="45719" numCol="1" anchor="t">
              <a:spAutoFit/>
            </a:bodyPr>
            <a:lstStyle>
              <a:lvl1pPr>
                <a:defRPr sz="4000">
                  <a:solidFill>
                    <a:srgbClr val="FFFFFF"/>
                  </a:solidFill>
                </a:defRPr>
              </a:lvl1pPr>
            </a:lstStyle>
            <a:p>
              <a:r>
                <a:t>R2</a:t>
              </a:r>
            </a:p>
          </p:txBody>
        </p:sp>
        <p:sp>
          <p:nvSpPr>
            <p:cNvPr id="819" name="R3"/>
            <p:cNvSpPr/>
            <p:nvPr/>
          </p:nvSpPr>
          <p:spPr>
            <a:xfrm>
              <a:off x="1488617" y="4680937"/>
              <a:ext cx="753528" cy="701041"/>
            </a:xfrm>
            <a:prstGeom prst="rect">
              <a:avLst/>
            </a:prstGeom>
            <a:noFill/>
            <a:ln w="12700" cap="flat">
              <a:noFill/>
              <a:miter lim="400000"/>
            </a:ln>
            <a:effectLst/>
          </p:spPr>
          <p:txBody>
            <a:bodyPr wrap="none" lIns="45719" tIns="45719" rIns="45719" bIns="45719" numCol="1" anchor="t">
              <a:spAutoFit/>
            </a:bodyPr>
            <a:lstStyle>
              <a:lvl1pPr>
                <a:defRPr sz="4000">
                  <a:solidFill>
                    <a:srgbClr val="FFFFFF"/>
                  </a:solidFill>
                </a:defRPr>
              </a:lvl1pPr>
            </a:lstStyle>
            <a:p>
              <a:r>
                <a:t>R3</a:t>
              </a:r>
            </a:p>
          </p:txBody>
        </p:sp>
      </p:grpSp>
      <p:sp>
        <p:nvSpPr>
          <p:cNvPr id="821" name="Shape"/>
          <p:cNvSpPr/>
          <p:nvPr/>
        </p:nvSpPr>
        <p:spPr>
          <a:xfrm flipH="1">
            <a:off x="11084232" y="8596085"/>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4"/>
          </a:solidFill>
          <a:ln w="19050">
            <a:solidFill>
              <a:srgbClr val="FFFFFF"/>
            </a:solidFill>
            <a:miter/>
          </a:ln>
        </p:spPr>
        <p:txBody>
          <a:bodyPr lIns="45719" rIns="45719" anchor="ctr"/>
          <a:lstStyle/>
          <a:p>
            <a:pPr>
              <a:defRPr>
                <a:solidFill>
                  <a:srgbClr val="FFFFFF"/>
                </a:solidFill>
              </a:defRPr>
            </a:pPr>
          </a:p>
        </p:txBody>
      </p:sp>
      <p:sp>
        <p:nvSpPr>
          <p:cNvPr id="822" name="Group"/>
          <p:cNvSpPr/>
          <p:nvPr/>
        </p:nvSpPr>
        <p:spPr>
          <a:xfrm>
            <a:off x="10670561" y="6535648"/>
            <a:ext cx="2809340" cy="1628141"/>
          </a:xfrm>
          <a:prstGeom prst="rect">
            <a:avLst/>
          </a:prstGeom>
          <a:ln w="63500">
            <a:solidFill>
              <a:schemeClr val="accent6">
                <a:satOff val="-16370"/>
                <a:lumOff val="40501"/>
              </a:schemeClr>
            </a:solidFill>
            <a:miter/>
          </a:ln>
        </p:spPr>
        <p:txBody>
          <a:bodyPr wrap="none" lIns="45719" rIns="45719">
            <a:spAutoFit/>
          </a:bodyPr>
          <a:lstStyle/>
          <a:p>
            <a:pPr algn="ctr">
              <a:defRPr sz="4800" b="1">
                <a:latin typeface="Lato Bold"/>
                <a:ea typeface="Lato Bold"/>
                <a:cs typeface="Lato Bold"/>
                <a:sym typeface="Lato Bold"/>
              </a:defRPr>
            </a:pPr>
            <a:r>
              <a:t>Protocol</a:t>
            </a:r>
          </a:p>
          <a:p>
            <a:pPr algn="ctr">
              <a:defRPr sz="4800" b="1">
                <a:latin typeface="Lato Bold"/>
                <a:ea typeface="Lato Bold"/>
                <a:cs typeface="Lato Bold"/>
                <a:sym typeface="Lato Bold"/>
              </a:defRPr>
            </a:pPr>
            <a:r>
              <a:t>View</a:t>
            </a:r>
          </a:p>
        </p:txBody>
      </p:sp>
      <p:sp>
        <p:nvSpPr>
          <p:cNvPr id="74" name="Rectangle"/>
          <p:cNvSpPr/>
          <p:nvPr/>
        </p:nvSpPr>
        <p:spPr>
          <a:xfrm>
            <a:off x="741309" y="2624217"/>
            <a:ext cx="7024126" cy="1224117"/>
          </a:xfrm>
          <a:prstGeom prst="rect">
            <a:avLst/>
          </a:prstGeom>
          <a:solidFill>
            <a:srgbClr val="1DA185"/>
          </a:solidFill>
          <a:ln w="12700">
            <a:miter lim="400000"/>
          </a:ln>
        </p:spPr>
        <p:txBody>
          <a:bodyPr lIns="45719" rIns="45719" anchor="ctr"/>
          <a:lstStyle/>
          <a:p/>
        </p:txBody>
      </p:sp>
      <p:sp>
        <p:nvSpPr>
          <p:cNvPr id="75"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p:txBody>
      </p:sp>
      <p:sp>
        <p:nvSpPr>
          <p:cNvPr id="76"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p:txBody>
      </p:sp>
      <p:sp>
        <p:nvSpPr>
          <p:cNvPr id="77" name="Protocol Interactions"/>
          <p:cNvSpPr/>
          <p:nvPr/>
        </p:nvSpPr>
        <p:spPr>
          <a:xfrm>
            <a:off x="1531679" y="2819994"/>
            <a:ext cx="5417986" cy="984963"/>
          </a:xfrm>
          <a:prstGeom prst="rect">
            <a:avLst/>
          </a:prstGeom>
          <a:ln w="12700">
            <a:miter lim="400000"/>
          </a:ln>
        </p:spPr>
        <p:txBody>
          <a:bodyPr lIns="109709" tIns="109709" rIns="109709" bIns="109709"/>
          <a:lstStyle>
            <a:lvl1pPr>
              <a:lnSpc>
                <a:spcPct val="110000"/>
              </a:lnSpc>
              <a:defRPr sz="4000">
                <a:solidFill>
                  <a:srgbClr val="FFFFFF"/>
                </a:solidFill>
              </a:defRPr>
            </a:lvl1pPr>
          </a:lstStyle>
          <a:p>
            <a:r>
              <a:t>Protocol Interactions</a:t>
            </a:r>
          </a:p>
        </p:txBody>
      </p:sp>
      <p:sp>
        <p:nvSpPr>
          <p:cNvPr id="78" name="2"/>
          <p:cNvSpPr/>
          <p:nvPr/>
        </p:nvSpPr>
        <p:spPr>
          <a:xfrm>
            <a:off x="7004129" y="2906739"/>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t>2</a:t>
            </a:r>
          </a:p>
        </p:txBody>
      </p:sp>
    </p:spTree>
  </p:cSld>
  <p:clrMapOvr>
    <a:masterClrMapping/>
  </p:clrMapOvr>
  <p:transition spd="med"/>
  <p:timing>
    <p:tnLst>
      <p:par>
        <p:cTn id="1" dur="indefinite" restart="never" fill="hold"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7"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878" name="Group"/>
          <p:cNvSpPr/>
          <p:nvPr/>
        </p:nvSpPr>
        <p:spPr>
          <a:xfrm>
            <a:off x="7417532" y="483016"/>
            <a:ext cx="9542622"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919" name="Group"/>
          <p:cNvGrpSpPr/>
          <p:nvPr/>
        </p:nvGrpSpPr>
        <p:grpSpPr>
          <a:xfrm>
            <a:off x="757105" y="4745747"/>
            <a:ext cx="7568566" cy="7878860"/>
            <a:chOff x="0" y="0"/>
            <a:chExt cx="7568564" cy="7878859"/>
          </a:xfrm>
        </p:grpSpPr>
        <p:sp>
          <p:nvSpPr>
            <p:cNvPr id="879" name="Line"/>
            <p:cNvSpPr/>
            <p:nvPr/>
          </p:nvSpPr>
          <p:spPr>
            <a:xfrm flipH="1">
              <a:off x="2623018" y="3429517"/>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880" name="Line"/>
            <p:cNvSpPr/>
            <p:nvPr/>
          </p:nvSpPr>
          <p:spPr>
            <a:xfrm flipV="1">
              <a:off x="2762845" y="2849778"/>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881" name="Line"/>
            <p:cNvSpPr/>
            <p:nvPr/>
          </p:nvSpPr>
          <p:spPr>
            <a:xfrm flipH="1" flipV="1">
              <a:off x="2431465" y="2652613"/>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882" name="Line"/>
            <p:cNvSpPr/>
            <p:nvPr/>
          </p:nvSpPr>
          <p:spPr>
            <a:xfrm flipH="1">
              <a:off x="451234" y="3385613"/>
              <a:ext cx="165239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883" name="Rounded Rectangle"/>
            <p:cNvSpPr/>
            <p:nvPr/>
          </p:nvSpPr>
          <p:spPr>
            <a:xfrm>
              <a:off x="0" y="2964009"/>
              <a:ext cx="819772"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84" name="Line"/>
            <p:cNvSpPr/>
            <p:nvPr/>
          </p:nvSpPr>
          <p:spPr>
            <a:xfrm flipV="1">
              <a:off x="2407246" y="6059431"/>
              <a:ext cx="1" cy="105868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885" name="Line"/>
            <p:cNvSpPr/>
            <p:nvPr/>
          </p:nvSpPr>
          <p:spPr>
            <a:xfrm flipH="1">
              <a:off x="5673182" y="3461813"/>
              <a:ext cx="165239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886" name="Rounded Rectangle"/>
            <p:cNvSpPr/>
            <p:nvPr/>
          </p:nvSpPr>
          <p:spPr>
            <a:xfrm>
              <a:off x="1997360" y="7035651"/>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87" name="Rounded Rectangle"/>
            <p:cNvSpPr/>
            <p:nvPr/>
          </p:nvSpPr>
          <p:spPr>
            <a:xfrm>
              <a:off x="6748792" y="3040209"/>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88" name="Line"/>
            <p:cNvSpPr/>
            <p:nvPr/>
          </p:nvSpPr>
          <p:spPr>
            <a:xfrm flipV="1">
              <a:off x="2394545" y="399716"/>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889" name="Line"/>
            <p:cNvSpPr/>
            <p:nvPr/>
          </p:nvSpPr>
          <p:spPr>
            <a:xfrm flipH="1" flipV="1">
              <a:off x="4689788" y="324878"/>
              <a:ext cx="605396" cy="2475904"/>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890" name="Line"/>
            <p:cNvSpPr/>
            <p:nvPr/>
          </p:nvSpPr>
          <p:spPr>
            <a:xfrm flipV="1">
              <a:off x="5422184" y="375857"/>
              <a:ext cx="694608" cy="2474747"/>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891" name="Rounded Rectangle"/>
            <p:cNvSpPr/>
            <p:nvPr/>
          </p:nvSpPr>
          <p:spPr>
            <a:xfrm>
              <a:off x="4164076"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92" name="Rounded Rectangle"/>
            <p:cNvSpPr/>
            <p:nvPr/>
          </p:nvSpPr>
          <p:spPr>
            <a:xfrm>
              <a:off x="1447699"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93" name="Rounded Rectangle"/>
            <p:cNvSpPr/>
            <p:nvPr/>
          </p:nvSpPr>
          <p:spPr>
            <a:xfrm>
              <a:off x="5529340" y="24182"/>
              <a:ext cx="1051424"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94"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95" name="S1"/>
            <p:cNvSpPr/>
            <p:nvPr/>
          </p:nvSpPr>
          <p:spPr>
            <a:xfrm>
              <a:off x="78204" y="3066843"/>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S1</a:t>
              </a:r>
            </a:p>
          </p:txBody>
        </p:sp>
        <p:sp>
          <p:nvSpPr>
            <p:cNvPr id="896" name="S3"/>
            <p:cNvSpPr/>
            <p:nvPr/>
          </p:nvSpPr>
          <p:spPr>
            <a:xfrm>
              <a:off x="2075564" y="7138485"/>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S3</a:t>
              </a:r>
            </a:p>
          </p:txBody>
        </p:sp>
        <p:sp>
          <p:nvSpPr>
            <p:cNvPr id="897" name="S2"/>
            <p:cNvSpPr/>
            <p:nvPr/>
          </p:nvSpPr>
          <p:spPr>
            <a:xfrm>
              <a:off x="6826997" y="3143043"/>
              <a:ext cx="663362"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S2</a:t>
              </a:r>
            </a:p>
          </p:txBody>
        </p:sp>
        <p:sp>
          <p:nvSpPr>
            <p:cNvPr id="898" name="N1"/>
            <p:cNvSpPr/>
            <p:nvPr/>
          </p:nvSpPr>
          <p:spPr>
            <a:xfrm>
              <a:off x="2062864"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N1</a:t>
              </a:r>
            </a:p>
          </p:txBody>
        </p:sp>
        <p:sp>
          <p:nvSpPr>
            <p:cNvPr id="899" name="N2"/>
            <p:cNvSpPr/>
            <p:nvPr/>
          </p:nvSpPr>
          <p:spPr>
            <a:xfrm>
              <a:off x="4345494" y="198899"/>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N2</a:t>
              </a:r>
            </a:p>
          </p:txBody>
        </p:sp>
        <p:sp>
          <p:nvSpPr>
            <p:cNvPr id="900" name="N3"/>
            <p:cNvSpPr/>
            <p:nvPr/>
          </p:nvSpPr>
          <p:spPr>
            <a:xfrm>
              <a:off x="5710758"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N3</a:t>
              </a:r>
            </a:p>
          </p:txBody>
        </p:sp>
        <p:sp>
          <p:nvSpPr>
            <p:cNvPr id="901" name="Rounded Rectangle"/>
            <p:cNvSpPr/>
            <p:nvPr/>
          </p:nvSpPr>
          <p:spPr>
            <a:xfrm>
              <a:off x="4358634"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902" name="Rounded Rectangle"/>
            <p:cNvSpPr/>
            <p:nvPr/>
          </p:nvSpPr>
          <p:spPr>
            <a:xfrm>
              <a:off x="1485799" y="4691074"/>
              <a:ext cx="1940574" cy="1849638"/>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903" name="Line"/>
            <p:cNvSpPr/>
            <p:nvPr/>
          </p:nvSpPr>
          <p:spPr>
            <a:xfrm flipH="1" flipV="1">
              <a:off x="1488617" y="3005831"/>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904" name="Line"/>
            <p:cNvSpPr/>
            <p:nvPr/>
          </p:nvSpPr>
          <p:spPr>
            <a:xfrm>
              <a:off x="2394546" y="3074005"/>
              <a:ext cx="1" cy="764967"/>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905" name="OSPF"/>
            <p:cNvSpPr/>
            <p:nvPr/>
          </p:nvSpPr>
          <p:spPr>
            <a:xfrm>
              <a:off x="2416405" y="3210996"/>
              <a:ext cx="1003163"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rPr dirty="0"/>
                <a:t>OSPF</a:t>
              </a:r>
              <a:endParaRPr dirty="0"/>
            </a:p>
          </p:txBody>
        </p:sp>
        <p:sp>
          <p:nvSpPr>
            <p:cNvPr id="906" name="CON"/>
            <p:cNvSpPr/>
            <p:nvPr/>
          </p:nvSpPr>
          <p:spPr>
            <a:xfrm>
              <a:off x="1487189" y="3213917"/>
              <a:ext cx="837901"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CON</a:t>
              </a:r>
            </a:p>
          </p:txBody>
        </p:sp>
        <p:sp>
          <p:nvSpPr>
            <p:cNvPr id="907" name="BGP"/>
            <p:cNvSpPr/>
            <p:nvPr/>
          </p:nvSpPr>
          <p:spPr>
            <a:xfrm>
              <a:off x="2301750" y="2324691"/>
              <a:ext cx="801463"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BGP</a:t>
              </a:r>
            </a:p>
          </p:txBody>
        </p:sp>
        <p:sp>
          <p:nvSpPr>
            <p:cNvPr id="908" name="BGP"/>
            <p:cNvSpPr/>
            <p:nvPr/>
          </p:nvSpPr>
          <p:spPr>
            <a:xfrm>
              <a:off x="4564374" y="2324691"/>
              <a:ext cx="801462"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BGP</a:t>
              </a:r>
            </a:p>
          </p:txBody>
        </p:sp>
        <p:sp>
          <p:nvSpPr>
            <p:cNvPr id="909" name="Line"/>
            <p:cNvSpPr/>
            <p:nvPr/>
          </p:nvSpPr>
          <p:spPr>
            <a:xfrm flipH="1" flipV="1">
              <a:off x="4421326" y="2989995"/>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910" name="Line"/>
            <p:cNvSpPr/>
            <p:nvPr/>
          </p:nvSpPr>
          <p:spPr>
            <a:xfrm>
              <a:off x="5327255" y="3058169"/>
              <a:ext cx="1" cy="796638"/>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911" name="OSPF"/>
            <p:cNvSpPr/>
            <p:nvPr/>
          </p:nvSpPr>
          <p:spPr>
            <a:xfrm>
              <a:off x="4325760" y="3223696"/>
              <a:ext cx="1003162"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rPr dirty="0"/>
                <a:t>OSPF</a:t>
              </a:r>
              <a:endParaRPr dirty="0"/>
            </a:p>
          </p:txBody>
        </p:sp>
        <p:sp>
          <p:nvSpPr>
            <p:cNvPr id="912" name="CON"/>
            <p:cNvSpPr/>
            <p:nvPr/>
          </p:nvSpPr>
          <p:spPr>
            <a:xfrm>
              <a:off x="5385502" y="3223696"/>
              <a:ext cx="837901"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CON</a:t>
              </a:r>
            </a:p>
          </p:txBody>
        </p:sp>
        <p:sp>
          <p:nvSpPr>
            <p:cNvPr id="913" name="Line"/>
            <p:cNvSpPr/>
            <p:nvPr/>
          </p:nvSpPr>
          <p:spPr>
            <a:xfrm flipH="1">
              <a:off x="1524756" y="5632284"/>
              <a:ext cx="1786460" cy="1"/>
            </a:xfrm>
            <a:prstGeom prst="line">
              <a:avLst/>
            </a:prstGeom>
            <a:noFill/>
            <a:ln w="50800" cap="flat">
              <a:solidFill>
                <a:srgbClr val="FFFFFF"/>
              </a:solidFill>
              <a:prstDash val="sysDot"/>
              <a:miter lim="400000"/>
            </a:ln>
            <a:effectLst/>
          </p:spPr>
          <p:txBody>
            <a:bodyPr wrap="square" lIns="45719" tIns="45719" rIns="45719" bIns="45719" numCol="1" anchor="t">
              <a:noAutofit/>
            </a:bodyPr>
            <a:lstStyle/>
            <a:p/>
          </p:txBody>
        </p:sp>
        <p:sp>
          <p:nvSpPr>
            <p:cNvPr id="914" name="OSPF"/>
            <p:cNvSpPr/>
            <p:nvPr/>
          </p:nvSpPr>
          <p:spPr>
            <a:xfrm>
              <a:off x="2370748" y="4968874"/>
              <a:ext cx="1003162"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rPr dirty="0"/>
                <a:t>OSPF</a:t>
              </a:r>
              <a:endParaRPr dirty="0"/>
            </a:p>
          </p:txBody>
        </p:sp>
        <p:sp>
          <p:nvSpPr>
            <p:cNvPr id="915" name="CON"/>
            <p:cNvSpPr/>
            <p:nvPr/>
          </p:nvSpPr>
          <p:spPr>
            <a:xfrm>
              <a:off x="1991010" y="5889549"/>
              <a:ext cx="837901" cy="485141"/>
            </a:xfrm>
            <a:prstGeom prst="rect">
              <a:avLst/>
            </a:prstGeom>
            <a:noFill/>
            <a:ln w="12700" cap="flat">
              <a:noFill/>
              <a:miter lim="400000"/>
            </a:ln>
            <a:effectLst/>
          </p:spPr>
          <p:txBody>
            <a:bodyPr wrap="none" lIns="45719" tIns="45719" rIns="45719" bIns="45719" numCol="1" anchor="t">
              <a:spAutoFit/>
            </a:bodyPr>
            <a:lstStyle>
              <a:lvl1pPr>
                <a:defRPr sz="2600">
                  <a:solidFill>
                    <a:srgbClr val="FFFFFF"/>
                  </a:solidFill>
                </a:defRPr>
              </a:lvl1pPr>
            </a:lstStyle>
            <a:p>
              <a:r>
                <a:t>CON</a:t>
              </a:r>
            </a:p>
          </p:txBody>
        </p:sp>
        <p:sp>
          <p:nvSpPr>
            <p:cNvPr id="916" name="R1"/>
            <p:cNvSpPr/>
            <p:nvPr/>
          </p:nvSpPr>
          <p:spPr>
            <a:xfrm>
              <a:off x="1476461" y="2038944"/>
              <a:ext cx="753528" cy="701041"/>
            </a:xfrm>
            <a:prstGeom prst="rect">
              <a:avLst/>
            </a:prstGeom>
            <a:noFill/>
            <a:ln w="12700" cap="flat">
              <a:noFill/>
              <a:miter lim="400000"/>
            </a:ln>
            <a:effectLst/>
          </p:spPr>
          <p:txBody>
            <a:bodyPr wrap="none" lIns="45719" tIns="45719" rIns="45719" bIns="45719" numCol="1" anchor="t">
              <a:spAutoFit/>
            </a:bodyPr>
            <a:lstStyle>
              <a:lvl1pPr>
                <a:defRPr sz="4000">
                  <a:solidFill>
                    <a:srgbClr val="FFFFFF"/>
                  </a:solidFill>
                </a:defRPr>
              </a:lvl1pPr>
            </a:lstStyle>
            <a:p>
              <a:r>
                <a:t>R1</a:t>
              </a:r>
            </a:p>
          </p:txBody>
        </p:sp>
        <p:sp>
          <p:nvSpPr>
            <p:cNvPr id="917" name="R2"/>
            <p:cNvSpPr/>
            <p:nvPr/>
          </p:nvSpPr>
          <p:spPr>
            <a:xfrm>
              <a:off x="5521475" y="2033690"/>
              <a:ext cx="753528" cy="701041"/>
            </a:xfrm>
            <a:prstGeom prst="rect">
              <a:avLst/>
            </a:prstGeom>
            <a:noFill/>
            <a:ln w="12700" cap="flat">
              <a:noFill/>
              <a:miter lim="400000"/>
            </a:ln>
            <a:effectLst/>
          </p:spPr>
          <p:txBody>
            <a:bodyPr wrap="none" lIns="45719" tIns="45719" rIns="45719" bIns="45719" numCol="1" anchor="t">
              <a:spAutoFit/>
            </a:bodyPr>
            <a:lstStyle>
              <a:lvl1pPr>
                <a:defRPr sz="4000">
                  <a:solidFill>
                    <a:srgbClr val="FFFFFF"/>
                  </a:solidFill>
                </a:defRPr>
              </a:lvl1pPr>
            </a:lstStyle>
            <a:p>
              <a:r>
                <a:t>R2</a:t>
              </a:r>
            </a:p>
          </p:txBody>
        </p:sp>
        <p:sp>
          <p:nvSpPr>
            <p:cNvPr id="918" name="R3"/>
            <p:cNvSpPr/>
            <p:nvPr/>
          </p:nvSpPr>
          <p:spPr>
            <a:xfrm>
              <a:off x="1488617" y="4680937"/>
              <a:ext cx="753528" cy="701041"/>
            </a:xfrm>
            <a:prstGeom prst="rect">
              <a:avLst/>
            </a:prstGeom>
            <a:noFill/>
            <a:ln w="12700" cap="flat">
              <a:noFill/>
              <a:miter lim="400000"/>
            </a:ln>
            <a:effectLst/>
          </p:spPr>
          <p:txBody>
            <a:bodyPr wrap="none" lIns="45719" tIns="45719" rIns="45719" bIns="45719" numCol="1" anchor="t">
              <a:spAutoFit/>
            </a:bodyPr>
            <a:lstStyle>
              <a:lvl1pPr>
                <a:defRPr sz="4000">
                  <a:solidFill>
                    <a:srgbClr val="FFFFFF"/>
                  </a:solidFill>
                </a:defRPr>
              </a:lvl1pPr>
            </a:lstStyle>
            <a:p>
              <a:r>
                <a:t>R3</a:t>
              </a:r>
            </a:p>
          </p:txBody>
        </p:sp>
      </p:grpSp>
      <p:sp>
        <p:nvSpPr>
          <p:cNvPr id="920" name="Shape"/>
          <p:cNvSpPr/>
          <p:nvPr/>
        </p:nvSpPr>
        <p:spPr>
          <a:xfrm flipH="1">
            <a:off x="9903132" y="8229600"/>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4"/>
          </a:solidFill>
          <a:ln w="19050">
            <a:solidFill>
              <a:srgbClr val="FFFFFF"/>
            </a:solidFill>
            <a:miter/>
          </a:ln>
        </p:spPr>
        <p:txBody>
          <a:bodyPr lIns="45719" rIns="45719" anchor="ctr"/>
          <a:lstStyle/>
          <a:p>
            <a:pPr>
              <a:defRPr>
                <a:solidFill>
                  <a:srgbClr val="FFFFFF"/>
                </a:solidFill>
              </a:defRPr>
            </a:pPr>
          </a:p>
        </p:txBody>
      </p:sp>
      <p:sp>
        <p:nvSpPr>
          <p:cNvPr id="921" name="Group"/>
          <p:cNvSpPr/>
          <p:nvPr/>
        </p:nvSpPr>
        <p:spPr>
          <a:xfrm>
            <a:off x="9155788" y="6169163"/>
            <a:ext cx="3476686" cy="1628141"/>
          </a:xfrm>
          <a:prstGeom prst="rect">
            <a:avLst/>
          </a:prstGeom>
          <a:ln w="63500">
            <a:solidFill>
              <a:schemeClr val="accent6">
                <a:satOff val="-16370"/>
                <a:lumOff val="40501"/>
              </a:schemeClr>
            </a:solidFill>
            <a:miter/>
          </a:ln>
        </p:spPr>
        <p:txBody>
          <a:bodyPr wrap="none" lIns="45719" rIns="45719">
            <a:spAutoFit/>
          </a:bodyPr>
          <a:lstStyle/>
          <a:p>
            <a:pPr algn="ctr">
              <a:defRPr sz="4800" b="1">
                <a:latin typeface="Lato Bold"/>
                <a:ea typeface="Lato Bold"/>
                <a:cs typeface="Lato Bold"/>
                <a:sym typeface="Lato Bold"/>
              </a:defRPr>
            </a:pPr>
            <a:r>
              <a:t>Circuit</a:t>
            </a:r>
          </a:p>
          <a:p>
            <a:pPr algn="ctr">
              <a:defRPr sz="4800" b="1">
                <a:latin typeface="Lato Bold"/>
                <a:ea typeface="Lato Bold"/>
                <a:cs typeface="Lato Bold"/>
                <a:sym typeface="Lato Bold"/>
              </a:defRPr>
            </a:pPr>
            <a:r>
              <a:t>View for R1</a:t>
            </a:r>
          </a:p>
        </p:txBody>
      </p:sp>
      <p:sp>
        <p:nvSpPr>
          <p:cNvPr id="940" name="Rectangle"/>
          <p:cNvSpPr/>
          <p:nvPr/>
        </p:nvSpPr>
        <p:spPr>
          <a:xfrm>
            <a:off x="741309" y="2624217"/>
            <a:ext cx="7024126" cy="1224117"/>
          </a:xfrm>
          <a:prstGeom prst="rect">
            <a:avLst/>
          </a:prstGeom>
          <a:solidFill>
            <a:srgbClr val="1DA185"/>
          </a:solidFill>
          <a:ln w="12700">
            <a:miter lim="400000"/>
          </a:ln>
        </p:spPr>
        <p:txBody>
          <a:bodyPr lIns="45719" rIns="45719" anchor="ctr"/>
          <a:lstStyle/>
          <a:p/>
        </p:txBody>
      </p:sp>
      <p:sp>
        <p:nvSpPr>
          <p:cNvPr id="941"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p:txBody>
      </p:sp>
      <p:sp>
        <p:nvSpPr>
          <p:cNvPr id="942"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p:txBody>
      </p:sp>
      <p:sp>
        <p:nvSpPr>
          <p:cNvPr id="943" name="Protocol Interactions"/>
          <p:cNvSpPr/>
          <p:nvPr/>
        </p:nvSpPr>
        <p:spPr>
          <a:xfrm>
            <a:off x="1531679" y="2819994"/>
            <a:ext cx="5417986" cy="984963"/>
          </a:xfrm>
          <a:prstGeom prst="rect">
            <a:avLst/>
          </a:prstGeom>
          <a:ln w="12700">
            <a:miter lim="400000"/>
          </a:ln>
        </p:spPr>
        <p:txBody>
          <a:bodyPr lIns="109709" tIns="109709" rIns="109709" bIns="109709"/>
          <a:lstStyle>
            <a:lvl1pPr>
              <a:lnSpc>
                <a:spcPct val="110000"/>
              </a:lnSpc>
              <a:defRPr sz="4000">
                <a:solidFill>
                  <a:srgbClr val="FFFFFF"/>
                </a:solidFill>
              </a:defRPr>
            </a:lvl1pPr>
          </a:lstStyle>
          <a:p>
            <a:r>
              <a:t>Protocol Interactions</a:t>
            </a:r>
          </a:p>
        </p:txBody>
      </p:sp>
      <p:sp>
        <p:nvSpPr>
          <p:cNvPr id="944" name="2"/>
          <p:cNvSpPr/>
          <p:nvPr/>
        </p:nvSpPr>
        <p:spPr>
          <a:xfrm>
            <a:off x="7004129" y="2906739"/>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t>2</a:t>
            </a:r>
          </a:p>
        </p:txBody>
      </p:sp>
      <p:grpSp>
        <p:nvGrpSpPr>
          <p:cNvPr id="70" name="Group"/>
          <p:cNvGrpSpPr/>
          <p:nvPr/>
        </p:nvGrpSpPr>
        <p:grpSpPr>
          <a:xfrm>
            <a:off x="13310485" y="3848334"/>
            <a:ext cx="10361026" cy="9463034"/>
            <a:chOff x="0" y="0"/>
            <a:chExt cx="10361024" cy="9463033"/>
          </a:xfrm>
        </p:grpSpPr>
        <p:sp>
          <p:nvSpPr>
            <p:cNvPr id="71" name="Line"/>
            <p:cNvSpPr/>
            <p:nvPr/>
          </p:nvSpPr>
          <p:spPr>
            <a:xfrm rot="5400000" flipH="1">
              <a:off x="3676291" y="6448777"/>
              <a:ext cx="3083889" cy="1121799"/>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72" name="Line"/>
            <p:cNvSpPr/>
            <p:nvPr/>
          </p:nvSpPr>
          <p:spPr>
            <a:xfrm>
              <a:off x="5241862" y="4475301"/>
              <a:ext cx="3303638" cy="520108"/>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73" name="Line"/>
            <p:cNvSpPr/>
            <p:nvPr/>
          </p:nvSpPr>
          <p:spPr>
            <a:xfrm rot="10800000">
              <a:off x="5878912" y="5007066"/>
              <a:ext cx="3191158" cy="566928"/>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74" name="Line"/>
            <p:cNvSpPr/>
            <p:nvPr/>
          </p:nvSpPr>
          <p:spPr>
            <a:xfrm rot="16200000" flipH="1">
              <a:off x="3517068" y="6199071"/>
              <a:ext cx="2590121" cy="434072"/>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75" name="Line"/>
            <p:cNvSpPr/>
            <p:nvPr/>
          </p:nvSpPr>
          <p:spPr>
            <a:xfrm rot="5400000" flipH="1">
              <a:off x="4108239" y="2905575"/>
              <a:ext cx="2811904" cy="437621"/>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76" name="Line"/>
            <p:cNvSpPr/>
            <p:nvPr/>
          </p:nvSpPr>
          <p:spPr>
            <a:xfrm rot="16200000" flipH="1">
              <a:off x="3400759" y="2243713"/>
              <a:ext cx="2867191" cy="549041"/>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77" name="Circle"/>
            <p:cNvSpPr/>
            <p:nvPr/>
          </p:nvSpPr>
          <p:spPr>
            <a:xfrm>
              <a:off x="4284721" y="3848867"/>
              <a:ext cx="1778001" cy="177800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8" name="Line"/>
            <p:cNvSpPr/>
            <p:nvPr/>
          </p:nvSpPr>
          <p:spPr>
            <a:xfrm>
              <a:off x="1059175" y="4712278"/>
              <a:ext cx="3177458" cy="10118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79" name="R1BGP"/>
            <p:cNvSpPr/>
            <p:nvPr/>
          </p:nvSpPr>
          <p:spPr>
            <a:xfrm>
              <a:off x="4410178" y="4323846"/>
              <a:ext cx="1527086" cy="828041"/>
            </a:xfrm>
            <a:prstGeom prst="rect">
              <a:avLst/>
            </a:prstGeom>
            <a:noFill/>
            <a:ln w="12700" cap="flat">
              <a:noFill/>
              <a:miter lim="400000"/>
            </a:ln>
            <a:effectLst/>
          </p:spPr>
          <p:txBody>
            <a:bodyPr wrap="none" lIns="45719" tIns="45719" rIns="45719" bIns="45719" numCol="1" anchor="t">
              <a:spAutoFit/>
            </a:bodyPr>
            <a:lstStyle/>
            <a:p>
              <a:pPr>
                <a:defRPr sz="4800">
                  <a:solidFill>
                    <a:srgbClr val="FFFFFF"/>
                  </a:solidFill>
                </a:defRPr>
              </a:pPr>
              <a:r>
                <a:rPr dirty="0"/>
                <a:t>R1</a:t>
              </a:r>
              <a:r>
                <a:rPr sz="2400" dirty="0"/>
                <a:t>BGP</a:t>
              </a:r>
              <a:endParaRPr sz="2400" dirty="0"/>
            </a:p>
          </p:txBody>
        </p:sp>
        <p:sp>
          <p:nvSpPr>
            <p:cNvPr id="80" name="Circle"/>
            <p:cNvSpPr/>
            <p:nvPr/>
          </p:nvSpPr>
          <p:spPr>
            <a:xfrm>
              <a:off x="8583024" y="3848867"/>
              <a:ext cx="1778001" cy="177800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1" name="Circle"/>
            <p:cNvSpPr/>
            <p:nvPr/>
          </p:nvSpPr>
          <p:spPr>
            <a:xfrm>
              <a:off x="0" y="3848867"/>
              <a:ext cx="1778000" cy="177800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2" name="Circle"/>
            <p:cNvSpPr/>
            <p:nvPr/>
          </p:nvSpPr>
          <p:spPr>
            <a:xfrm>
              <a:off x="4284721" y="7685034"/>
              <a:ext cx="1778001" cy="1778000"/>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3" name="Circle"/>
            <p:cNvSpPr/>
            <p:nvPr/>
          </p:nvSpPr>
          <p:spPr>
            <a:xfrm>
              <a:off x="4284721" y="0"/>
              <a:ext cx="1778001" cy="1778000"/>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4" name="R1CON"/>
            <p:cNvSpPr/>
            <p:nvPr/>
          </p:nvSpPr>
          <p:spPr>
            <a:xfrm>
              <a:off x="125457" y="4323846"/>
              <a:ext cx="1560722" cy="828041"/>
            </a:xfrm>
            <a:prstGeom prst="rect">
              <a:avLst/>
            </a:prstGeom>
            <a:noFill/>
            <a:ln w="12700" cap="flat">
              <a:noFill/>
              <a:miter lim="400000"/>
            </a:ln>
            <a:effectLst/>
          </p:spPr>
          <p:txBody>
            <a:bodyPr wrap="none" lIns="45719" tIns="45719" rIns="45719" bIns="45719" numCol="1" anchor="t">
              <a:spAutoFit/>
            </a:bodyPr>
            <a:lstStyle/>
            <a:p>
              <a:pPr>
                <a:defRPr sz="4800">
                  <a:solidFill>
                    <a:srgbClr val="FFFFFF"/>
                  </a:solidFill>
                </a:defRPr>
              </a:pPr>
              <a:r>
                <a:t>R1</a:t>
              </a:r>
              <a:r>
                <a:rPr sz="2400"/>
                <a:t>CON</a:t>
              </a:r>
              <a:endParaRPr sz="2400"/>
            </a:p>
          </p:txBody>
        </p:sp>
        <p:sp>
          <p:nvSpPr>
            <p:cNvPr id="85" name="R1OSPF"/>
            <p:cNvSpPr/>
            <p:nvPr/>
          </p:nvSpPr>
          <p:spPr>
            <a:xfrm>
              <a:off x="4342560" y="8160014"/>
              <a:ext cx="1713271" cy="828041"/>
            </a:xfrm>
            <a:prstGeom prst="rect">
              <a:avLst/>
            </a:prstGeom>
            <a:noFill/>
            <a:ln w="12700" cap="flat">
              <a:noFill/>
              <a:miter lim="400000"/>
            </a:ln>
            <a:effectLst/>
          </p:spPr>
          <p:txBody>
            <a:bodyPr wrap="none" lIns="45719" tIns="45719" rIns="45719" bIns="45719" numCol="1" anchor="t">
              <a:spAutoFit/>
            </a:bodyPr>
            <a:lstStyle/>
            <a:p>
              <a:pPr>
                <a:defRPr sz="4800">
                  <a:solidFill>
                    <a:srgbClr val="FFFFFF"/>
                  </a:solidFill>
                </a:defRPr>
              </a:pPr>
              <a:r>
                <a:rPr dirty="0"/>
                <a:t>R1</a:t>
              </a:r>
              <a:r>
                <a:rPr sz="2400" dirty="0"/>
                <a:t>OSPF</a:t>
              </a:r>
              <a:endParaRPr sz="2400" dirty="0"/>
            </a:p>
          </p:txBody>
        </p:sp>
        <p:sp>
          <p:nvSpPr>
            <p:cNvPr id="86" name="R2BGP"/>
            <p:cNvSpPr/>
            <p:nvPr/>
          </p:nvSpPr>
          <p:spPr>
            <a:xfrm>
              <a:off x="8721182" y="4323846"/>
              <a:ext cx="1527087" cy="828041"/>
            </a:xfrm>
            <a:prstGeom prst="rect">
              <a:avLst/>
            </a:prstGeom>
            <a:noFill/>
            <a:ln w="12700" cap="flat">
              <a:noFill/>
              <a:miter lim="400000"/>
            </a:ln>
            <a:effectLst/>
          </p:spPr>
          <p:txBody>
            <a:bodyPr wrap="none" lIns="45719" tIns="45719" rIns="45719" bIns="45719" numCol="1" anchor="t">
              <a:spAutoFit/>
            </a:bodyPr>
            <a:lstStyle/>
            <a:p>
              <a:pPr>
                <a:defRPr sz="4800">
                  <a:solidFill>
                    <a:srgbClr val="FFFFFF"/>
                  </a:solidFill>
                </a:defRPr>
              </a:pPr>
              <a:r>
                <a:t>R2</a:t>
              </a:r>
              <a:r>
                <a:rPr sz="2400"/>
                <a:t>BGP</a:t>
              </a:r>
              <a:endParaRPr sz="2400"/>
            </a:p>
          </p:txBody>
        </p:sp>
        <p:sp>
          <p:nvSpPr>
            <p:cNvPr id="87" name="N1BGP"/>
            <p:cNvSpPr/>
            <p:nvPr/>
          </p:nvSpPr>
          <p:spPr>
            <a:xfrm>
              <a:off x="4410178" y="474980"/>
              <a:ext cx="1527086" cy="828041"/>
            </a:xfrm>
            <a:prstGeom prst="rect">
              <a:avLst/>
            </a:prstGeom>
            <a:noFill/>
            <a:ln w="12700" cap="flat">
              <a:noFill/>
              <a:miter lim="400000"/>
            </a:ln>
            <a:effectLst/>
          </p:spPr>
          <p:txBody>
            <a:bodyPr wrap="none" lIns="45719" tIns="45719" rIns="45719" bIns="45719" numCol="1" anchor="t">
              <a:spAutoFit/>
            </a:bodyPr>
            <a:lstStyle/>
            <a:p>
              <a:pPr>
                <a:defRPr sz="4800">
                  <a:solidFill>
                    <a:srgbClr val="FFFFFF"/>
                  </a:solidFill>
                </a:defRPr>
              </a:pPr>
              <a:r>
                <a:t>N1</a:t>
              </a:r>
              <a:r>
                <a:rPr sz="2400"/>
                <a:t>BGP</a:t>
              </a:r>
              <a:endParaRPr sz="2400"/>
            </a:p>
          </p:txBody>
        </p:sp>
        <p:sp>
          <p:nvSpPr>
            <p:cNvPr id="88" name="Circle"/>
            <p:cNvSpPr/>
            <p:nvPr/>
          </p:nvSpPr>
          <p:spPr>
            <a:xfrm>
              <a:off x="1931754" y="4536492"/>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89" name="Circle"/>
            <p:cNvSpPr/>
            <p:nvPr/>
          </p:nvSpPr>
          <p:spPr>
            <a:xfrm>
              <a:off x="3025957" y="4530308"/>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0" name="Circle"/>
            <p:cNvSpPr/>
            <p:nvPr/>
          </p:nvSpPr>
          <p:spPr>
            <a:xfrm>
              <a:off x="5523589" y="3306806"/>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1" name="Circle"/>
            <p:cNvSpPr/>
            <p:nvPr/>
          </p:nvSpPr>
          <p:spPr>
            <a:xfrm>
              <a:off x="5540280" y="2555320"/>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2" name="Circle"/>
            <p:cNvSpPr/>
            <p:nvPr/>
          </p:nvSpPr>
          <p:spPr>
            <a:xfrm>
              <a:off x="4456291" y="1901442"/>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3" name="Circle"/>
            <p:cNvSpPr/>
            <p:nvPr/>
          </p:nvSpPr>
          <p:spPr>
            <a:xfrm>
              <a:off x="4388070" y="2679173"/>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4" name="Circle"/>
            <p:cNvSpPr/>
            <p:nvPr/>
          </p:nvSpPr>
          <p:spPr>
            <a:xfrm>
              <a:off x="6201409" y="4310836"/>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5" name="Circle"/>
            <p:cNvSpPr/>
            <p:nvPr/>
          </p:nvSpPr>
          <p:spPr>
            <a:xfrm>
              <a:off x="7239432" y="4258463"/>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6" name="Circle"/>
            <p:cNvSpPr/>
            <p:nvPr/>
          </p:nvSpPr>
          <p:spPr>
            <a:xfrm>
              <a:off x="8082236" y="5238550"/>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7" name="Circle"/>
            <p:cNvSpPr/>
            <p:nvPr/>
          </p:nvSpPr>
          <p:spPr>
            <a:xfrm>
              <a:off x="6875237" y="5365550"/>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8" name="Circle"/>
            <p:cNvSpPr/>
            <p:nvPr/>
          </p:nvSpPr>
          <p:spPr>
            <a:xfrm>
              <a:off x="5498419" y="7251097"/>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99" name="Circle"/>
            <p:cNvSpPr/>
            <p:nvPr/>
          </p:nvSpPr>
          <p:spPr>
            <a:xfrm>
              <a:off x="5592882" y="6434537"/>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0" name="Circle"/>
            <p:cNvSpPr/>
            <p:nvPr/>
          </p:nvSpPr>
          <p:spPr>
            <a:xfrm>
              <a:off x="4496194" y="5748123"/>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1" name="Circle"/>
            <p:cNvSpPr/>
            <p:nvPr/>
          </p:nvSpPr>
          <p:spPr>
            <a:xfrm>
              <a:off x="4427973" y="6493317"/>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 name="e1"/>
            <p:cNvSpPr/>
            <p:nvPr/>
          </p:nvSpPr>
          <p:spPr>
            <a:xfrm>
              <a:off x="3719458" y="1615293"/>
              <a:ext cx="612686" cy="637541"/>
            </a:xfrm>
            <a:prstGeom prst="rect">
              <a:avLst/>
            </a:prstGeom>
            <a:noFill/>
            <a:ln w="12700" cap="flat">
              <a:noFill/>
              <a:miter lim="400000"/>
            </a:ln>
            <a:effectLst/>
          </p:spPr>
          <p:txBody>
            <a:bodyPr wrap="none" lIns="45719" tIns="45719" rIns="45719" bIns="45719" numCol="1" anchor="t">
              <a:spAutoFit/>
            </a:bodyPr>
            <a:lstStyle/>
            <a:p>
              <a:r>
                <a:t>e1</a:t>
              </a:r>
            </a:p>
          </p:txBody>
        </p:sp>
        <p:sp>
          <p:nvSpPr>
            <p:cNvPr id="103" name="e2"/>
            <p:cNvSpPr/>
            <p:nvPr/>
          </p:nvSpPr>
          <p:spPr>
            <a:xfrm>
              <a:off x="5949784" y="2378183"/>
              <a:ext cx="612686" cy="637541"/>
            </a:xfrm>
            <a:prstGeom prst="rect">
              <a:avLst/>
            </a:prstGeom>
            <a:noFill/>
            <a:ln w="12700" cap="flat">
              <a:noFill/>
              <a:miter lim="400000"/>
            </a:ln>
            <a:effectLst/>
          </p:spPr>
          <p:txBody>
            <a:bodyPr wrap="none" lIns="45719" tIns="45719" rIns="45719" bIns="45719" numCol="1" anchor="t">
              <a:spAutoFit/>
            </a:bodyPr>
            <a:lstStyle/>
            <a:p>
              <a:r>
                <a:t>e2</a:t>
              </a:r>
            </a:p>
          </p:txBody>
        </p:sp>
        <p:sp>
          <p:nvSpPr>
            <p:cNvPr id="104" name="e3"/>
            <p:cNvSpPr/>
            <p:nvPr/>
          </p:nvSpPr>
          <p:spPr>
            <a:xfrm>
              <a:off x="7135238" y="3693681"/>
              <a:ext cx="612687" cy="637541"/>
            </a:xfrm>
            <a:prstGeom prst="rect">
              <a:avLst/>
            </a:prstGeom>
            <a:noFill/>
            <a:ln w="12700" cap="flat">
              <a:noFill/>
              <a:miter lim="400000"/>
            </a:ln>
            <a:effectLst/>
          </p:spPr>
          <p:txBody>
            <a:bodyPr wrap="none" lIns="45719" tIns="45719" rIns="45719" bIns="45719" numCol="1" anchor="t">
              <a:spAutoFit/>
            </a:bodyPr>
            <a:lstStyle/>
            <a:p>
              <a:r>
                <a:t>e3</a:t>
              </a:r>
            </a:p>
          </p:txBody>
        </p:sp>
        <p:sp>
          <p:nvSpPr>
            <p:cNvPr id="105" name="e4"/>
            <p:cNvSpPr/>
            <p:nvPr/>
          </p:nvSpPr>
          <p:spPr>
            <a:xfrm>
              <a:off x="8026917" y="5555245"/>
              <a:ext cx="612687" cy="637541"/>
            </a:xfrm>
            <a:prstGeom prst="rect">
              <a:avLst/>
            </a:prstGeom>
            <a:noFill/>
            <a:ln w="12700" cap="flat">
              <a:noFill/>
              <a:miter lim="400000"/>
            </a:ln>
            <a:effectLst/>
          </p:spPr>
          <p:txBody>
            <a:bodyPr wrap="none" lIns="45719" tIns="45719" rIns="45719" bIns="45719" numCol="1" anchor="t">
              <a:spAutoFit/>
            </a:bodyPr>
            <a:lstStyle/>
            <a:p>
              <a:r>
                <a:t>e4</a:t>
              </a:r>
            </a:p>
          </p:txBody>
        </p:sp>
        <p:sp>
          <p:nvSpPr>
            <p:cNvPr id="106" name="e5"/>
            <p:cNvSpPr/>
            <p:nvPr/>
          </p:nvSpPr>
          <p:spPr>
            <a:xfrm>
              <a:off x="5953566" y="7082784"/>
              <a:ext cx="612687" cy="637541"/>
            </a:xfrm>
            <a:prstGeom prst="rect">
              <a:avLst/>
            </a:prstGeom>
            <a:noFill/>
            <a:ln w="12700" cap="flat">
              <a:noFill/>
              <a:miter lim="400000"/>
            </a:ln>
            <a:effectLst/>
          </p:spPr>
          <p:txBody>
            <a:bodyPr wrap="none" lIns="45719" tIns="45719" rIns="45719" bIns="45719" numCol="1" anchor="t">
              <a:spAutoFit/>
            </a:bodyPr>
            <a:lstStyle/>
            <a:p>
              <a:r>
                <a:t>e5</a:t>
              </a:r>
            </a:p>
          </p:txBody>
        </p:sp>
        <p:sp>
          <p:nvSpPr>
            <p:cNvPr id="107" name="e6"/>
            <p:cNvSpPr/>
            <p:nvPr/>
          </p:nvSpPr>
          <p:spPr>
            <a:xfrm>
              <a:off x="3675622" y="6280867"/>
              <a:ext cx="612687" cy="637541"/>
            </a:xfrm>
            <a:prstGeom prst="rect">
              <a:avLst/>
            </a:prstGeom>
            <a:noFill/>
            <a:ln w="12700" cap="flat">
              <a:noFill/>
              <a:miter lim="400000"/>
            </a:ln>
            <a:effectLst/>
          </p:spPr>
          <p:txBody>
            <a:bodyPr wrap="none" lIns="45719" tIns="45719" rIns="45719" bIns="45719" numCol="1" anchor="t">
              <a:spAutoFit/>
            </a:bodyPr>
            <a:lstStyle/>
            <a:p>
              <a:r>
                <a:t>e6</a:t>
              </a:r>
            </a:p>
          </p:txBody>
        </p:sp>
        <p:sp>
          <p:nvSpPr>
            <p:cNvPr id="108" name="e7"/>
            <p:cNvSpPr/>
            <p:nvPr/>
          </p:nvSpPr>
          <p:spPr>
            <a:xfrm>
              <a:off x="1790512" y="3879211"/>
              <a:ext cx="612687" cy="637541"/>
            </a:xfrm>
            <a:prstGeom prst="rect">
              <a:avLst/>
            </a:prstGeom>
            <a:noFill/>
            <a:ln w="12700" cap="flat">
              <a:noFill/>
              <a:miter lim="400000"/>
            </a:ln>
            <a:effectLst/>
          </p:spPr>
          <p:txBody>
            <a:bodyPr wrap="none" lIns="45719" tIns="45719" rIns="45719" bIns="45719" numCol="1" anchor="t">
              <a:spAutoFit/>
            </a:bodyPr>
            <a:lstStyle/>
            <a:p>
              <a:r>
                <a:t>e7</a:t>
              </a:r>
            </a:p>
          </p:txBody>
        </p:sp>
        <p:sp>
          <p:nvSpPr>
            <p:cNvPr id="109" name="out2"/>
            <p:cNvSpPr/>
            <p:nvPr/>
          </p:nvSpPr>
          <p:spPr>
            <a:xfrm>
              <a:off x="5878912" y="3087276"/>
              <a:ext cx="993984" cy="637541"/>
            </a:xfrm>
            <a:prstGeom prst="rect">
              <a:avLst/>
            </a:prstGeom>
            <a:noFill/>
            <a:ln w="12700" cap="flat">
              <a:noFill/>
              <a:miter lim="400000"/>
            </a:ln>
            <a:effectLst/>
          </p:spPr>
          <p:txBody>
            <a:bodyPr wrap="none" lIns="45719" tIns="45719" rIns="45719" bIns="45719" numCol="1" anchor="t">
              <a:spAutoFit/>
            </a:bodyPr>
            <a:lstStyle/>
            <a:p>
              <a:r>
                <a:t>out2</a:t>
              </a:r>
            </a:p>
          </p:txBody>
        </p:sp>
        <p:sp>
          <p:nvSpPr>
            <p:cNvPr id="110" name="out3"/>
            <p:cNvSpPr/>
            <p:nvPr/>
          </p:nvSpPr>
          <p:spPr>
            <a:xfrm>
              <a:off x="5869516" y="3752933"/>
              <a:ext cx="993985" cy="637541"/>
            </a:xfrm>
            <a:prstGeom prst="rect">
              <a:avLst/>
            </a:prstGeom>
            <a:noFill/>
            <a:ln w="12700" cap="flat">
              <a:noFill/>
              <a:miter lim="400000"/>
            </a:ln>
            <a:effectLst/>
          </p:spPr>
          <p:txBody>
            <a:bodyPr wrap="none" lIns="45719" tIns="45719" rIns="45719" bIns="45719" numCol="1" anchor="t">
              <a:spAutoFit/>
            </a:bodyPr>
            <a:lstStyle/>
            <a:p>
              <a:r>
                <a:t>out3</a:t>
              </a:r>
            </a:p>
          </p:txBody>
        </p:sp>
        <p:sp>
          <p:nvSpPr>
            <p:cNvPr id="111" name="out6"/>
            <p:cNvSpPr/>
            <p:nvPr/>
          </p:nvSpPr>
          <p:spPr>
            <a:xfrm>
              <a:off x="3484974" y="5329497"/>
              <a:ext cx="993984" cy="637541"/>
            </a:xfrm>
            <a:prstGeom prst="rect">
              <a:avLst/>
            </a:prstGeom>
            <a:noFill/>
            <a:ln w="12700" cap="flat">
              <a:noFill/>
              <a:miter lim="400000"/>
            </a:ln>
            <a:effectLst/>
          </p:spPr>
          <p:txBody>
            <a:bodyPr wrap="none" lIns="45719" tIns="45719" rIns="45719" bIns="45719" numCol="1" anchor="t">
              <a:spAutoFit/>
            </a:bodyPr>
            <a:lstStyle/>
            <a:p>
              <a:r>
                <a:t>out6</a:t>
              </a:r>
            </a:p>
          </p:txBody>
        </p:sp>
        <p:sp>
          <p:nvSpPr>
            <p:cNvPr id="112" name="in1"/>
            <p:cNvSpPr/>
            <p:nvPr/>
          </p:nvSpPr>
          <p:spPr>
            <a:xfrm>
              <a:off x="3624835" y="2498981"/>
              <a:ext cx="714262" cy="637541"/>
            </a:xfrm>
            <a:prstGeom prst="rect">
              <a:avLst/>
            </a:prstGeom>
            <a:noFill/>
            <a:ln w="12700" cap="flat">
              <a:noFill/>
              <a:miter lim="400000"/>
            </a:ln>
            <a:effectLst/>
          </p:spPr>
          <p:txBody>
            <a:bodyPr wrap="none" lIns="45719" tIns="45719" rIns="45719" bIns="45719" numCol="1" anchor="t">
              <a:spAutoFit/>
            </a:bodyPr>
            <a:lstStyle/>
            <a:p>
              <a:r>
                <a:t>in1</a:t>
              </a:r>
            </a:p>
          </p:txBody>
        </p:sp>
        <p:sp>
          <p:nvSpPr>
            <p:cNvPr id="113" name="in4"/>
            <p:cNvSpPr/>
            <p:nvPr/>
          </p:nvSpPr>
          <p:spPr>
            <a:xfrm>
              <a:off x="6683207" y="5594453"/>
              <a:ext cx="714262" cy="637541"/>
            </a:xfrm>
            <a:prstGeom prst="rect">
              <a:avLst/>
            </a:prstGeom>
            <a:noFill/>
            <a:ln w="12700" cap="flat">
              <a:noFill/>
              <a:miter lim="400000"/>
            </a:ln>
            <a:effectLst/>
          </p:spPr>
          <p:txBody>
            <a:bodyPr wrap="none" lIns="45719" tIns="45719" rIns="45719" bIns="45719" numCol="1" anchor="t">
              <a:spAutoFit/>
            </a:bodyPr>
            <a:lstStyle/>
            <a:p>
              <a:r>
                <a:t>in4</a:t>
              </a:r>
            </a:p>
          </p:txBody>
        </p:sp>
        <p:sp>
          <p:nvSpPr>
            <p:cNvPr id="114" name="in5"/>
            <p:cNvSpPr/>
            <p:nvPr/>
          </p:nvSpPr>
          <p:spPr>
            <a:xfrm>
              <a:off x="5991828" y="6241070"/>
              <a:ext cx="714261" cy="637541"/>
            </a:xfrm>
            <a:prstGeom prst="rect">
              <a:avLst/>
            </a:prstGeom>
            <a:noFill/>
            <a:ln w="12700" cap="flat">
              <a:noFill/>
              <a:miter lim="400000"/>
            </a:ln>
            <a:effectLst/>
          </p:spPr>
          <p:txBody>
            <a:bodyPr wrap="none" lIns="45719" tIns="45719" rIns="45719" bIns="45719" numCol="1" anchor="t">
              <a:spAutoFit/>
            </a:bodyPr>
            <a:lstStyle/>
            <a:p>
              <a:r>
                <a:t>in5</a:t>
              </a:r>
            </a:p>
          </p:txBody>
        </p:sp>
        <p:sp>
          <p:nvSpPr>
            <p:cNvPr id="115" name="in7"/>
            <p:cNvSpPr/>
            <p:nvPr/>
          </p:nvSpPr>
          <p:spPr>
            <a:xfrm>
              <a:off x="2779138" y="3842763"/>
              <a:ext cx="714262" cy="637541"/>
            </a:xfrm>
            <a:prstGeom prst="rect">
              <a:avLst/>
            </a:prstGeom>
            <a:noFill/>
            <a:ln w="12700" cap="flat">
              <a:noFill/>
              <a:miter lim="400000"/>
            </a:ln>
            <a:effectLst/>
          </p:spPr>
          <p:txBody>
            <a:bodyPr wrap="none" lIns="45719" tIns="45719" rIns="45719" bIns="45719" numCol="1" anchor="t">
              <a:spAutoFit/>
            </a:bodyPr>
            <a:lstStyle/>
            <a:p>
              <a:r>
                <a:t>in7</a:t>
              </a:r>
            </a:p>
          </p:txBody>
        </p:sp>
      </p:grpSp>
      <p:sp>
        <p:nvSpPr>
          <p:cNvPr id="116" name="in7"/>
          <p:cNvSpPr/>
          <p:nvPr/>
        </p:nvSpPr>
        <p:spPr>
          <a:xfrm>
            <a:off x="21705171" y="10807426"/>
            <a:ext cx="2631488" cy="1200327"/>
          </a:xfrm>
          <a:prstGeom prst="rect">
            <a:avLst/>
          </a:prstGeom>
          <a:noFill/>
          <a:ln w="12700" cap="flat">
            <a:noFill/>
            <a:miter lim="400000"/>
          </a:ln>
          <a:effectLst/>
        </p:spPr>
        <p:txBody>
          <a:bodyPr wrap="none" lIns="45719" tIns="45719" rIns="45719" bIns="45719" numCol="1" anchor="t">
            <a:spAutoFit/>
          </a:bodyPr>
          <a:lstStyle/>
          <a:p>
            <a:r>
              <a:rPr lang="en-US" b="1" dirty="0" smtClean="0">
                <a:solidFill>
                  <a:schemeClr val="accent4">
                    <a:lumMod val="60000"/>
                    <a:lumOff val="40000"/>
                  </a:schemeClr>
                </a:solidFill>
              </a:rPr>
              <a:t>After R2 </a:t>
            </a:r>
            <a:endParaRPr lang="en-US" b="1" dirty="0" smtClean="0">
              <a:solidFill>
                <a:schemeClr val="accent4">
                  <a:lumMod val="60000"/>
                  <a:lumOff val="40000"/>
                </a:schemeClr>
              </a:solidFill>
            </a:endParaRPr>
          </a:p>
          <a:p>
            <a:r>
              <a:rPr lang="en-US" b="1" dirty="0" smtClean="0">
                <a:solidFill>
                  <a:schemeClr val="accent4">
                    <a:lumMod val="60000"/>
                    <a:lumOff val="40000"/>
                  </a:schemeClr>
                </a:solidFill>
              </a:rPr>
              <a:t>export filter</a:t>
            </a:r>
            <a:endParaRPr b="1" dirty="0">
              <a:solidFill>
                <a:schemeClr val="accent4">
                  <a:lumMod val="60000"/>
                  <a:lumOff val="40000"/>
                </a:schemeClr>
              </a:solidFill>
            </a:endParaRPr>
          </a:p>
        </p:txBody>
      </p:sp>
      <p:sp>
        <p:nvSpPr>
          <p:cNvPr id="117" name="in7"/>
          <p:cNvSpPr/>
          <p:nvPr/>
        </p:nvSpPr>
        <p:spPr>
          <a:xfrm>
            <a:off x="19868479" y="11844342"/>
            <a:ext cx="2657136" cy="1200327"/>
          </a:xfrm>
          <a:prstGeom prst="rect">
            <a:avLst/>
          </a:prstGeom>
          <a:noFill/>
          <a:ln w="12700" cap="flat">
            <a:noFill/>
            <a:miter lim="400000"/>
          </a:ln>
          <a:effectLst/>
        </p:spPr>
        <p:txBody>
          <a:bodyPr wrap="none" lIns="45719" tIns="45719" rIns="45719" bIns="45719" numCol="1" anchor="t">
            <a:spAutoFit/>
          </a:bodyPr>
          <a:lstStyle/>
          <a:p>
            <a:r>
              <a:rPr lang="en-US" b="1" dirty="0" smtClean="0">
                <a:solidFill>
                  <a:schemeClr val="accent4">
                    <a:lumMod val="60000"/>
                    <a:lumOff val="40000"/>
                  </a:schemeClr>
                </a:solidFill>
              </a:rPr>
              <a:t>After R1</a:t>
            </a:r>
            <a:endParaRPr lang="en-US" b="1" dirty="0" smtClean="0">
              <a:solidFill>
                <a:schemeClr val="accent4">
                  <a:lumMod val="60000"/>
                  <a:lumOff val="40000"/>
                </a:schemeClr>
              </a:solidFill>
            </a:endParaRPr>
          </a:p>
          <a:p>
            <a:r>
              <a:rPr lang="en-US" b="1" dirty="0" smtClean="0">
                <a:solidFill>
                  <a:schemeClr val="accent4">
                    <a:lumMod val="60000"/>
                    <a:lumOff val="40000"/>
                  </a:schemeClr>
                </a:solidFill>
              </a:rPr>
              <a:t>import filter</a:t>
            </a:r>
            <a:endParaRPr b="1" dirty="0">
              <a:solidFill>
                <a:schemeClr val="accent4">
                  <a:lumMod val="60000"/>
                  <a:lumOff val="40000"/>
                </a:schemeClr>
              </a:solidFill>
            </a:endParaRPr>
          </a:p>
        </p:txBody>
      </p:sp>
      <p:cxnSp>
        <p:nvCxnSpPr>
          <p:cNvPr id="3" name="Straight Arrow Connector 2"/>
          <p:cNvCxnSpPr/>
          <p:nvPr/>
        </p:nvCxnSpPr>
        <p:spPr>
          <a:xfrm flipH="1" flipV="1">
            <a:off x="20421600" y="10287001"/>
            <a:ext cx="152400" cy="1295399"/>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22" name="Straight Arrow Connector 121"/>
          <p:cNvCxnSpPr/>
          <p:nvPr/>
        </p:nvCxnSpPr>
        <p:spPr>
          <a:xfrm flipH="1" flipV="1">
            <a:off x="21873891" y="9980611"/>
            <a:ext cx="452709" cy="763589"/>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18" name="in7"/>
          <p:cNvSpPr/>
          <p:nvPr/>
        </p:nvSpPr>
        <p:spPr>
          <a:xfrm>
            <a:off x="12396378" y="4852849"/>
            <a:ext cx="4093426" cy="1200327"/>
          </a:xfrm>
          <a:prstGeom prst="rect">
            <a:avLst/>
          </a:prstGeom>
          <a:noFill/>
          <a:ln w="12700" cap="flat">
            <a:noFill/>
            <a:miter lim="400000"/>
          </a:ln>
          <a:effectLst/>
        </p:spPr>
        <p:txBody>
          <a:bodyPr wrap="none" lIns="45719" tIns="45719" rIns="45719" bIns="45719" numCol="1" anchor="t">
            <a:spAutoFit/>
          </a:bodyPr>
          <a:lstStyle/>
          <a:p>
            <a:r>
              <a:rPr lang="en-US" b="1" dirty="0" smtClean="0">
                <a:solidFill>
                  <a:schemeClr val="accent4">
                    <a:lumMod val="60000"/>
                    <a:lumOff val="40000"/>
                  </a:schemeClr>
                </a:solidFill>
              </a:rPr>
              <a:t>Redistribution</a:t>
            </a:r>
            <a:endParaRPr lang="en-US" b="1" dirty="0" smtClean="0">
              <a:solidFill>
                <a:schemeClr val="accent4">
                  <a:lumMod val="60000"/>
                  <a:lumOff val="40000"/>
                </a:schemeClr>
              </a:solidFill>
            </a:endParaRPr>
          </a:p>
          <a:p>
            <a:r>
              <a:rPr lang="en-US" b="1" dirty="0" smtClean="0">
                <a:solidFill>
                  <a:schemeClr val="accent4">
                    <a:lumMod val="60000"/>
                    <a:lumOff val="40000"/>
                  </a:schemeClr>
                </a:solidFill>
              </a:rPr>
              <a:t>From CON to BGP</a:t>
            </a:r>
            <a:endParaRPr b="1" dirty="0">
              <a:solidFill>
                <a:schemeClr val="accent4">
                  <a:lumMod val="60000"/>
                  <a:lumOff val="40000"/>
                </a:schemeClr>
              </a:solidFill>
            </a:endParaRPr>
          </a:p>
        </p:txBody>
      </p:sp>
      <p:cxnSp>
        <p:nvCxnSpPr>
          <p:cNvPr id="119" name="Straight Arrow Connector 118"/>
          <p:cNvCxnSpPr/>
          <p:nvPr/>
        </p:nvCxnSpPr>
        <p:spPr>
          <a:xfrm>
            <a:off x="15166960" y="6225393"/>
            <a:ext cx="423560" cy="952647"/>
          </a:xfrm>
          <a:prstGeom prst="straightConnector1">
            <a:avLst/>
          </a:prstGeom>
          <a:noFill/>
          <a:ln w="95250" cap="flat">
            <a:solidFill>
              <a:schemeClr val="accent4">
                <a:lumMod val="60000"/>
                <a:lumOff val="40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4" name="TextBox 3"/>
          <p:cNvSpPr txBox="1"/>
          <p:nvPr/>
        </p:nvSpPr>
        <p:spPr>
          <a:xfrm>
            <a:off x="18150840" y="6309360"/>
            <a:ext cx="923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7" grpId="0"/>
      <p:bldP spid="1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0"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001" name="Group"/>
          <p:cNvSpPr/>
          <p:nvPr/>
        </p:nvSpPr>
        <p:spPr>
          <a:xfrm>
            <a:off x="7417532" y="483016"/>
            <a:ext cx="9542622"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068" name="Group"/>
          <p:cNvGrpSpPr/>
          <p:nvPr/>
        </p:nvGrpSpPr>
        <p:grpSpPr>
          <a:xfrm>
            <a:off x="1029906" y="3903130"/>
            <a:ext cx="22711061" cy="9672104"/>
            <a:chOff x="0" y="0"/>
            <a:chExt cx="22711059" cy="9672103"/>
          </a:xfrm>
        </p:grpSpPr>
        <p:grpSp>
          <p:nvGrpSpPr>
            <p:cNvPr id="1045" name="Group"/>
            <p:cNvGrpSpPr/>
            <p:nvPr/>
          </p:nvGrpSpPr>
          <p:grpSpPr>
            <a:xfrm>
              <a:off x="0" y="104533"/>
              <a:ext cx="9092771" cy="9463035"/>
              <a:chOff x="0" y="0"/>
              <a:chExt cx="9092770" cy="9463033"/>
            </a:xfrm>
          </p:grpSpPr>
          <p:sp>
            <p:nvSpPr>
              <p:cNvPr id="1002" name="Line"/>
              <p:cNvSpPr/>
              <p:nvPr/>
            </p:nvSpPr>
            <p:spPr>
              <a:xfrm rot="5400000" flipH="1">
                <a:off x="3676291" y="6448777"/>
                <a:ext cx="3083889" cy="1121799"/>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003" name="Line"/>
              <p:cNvSpPr/>
              <p:nvPr/>
            </p:nvSpPr>
            <p:spPr>
              <a:xfrm>
                <a:off x="5241862" y="4484243"/>
                <a:ext cx="3850909" cy="511167"/>
              </a:xfrm>
              <a:custGeom>
                <a:avLst/>
                <a:gdLst/>
                <a:ahLst/>
                <a:cxnLst>
                  <a:cxn ang="0">
                    <a:pos x="wd2" y="hd2"/>
                  </a:cxn>
                  <a:cxn ang="5400000">
                    <a:pos x="wd2" y="hd2"/>
                  </a:cxn>
                  <a:cxn ang="10800000">
                    <a:pos x="wd2" y="hd2"/>
                  </a:cxn>
                  <a:cxn ang="16200000">
                    <a:pos x="wd2" y="hd2"/>
                  </a:cxn>
                </a:cxnLst>
                <a:rect l="0" t="0" r="r" b="b"/>
                <a:pathLst>
                  <a:path w="21600" h="21455" extrusionOk="0">
                    <a:moveTo>
                      <a:pt x="0" y="21455"/>
                    </a:moveTo>
                    <a:cubicBezTo>
                      <a:pt x="2071" y="7577"/>
                      <a:pt x="6667" y="-145"/>
                      <a:pt x="11404" y="2"/>
                    </a:cubicBezTo>
                    <a:cubicBezTo>
                      <a:pt x="15733" y="136"/>
                      <a:pt x="19529" y="8299"/>
                      <a:pt x="21600" y="21235"/>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004" name="Line"/>
              <p:cNvSpPr/>
              <p:nvPr/>
            </p:nvSpPr>
            <p:spPr>
              <a:xfrm rot="10800000">
                <a:off x="5878912" y="5007066"/>
                <a:ext cx="3191158" cy="566928"/>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005" name="Line"/>
              <p:cNvSpPr/>
              <p:nvPr/>
            </p:nvSpPr>
            <p:spPr>
              <a:xfrm rot="16200000" flipH="1">
                <a:off x="3517068" y="6199071"/>
                <a:ext cx="2590121" cy="434072"/>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006" name="Line"/>
              <p:cNvSpPr/>
              <p:nvPr/>
            </p:nvSpPr>
            <p:spPr>
              <a:xfrm rot="5400000" flipH="1">
                <a:off x="4108239" y="2905575"/>
                <a:ext cx="2811904" cy="437621"/>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007" name="Line"/>
              <p:cNvSpPr/>
              <p:nvPr/>
            </p:nvSpPr>
            <p:spPr>
              <a:xfrm rot="16200000" flipH="1">
                <a:off x="3400759" y="2243713"/>
                <a:ext cx="2867191" cy="549041"/>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008" name="Circle"/>
              <p:cNvSpPr/>
              <p:nvPr/>
            </p:nvSpPr>
            <p:spPr>
              <a:xfrm>
                <a:off x="4284721" y="3848867"/>
                <a:ext cx="1778001" cy="177800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009" name="Line"/>
              <p:cNvSpPr/>
              <p:nvPr/>
            </p:nvSpPr>
            <p:spPr>
              <a:xfrm>
                <a:off x="1059175" y="4712278"/>
                <a:ext cx="3177458" cy="10118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010" name="R1BGP"/>
              <p:cNvSpPr/>
              <p:nvPr/>
            </p:nvSpPr>
            <p:spPr>
              <a:xfrm>
                <a:off x="4410178" y="4323846"/>
                <a:ext cx="1527086" cy="828041"/>
              </a:xfrm>
              <a:prstGeom prst="rect">
                <a:avLst/>
              </a:prstGeom>
              <a:noFill/>
              <a:ln w="12700" cap="flat">
                <a:noFill/>
                <a:miter lim="400000"/>
              </a:ln>
              <a:effectLst/>
            </p:spPr>
            <p:txBody>
              <a:bodyPr wrap="none" lIns="45719" tIns="45719" rIns="45719" bIns="45719" numCol="1" anchor="t">
                <a:spAutoFit/>
              </a:bodyPr>
              <a:lstStyle/>
              <a:p>
                <a:pPr>
                  <a:defRPr sz="4800">
                    <a:solidFill>
                      <a:srgbClr val="FFFFFF"/>
                    </a:solidFill>
                  </a:defRPr>
                </a:pPr>
                <a:r>
                  <a:t>R1</a:t>
                </a:r>
                <a:r>
                  <a:rPr sz="2400"/>
                  <a:t>BGP</a:t>
                </a:r>
                <a:endParaRPr sz="2400"/>
              </a:p>
            </p:txBody>
          </p:sp>
          <p:sp>
            <p:nvSpPr>
              <p:cNvPr id="1011" name="Circle"/>
              <p:cNvSpPr/>
              <p:nvPr/>
            </p:nvSpPr>
            <p:spPr>
              <a:xfrm>
                <a:off x="0" y="3848867"/>
                <a:ext cx="1778000" cy="177800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012" name="Circle"/>
              <p:cNvSpPr/>
              <p:nvPr/>
            </p:nvSpPr>
            <p:spPr>
              <a:xfrm>
                <a:off x="4284721" y="7685034"/>
                <a:ext cx="1778001" cy="1778000"/>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013" name="Circle"/>
              <p:cNvSpPr/>
              <p:nvPr/>
            </p:nvSpPr>
            <p:spPr>
              <a:xfrm>
                <a:off x="4284721" y="0"/>
                <a:ext cx="1778001" cy="1778000"/>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014" name="R1CON"/>
              <p:cNvSpPr/>
              <p:nvPr/>
            </p:nvSpPr>
            <p:spPr>
              <a:xfrm>
                <a:off x="125457" y="4323846"/>
                <a:ext cx="1560722" cy="828041"/>
              </a:xfrm>
              <a:prstGeom prst="rect">
                <a:avLst/>
              </a:prstGeom>
              <a:noFill/>
              <a:ln w="12700" cap="flat">
                <a:noFill/>
                <a:miter lim="400000"/>
              </a:ln>
              <a:effectLst/>
            </p:spPr>
            <p:txBody>
              <a:bodyPr wrap="none" lIns="45719" tIns="45719" rIns="45719" bIns="45719" numCol="1" anchor="t">
                <a:spAutoFit/>
              </a:bodyPr>
              <a:lstStyle/>
              <a:p>
                <a:pPr>
                  <a:defRPr sz="4800">
                    <a:solidFill>
                      <a:srgbClr val="FFFFFF"/>
                    </a:solidFill>
                  </a:defRPr>
                </a:pPr>
                <a:r>
                  <a:t>R1</a:t>
                </a:r>
                <a:r>
                  <a:rPr sz="2400"/>
                  <a:t>CON</a:t>
                </a:r>
                <a:endParaRPr sz="2400"/>
              </a:p>
            </p:txBody>
          </p:sp>
          <p:sp>
            <p:nvSpPr>
              <p:cNvPr id="1015" name="R1OSPF"/>
              <p:cNvSpPr/>
              <p:nvPr/>
            </p:nvSpPr>
            <p:spPr>
              <a:xfrm>
                <a:off x="4342560" y="8160014"/>
                <a:ext cx="1713271" cy="828041"/>
              </a:xfrm>
              <a:prstGeom prst="rect">
                <a:avLst/>
              </a:prstGeom>
              <a:noFill/>
              <a:ln w="12700" cap="flat">
                <a:noFill/>
                <a:miter lim="400000"/>
              </a:ln>
              <a:effectLst/>
            </p:spPr>
            <p:txBody>
              <a:bodyPr wrap="none" lIns="45719" tIns="45719" rIns="45719" bIns="45719" numCol="1" anchor="t">
                <a:spAutoFit/>
              </a:bodyPr>
              <a:lstStyle/>
              <a:p>
                <a:pPr>
                  <a:defRPr sz="4800">
                    <a:solidFill>
                      <a:srgbClr val="FFFFFF"/>
                    </a:solidFill>
                  </a:defRPr>
                </a:pPr>
                <a:r>
                  <a:t>R1</a:t>
                </a:r>
                <a:r>
                  <a:rPr sz="2400"/>
                  <a:t>OSPF</a:t>
                </a:r>
                <a:endParaRPr sz="2400"/>
              </a:p>
            </p:txBody>
          </p:sp>
          <p:sp>
            <p:nvSpPr>
              <p:cNvPr id="1016" name="N1BGP"/>
              <p:cNvSpPr/>
              <p:nvPr/>
            </p:nvSpPr>
            <p:spPr>
              <a:xfrm>
                <a:off x="4410178" y="474980"/>
                <a:ext cx="1527086" cy="828041"/>
              </a:xfrm>
              <a:prstGeom prst="rect">
                <a:avLst/>
              </a:prstGeom>
              <a:noFill/>
              <a:ln w="12700" cap="flat">
                <a:noFill/>
                <a:miter lim="400000"/>
              </a:ln>
              <a:effectLst/>
            </p:spPr>
            <p:txBody>
              <a:bodyPr wrap="none" lIns="45719" tIns="45719" rIns="45719" bIns="45719" numCol="1" anchor="t">
                <a:spAutoFit/>
              </a:bodyPr>
              <a:lstStyle/>
              <a:p>
                <a:pPr>
                  <a:defRPr sz="4800">
                    <a:solidFill>
                      <a:srgbClr val="FFFFFF"/>
                    </a:solidFill>
                  </a:defRPr>
                </a:pPr>
                <a:r>
                  <a:t>N1</a:t>
                </a:r>
                <a:r>
                  <a:rPr sz="2400"/>
                  <a:t>BGP</a:t>
                </a:r>
                <a:endParaRPr sz="2400"/>
              </a:p>
            </p:txBody>
          </p:sp>
          <p:sp>
            <p:nvSpPr>
              <p:cNvPr id="1017" name="Circle"/>
              <p:cNvSpPr/>
              <p:nvPr/>
            </p:nvSpPr>
            <p:spPr>
              <a:xfrm>
                <a:off x="1931754" y="4536492"/>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18" name="Circle"/>
              <p:cNvSpPr/>
              <p:nvPr/>
            </p:nvSpPr>
            <p:spPr>
              <a:xfrm>
                <a:off x="3025957" y="4530308"/>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19" name="Circle"/>
              <p:cNvSpPr/>
              <p:nvPr/>
            </p:nvSpPr>
            <p:spPr>
              <a:xfrm>
                <a:off x="5523590" y="3306806"/>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0" name="Circle"/>
              <p:cNvSpPr/>
              <p:nvPr/>
            </p:nvSpPr>
            <p:spPr>
              <a:xfrm>
                <a:off x="5540280" y="2555320"/>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1" name="Circle"/>
              <p:cNvSpPr/>
              <p:nvPr/>
            </p:nvSpPr>
            <p:spPr>
              <a:xfrm>
                <a:off x="4456291" y="1901442"/>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2" name="Circle"/>
              <p:cNvSpPr/>
              <p:nvPr/>
            </p:nvSpPr>
            <p:spPr>
              <a:xfrm>
                <a:off x="4388070" y="2679173"/>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3" name="Circle"/>
              <p:cNvSpPr/>
              <p:nvPr/>
            </p:nvSpPr>
            <p:spPr>
              <a:xfrm>
                <a:off x="6201409" y="4310836"/>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4" name="Circle"/>
              <p:cNvSpPr/>
              <p:nvPr/>
            </p:nvSpPr>
            <p:spPr>
              <a:xfrm>
                <a:off x="8082236" y="5238550"/>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5" name="Circle"/>
              <p:cNvSpPr/>
              <p:nvPr/>
            </p:nvSpPr>
            <p:spPr>
              <a:xfrm>
                <a:off x="6875237" y="5365550"/>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6" name="Circle"/>
              <p:cNvSpPr/>
              <p:nvPr/>
            </p:nvSpPr>
            <p:spPr>
              <a:xfrm>
                <a:off x="5498419" y="7251097"/>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7" name="Circle"/>
              <p:cNvSpPr/>
              <p:nvPr/>
            </p:nvSpPr>
            <p:spPr>
              <a:xfrm>
                <a:off x="5592883" y="6434537"/>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8" name="Circle"/>
              <p:cNvSpPr/>
              <p:nvPr/>
            </p:nvSpPr>
            <p:spPr>
              <a:xfrm>
                <a:off x="4496194" y="5748123"/>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29" name="Circle"/>
              <p:cNvSpPr/>
              <p:nvPr/>
            </p:nvSpPr>
            <p:spPr>
              <a:xfrm>
                <a:off x="4427973" y="6493317"/>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030" name="e1"/>
              <p:cNvSpPr/>
              <p:nvPr/>
            </p:nvSpPr>
            <p:spPr>
              <a:xfrm>
                <a:off x="3719458" y="1615293"/>
                <a:ext cx="612686" cy="637541"/>
              </a:xfrm>
              <a:prstGeom prst="rect">
                <a:avLst/>
              </a:prstGeom>
              <a:noFill/>
              <a:ln w="12700" cap="flat">
                <a:noFill/>
                <a:miter lim="400000"/>
              </a:ln>
              <a:effectLst/>
            </p:spPr>
            <p:txBody>
              <a:bodyPr wrap="none" lIns="45719" tIns="45719" rIns="45719" bIns="45719" numCol="1" anchor="t">
                <a:spAutoFit/>
              </a:bodyPr>
              <a:lstStyle/>
              <a:p>
                <a:r>
                  <a:t>e1</a:t>
                </a:r>
              </a:p>
            </p:txBody>
          </p:sp>
          <p:sp>
            <p:nvSpPr>
              <p:cNvPr id="1031" name="e2"/>
              <p:cNvSpPr/>
              <p:nvPr/>
            </p:nvSpPr>
            <p:spPr>
              <a:xfrm>
                <a:off x="5949784" y="2378183"/>
                <a:ext cx="612687" cy="637541"/>
              </a:xfrm>
              <a:prstGeom prst="rect">
                <a:avLst/>
              </a:prstGeom>
              <a:noFill/>
              <a:ln w="12700" cap="flat">
                <a:noFill/>
                <a:miter lim="400000"/>
              </a:ln>
              <a:effectLst/>
            </p:spPr>
            <p:txBody>
              <a:bodyPr wrap="none" lIns="45719" tIns="45719" rIns="45719" bIns="45719" numCol="1" anchor="t">
                <a:spAutoFit/>
              </a:bodyPr>
              <a:lstStyle/>
              <a:p>
                <a:r>
                  <a:t>e2</a:t>
                </a:r>
              </a:p>
            </p:txBody>
          </p:sp>
          <p:sp>
            <p:nvSpPr>
              <p:cNvPr id="1032" name="e3"/>
              <p:cNvSpPr/>
              <p:nvPr/>
            </p:nvSpPr>
            <p:spPr>
              <a:xfrm>
                <a:off x="7135238" y="3693681"/>
                <a:ext cx="612687" cy="637541"/>
              </a:xfrm>
              <a:prstGeom prst="rect">
                <a:avLst/>
              </a:prstGeom>
              <a:noFill/>
              <a:ln w="12700" cap="flat">
                <a:noFill/>
                <a:miter lim="400000"/>
              </a:ln>
              <a:effectLst/>
            </p:spPr>
            <p:txBody>
              <a:bodyPr wrap="none" lIns="45719" tIns="45719" rIns="45719" bIns="45719" numCol="1" anchor="t">
                <a:spAutoFit/>
              </a:bodyPr>
              <a:lstStyle/>
              <a:p>
                <a:r>
                  <a:t>e3</a:t>
                </a:r>
              </a:p>
            </p:txBody>
          </p:sp>
          <p:sp>
            <p:nvSpPr>
              <p:cNvPr id="1033" name="e4"/>
              <p:cNvSpPr/>
              <p:nvPr/>
            </p:nvSpPr>
            <p:spPr>
              <a:xfrm>
                <a:off x="8026917" y="5555245"/>
                <a:ext cx="612687" cy="637541"/>
              </a:xfrm>
              <a:prstGeom prst="rect">
                <a:avLst/>
              </a:prstGeom>
              <a:noFill/>
              <a:ln w="12700" cap="flat">
                <a:noFill/>
                <a:miter lim="400000"/>
              </a:ln>
              <a:effectLst/>
            </p:spPr>
            <p:txBody>
              <a:bodyPr wrap="none" lIns="45719" tIns="45719" rIns="45719" bIns="45719" numCol="1" anchor="t">
                <a:spAutoFit/>
              </a:bodyPr>
              <a:lstStyle/>
              <a:p>
                <a:r>
                  <a:t>e4</a:t>
                </a:r>
              </a:p>
            </p:txBody>
          </p:sp>
          <p:sp>
            <p:nvSpPr>
              <p:cNvPr id="1034" name="e5"/>
              <p:cNvSpPr/>
              <p:nvPr/>
            </p:nvSpPr>
            <p:spPr>
              <a:xfrm>
                <a:off x="5953567" y="7082784"/>
                <a:ext cx="612686" cy="637541"/>
              </a:xfrm>
              <a:prstGeom prst="rect">
                <a:avLst/>
              </a:prstGeom>
              <a:noFill/>
              <a:ln w="12700" cap="flat">
                <a:noFill/>
                <a:miter lim="400000"/>
              </a:ln>
              <a:effectLst/>
            </p:spPr>
            <p:txBody>
              <a:bodyPr wrap="none" lIns="45719" tIns="45719" rIns="45719" bIns="45719" numCol="1" anchor="t">
                <a:spAutoFit/>
              </a:bodyPr>
              <a:lstStyle/>
              <a:p>
                <a:r>
                  <a:t>e5</a:t>
                </a:r>
              </a:p>
            </p:txBody>
          </p:sp>
          <p:sp>
            <p:nvSpPr>
              <p:cNvPr id="1035" name="e6"/>
              <p:cNvSpPr/>
              <p:nvPr/>
            </p:nvSpPr>
            <p:spPr>
              <a:xfrm>
                <a:off x="3675622" y="6280867"/>
                <a:ext cx="612687" cy="637541"/>
              </a:xfrm>
              <a:prstGeom prst="rect">
                <a:avLst/>
              </a:prstGeom>
              <a:noFill/>
              <a:ln w="12700" cap="flat">
                <a:noFill/>
                <a:miter lim="400000"/>
              </a:ln>
              <a:effectLst/>
            </p:spPr>
            <p:txBody>
              <a:bodyPr wrap="none" lIns="45719" tIns="45719" rIns="45719" bIns="45719" numCol="1" anchor="t">
                <a:spAutoFit/>
              </a:bodyPr>
              <a:lstStyle/>
              <a:p>
                <a:r>
                  <a:t>e6</a:t>
                </a:r>
              </a:p>
            </p:txBody>
          </p:sp>
          <p:sp>
            <p:nvSpPr>
              <p:cNvPr id="1036" name="e7"/>
              <p:cNvSpPr/>
              <p:nvPr/>
            </p:nvSpPr>
            <p:spPr>
              <a:xfrm>
                <a:off x="1790512" y="3879211"/>
                <a:ext cx="612687" cy="637541"/>
              </a:xfrm>
              <a:prstGeom prst="rect">
                <a:avLst/>
              </a:prstGeom>
              <a:noFill/>
              <a:ln w="12700" cap="flat">
                <a:noFill/>
                <a:miter lim="400000"/>
              </a:ln>
              <a:effectLst/>
            </p:spPr>
            <p:txBody>
              <a:bodyPr wrap="none" lIns="45719" tIns="45719" rIns="45719" bIns="45719" numCol="1" anchor="t">
                <a:spAutoFit/>
              </a:bodyPr>
              <a:lstStyle/>
              <a:p>
                <a:r>
                  <a:t>e7</a:t>
                </a:r>
              </a:p>
            </p:txBody>
          </p:sp>
          <p:sp>
            <p:nvSpPr>
              <p:cNvPr id="1037" name="out2"/>
              <p:cNvSpPr/>
              <p:nvPr/>
            </p:nvSpPr>
            <p:spPr>
              <a:xfrm>
                <a:off x="5878912" y="3087276"/>
                <a:ext cx="993985" cy="637541"/>
              </a:xfrm>
              <a:prstGeom prst="rect">
                <a:avLst/>
              </a:prstGeom>
              <a:noFill/>
              <a:ln w="12700" cap="flat">
                <a:noFill/>
                <a:miter lim="400000"/>
              </a:ln>
              <a:effectLst/>
            </p:spPr>
            <p:txBody>
              <a:bodyPr wrap="none" lIns="45719" tIns="45719" rIns="45719" bIns="45719" numCol="1" anchor="t">
                <a:spAutoFit/>
              </a:bodyPr>
              <a:lstStyle/>
              <a:p>
                <a:r>
                  <a:t>out2</a:t>
                </a:r>
              </a:p>
            </p:txBody>
          </p:sp>
          <p:sp>
            <p:nvSpPr>
              <p:cNvPr id="1038" name="out3"/>
              <p:cNvSpPr/>
              <p:nvPr/>
            </p:nvSpPr>
            <p:spPr>
              <a:xfrm>
                <a:off x="5869517" y="3752933"/>
                <a:ext cx="993984" cy="637541"/>
              </a:xfrm>
              <a:prstGeom prst="rect">
                <a:avLst/>
              </a:prstGeom>
              <a:noFill/>
              <a:ln w="12700" cap="flat">
                <a:noFill/>
                <a:miter lim="400000"/>
              </a:ln>
              <a:effectLst/>
            </p:spPr>
            <p:txBody>
              <a:bodyPr wrap="none" lIns="45719" tIns="45719" rIns="45719" bIns="45719" numCol="1" anchor="t">
                <a:spAutoFit/>
              </a:bodyPr>
              <a:lstStyle/>
              <a:p>
                <a:r>
                  <a:t>out3</a:t>
                </a:r>
              </a:p>
            </p:txBody>
          </p:sp>
          <p:sp>
            <p:nvSpPr>
              <p:cNvPr id="1039" name="out6"/>
              <p:cNvSpPr/>
              <p:nvPr/>
            </p:nvSpPr>
            <p:spPr>
              <a:xfrm>
                <a:off x="3484974" y="5329497"/>
                <a:ext cx="993984" cy="637541"/>
              </a:xfrm>
              <a:prstGeom prst="rect">
                <a:avLst/>
              </a:prstGeom>
              <a:noFill/>
              <a:ln w="12700" cap="flat">
                <a:noFill/>
                <a:miter lim="400000"/>
              </a:ln>
              <a:effectLst/>
            </p:spPr>
            <p:txBody>
              <a:bodyPr wrap="none" lIns="45719" tIns="45719" rIns="45719" bIns="45719" numCol="1" anchor="t">
                <a:spAutoFit/>
              </a:bodyPr>
              <a:lstStyle/>
              <a:p>
                <a:r>
                  <a:t>out6</a:t>
                </a:r>
              </a:p>
            </p:txBody>
          </p:sp>
          <p:sp>
            <p:nvSpPr>
              <p:cNvPr id="1040" name="in1"/>
              <p:cNvSpPr/>
              <p:nvPr/>
            </p:nvSpPr>
            <p:spPr>
              <a:xfrm>
                <a:off x="3624835" y="2498981"/>
                <a:ext cx="714262" cy="637541"/>
              </a:xfrm>
              <a:prstGeom prst="rect">
                <a:avLst/>
              </a:prstGeom>
              <a:noFill/>
              <a:ln w="12700" cap="flat">
                <a:noFill/>
                <a:miter lim="400000"/>
              </a:ln>
              <a:effectLst/>
            </p:spPr>
            <p:txBody>
              <a:bodyPr wrap="none" lIns="45719" tIns="45719" rIns="45719" bIns="45719" numCol="1" anchor="t">
                <a:spAutoFit/>
              </a:bodyPr>
              <a:lstStyle/>
              <a:p>
                <a:r>
                  <a:t>in1</a:t>
                </a:r>
              </a:p>
            </p:txBody>
          </p:sp>
          <p:sp>
            <p:nvSpPr>
              <p:cNvPr id="1041" name="in4"/>
              <p:cNvSpPr/>
              <p:nvPr/>
            </p:nvSpPr>
            <p:spPr>
              <a:xfrm>
                <a:off x="6683207" y="5594453"/>
                <a:ext cx="714262" cy="637541"/>
              </a:xfrm>
              <a:prstGeom prst="rect">
                <a:avLst/>
              </a:prstGeom>
              <a:noFill/>
              <a:ln w="12700" cap="flat">
                <a:noFill/>
                <a:miter lim="400000"/>
              </a:ln>
              <a:effectLst/>
            </p:spPr>
            <p:txBody>
              <a:bodyPr wrap="none" lIns="45719" tIns="45719" rIns="45719" bIns="45719" numCol="1" anchor="t">
                <a:spAutoFit/>
              </a:bodyPr>
              <a:lstStyle/>
              <a:p>
                <a:r>
                  <a:t>in4</a:t>
                </a:r>
              </a:p>
            </p:txBody>
          </p:sp>
          <p:sp>
            <p:nvSpPr>
              <p:cNvPr id="1042" name="in5"/>
              <p:cNvSpPr/>
              <p:nvPr/>
            </p:nvSpPr>
            <p:spPr>
              <a:xfrm>
                <a:off x="5991828" y="6241070"/>
                <a:ext cx="714262" cy="637541"/>
              </a:xfrm>
              <a:prstGeom prst="rect">
                <a:avLst/>
              </a:prstGeom>
              <a:noFill/>
              <a:ln w="12700" cap="flat">
                <a:noFill/>
                <a:miter lim="400000"/>
              </a:ln>
              <a:effectLst/>
            </p:spPr>
            <p:txBody>
              <a:bodyPr wrap="none" lIns="45719" tIns="45719" rIns="45719" bIns="45719" numCol="1" anchor="t">
                <a:spAutoFit/>
              </a:bodyPr>
              <a:lstStyle/>
              <a:p>
                <a:r>
                  <a:t>in5</a:t>
                </a:r>
              </a:p>
            </p:txBody>
          </p:sp>
          <p:sp>
            <p:nvSpPr>
              <p:cNvPr id="1043" name="in7"/>
              <p:cNvSpPr/>
              <p:nvPr/>
            </p:nvSpPr>
            <p:spPr>
              <a:xfrm>
                <a:off x="2779138" y="3804663"/>
                <a:ext cx="714262" cy="637541"/>
              </a:xfrm>
              <a:prstGeom prst="rect">
                <a:avLst/>
              </a:prstGeom>
              <a:noFill/>
              <a:ln w="12700" cap="flat">
                <a:noFill/>
                <a:miter lim="400000"/>
              </a:ln>
              <a:effectLst/>
            </p:spPr>
            <p:txBody>
              <a:bodyPr wrap="none" lIns="45719" tIns="45719" rIns="45719" bIns="45719" numCol="1" anchor="t">
                <a:spAutoFit/>
              </a:bodyPr>
              <a:lstStyle/>
              <a:p>
                <a:r>
                  <a:t>in7</a:t>
                </a:r>
              </a:p>
            </p:txBody>
          </p:sp>
          <p:sp>
            <p:nvSpPr>
              <p:cNvPr id="1044" name="Circle"/>
              <p:cNvSpPr/>
              <p:nvPr/>
            </p:nvSpPr>
            <p:spPr>
              <a:xfrm>
                <a:off x="7239432" y="4258463"/>
                <a:ext cx="330201" cy="330201"/>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grpSp>
        <p:grpSp>
          <p:nvGrpSpPr>
            <p:cNvPr id="1067" name="Group"/>
            <p:cNvGrpSpPr/>
            <p:nvPr/>
          </p:nvGrpSpPr>
          <p:grpSpPr>
            <a:xfrm>
              <a:off x="7513850" y="0"/>
              <a:ext cx="15197209" cy="9672103"/>
              <a:chOff x="139404" y="0"/>
              <a:chExt cx="15197208" cy="9672102"/>
            </a:xfrm>
          </p:grpSpPr>
          <p:sp>
            <p:nvSpPr>
              <p:cNvPr id="1046" name="Triangle"/>
              <p:cNvSpPr/>
              <p:nvPr/>
            </p:nvSpPr>
            <p:spPr>
              <a:xfrm rot="16320000">
                <a:off x="-693743" y="1448221"/>
                <a:ext cx="8101211" cy="643491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8F8F8"/>
              </a:solidFill>
              <a:ln w="50800" cap="flat">
                <a:solidFill>
                  <a:srgbClr val="000000"/>
                </a:solidFill>
                <a:prstDash val="solid"/>
                <a:miter lim="800000"/>
              </a:ln>
              <a:effectLst/>
            </p:spPr>
            <p:txBody>
              <a:bodyPr wrap="square" lIns="45719" tIns="45719" rIns="45719" bIns="45719" numCol="1" anchor="ctr">
                <a:noAutofit/>
              </a:bodyPr>
              <a:lstStyle/>
              <a:p/>
            </p:txBody>
          </p:sp>
          <p:sp>
            <p:nvSpPr>
              <p:cNvPr id="1047" name="Oval"/>
              <p:cNvSpPr/>
              <p:nvPr/>
            </p:nvSpPr>
            <p:spPr>
              <a:xfrm>
                <a:off x="3954497" y="0"/>
                <a:ext cx="11382115" cy="9672102"/>
              </a:xfrm>
              <a:prstGeom prst="ellipse">
                <a:avLst/>
              </a:prstGeom>
              <a:solidFill>
                <a:srgbClr val="FFFFFF"/>
              </a:solidFill>
              <a:ln w="38100" cap="flat">
                <a:solidFill>
                  <a:srgbClr val="000000"/>
                </a:solidFill>
                <a:prstDash val="solid"/>
                <a:miter lim="800000"/>
              </a:ln>
              <a:effectLst/>
            </p:spPr>
            <p:txBody>
              <a:bodyPr wrap="square" lIns="45719" tIns="45719" rIns="45719" bIns="45719" numCol="1" anchor="ctr">
                <a:noAutofit/>
              </a:bodyPr>
              <a:lstStyle/>
              <a:p/>
            </p:txBody>
          </p:sp>
          <p:sp>
            <p:nvSpPr>
              <p:cNvPr id="1048" name="med:"/>
              <p:cNvSpPr/>
              <p:nvPr/>
            </p:nvSpPr>
            <p:spPr>
              <a:xfrm>
                <a:off x="6917540" y="6643568"/>
                <a:ext cx="1459370"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med:</a:t>
                </a:r>
              </a:p>
            </p:txBody>
          </p:sp>
          <p:sp>
            <p:nvSpPr>
              <p:cNvPr id="1049" name="{"/>
              <p:cNvSpPr/>
              <p:nvPr/>
            </p:nvSpPr>
            <p:spPr>
              <a:xfrm flipH="1">
                <a:off x="12722599" y="2504330"/>
                <a:ext cx="1376622" cy="4663441"/>
              </a:xfrm>
              <a:prstGeom prst="rect">
                <a:avLst/>
              </a:prstGeom>
              <a:noFill/>
              <a:ln w="12700" cap="flat">
                <a:noFill/>
                <a:miter lim="400000"/>
              </a:ln>
              <a:effectLst/>
            </p:spPr>
            <p:txBody>
              <a:bodyPr wrap="none" lIns="45719" tIns="45719" rIns="45719" bIns="45719" numCol="1" anchor="t">
                <a:spAutoFit/>
              </a:bodyPr>
              <a:lstStyle>
                <a:lvl1pPr>
                  <a:defRPr sz="30000"/>
                </a:lvl1pPr>
              </a:lstStyle>
              <a:p>
                <a:r>
                  <a:rPr lang="en-US" dirty="0" smtClean="0"/>
                  <a:t>}</a:t>
                </a:r>
                <a:endParaRPr dirty="0"/>
              </a:p>
            </p:txBody>
          </p:sp>
          <p:sp>
            <p:nvSpPr>
              <p:cNvPr id="1050" name="prefix:"/>
              <p:cNvSpPr/>
              <p:nvPr/>
            </p:nvSpPr>
            <p:spPr>
              <a:xfrm>
                <a:off x="6934060" y="2855742"/>
                <a:ext cx="1764170"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prefix:</a:t>
                </a:r>
              </a:p>
            </p:txBody>
          </p:sp>
          <p:sp>
            <p:nvSpPr>
              <p:cNvPr id="1051" name="Symbolic Record"/>
              <p:cNvSpPr/>
              <p:nvPr/>
            </p:nvSpPr>
            <p:spPr>
              <a:xfrm>
                <a:off x="7154391" y="680749"/>
                <a:ext cx="5083930" cy="828041"/>
              </a:xfrm>
              <a:prstGeom prst="rect">
                <a:avLst/>
              </a:prstGeom>
              <a:noFill/>
              <a:ln w="12700" cap="flat">
                <a:noFill/>
                <a:miter lim="400000"/>
              </a:ln>
              <a:effectLst/>
            </p:spPr>
            <p:txBody>
              <a:bodyPr wrap="none" lIns="45719" tIns="45719" rIns="45719" bIns="45719" numCol="1" anchor="t">
                <a:spAutoFit/>
              </a:bodyPr>
              <a:lstStyle>
                <a:lvl1pPr>
                  <a:defRPr sz="4800" b="1"/>
                </a:lvl1pPr>
              </a:lstStyle>
              <a:p>
                <a:r>
                  <a:rPr dirty="0"/>
                  <a:t>Symbolic Record</a:t>
                </a:r>
                <a:endParaRPr dirty="0"/>
              </a:p>
            </p:txBody>
          </p:sp>
          <p:sp>
            <p:nvSpPr>
              <p:cNvPr id="1052" name="prefixLen:"/>
              <p:cNvSpPr/>
              <p:nvPr/>
            </p:nvSpPr>
            <p:spPr>
              <a:xfrm>
                <a:off x="6934060" y="3593384"/>
                <a:ext cx="2781261"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prefixLen:</a:t>
                </a:r>
                <a:endParaRPr dirty="0"/>
              </a:p>
            </p:txBody>
          </p:sp>
          <p:sp>
            <p:nvSpPr>
              <p:cNvPr id="1053" name="adminDist:"/>
              <p:cNvSpPr/>
              <p:nvPr/>
            </p:nvSpPr>
            <p:spPr>
              <a:xfrm>
                <a:off x="6933613" y="4370849"/>
                <a:ext cx="2983668"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adminDist:</a:t>
                </a:r>
                <a:endParaRPr dirty="0"/>
              </a:p>
            </p:txBody>
          </p:sp>
          <p:sp>
            <p:nvSpPr>
              <p:cNvPr id="1054" name="localPref:"/>
              <p:cNvSpPr/>
              <p:nvPr/>
            </p:nvSpPr>
            <p:spPr>
              <a:xfrm>
                <a:off x="6917540" y="5145021"/>
                <a:ext cx="2645232"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localPref:</a:t>
                </a:r>
                <a:endParaRPr dirty="0"/>
              </a:p>
            </p:txBody>
          </p:sp>
          <p:sp>
            <p:nvSpPr>
              <p:cNvPr id="1055" name="[0,232)"/>
              <p:cNvSpPr/>
              <p:nvPr/>
            </p:nvSpPr>
            <p:spPr>
              <a:xfrm>
                <a:off x="10452903" y="5110215"/>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056" name="[0,28)"/>
              <p:cNvSpPr/>
              <p:nvPr/>
            </p:nvSpPr>
            <p:spPr>
              <a:xfrm>
                <a:off x="10283536" y="4345449"/>
                <a:ext cx="1719323" cy="828041"/>
              </a:xfrm>
              <a:prstGeom prst="rect">
                <a:avLst/>
              </a:prstGeom>
              <a:noFill/>
              <a:ln w="12700" cap="flat">
                <a:noFill/>
                <a:miter lim="400000"/>
              </a:ln>
              <a:effectLst/>
            </p:spPr>
            <p:txBody>
              <a:bodyPr wrap="none" lIns="45719" tIns="45719" rIns="45719" bIns="45719" numCol="1" anchor="t">
                <a:spAutoFit/>
              </a:bodyPr>
              <a:lstStyle/>
              <a:p>
                <a:pPr>
                  <a:defRPr sz="4800"/>
                </a:pPr>
                <a:r>
                  <a:t> [0,2</a:t>
                </a:r>
                <a:r>
                  <a:rPr baseline="32000"/>
                  <a:t>8</a:t>
                </a:r>
                <a:r>
                  <a:t>)</a:t>
                </a:r>
              </a:p>
            </p:txBody>
          </p:sp>
          <p:sp>
            <p:nvSpPr>
              <p:cNvPr id="1057" name="[0,25)"/>
              <p:cNvSpPr/>
              <p:nvPr/>
            </p:nvSpPr>
            <p:spPr>
              <a:xfrm>
                <a:off x="10283536" y="3593384"/>
                <a:ext cx="1719323" cy="828041"/>
              </a:xfrm>
              <a:prstGeom prst="rect">
                <a:avLst/>
              </a:prstGeom>
              <a:noFill/>
              <a:ln w="12700" cap="flat">
                <a:noFill/>
                <a:miter lim="400000"/>
              </a:ln>
              <a:effectLst/>
            </p:spPr>
            <p:txBody>
              <a:bodyPr wrap="none" lIns="45719" tIns="45719" rIns="45719" bIns="45719" numCol="1" anchor="t">
                <a:spAutoFit/>
              </a:bodyPr>
              <a:lstStyle/>
              <a:p>
                <a:pPr>
                  <a:defRPr sz="4800"/>
                </a:pPr>
                <a:r>
                  <a:t> [0,2</a:t>
                </a:r>
                <a:r>
                  <a:rPr baseline="32000"/>
                  <a:t>5</a:t>
                </a:r>
                <a:r>
                  <a:t>)</a:t>
                </a:r>
              </a:p>
            </p:txBody>
          </p:sp>
          <p:sp>
            <p:nvSpPr>
              <p:cNvPr id="1058" name="[0,232)"/>
              <p:cNvSpPr/>
              <p:nvPr/>
            </p:nvSpPr>
            <p:spPr>
              <a:xfrm>
                <a:off x="10454267" y="2855742"/>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059" name="metric:"/>
              <p:cNvSpPr/>
              <p:nvPr/>
            </p:nvSpPr>
            <p:spPr>
              <a:xfrm>
                <a:off x="6917540" y="5918048"/>
                <a:ext cx="1932941"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metric:</a:t>
                </a:r>
              </a:p>
            </p:txBody>
          </p:sp>
          <p:sp>
            <p:nvSpPr>
              <p:cNvPr id="1060" name="[0,232)"/>
              <p:cNvSpPr/>
              <p:nvPr/>
            </p:nvSpPr>
            <p:spPr>
              <a:xfrm>
                <a:off x="10452903" y="5857841"/>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061" name="[0,232)"/>
              <p:cNvSpPr/>
              <p:nvPr/>
            </p:nvSpPr>
            <p:spPr>
              <a:xfrm>
                <a:off x="10452903" y="6608762"/>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062" name="ospfType"/>
              <p:cNvSpPr/>
              <p:nvPr/>
            </p:nvSpPr>
            <p:spPr>
              <a:xfrm>
                <a:off x="6917881" y="7372383"/>
                <a:ext cx="2578260"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ospfType</a:t>
                </a:r>
                <a:endParaRPr dirty="0"/>
              </a:p>
            </p:txBody>
          </p:sp>
          <p:sp>
            <p:nvSpPr>
              <p:cNvPr id="1063" name="[0,22)"/>
              <p:cNvSpPr/>
              <p:nvPr/>
            </p:nvSpPr>
            <p:spPr>
              <a:xfrm>
                <a:off x="10453244" y="7337576"/>
                <a:ext cx="1549956"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2</a:t>
                </a:r>
                <a:r>
                  <a:t>)</a:t>
                </a:r>
              </a:p>
            </p:txBody>
          </p:sp>
          <p:sp>
            <p:nvSpPr>
              <p:cNvPr id="1064" name="{"/>
              <p:cNvSpPr/>
              <p:nvPr/>
            </p:nvSpPr>
            <p:spPr>
              <a:xfrm>
                <a:off x="4714288" y="2504330"/>
                <a:ext cx="1376622" cy="4663441"/>
              </a:xfrm>
              <a:prstGeom prst="rect">
                <a:avLst/>
              </a:prstGeom>
              <a:noFill/>
              <a:ln w="12700" cap="flat">
                <a:noFill/>
                <a:miter lim="400000"/>
              </a:ln>
              <a:effectLst/>
            </p:spPr>
            <p:txBody>
              <a:bodyPr wrap="none" lIns="45719" tIns="45719" rIns="45719" bIns="45719" numCol="1" anchor="t">
                <a:spAutoFit/>
              </a:bodyPr>
              <a:lstStyle>
                <a:lvl1pPr>
                  <a:defRPr sz="30000"/>
                </a:lvl1pPr>
              </a:lstStyle>
              <a:p>
                <a:r>
                  <a:t>{</a:t>
                </a:r>
              </a:p>
            </p:txBody>
          </p:sp>
          <p:sp>
            <p:nvSpPr>
              <p:cNvPr id="1065" name="valid:"/>
              <p:cNvSpPr/>
              <p:nvPr/>
            </p:nvSpPr>
            <p:spPr>
              <a:xfrm>
                <a:off x="6936462" y="2120236"/>
                <a:ext cx="1527236"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valid:</a:t>
                </a:r>
                <a:endParaRPr dirty="0"/>
              </a:p>
            </p:txBody>
          </p:sp>
          <p:sp>
            <p:nvSpPr>
              <p:cNvPr id="1066" name="1 bit"/>
              <p:cNvSpPr/>
              <p:nvPr/>
            </p:nvSpPr>
            <p:spPr>
              <a:xfrm>
                <a:off x="10456669" y="2120236"/>
                <a:ext cx="1256368"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1 bit</a:t>
                </a:r>
              </a:p>
            </p:txBody>
          </p:sp>
        </p:grpSp>
      </p:grpSp>
      <p:sp>
        <p:nvSpPr>
          <p:cNvPr id="1069" name="Rectangle"/>
          <p:cNvSpPr/>
          <p:nvPr/>
        </p:nvSpPr>
        <p:spPr>
          <a:xfrm>
            <a:off x="741309" y="2624217"/>
            <a:ext cx="7024126" cy="1224117"/>
          </a:xfrm>
          <a:prstGeom prst="rect">
            <a:avLst/>
          </a:prstGeom>
          <a:solidFill>
            <a:srgbClr val="1DA185"/>
          </a:solidFill>
          <a:ln w="12700">
            <a:miter lim="400000"/>
          </a:ln>
        </p:spPr>
        <p:txBody>
          <a:bodyPr lIns="45719" rIns="45719" anchor="ctr"/>
          <a:lstStyle/>
          <a:p/>
        </p:txBody>
      </p:sp>
      <p:sp>
        <p:nvSpPr>
          <p:cNvPr id="1070"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p:txBody>
      </p:sp>
      <p:sp>
        <p:nvSpPr>
          <p:cNvPr id="1071"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p:txBody>
      </p:sp>
      <p:sp>
        <p:nvSpPr>
          <p:cNvPr id="1072" name="Control Plane Info"/>
          <p:cNvSpPr/>
          <p:nvPr/>
        </p:nvSpPr>
        <p:spPr>
          <a:xfrm>
            <a:off x="1531679" y="2819994"/>
            <a:ext cx="5417986" cy="984963"/>
          </a:xfrm>
          <a:prstGeom prst="rect">
            <a:avLst/>
          </a:prstGeom>
          <a:ln w="12700">
            <a:miter lim="400000"/>
          </a:ln>
        </p:spPr>
        <p:txBody>
          <a:bodyPr lIns="109709" tIns="109709" rIns="109709" bIns="109709"/>
          <a:lstStyle>
            <a:lvl1pPr>
              <a:lnSpc>
                <a:spcPct val="110000"/>
              </a:lnSpc>
              <a:defRPr sz="4000">
                <a:solidFill>
                  <a:srgbClr val="FFFFFF"/>
                </a:solidFill>
              </a:defRPr>
            </a:lvl1pPr>
          </a:lstStyle>
          <a:p>
            <a:r>
              <a:t>Control Plane Info</a:t>
            </a:r>
          </a:p>
        </p:txBody>
      </p:sp>
      <p:sp>
        <p:nvSpPr>
          <p:cNvPr id="1073" name="3"/>
          <p:cNvSpPr/>
          <p:nvPr/>
        </p:nvSpPr>
        <p:spPr>
          <a:xfrm>
            <a:off x="7004129" y="2906739"/>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t>3</a:t>
            </a:r>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090" name="Rectangle"/>
          <p:cNvSpPr/>
          <p:nvPr/>
        </p:nvSpPr>
        <p:spPr>
          <a:xfrm>
            <a:off x="741309" y="2624217"/>
            <a:ext cx="7024126" cy="1224117"/>
          </a:xfrm>
          <a:prstGeom prst="rect">
            <a:avLst/>
          </a:prstGeom>
          <a:solidFill>
            <a:srgbClr val="1DA185"/>
          </a:solidFill>
          <a:ln w="12700">
            <a:miter lim="400000"/>
          </a:ln>
        </p:spPr>
        <p:txBody>
          <a:bodyPr lIns="45719" rIns="45719" anchor="ctr"/>
          <a:lstStyle/>
          <a:p/>
        </p:txBody>
      </p:sp>
      <p:sp>
        <p:nvSpPr>
          <p:cNvPr id="1091"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p:txBody>
      </p:sp>
      <p:sp>
        <p:nvSpPr>
          <p:cNvPr id="1092"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p:txBody>
      </p:sp>
      <p:sp>
        <p:nvSpPr>
          <p:cNvPr id="1093" name="Import FIlters"/>
          <p:cNvSpPr/>
          <p:nvPr/>
        </p:nvSpPr>
        <p:spPr>
          <a:xfrm>
            <a:off x="1531679" y="2819994"/>
            <a:ext cx="5417986" cy="984963"/>
          </a:xfrm>
          <a:prstGeom prst="rect">
            <a:avLst/>
          </a:prstGeom>
          <a:ln w="12700">
            <a:miter lim="400000"/>
          </a:ln>
        </p:spPr>
        <p:txBody>
          <a:bodyPr lIns="109709" tIns="109709" rIns="109709" bIns="109709"/>
          <a:lstStyle>
            <a:lvl1pPr>
              <a:lnSpc>
                <a:spcPct val="110000"/>
              </a:lnSpc>
              <a:defRPr sz="4000">
                <a:solidFill>
                  <a:srgbClr val="FFFFFF"/>
                </a:solidFill>
              </a:defRPr>
            </a:lvl1pPr>
          </a:lstStyle>
          <a:p>
            <a:r>
              <a:t>Import FIlters</a:t>
            </a:r>
          </a:p>
        </p:txBody>
      </p:sp>
      <p:sp>
        <p:nvSpPr>
          <p:cNvPr id="1094" name="4"/>
          <p:cNvSpPr/>
          <p:nvPr/>
        </p:nvSpPr>
        <p:spPr>
          <a:xfrm>
            <a:off x="7004129" y="2906739"/>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t>4</a:t>
            </a:r>
          </a:p>
        </p:txBody>
      </p:sp>
      <p:sp>
        <p:nvSpPr>
          <p:cNvPr id="1095" name="Group"/>
          <p:cNvSpPr/>
          <p:nvPr/>
        </p:nvSpPr>
        <p:spPr>
          <a:xfrm>
            <a:off x="7417532" y="483016"/>
            <a:ext cx="9542622"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141" name="Group"/>
          <p:cNvGrpSpPr/>
          <p:nvPr/>
        </p:nvGrpSpPr>
        <p:grpSpPr>
          <a:xfrm>
            <a:off x="71851" y="4551893"/>
            <a:ext cx="9086241" cy="8298735"/>
            <a:chOff x="0" y="0"/>
            <a:chExt cx="9086239" cy="8298733"/>
          </a:xfrm>
        </p:grpSpPr>
        <p:sp>
          <p:nvSpPr>
            <p:cNvPr id="1096"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097"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098"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accent4">
                  <a:lumMod val="60000"/>
                  <a:lumOff val="40000"/>
                </a:schemeClr>
              </a:solidFill>
              <a:prstDash val="solid"/>
              <a:miter lim="800000"/>
              <a:tailEnd type="triangle" w="med" len="med"/>
            </a:ln>
            <a:effectLst/>
          </p:spPr>
          <p:txBody>
            <a:bodyPr wrap="square" lIns="45719" tIns="45719" rIns="45719" bIns="45719" numCol="1" anchor="t">
              <a:noAutofit/>
            </a:bodyPr>
            <a:lstStyle/>
            <a:p/>
          </p:txBody>
        </p:sp>
        <p:sp>
          <p:nvSpPr>
            <p:cNvPr id="1099"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00"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01"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02" name="Circle"/>
            <p:cNvSpPr/>
            <p:nvPr/>
          </p:nvSpPr>
          <p:spPr>
            <a:xfrm>
              <a:off x="3757543"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03"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04" name="R1BGP"/>
            <p:cNvSpPr/>
            <p:nvPr/>
          </p:nvSpPr>
          <p:spPr>
            <a:xfrm>
              <a:off x="3823014" y="3836404"/>
              <a:ext cx="1443395"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BGP   </a:t>
              </a:r>
              <a:endParaRPr sz="2400"/>
            </a:p>
          </p:txBody>
        </p:sp>
        <p:sp>
          <p:nvSpPr>
            <p:cNvPr id="1105" name="Circle"/>
            <p:cNvSpPr/>
            <p:nvPr/>
          </p:nvSpPr>
          <p:spPr>
            <a:xfrm>
              <a:off x="7526998"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06" name="Circle"/>
            <p:cNvSpPr/>
            <p:nvPr/>
          </p:nvSpPr>
          <p:spPr>
            <a:xfrm>
              <a:off x="0" y="3375315"/>
              <a:ext cx="1559241"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07" name="Circle"/>
            <p:cNvSpPr/>
            <p:nvPr/>
          </p:nvSpPr>
          <p:spPr>
            <a:xfrm>
              <a:off x="3757543" y="6739493"/>
              <a:ext cx="1559242" cy="155924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08" name="Circle"/>
            <p:cNvSpPr/>
            <p:nvPr/>
          </p:nvSpPr>
          <p:spPr>
            <a:xfrm>
              <a:off x="3757543" y="0"/>
              <a:ext cx="1559242" cy="155924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09" name="R1CON"/>
            <p:cNvSpPr/>
            <p:nvPr/>
          </p:nvSpPr>
          <p:spPr>
            <a:xfrm>
              <a:off x="110021" y="3791854"/>
              <a:ext cx="1477591"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CON   </a:t>
              </a:r>
              <a:endParaRPr sz="2400"/>
            </a:p>
          </p:txBody>
        </p:sp>
        <p:sp>
          <p:nvSpPr>
            <p:cNvPr id="1110" name="R1OSPF"/>
            <p:cNvSpPr/>
            <p:nvPr/>
          </p:nvSpPr>
          <p:spPr>
            <a:xfrm>
              <a:off x="3808266" y="7156032"/>
              <a:ext cx="1611370"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OSPF   </a:t>
              </a:r>
              <a:endParaRPr sz="2400"/>
            </a:p>
          </p:txBody>
        </p:sp>
        <p:sp>
          <p:nvSpPr>
            <p:cNvPr id="1111" name="R2BGP"/>
            <p:cNvSpPr/>
            <p:nvPr/>
          </p:nvSpPr>
          <p:spPr>
            <a:xfrm>
              <a:off x="7603607" y="3847542"/>
              <a:ext cx="1443396"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R2</a:t>
              </a:r>
              <a:r>
                <a:rPr sz="2400"/>
                <a:t>BGP   </a:t>
              </a:r>
              <a:endParaRPr sz="2400"/>
            </a:p>
          </p:txBody>
        </p:sp>
        <p:sp>
          <p:nvSpPr>
            <p:cNvPr id="1112" name="N1BGP"/>
            <p:cNvSpPr/>
            <p:nvPr/>
          </p:nvSpPr>
          <p:spPr>
            <a:xfrm>
              <a:off x="3867564" y="416540"/>
              <a:ext cx="1443395"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dirty="0"/>
                <a:t>N1</a:t>
              </a:r>
              <a:r>
                <a:rPr sz="2400" dirty="0"/>
                <a:t>BGP   </a:t>
              </a:r>
              <a:endParaRPr sz="2400" dirty="0"/>
            </a:p>
          </p:txBody>
        </p:sp>
        <p:sp>
          <p:nvSpPr>
            <p:cNvPr id="1113" name="Circle"/>
            <p:cNvSpPr/>
            <p:nvPr/>
          </p:nvSpPr>
          <p:spPr>
            <a:xfrm>
              <a:off x="1694078" y="3978337"/>
              <a:ext cx="289574" cy="289575"/>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14" name="Circle"/>
            <p:cNvSpPr/>
            <p:nvPr/>
          </p:nvSpPr>
          <p:spPr>
            <a:xfrm>
              <a:off x="2653654" y="3972914"/>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15" name="Circle"/>
            <p:cNvSpPr/>
            <p:nvPr/>
          </p:nvSpPr>
          <p:spPr>
            <a:xfrm>
              <a:off x="4843986" y="2899948"/>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16" name="Circle"/>
            <p:cNvSpPr/>
            <p:nvPr/>
          </p:nvSpPr>
          <p:spPr>
            <a:xfrm>
              <a:off x="4858622" y="2240922"/>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17" name="Circle"/>
            <p:cNvSpPr/>
            <p:nvPr/>
          </p:nvSpPr>
          <p:spPr>
            <a:xfrm>
              <a:off x="3908004" y="1667495"/>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18" name="Circle"/>
            <p:cNvSpPr/>
            <p:nvPr/>
          </p:nvSpPr>
          <p:spPr>
            <a:xfrm>
              <a:off x="3848177" y="2349537"/>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19" name="Circle"/>
            <p:cNvSpPr/>
            <p:nvPr/>
          </p:nvSpPr>
          <p:spPr>
            <a:xfrm>
              <a:off x="5438408" y="3780445"/>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20" name="Circle"/>
            <p:cNvSpPr/>
            <p:nvPr/>
          </p:nvSpPr>
          <p:spPr>
            <a:xfrm>
              <a:off x="6348717" y="3734516"/>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21" name="Circle"/>
            <p:cNvSpPr/>
            <p:nvPr/>
          </p:nvSpPr>
          <p:spPr>
            <a:xfrm>
              <a:off x="7087825" y="4594016"/>
              <a:ext cx="289574" cy="289575"/>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22" name="Circle"/>
            <p:cNvSpPr/>
            <p:nvPr/>
          </p:nvSpPr>
          <p:spPr>
            <a:xfrm>
              <a:off x="6029331" y="4705391"/>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23" name="Circle"/>
            <p:cNvSpPr/>
            <p:nvPr/>
          </p:nvSpPr>
          <p:spPr>
            <a:xfrm>
              <a:off x="4821912" y="6358946"/>
              <a:ext cx="289574" cy="289575"/>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24" name="Circle"/>
            <p:cNvSpPr/>
            <p:nvPr/>
          </p:nvSpPr>
          <p:spPr>
            <a:xfrm>
              <a:off x="4904752" y="5642853"/>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25" name="Circle"/>
            <p:cNvSpPr/>
            <p:nvPr/>
          </p:nvSpPr>
          <p:spPr>
            <a:xfrm>
              <a:off x="3942997" y="5040893"/>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26" name="Circle"/>
            <p:cNvSpPr/>
            <p:nvPr/>
          </p:nvSpPr>
          <p:spPr>
            <a:xfrm>
              <a:off x="3883170" y="5694401"/>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27" name="e1"/>
            <p:cNvSpPr/>
            <p:nvPr/>
          </p:nvSpPr>
          <p:spPr>
            <a:xfrm>
              <a:off x="3261828" y="1416552"/>
              <a:ext cx="760096" cy="559100"/>
            </a:xfrm>
            <a:prstGeom prst="rect">
              <a:avLst/>
            </a:prstGeom>
            <a:noFill/>
            <a:ln w="12700" cap="flat">
              <a:noFill/>
              <a:miter lim="400000"/>
            </a:ln>
            <a:effectLst/>
          </p:spPr>
          <p:txBody>
            <a:bodyPr wrap="square" lIns="45719" tIns="45719" rIns="45719" bIns="45719" numCol="1" anchor="t">
              <a:noAutofit/>
            </a:bodyPr>
            <a:lstStyle/>
            <a:p>
              <a:r>
                <a:t>e1  </a:t>
              </a:r>
            </a:p>
          </p:txBody>
        </p:sp>
        <p:sp>
          <p:nvSpPr>
            <p:cNvPr id="1128" name="e2"/>
            <p:cNvSpPr/>
            <p:nvPr/>
          </p:nvSpPr>
          <p:spPr>
            <a:xfrm>
              <a:off x="5217742" y="2085579"/>
              <a:ext cx="760096" cy="559101"/>
            </a:xfrm>
            <a:prstGeom prst="rect">
              <a:avLst/>
            </a:prstGeom>
            <a:noFill/>
            <a:ln w="12700" cap="flat">
              <a:noFill/>
              <a:miter lim="400000"/>
            </a:ln>
            <a:effectLst/>
          </p:spPr>
          <p:txBody>
            <a:bodyPr wrap="square" lIns="45719" tIns="45719" rIns="45719" bIns="45719" numCol="1" anchor="t">
              <a:noAutofit/>
            </a:bodyPr>
            <a:lstStyle/>
            <a:p>
              <a:r>
                <a:t>e2  </a:t>
              </a:r>
            </a:p>
          </p:txBody>
        </p:sp>
        <p:sp>
          <p:nvSpPr>
            <p:cNvPr id="1129" name="e3"/>
            <p:cNvSpPr/>
            <p:nvPr/>
          </p:nvSpPr>
          <p:spPr>
            <a:xfrm>
              <a:off x="6257342" y="3239223"/>
              <a:ext cx="760096" cy="559100"/>
            </a:xfrm>
            <a:prstGeom prst="rect">
              <a:avLst/>
            </a:prstGeom>
            <a:noFill/>
            <a:ln w="12700" cap="flat">
              <a:noFill/>
              <a:miter lim="400000"/>
            </a:ln>
            <a:effectLst/>
          </p:spPr>
          <p:txBody>
            <a:bodyPr wrap="square" lIns="45719" tIns="45719" rIns="45719" bIns="45719" numCol="1" anchor="t">
              <a:noAutofit/>
            </a:bodyPr>
            <a:lstStyle/>
            <a:p>
              <a:r>
                <a:t>e3  </a:t>
              </a:r>
            </a:p>
          </p:txBody>
        </p:sp>
        <p:sp>
          <p:nvSpPr>
            <p:cNvPr id="1130" name="e4"/>
            <p:cNvSpPr/>
            <p:nvPr/>
          </p:nvSpPr>
          <p:spPr>
            <a:xfrm>
              <a:off x="7039312" y="4871746"/>
              <a:ext cx="760097" cy="559100"/>
            </a:xfrm>
            <a:prstGeom prst="rect">
              <a:avLst/>
            </a:prstGeom>
            <a:noFill/>
            <a:ln w="12700" cap="flat">
              <a:noFill/>
              <a:miter lim="400000"/>
            </a:ln>
            <a:effectLst/>
          </p:spPr>
          <p:txBody>
            <a:bodyPr wrap="square" lIns="45719" tIns="45719" rIns="45719" bIns="45719" numCol="1" anchor="t">
              <a:noAutofit/>
            </a:bodyPr>
            <a:lstStyle/>
            <a:p>
              <a:r>
                <a:t>e4  </a:t>
              </a:r>
            </a:p>
          </p:txBody>
        </p:sp>
        <p:sp>
          <p:nvSpPr>
            <p:cNvPr id="1131" name="e5"/>
            <p:cNvSpPr/>
            <p:nvPr/>
          </p:nvSpPr>
          <p:spPr>
            <a:xfrm>
              <a:off x="5221059" y="6211342"/>
              <a:ext cx="760097" cy="559100"/>
            </a:xfrm>
            <a:prstGeom prst="rect">
              <a:avLst/>
            </a:prstGeom>
            <a:noFill/>
            <a:ln w="12700" cap="flat">
              <a:noFill/>
              <a:miter lim="400000"/>
            </a:ln>
            <a:effectLst/>
          </p:spPr>
          <p:txBody>
            <a:bodyPr wrap="square" lIns="45719" tIns="45719" rIns="45719" bIns="45719" numCol="1" anchor="t">
              <a:noAutofit/>
            </a:bodyPr>
            <a:lstStyle/>
            <a:p>
              <a:r>
                <a:t>e5  </a:t>
              </a:r>
            </a:p>
          </p:txBody>
        </p:sp>
        <p:sp>
          <p:nvSpPr>
            <p:cNvPr id="1132" name="e6"/>
            <p:cNvSpPr/>
            <p:nvPr/>
          </p:nvSpPr>
          <p:spPr>
            <a:xfrm>
              <a:off x="3223386" y="5508090"/>
              <a:ext cx="760096" cy="559100"/>
            </a:xfrm>
            <a:prstGeom prst="rect">
              <a:avLst/>
            </a:prstGeom>
            <a:noFill/>
            <a:ln w="12700" cap="flat">
              <a:noFill/>
              <a:miter lim="400000"/>
            </a:ln>
            <a:effectLst/>
          </p:spPr>
          <p:txBody>
            <a:bodyPr wrap="square" lIns="45719" tIns="45719" rIns="45719" bIns="45719" numCol="1" anchor="t">
              <a:noAutofit/>
            </a:bodyPr>
            <a:lstStyle/>
            <a:p>
              <a:r>
                <a:t>e6  </a:t>
              </a:r>
            </a:p>
          </p:txBody>
        </p:sp>
        <p:sp>
          <p:nvSpPr>
            <p:cNvPr id="1133" name="e7"/>
            <p:cNvSpPr/>
            <p:nvPr/>
          </p:nvSpPr>
          <p:spPr>
            <a:xfrm>
              <a:off x="1570213" y="3401926"/>
              <a:ext cx="760096" cy="559100"/>
            </a:xfrm>
            <a:prstGeom prst="rect">
              <a:avLst/>
            </a:prstGeom>
            <a:noFill/>
            <a:ln w="12700" cap="flat">
              <a:noFill/>
              <a:miter lim="400000"/>
            </a:ln>
            <a:effectLst/>
          </p:spPr>
          <p:txBody>
            <a:bodyPr wrap="square" lIns="45719" tIns="45719" rIns="45719" bIns="45719" numCol="1" anchor="t">
              <a:noAutofit/>
            </a:bodyPr>
            <a:lstStyle/>
            <a:p>
              <a:r>
                <a:t>e7  </a:t>
              </a:r>
            </a:p>
          </p:txBody>
        </p:sp>
        <p:sp>
          <p:nvSpPr>
            <p:cNvPr id="1134" name="out2"/>
            <p:cNvSpPr/>
            <p:nvPr/>
          </p:nvSpPr>
          <p:spPr>
            <a:xfrm>
              <a:off x="5155590" y="2707428"/>
              <a:ext cx="1094480" cy="559100"/>
            </a:xfrm>
            <a:prstGeom prst="rect">
              <a:avLst/>
            </a:prstGeom>
            <a:noFill/>
            <a:ln w="12700" cap="flat">
              <a:noFill/>
              <a:miter lim="400000"/>
            </a:ln>
            <a:effectLst/>
          </p:spPr>
          <p:txBody>
            <a:bodyPr wrap="square" lIns="45719" tIns="45719" rIns="45719" bIns="45719" numCol="1" anchor="t">
              <a:noAutofit/>
            </a:bodyPr>
            <a:lstStyle/>
            <a:p>
              <a:r>
                <a:rPr dirty="0"/>
                <a:t>out2  </a:t>
              </a:r>
              <a:endParaRPr dirty="0"/>
            </a:p>
          </p:txBody>
        </p:sp>
        <p:sp>
          <p:nvSpPr>
            <p:cNvPr id="1135" name="out3"/>
            <p:cNvSpPr/>
            <p:nvPr/>
          </p:nvSpPr>
          <p:spPr>
            <a:xfrm>
              <a:off x="5147351" y="3253085"/>
              <a:ext cx="1094480" cy="559100"/>
            </a:xfrm>
            <a:prstGeom prst="rect">
              <a:avLst/>
            </a:prstGeom>
            <a:noFill/>
            <a:ln w="12700" cap="flat">
              <a:noFill/>
              <a:miter lim="400000"/>
            </a:ln>
            <a:effectLst/>
          </p:spPr>
          <p:txBody>
            <a:bodyPr wrap="square" lIns="45719" tIns="45719" rIns="45719" bIns="45719" numCol="1" anchor="t">
              <a:noAutofit/>
            </a:bodyPr>
            <a:lstStyle/>
            <a:p>
              <a:r>
                <a:rPr dirty="0"/>
                <a:t>out3  </a:t>
              </a:r>
              <a:endParaRPr dirty="0"/>
            </a:p>
          </p:txBody>
        </p:sp>
        <p:sp>
          <p:nvSpPr>
            <p:cNvPr id="1136" name="out6"/>
            <p:cNvSpPr/>
            <p:nvPr/>
          </p:nvSpPr>
          <p:spPr>
            <a:xfrm>
              <a:off x="3056194" y="4673774"/>
              <a:ext cx="1094480" cy="559100"/>
            </a:xfrm>
            <a:prstGeom prst="rect">
              <a:avLst/>
            </a:prstGeom>
            <a:noFill/>
            <a:ln w="12700" cap="flat">
              <a:noFill/>
              <a:miter lim="400000"/>
            </a:ln>
            <a:effectLst/>
          </p:spPr>
          <p:txBody>
            <a:bodyPr wrap="square" lIns="45719" tIns="45719" rIns="45719" bIns="45719" numCol="1" anchor="t">
              <a:noAutofit/>
            </a:bodyPr>
            <a:lstStyle/>
            <a:p>
              <a:r>
                <a:t>out6  </a:t>
              </a:r>
            </a:p>
          </p:txBody>
        </p:sp>
        <p:sp>
          <p:nvSpPr>
            <p:cNvPr id="1137" name="in1"/>
            <p:cNvSpPr/>
            <p:nvPr/>
          </p:nvSpPr>
          <p:spPr>
            <a:xfrm>
              <a:off x="3178847" y="2191515"/>
              <a:ext cx="849174" cy="559100"/>
            </a:xfrm>
            <a:prstGeom prst="rect">
              <a:avLst/>
            </a:prstGeom>
            <a:noFill/>
            <a:ln w="12700" cap="flat">
              <a:noFill/>
              <a:miter lim="400000"/>
            </a:ln>
            <a:effectLst/>
          </p:spPr>
          <p:txBody>
            <a:bodyPr wrap="square" lIns="45719" tIns="45719" rIns="45719" bIns="45719" numCol="1" anchor="t">
              <a:noAutofit/>
            </a:bodyPr>
            <a:lstStyle/>
            <a:p>
              <a:r>
                <a:t>in1  </a:t>
              </a:r>
            </a:p>
          </p:txBody>
        </p:sp>
        <p:sp>
          <p:nvSpPr>
            <p:cNvPr id="1138" name="in4"/>
            <p:cNvSpPr/>
            <p:nvPr/>
          </p:nvSpPr>
          <p:spPr>
            <a:xfrm>
              <a:off x="5860928" y="4906129"/>
              <a:ext cx="849174" cy="559101"/>
            </a:xfrm>
            <a:prstGeom prst="rect">
              <a:avLst/>
            </a:prstGeom>
            <a:noFill/>
            <a:ln w="12700" cap="flat">
              <a:noFill/>
              <a:miter lim="400000"/>
            </a:ln>
            <a:effectLst/>
          </p:spPr>
          <p:txBody>
            <a:bodyPr wrap="square" lIns="45719" tIns="45719" rIns="45719" bIns="45719" numCol="1" anchor="t">
              <a:noAutofit/>
            </a:bodyPr>
            <a:lstStyle/>
            <a:p>
              <a:r>
                <a:t>in4  </a:t>
              </a:r>
            </a:p>
          </p:txBody>
        </p:sp>
        <p:sp>
          <p:nvSpPr>
            <p:cNvPr id="1139" name="in5"/>
            <p:cNvSpPr/>
            <p:nvPr/>
          </p:nvSpPr>
          <p:spPr>
            <a:xfrm>
              <a:off x="5254613" y="5473189"/>
              <a:ext cx="849174" cy="559100"/>
            </a:xfrm>
            <a:prstGeom prst="rect">
              <a:avLst/>
            </a:prstGeom>
            <a:noFill/>
            <a:ln w="12700" cap="flat">
              <a:noFill/>
              <a:miter lim="400000"/>
            </a:ln>
            <a:effectLst/>
          </p:spPr>
          <p:txBody>
            <a:bodyPr wrap="square" lIns="45719" tIns="45719" rIns="45719" bIns="45719" numCol="1" anchor="t">
              <a:noAutofit/>
            </a:bodyPr>
            <a:lstStyle/>
            <a:p>
              <a:r>
                <a:t>in5  </a:t>
              </a:r>
            </a:p>
          </p:txBody>
        </p:sp>
        <p:sp>
          <p:nvSpPr>
            <p:cNvPr id="1140" name="in7"/>
            <p:cNvSpPr/>
            <p:nvPr/>
          </p:nvSpPr>
          <p:spPr>
            <a:xfrm>
              <a:off x="2437202" y="3358825"/>
              <a:ext cx="849174" cy="559100"/>
            </a:xfrm>
            <a:prstGeom prst="rect">
              <a:avLst/>
            </a:prstGeom>
            <a:noFill/>
            <a:ln w="12700" cap="flat">
              <a:noFill/>
              <a:miter lim="400000"/>
            </a:ln>
            <a:effectLst/>
          </p:spPr>
          <p:txBody>
            <a:bodyPr wrap="square" lIns="45719" tIns="45719" rIns="45719" bIns="45719" numCol="1" anchor="t">
              <a:noAutofit/>
            </a:bodyPr>
            <a:lstStyle/>
            <a:p>
              <a:r>
                <a:t>in7  </a:t>
              </a:r>
            </a:p>
          </p:txBody>
        </p:sp>
      </p:grpSp>
      <p:grpSp>
        <p:nvGrpSpPr>
          <p:cNvPr id="1144" name="Group"/>
          <p:cNvGrpSpPr/>
          <p:nvPr/>
        </p:nvGrpSpPr>
        <p:grpSpPr>
          <a:xfrm>
            <a:off x="8864384" y="3293599"/>
            <a:ext cx="8548370" cy="4327786"/>
            <a:chOff x="1" y="-145449"/>
            <a:chExt cx="7860120" cy="4327785"/>
          </a:xfrm>
        </p:grpSpPr>
        <p:sp>
          <p:nvSpPr>
            <p:cNvPr id="1142" name="Rectangle"/>
            <p:cNvSpPr/>
            <p:nvPr/>
          </p:nvSpPr>
          <p:spPr>
            <a:xfrm>
              <a:off x="1" y="0"/>
              <a:ext cx="7860120" cy="3377184"/>
            </a:xfrm>
            <a:prstGeom prst="rect">
              <a:avLst/>
            </a:prstGeom>
            <a:solidFill>
              <a:srgbClr val="FFFFFF"/>
            </a:solidFill>
            <a:ln w="76200" cap="flat">
              <a:solidFill>
                <a:schemeClr val="accent5">
                  <a:lumOff val="-6783"/>
                </a:schemeClr>
              </a:solidFill>
              <a:prstDash val="solid"/>
              <a:miter lim="800000"/>
            </a:ln>
            <a:effectLst/>
          </p:spPr>
          <p:txBody>
            <a:bodyPr wrap="square" lIns="45719" tIns="45719" rIns="45719" bIns="45719" numCol="1" anchor="ctr">
              <a:noAutofit/>
            </a:bodyPr>
            <a:lstStyle/>
            <a:p/>
          </p:txBody>
        </p:sp>
        <p:sp>
          <p:nvSpPr>
            <p:cNvPr id="1143" name="ip prefix_list L deny 192.168.0.0/16 le 32…"/>
            <p:cNvSpPr/>
            <p:nvPr/>
          </p:nvSpPr>
          <p:spPr>
            <a:xfrm>
              <a:off x="92967" y="-145449"/>
              <a:ext cx="7767154" cy="4327785"/>
            </a:xfrm>
            <a:prstGeom prst="rect">
              <a:avLst/>
            </a:prstGeom>
            <a:noFill/>
            <a:ln w="12700" cap="flat">
              <a:noFill/>
              <a:miter lim="400000"/>
            </a:ln>
            <a:effectLst/>
          </p:spPr>
          <p:txBody>
            <a:bodyPr wrap="square" lIns="45719" tIns="45719" rIns="45719" bIns="45719" numCol="1" anchor="t">
              <a:spAutoFit/>
            </a:bodyPr>
            <a:lstStyle/>
            <a:p>
              <a:pPr algn="just" defTabSz="457200">
                <a:lnSpc>
                  <a:spcPts val="5600"/>
                </a:lnSpc>
                <a:defRPr>
                  <a:solidFill>
                    <a:srgbClr val="000000"/>
                  </a:solidFill>
                  <a:latin typeface="Gill Sans" panose="020B0502020104020203"/>
                  <a:ea typeface="Gill Sans" panose="020B0502020104020203"/>
                  <a:cs typeface="Gill Sans" panose="020B0502020104020203"/>
                  <a:sym typeface="Gill Sans" panose="020B0502020104020203"/>
                </a:defRPr>
              </a:pPr>
              <a:r>
                <a:rPr dirty="0">
                  <a:latin typeface="Helvetica" charset="0"/>
                  <a:ea typeface="Helvetica" charset="0"/>
                  <a:cs typeface="Helvetica" charset="0"/>
                </a:rPr>
                <a:t>ip prefix_list L deny 192.168.0.0/16 le 32</a:t>
              </a:r>
              <a:endParaRPr dirty="0">
                <a:latin typeface="Helvetica" charset="0"/>
                <a:ea typeface="Helvetica" charset="0"/>
                <a:cs typeface="Helvetica" charset="0"/>
              </a:endParaRPr>
            </a:p>
            <a:p>
              <a:pPr algn="just" defTabSz="457200">
                <a:lnSpc>
                  <a:spcPts val="5600"/>
                </a:lnSpc>
                <a:defRPr>
                  <a:solidFill>
                    <a:srgbClr val="000000"/>
                  </a:solidFill>
                  <a:latin typeface="Gill Sans" panose="020B0502020104020203"/>
                  <a:ea typeface="Gill Sans" panose="020B0502020104020203"/>
                  <a:cs typeface="Gill Sans" panose="020B0502020104020203"/>
                  <a:sym typeface="Gill Sans" panose="020B0502020104020203"/>
                </a:defRPr>
              </a:pPr>
              <a:r>
                <a:rPr dirty="0">
                  <a:latin typeface="Helvetica" charset="0"/>
                  <a:ea typeface="Helvetica" charset="0"/>
                  <a:cs typeface="Helvetica" charset="0"/>
                </a:rPr>
                <a:t>ip prefix_list L allow</a:t>
              </a:r>
              <a:endParaRPr dirty="0">
                <a:latin typeface="Helvetica" charset="0"/>
                <a:ea typeface="Helvetica" charset="0"/>
                <a:cs typeface="Helvetica" charset="0"/>
              </a:endParaRPr>
            </a:p>
            <a:p>
              <a:pPr algn="just" defTabSz="457200">
                <a:lnSpc>
                  <a:spcPts val="5600"/>
                </a:lnSpc>
                <a:defRPr>
                  <a:solidFill>
                    <a:srgbClr val="000000"/>
                  </a:solidFill>
                  <a:latin typeface="Gill Sans" panose="020B0502020104020203"/>
                  <a:ea typeface="Gill Sans" panose="020B0502020104020203"/>
                  <a:cs typeface="Gill Sans" panose="020B0502020104020203"/>
                  <a:sym typeface="Gill Sans" panose="020B0502020104020203"/>
                </a:defRPr>
              </a:pPr>
              <a:r>
                <a:rPr dirty="0">
                  <a:latin typeface="Helvetica" charset="0"/>
                  <a:ea typeface="Helvetica" charset="0"/>
                  <a:cs typeface="Helvetica" charset="0"/>
                </a:rPr>
                <a:t>route-map R1_Import_From_R2 10</a:t>
              </a:r>
              <a:endParaRPr dirty="0">
                <a:latin typeface="Helvetica" charset="0"/>
                <a:ea typeface="Helvetica" charset="0"/>
                <a:cs typeface="Helvetica" charset="0"/>
              </a:endParaRPr>
            </a:p>
            <a:p>
              <a:pPr algn="just" defTabSz="457200">
                <a:lnSpc>
                  <a:spcPts val="5600"/>
                </a:lnSpc>
                <a:defRPr>
                  <a:solidFill>
                    <a:srgbClr val="000000"/>
                  </a:solidFill>
                  <a:latin typeface="Gill Sans" panose="020B0502020104020203"/>
                  <a:ea typeface="Gill Sans" panose="020B0502020104020203"/>
                  <a:cs typeface="Gill Sans" panose="020B0502020104020203"/>
                  <a:sym typeface="Gill Sans" panose="020B0502020104020203"/>
                </a:defRPr>
              </a:pPr>
              <a:r>
                <a:rPr dirty="0">
                  <a:latin typeface="Helvetica" charset="0"/>
                  <a:ea typeface="Helvetica" charset="0"/>
                  <a:cs typeface="Helvetica" charset="0"/>
                </a:rPr>
                <a:t>  match ip address prefix-list L</a:t>
              </a:r>
              <a:endParaRPr dirty="0">
                <a:latin typeface="Helvetica" charset="0"/>
                <a:ea typeface="Helvetica" charset="0"/>
                <a:cs typeface="Helvetica" charset="0"/>
              </a:endParaRPr>
            </a:p>
            <a:p>
              <a:pPr algn="just" defTabSz="457200">
                <a:lnSpc>
                  <a:spcPts val="5600"/>
                </a:lnSpc>
                <a:defRPr>
                  <a:solidFill>
                    <a:srgbClr val="000000"/>
                  </a:solidFill>
                  <a:latin typeface="Gill Sans" panose="020B0502020104020203"/>
                  <a:ea typeface="Gill Sans" panose="020B0502020104020203"/>
                  <a:cs typeface="Gill Sans" panose="020B0502020104020203"/>
                  <a:sym typeface="Gill Sans" panose="020B0502020104020203"/>
                </a:defRPr>
              </a:pPr>
              <a:r>
                <a:rPr dirty="0">
                  <a:latin typeface="Helvetica" charset="0"/>
                  <a:ea typeface="Helvetica" charset="0"/>
                  <a:cs typeface="Helvetica" charset="0"/>
                </a:rPr>
                <a:t>  set local-preference 120</a:t>
              </a:r>
              <a:endParaRPr dirty="0">
                <a:latin typeface="Helvetica" charset="0"/>
                <a:ea typeface="Helvetica" charset="0"/>
                <a:cs typeface="Helvetica" charset="0"/>
              </a:endParaRPr>
            </a:p>
          </p:txBody>
        </p:sp>
      </p:grpSp>
      <p:sp>
        <p:nvSpPr>
          <p:cNvPr id="1145" name="R1 BGP import filter from R2"/>
          <p:cNvSpPr/>
          <p:nvPr/>
        </p:nvSpPr>
        <p:spPr>
          <a:xfrm>
            <a:off x="8793834" y="2484517"/>
            <a:ext cx="7850645" cy="828041"/>
          </a:xfrm>
          <a:prstGeom prst="rect">
            <a:avLst/>
          </a:prstGeom>
          <a:ln w="12700">
            <a:miter lim="400000"/>
          </a:ln>
        </p:spPr>
        <p:txBody>
          <a:bodyPr wrap="none" lIns="45719" rIns="45719">
            <a:spAutoFit/>
          </a:bodyPr>
          <a:lstStyle>
            <a:lvl1pPr>
              <a:defRPr sz="4800"/>
            </a:lvl1pPr>
          </a:lstStyle>
          <a:p>
            <a:r>
              <a:rPr dirty="0"/>
              <a:t>R1 BGP import filter from R2</a:t>
            </a:r>
            <a:endParaRPr dirty="0"/>
          </a:p>
        </p:txBody>
      </p:sp>
      <p:sp>
        <p:nvSpPr>
          <p:cNvPr id="1146" name="Shape"/>
          <p:cNvSpPr/>
          <p:nvPr/>
        </p:nvSpPr>
        <p:spPr>
          <a:xfrm rot="3937094" flipH="1">
            <a:off x="17618665" y="5081402"/>
            <a:ext cx="2202834"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p>
        </p:txBody>
      </p:sp>
      <p:sp>
        <p:nvSpPr>
          <p:cNvPr id="1147" name="if e4.valid ∧ failed_R1_R2 = 0 then     if ¬ (FBM(e4.prefix, 192.168.0.0, 16) ∧…"/>
          <p:cNvSpPr/>
          <p:nvPr/>
        </p:nvSpPr>
        <p:spPr>
          <a:xfrm>
            <a:off x="16059883" y="7308709"/>
            <a:ext cx="8724793" cy="7029941"/>
          </a:xfrm>
          <a:prstGeom prst="rect">
            <a:avLst/>
          </a:prstGeom>
          <a:ln w="12700">
            <a:miter lim="400000"/>
          </a:ln>
        </p:spPr>
        <p:txBody>
          <a:bodyPr lIns="45719" rIns="45719"/>
          <a:lstStyle/>
          <a:p>
            <a:pPr defTabSz="457200">
              <a:lnSpc>
                <a:spcPct val="90000"/>
              </a:lnSpc>
              <a:spcBef>
                <a:spcPts val="1200"/>
              </a:spcBef>
              <a:defRPr sz="3400">
                <a:solidFill>
                  <a:srgbClr val="000000"/>
                </a:solidFill>
                <a:latin typeface="Times"/>
                <a:ea typeface="Times"/>
                <a:cs typeface="Times"/>
                <a:sym typeface="Times"/>
              </a:defRPr>
            </a:pPr>
            <a:r>
              <a:rPr b="1" dirty="0">
                <a:latin typeface="Helvetica" charset="0"/>
                <a:ea typeface="Helvetica" charset="0"/>
                <a:cs typeface="Helvetica" charset="0"/>
              </a:rPr>
              <a:t>if</a:t>
            </a:r>
            <a:r>
              <a:rPr dirty="0">
                <a:latin typeface="Helvetica" charset="0"/>
                <a:ea typeface="Helvetica" charset="0"/>
                <a:cs typeface="Helvetica" charset="0"/>
              </a:rPr>
              <a:t> e</a:t>
            </a:r>
            <a:r>
              <a:rPr baseline="-4000" dirty="0">
                <a:latin typeface="Helvetica" charset="0"/>
                <a:ea typeface="Helvetica" charset="0"/>
                <a:cs typeface="Helvetica" charset="0"/>
              </a:rPr>
              <a:t>4</a:t>
            </a:r>
            <a:r>
              <a:rPr dirty="0">
                <a:latin typeface="Helvetica" charset="0"/>
                <a:ea typeface="Helvetica" charset="0"/>
                <a:cs typeface="Helvetica" charset="0"/>
              </a:rPr>
              <a:t>.valid ∧ </a:t>
            </a:r>
            <a:r>
              <a:rPr dirty="0" smtClean="0">
                <a:latin typeface="Helvetica" charset="0"/>
                <a:ea typeface="Helvetica" charset="0"/>
                <a:cs typeface="Helvetica" charset="0"/>
              </a:rPr>
              <a:t>failed</a:t>
            </a:r>
            <a:r>
              <a:rPr baseline="-4000" dirty="0" smtClean="0">
                <a:latin typeface="Helvetica" charset="0"/>
                <a:ea typeface="Helvetica" charset="0"/>
                <a:cs typeface="Helvetica" charset="0"/>
              </a:rPr>
              <a:t>R1</a:t>
            </a:r>
            <a:r>
              <a:rPr lang="en-US" baseline="-4000" dirty="0" smtClean="0">
                <a:latin typeface="Helvetica" charset="0"/>
                <a:ea typeface="Helvetica" charset="0"/>
                <a:cs typeface="Helvetica" charset="0"/>
              </a:rPr>
              <a:t>,</a:t>
            </a:r>
            <a:r>
              <a:rPr baseline="-4000" dirty="0" smtClean="0">
                <a:latin typeface="Helvetica" charset="0"/>
                <a:ea typeface="Helvetica" charset="0"/>
                <a:cs typeface="Helvetica" charset="0"/>
              </a:rPr>
              <a:t>R2 </a:t>
            </a:r>
            <a:r>
              <a:rPr dirty="0">
                <a:latin typeface="Helvetica" charset="0"/>
                <a:ea typeface="Helvetica" charset="0"/>
                <a:cs typeface="Helvetica" charset="0"/>
              </a:rPr>
              <a:t>= 0 </a:t>
            </a:r>
            <a:r>
              <a:rPr b="1" dirty="0">
                <a:latin typeface="Helvetica" charset="0"/>
                <a:ea typeface="Helvetica" charset="0"/>
                <a:cs typeface="Helvetica" charset="0"/>
              </a:rPr>
              <a:t>then</a:t>
            </a:r>
            <a:br>
              <a:rPr dirty="0">
                <a:latin typeface="Helvetica" charset="0"/>
                <a:ea typeface="Helvetica" charset="0"/>
                <a:cs typeface="Helvetica" charset="0"/>
              </a:rPr>
            </a:br>
            <a:r>
              <a:rPr dirty="0">
                <a:latin typeface="Helvetica" charset="0"/>
                <a:ea typeface="Helvetica" charset="0"/>
                <a:cs typeface="Helvetica" charset="0"/>
              </a:rPr>
              <a:t>    </a:t>
            </a:r>
            <a:r>
              <a:rPr b="1" dirty="0">
                <a:latin typeface="Helvetica" charset="0"/>
                <a:ea typeface="Helvetica" charset="0"/>
                <a:cs typeface="Helvetica" charset="0"/>
              </a:rPr>
              <a:t>if</a:t>
            </a:r>
            <a:r>
              <a:rPr dirty="0">
                <a:latin typeface="Helvetica" charset="0"/>
                <a:ea typeface="Helvetica" charset="0"/>
                <a:cs typeface="Helvetica" charset="0"/>
              </a:rPr>
              <a:t> ¬ (FBM(e</a:t>
            </a:r>
            <a:r>
              <a:rPr baseline="-4000" dirty="0">
                <a:latin typeface="Helvetica" charset="0"/>
                <a:ea typeface="Helvetica" charset="0"/>
                <a:cs typeface="Helvetica" charset="0"/>
              </a:rPr>
              <a:t>4</a:t>
            </a:r>
            <a:r>
              <a:rPr dirty="0">
                <a:latin typeface="Helvetica" charset="0"/>
                <a:ea typeface="Helvetica" charset="0"/>
                <a:cs typeface="Helvetica" charset="0"/>
              </a:rPr>
              <a:t>.prefix, 192.168.0.0, 16) ∧</a:t>
            </a:r>
            <a:endParaRPr dirty="0">
              <a:latin typeface="Helvetica" charset="0"/>
              <a:ea typeface="Helvetica" charset="0"/>
              <a:cs typeface="Helvetica" charset="0"/>
            </a:endParaRPr>
          </a:p>
          <a:p>
            <a:pPr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16 ≤ e</a:t>
            </a:r>
            <a:r>
              <a:rPr baseline="-4000" dirty="0">
                <a:latin typeface="Helvetica" charset="0"/>
                <a:ea typeface="Helvetica" charset="0"/>
                <a:cs typeface="Helvetica" charset="0"/>
              </a:rPr>
              <a:t>4</a:t>
            </a:r>
            <a:r>
              <a:rPr dirty="0">
                <a:latin typeface="Helvetica" charset="0"/>
                <a:ea typeface="Helvetica" charset="0"/>
                <a:cs typeface="Helvetica" charset="0"/>
              </a:rPr>
              <a:t>.prefixLen ≤ 32) </a:t>
            </a:r>
            <a:r>
              <a:rPr b="1" dirty="0">
                <a:latin typeface="Helvetica" charset="0"/>
                <a:ea typeface="Helvetica" charset="0"/>
                <a:cs typeface="Helvetica" charset="0"/>
              </a:rPr>
              <a:t>then</a:t>
            </a:r>
            <a:r>
              <a:rPr dirty="0">
                <a:latin typeface="Helvetica" charset="0"/>
                <a:ea typeface="Helvetica" charset="0"/>
                <a:cs typeface="Helvetica" charset="0"/>
              </a:rPr>
              <a:t> </a:t>
            </a:r>
            <a:endParaRPr dirty="0">
              <a:latin typeface="Helvetica" charset="0"/>
              <a:ea typeface="Helvetica" charset="0"/>
              <a:cs typeface="Helvetica" charset="0"/>
            </a:endParaRPr>
          </a:p>
          <a:p>
            <a:pPr lvl="2" indent="457200"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in</a:t>
            </a:r>
            <a:r>
              <a:rPr baseline="-4000" dirty="0">
                <a:latin typeface="Helvetica" charset="0"/>
                <a:ea typeface="Helvetica" charset="0"/>
                <a:cs typeface="Helvetica" charset="0"/>
              </a:rPr>
              <a:t>4</a:t>
            </a:r>
            <a:r>
              <a:rPr dirty="0">
                <a:latin typeface="Helvetica" charset="0"/>
                <a:ea typeface="Helvetica" charset="0"/>
                <a:cs typeface="Helvetica" charset="0"/>
              </a:rPr>
              <a:t>.valid = true</a:t>
            </a:r>
            <a:br>
              <a:rPr dirty="0">
                <a:latin typeface="Helvetica" charset="0"/>
                <a:ea typeface="Helvetica" charset="0"/>
                <a:cs typeface="Helvetica" charset="0"/>
              </a:rPr>
            </a:br>
            <a:r>
              <a:rPr dirty="0">
                <a:latin typeface="Helvetica" charset="0"/>
                <a:ea typeface="Helvetica" charset="0"/>
                <a:cs typeface="Helvetica" charset="0"/>
              </a:rPr>
              <a:t>            </a:t>
            </a:r>
            <a:r>
              <a:rPr lang="en-US" dirty="0" smtClean="0">
                <a:latin typeface="Helvetica" charset="0"/>
                <a:ea typeface="Helvetica" charset="0"/>
                <a:cs typeface="Helvetica" charset="0"/>
              </a:rPr>
              <a:t>    </a:t>
            </a:r>
            <a:r>
              <a:rPr dirty="0" smtClean="0">
                <a:latin typeface="Helvetica" charset="0"/>
                <a:ea typeface="Helvetica" charset="0"/>
                <a:cs typeface="Helvetica" charset="0"/>
              </a:rPr>
              <a:t>in</a:t>
            </a:r>
            <a:r>
              <a:rPr baseline="-4000" dirty="0" smtClean="0">
                <a:latin typeface="Helvetica" charset="0"/>
                <a:ea typeface="Helvetica" charset="0"/>
                <a:cs typeface="Helvetica" charset="0"/>
              </a:rPr>
              <a:t>4</a:t>
            </a:r>
            <a:r>
              <a:rPr dirty="0" smtClean="0">
                <a:latin typeface="Helvetica" charset="0"/>
                <a:ea typeface="Helvetica" charset="0"/>
                <a:cs typeface="Helvetica" charset="0"/>
              </a:rPr>
              <a:t>.lp </a:t>
            </a:r>
            <a:r>
              <a:rPr dirty="0">
                <a:latin typeface="Helvetica" charset="0"/>
                <a:ea typeface="Helvetica" charset="0"/>
                <a:cs typeface="Helvetica" charset="0"/>
              </a:rPr>
              <a:t>= </a:t>
            </a:r>
            <a:r>
              <a:rPr dirty="0" smtClean="0">
                <a:latin typeface="Helvetica" charset="0"/>
                <a:ea typeface="Helvetica" charset="0"/>
                <a:cs typeface="Helvetica" charset="0"/>
              </a:rPr>
              <a:t>120</a:t>
            </a:r>
            <a:br>
              <a:rPr dirty="0">
                <a:latin typeface="Helvetica" charset="0"/>
                <a:ea typeface="Helvetica" charset="0"/>
                <a:cs typeface="Helvetica" charset="0"/>
              </a:rPr>
            </a:br>
            <a:r>
              <a:rPr dirty="0">
                <a:latin typeface="Helvetica" charset="0"/>
                <a:ea typeface="Helvetica" charset="0"/>
                <a:cs typeface="Helvetica" charset="0"/>
              </a:rPr>
              <a:t>            </a:t>
            </a:r>
            <a:r>
              <a:rPr lang="en-US" dirty="0" smtClean="0">
                <a:latin typeface="Helvetica" charset="0"/>
                <a:ea typeface="Helvetica" charset="0"/>
                <a:cs typeface="Helvetica" charset="0"/>
              </a:rPr>
              <a:t>    </a:t>
            </a:r>
            <a:r>
              <a:rPr dirty="0" smtClean="0">
                <a:latin typeface="Helvetica" charset="0"/>
                <a:ea typeface="Helvetica" charset="0"/>
                <a:cs typeface="Helvetica" charset="0"/>
              </a:rPr>
              <a:t>in</a:t>
            </a:r>
            <a:r>
              <a:rPr baseline="-4000" dirty="0" smtClean="0">
                <a:latin typeface="Helvetica" charset="0"/>
                <a:ea typeface="Helvetica" charset="0"/>
                <a:cs typeface="Helvetica" charset="0"/>
              </a:rPr>
              <a:t>4</a:t>
            </a:r>
            <a:r>
              <a:rPr dirty="0" smtClean="0">
                <a:latin typeface="Helvetica" charset="0"/>
                <a:ea typeface="Helvetica" charset="0"/>
                <a:cs typeface="Helvetica" charset="0"/>
              </a:rPr>
              <a:t>.prefix </a:t>
            </a:r>
            <a:r>
              <a:rPr dirty="0">
                <a:latin typeface="Helvetica" charset="0"/>
                <a:ea typeface="Helvetica" charset="0"/>
                <a:cs typeface="Helvetica" charset="0"/>
              </a:rPr>
              <a:t>= e</a:t>
            </a:r>
            <a:r>
              <a:rPr baseline="-4000" dirty="0">
                <a:latin typeface="Helvetica" charset="0"/>
                <a:ea typeface="Helvetica" charset="0"/>
                <a:cs typeface="Helvetica" charset="0"/>
              </a:rPr>
              <a:t>4 </a:t>
            </a:r>
            <a:r>
              <a:rPr dirty="0">
                <a:latin typeface="Helvetica" charset="0"/>
                <a:ea typeface="Helvetica" charset="0"/>
                <a:cs typeface="Helvetica" charset="0"/>
              </a:rPr>
              <a:t>.prefix</a:t>
            </a:r>
            <a:endParaRPr dirty="0">
              <a:latin typeface="Helvetica" charset="0"/>
              <a:ea typeface="Helvetica" charset="0"/>
              <a:cs typeface="Helvetica" charset="0"/>
            </a:endParaRPr>
          </a:p>
          <a:p>
            <a:pPr lvl="2" indent="457200"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in4.metric = e4.metric</a:t>
            </a:r>
            <a:endParaRPr dirty="0">
              <a:latin typeface="Helvetica" charset="0"/>
              <a:ea typeface="Helvetica" charset="0"/>
              <a:cs typeface="Helvetica" charset="0"/>
            </a:endParaRPr>
          </a:p>
          <a:p>
            <a:pPr lvl="2" indent="457200"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in</a:t>
            </a:r>
            <a:r>
              <a:rPr baseline="-4000" dirty="0">
                <a:latin typeface="Helvetica" charset="0"/>
                <a:ea typeface="Helvetica" charset="0"/>
                <a:cs typeface="Helvetica" charset="0"/>
              </a:rPr>
              <a:t>4</a:t>
            </a:r>
            <a:r>
              <a:rPr dirty="0">
                <a:latin typeface="Helvetica" charset="0"/>
                <a:ea typeface="Helvetica" charset="0"/>
                <a:cs typeface="Helvetica" charset="0"/>
              </a:rPr>
              <a:t>.prefixLen = e</a:t>
            </a:r>
            <a:r>
              <a:rPr baseline="-4000" dirty="0">
                <a:latin typeface="Helvetica" charset="0"/>
                <a:ea typeface="Helvetica" charset="0"/>
                <a:cs typeface="Helvetica" charset="0"/>
              </a:rPr>
              <a:t>4 </a:t>
            </a:r>
            <a:r>
              <a:rPr dirty="0">
                <a:latin typeface="Helvetica" charset="0"/>
                <a:ea typeface="Helvetica" charset="0"/>
                <a:cs typeface="Helvetica" charset="0"/>
              </a:rPr>
              <a:t>.prefixLen </a:t>
            </a:r>
            <a:endParaRPr lang="en-US" dirty="0" smtClean="0">
              <a:latin typeface="Helvetica" charset="0"/>
              <a:ea typeface="Helvetica" charset="0"/>
              <a:cs typeface="Helvetica" charset="0"/>
            </a:endParaRPr>
          </a:p>
          <a:p>
            <a:pPr lvl="2" indent="457200" defTabSz="457200">
              <a:lnSpc>
                <a:spcPct val="90000"/>
              </a:lnSpc>
              <a:spcBef>
                <a:spcPts val="1200"/>
              </a:spcBef>
              <a:defRPr sz="3400">
                <a:solidFill>
                  <a:srgbClr val="000000"/>
                </a:solidFill>
                <a:latin typeface="Times"/>
                <a:ea typeface="Times"/>
                <a:cs typeface="Times"/>
                <a:sym typeface="Times"/>
              </a:defRPr>
            </a:pPr>
            <a:r>
              <a:rPr lang="en-US" dirty="0">
                <a:latin typeface="Helvetica" charset="0"/>
                <a:ea typeface="Helvetica" charset="0"/>
                <a:cs typeface="Helvetica" charset="0"/>
              </a:rPr>
              <a:t>	</a:t>
            </a:r>
            <a:r>
              <a:rPr lang="en-US" dirty="0" smtClean="0">
                <a:latin typeface="Helvetica" charset="0"/>
                <a:ea typeface="Helvetica" charset="0"/>
                <a:cs typeface="Helvetica" charset="0"/>
              </a:rPr>
              <a:t>	   </a:t>
            </a:r>
            <a:r>
              <a:rPr lang="en-US" dirty="0" smtClean="0">
                <a:latin typeface="Helvetica" charset="0"/>
                <a:ea typeface="Helvetica" charset="0"/>
                <a:cs typeface="Helvetica" charset="0"/>
              </a:rPr>
              <a:t>…</a:t>
            </a:r>
            <a:endParaRPr dirty="0">
              <a:latin typeface="Helvetica" charset="0"/>
              <a:ea typeface="Helvetica" charset="0"/>
              <a:cs typeface="Helvetica" charset="0"/>
            </a:endParaRPr>
          </a:p>
          <a:p>
            <a:pPr defTabSz="457200">
              <a:lnSpc>
                <a:spcPct val="90000"/>
              </a:lnSpc>
              <a:spcBef>
                <a:spcPts val="1200"/>
              </a:spcBef>
              <a:defRPr sz="3400">
                <a:solidFill>
                  <a:srgbClr val="000000"/>
                </a:solidFill>
                <a:latin typeface="Times"/>
                <a:ea typeface="Times"/>
                <a:cs typeface="Times"/>
                <a:sym typeface="Times"/>
              </a:defRPr>
            </a:pPr>
            <a:r>
              <a:rPr dirty="0">
                <a:latin typeface="Helvetica" charset="0"/>
                <a:ea typeface="Helvetica" charset="0"/>
                <a:cs typeface="Helvetica" charset="0"/>
              </a:rPr>
              <a:t>    </a:t>
            </a:r>
            <a:r>
              <a:rPr b="1" dirty="0">
                <a:latin typeface="Helvetica" charset="0"/>
                <a:ea typeface="Helvetica" charset="0"/>
                <a:cs typeface="Helvetica" charset="0"/>
              </a:rPr>
              <a:t>else</a:t>
            </a:r>
            <a:r>
              <a:rPr dirty="0">
                <a:latin typeface="Helvetica" charset="0"/>
                <a:ea typeface="Helvetica" charset="0"/>
                <a:cs typeface="Helvetica" charset="0"/>
              </a:rPr>
              <a:t> in</a:t>
            </a:r>
            <a:r>
              <a:rPr baseline="-4000" dirty="0">
                <a:latin typeface="Helvetica" charset="0"/>
                <a:ea typeface="Helvetica" charset="0"/>
                <a:cs typeface="Helvetica" charset="0"/>
              </a:rPr>
              <a:t>4</a:t>
            </a:r>
            <a:r>
              <a:rPr dirty="0">
                <a:latin typeface="Helvetica" charset="0"/>
                <a:ea typeface="Helvetica" charset="0"/>
                <a:cs typeface="Helvetica" charset="0"/>
              </a:rPr>
              <a:t>.valid = false </a:t>
            </a:r>
            <a:endParaRPr dirty="0">
              <a:latin typeface="Helvetica" charset="0"/>
              <a:ea typeface="Helvetica" charset="0"/>
              <a:cs typeface="Helvetica" charset="0"/>
            </a:endParaRPr>
          </a:p>
          <a:p>
            <a:pPr defTabSz="457200">
              <a:lnSpc>
                <a:spcPct val="90000"/>
              </a:lnSpc>
              <a:spcBef>
                <a:spcPts val="1200"/>
              </a:spcBef>
              <a:defRPr sz="3400">
                <a:solidFill>
                  <a:srgbClr val="000000"/>
                </a:solidFill>
                <a:latin typeface="Times"/>
                <a:ea typeface="Times"/>
                <a:cs typeface="Times"/>
                <a:sym typeface="Times"/>
              </a:defRPr>
            </a:pPr>
            <a:r>
              <a:rPr b="1" dirty="0">
                <a:latin typeface="Helvetica" charset="0"/>
                <a:ea typeface="Helvetica" charset="0"/>
                <a:cs typeface="Helvetica" charset="0"/>
              </a:rPr>
              <a:t>else</a:t>
            </a:r>
            <a:r>
              <a:rPr dirty="0">
                <a:latin typeface="Helvetica" charset="0"/>
                <a:ea typeface="Helvetica" charset="0"/>
                <a:cs typeface="Helvetica" charset="0"/>
              </a:rPr>
              <a:t> in</a:t>
            </a:r>
            <a:r>
              <a:rPr baseline="-4000" dirty="0">
                <a:latin typeface="Helvetica" charset="0"/>
                <a:ea typeface="Helvetica" charset="0"/>
                <a:cs typeface="Helvetica" charset="0"/>
              </a:rPr>
              <a:t>4 </a:t>
            </a:r>
            <a:r>
              <a:rPr dirty="0">
                <a:latin typeface="Helvetica" charset="0"/>
                <a:ea typeface="Helvetica" charset="0"/>
                <a:cs typeface="Helvetica" charset="0"/>
              </a:rPr>
              <a:t>.valid = false</a:t>
            </a:r>
            <a:endParaRPr dirty="0">
              <a:latin typeface="Helvetica" charset="0"/>
              <a:ea typeface="Helvetica" charset="0"/>
              <a:cs typeface="Helvetica" charset="0"/>
            </a:endParaRPr>
          </a:p>
        </p:txBody>
      </p:sp>
      <p:sp>
        <p:nvSpPr>
          <p:cNvPr id="61" name="R1 BGP import filter from R2"/>
          <p:cNvSpPr/>
          <p:nvPr/>
        </p:nvSpPr>
        <p:spPr>
          <a:xfrm>
            <a:off x="10372863" y="7322777"/>
            <a:ext cx="5133776" cy="615553"/>
          </a:xfrm>
          <a:prstGeom prst="rect">
            <a:avLst/>
          </a:prstGeom>
          <a:ln w="12700">
            <a:miter lim="400000"/>
          </a:ln>
        </p:spPr>
        <p:txBody>
          <a:bodyPr wrap="none" lIns="45719" rIns="45719">
            <a:spAutoFit/>
          </a:bodyPr>
          <a:lstStyle>
            <a:lvl1pPr>
              <a:defRPr sz="4800"/>
            </a:lvl1pPr>
          </a:lstStyle>
          <a:p>
            <a:r>
              <a:rPr lang="en-US" sz="3400" b="1" dirty="0" smtClean="0">
                <a:solidFill>
                  <a:schemeClr val="accent4">
                    <a:lumMod val="60000"/>
                    <a:lumOff val="40000"/>
                  </a:schemeClr>
                </a:solidFill>
              </a:rPr>
              <a:t>If </a:t>
            </a:r>
            <a:r>
              <a:rPr lang="en-US" sz="3400" b="1" smtClean="0">
                <a:solidFill>
                  <a:schemeClr val="accent4">
                    <a:lumMod val="60000"/>
                    <a:lumOff val="40000"/>
                  </a:schemeClr>
                </a:solidFill>
              </a:rPr>
              <a:t>message sent from </a:t>
            </a:r>
            <a:r>
              <a:rPr lang="en-US" sz="3400" b="1" dirty="0" smtClean="0">
                <a:solidFill>
                  <a:schemeClr val="accent4">
                    <a:lumMod val="60000"/>
                    <a:lumOff val="40000"/>
                  </a:schemeClr>
                </a:solidFill>
              </a:rPr>
              <a:t>R2</a:t>
            </a:r>
            <a:endParaRPr sz="3400" b="1" dirty="0">
              <a:solidFill>
                <a:schemeClr val="accent4">
                  <a:lumMod val="60000"/>
                  <a:lumOff val="40000"/>
                </a:schemeClr>
              </a:solidFill>
            </a:endParaRPr>
          </a:p>
        </p:txBody>
      </p:sp>
      <p:sp>
        <p:nvSpPr>
          <p:cNvPr id="62" name="R1 BGP import filter from R2"/>
          <p:cNvSpPr/>
          <p:nvPr/>
        </p:nvSpPr>
        <p:spPr>
          <a:xfrm>
            <a:off x="10224388" y="8091678"/>
            <a:ext cx="5672385" cy="615553"/>
          </a:xfrm>
          <a:prstGeom prst="rect">
            <a:avLst/>
          </a:prstGeom>
          <a:ln w="12700">
            <a:miter lim="400000"/>
          </a:ln>
        </p:spPr>
        <p:txBody>
          <a:bodyPr wrap="none" lIns="45719" rIns="45719">
            <a:spAutoFit/>
          </a:bodyPr>
          <a:lstStyle>
            <a:lvl1pPr>
              <a:defRPr sz="4800"/>
            </a:lvl1pPr>
          </a:lstStyle>
          <a:p>
            <a:r>
              <a:rPr lang="en-US" sz="3400" b="1" dirty="0" smtClean="0">
                <a:solidFill>
                  <a:schemeClr val="accent4">
                    <a:lumMod val="60000"/>
                    <a:lumOff val="40000"/>
                  </a:schemeClr>
                </a:solidFill>
              </a:rPr>
              <a:t>If it passes the import filter</a:t>
            </a:r>
            <a:endParaRPr sz="3400" b="1" dirty="0">
              <a:solidFill>
                <a:schemeClr val="accent4">
                  <a:lumMod val="60000"/>
                  <a:lumOff val="40000"/>
                </a:schemeClr>
              </a:solidFill>
            </a:endParaRPr>
          </a:p>
        </p:txBody>
      </p:sp>
      <p:sp>
        <p:nvSpPr>
          <p:cNvPr id="63" name="R1 BGP import filter from R2"/>
          <p:cNvSpPr/>
          <p:nvPr/>
        </p:nvSpPr>
        <p:spPr>
          <a:xfrm>
            <a:off x="10338651" y="9574830"/>
            <a:ext cx="6026648" cy="1138773"/>
          </a:xfrm>
          <a:prstGeom prst="rect">
            <a:avLst/>
          </a:prstGeom>
          <a:ln w="12700">
            <a:miter lim="400000"/>
          </a:ln>
        </p:spPr>
        <p:txBody>
          <a:bodyPr wrap="none" lIns="45719" rIns="45719">
            <a:spAutoFit/>
          </a:bodyPr>
          <a:lstStyle>
            <a:lvl1pPr>
              <a:defRPr sz="4800"/>
            </a:lvl1pPr>
          </a:lstStyle>
          <a:p>
            <a:r>
              <a:rPr lang="en-US" sz="3400" b="1" dirty="0" smtClean="0">
                <a:solidFill>
                  <a:schemeClr val="accent4">
                    <a:lumMod val="60000"/>
                    <a:lumOff val="40000"/>
                  </a:schemeClr>
                </a:solidFill>
              </a:rPr>
              <a:t>Then R1 receives a message</a:t>
            </a:r>
            <a:endParaRPr lang="en-US" sz="3400" b="1" dirty="0" smtClean="0">
              <a:solidFill>
                <a:schemeClr val="accent4">
                  <a:lumMod val="60000"/>
                  <a:lumOff val="40000"/>
                </a:schemeClr>
              </a:solidFill>
            </a:endParaRPr>
          </a:p>
          <a:p>
            <a:r>
              <a:rPr lang="en-US" sz="3400" b="1" dirty="0" smtClean="0">
                <a:solidFill>
                  <a:schemeClr val="accent4">
                    <a:lumMod val="60000"/>
                    <a:lumOff val="40000"/>
                  </a:schemeClr>
                </a:solidFill>
              </a:rPr>
              <a:t>with </a:t>
            </a:r>
            <a:r>
              <a:rPr lang="en-US" sz="3400" b="1" dirty="0" smtClean="0">
                <a:solidFill>
                  <a:schemeClr val="accent4">
                    <a:lumMod val="60000"/>
                    <a:lumOff val="40000"/>
                  </a:schemeClr>
                </a:solidFill>
              </a:rPr>
              <a:t>local-</a:t>
            </a:r>
            <a:r>
              <a:rPr lang="en-US" sz="3400" b="1" dirty="0" err="1" smtClean="0">
                <a:solidFill>
                  <a:schemeClr val="accent4">
                    <a:lumMod val="60000"/>
                    <a:lumOff val="40000"/>
                  </a:schemeClr>
                </a:solidFill>
              </a:rPr>
              <a:t>pref</a:t>
            </a:r>
            <a:r>
              <a:rPr lang="en-US" sz="3400" b="1" dirty="0" smtClean="0">
                <a:solidFill>
                  <a:schemeClr val="accent4">
                    <a:lumMod val="60000"/>
                    <a:lumOff val="40000"/>
                  </a:schemeClr>
                </a:solidFill>
              </a:rPr>
              <a:t> 120</a:t>
            </a:r>
            <a:endParaRPr lang="en-US" sz="3400" b="1" dirty="0" smtClean="0">
              <a:solidFill>
                <a:schemeClr val="accent4">
                  <a:lumMod val="60000"/>
                  <a:lumOff val="40000"/>
                </a:schemeClr>
              </a:solidFill>
            </a:endParaRPr>
          </a:p>
        </p:txBody>
      </p:sp>
      <p:sp>
        <p:nvSpPr>
          <p:cNvPr id="2" name="Rectangle 1"/>
          <p:cNvSpPr/>
          <p:nvPr/>
        </p:nvSpPr>
        <p:spPr>
          <a:xfrm>
            <a:off x="16455334" y="7327668"/>
            <a:ext cx="4719300" cy="458739"/>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5" name="Rectangle 64"/>
          <p:cNvSpPr/>
          <p:nvPr/>
        </p:nvSpPr>
        <p:spPr>
          <a:xfrm>
            <a:off x="16932466" y="7855671"/>
            <a:ext cx="6590921" cy="1059085"/>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6" name="Rectangle 65"/>
          <p:cNvSpPr/>
          <p:nvPr/>
        </p:nvSpPr>
        <p:spPr>
          <a:xfrm>
            <a:off x="16923501" y="8976259"/>
            <a:ext cx="6599887" cy="2803365"/>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7" name="R1 BGP import filter from R2"/>
          <p:cNvSpPr/>
          <p:nvPr/>
        </p:nvSpPr>
        <p:spPr>
          <a:xfrm>
            <a:off x="19268759" y="4770066"/>
            <a:ext cx="4236094" cy="830997"/>
          </a:xfrm>
          <a:prstGeom prst="rect">
            <a:avLst/>
          </a:prstGeom>
          <a:ln w="12700">
            <a:miter lim="400000"/>
          </a:ln>
        </p:spPr>
        <p:txBody>
          <a:bodyPr wrap="none" lIns="45719" rIns="45719">
            <a:spAutoFit/>
          </a:bodyPr>
          <a:lstStyle>
            <a:lvl1pPr>
              <a:defRPr sz="4800"/>
            </a:lvl1pPr>
          </a:lstStyle>
          <a:p>
            <a:r>
              <a:rPr lang="en-US" dirty="0" smtClean="0"/>
              <a:t>SMT constraint</a:t>
            </a:r>
            <a:endParaRPr lang="en-US" dirty="0" smtClean="0"/>
          </a:p>
        </p:txBody>
      </p:sp>
      <p:sp>
        <p:nvSpPr>
          <p:cNvPr id="68" name="Rectangle 67"/>
          <p:cNvSpPr/>
          <p:nvPr/>
        </p:nvSpPr>
        <p:spPr>
          <a:xfrm>
            <a:off x="15957033" y="12272100"/>
            <a:ext cx="4690710" cy="1340123"/>
          </a:xfrm>
          <a:prstGeom prst="rect">
            <a:avLst/>
          </a:prstGeom>
          <a:solidFill>
            <a:schemeClr val="accent4">
              <a:lumMod val="60000"/>
              <a:lumOff val="40000"/>
              <a:alpha val="1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9" name="R1 BGP import filter from R2"/>
          <p:cNvSpPr/>
          <p:nvPr/>
        </p:nvSpPr>
        <p:spPr>
          <a:xfrm>
            <a:off x="10372863" y="12272100"/>
            <a:ext cx="5061640" cy="1138773"/>
          </a:xfrm>
          <a:prstGeom prst="rect">
            <a:avLst/>
          </a:prstGeom>
          <a:ln w="12700">
            <a:miter lim="400000"/>
          </a:ln>
        </p:spPr>
        <p:txBody>
          <a:bodyPr wrap="none" lIns="45719" rIns="45719">
            <a:spAutoFit/>
          </a:bodyPr>
          <a:lstStyle>
            <a:lvl1pPr>
              <a:defRPr sz="4800"/>
            </a:lvl1pPr>
          </a:lstStyle>
          <a:p>
            <a:r>
              <a:rPr lang="en-US" sz="3400" b="1" dirty="0" smtClean="0">
                <a:solidFill>
                  <a:schemeClr val="accent4">
                    <a:lumMod val="60000"/>
                    <a:lumOff val="40000"/>
                  </a:schemeClr>
                </a:solidFill>
              </a:rPr>
              <a:t>Otherwise, R1 does not </a:t>
            </a:r>
            <a:endParaRPr lang="en-US" sz="3400" b="1" dirty="0" smtClean="0">
              <a:solidFill>
                <a:schemeClr val="accent4">
                  <a:lumMod val="60000"/>
                  <a:lumOff val="40000"/>
                </a:schemeClr>
              </a:solidFill>
            </a:endParaRPr>
          </a:p>
          <a:p>
            <a:r>
              <a:rPr lang="en-US" sz="3400" b="1" dirty="0" smtClean="0">
                <a:solidFill>
                  <a:schemeClr val="accent4">
                    <a:lumMod val="60000"/>
                    <a:lumOff val="40000"/>
                  </a:schemeClr>
                </a:solidFill>
              </a:rPr>
              <a:t>receive a message</a:t>
            </a:r>
            <a:endParaRPr lang="en-US" sz="3400" b="1" dirty="0" smtClean="0">
              <a:solidFill>
                <a:schemeClr val="accent4">
                  <a:lumMod val="60000"/>
                  <a:lumOff val="40000"/>
                </a:schemeClr>
              </a:solidFill>
            </a:endParaRPr>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 grpId="0" animBg="1"/>
      <p:bldP spid="1147" grpId="0" animBg="1"/>
      <p:bldP spid="61" grpId="0" animBg="1"/>
      <p:bldP spid="62" grpId="0" animBg="1"/>
      <p:bldP spid="63" grpId="0" animBg="1"/>
      <p:bldP spid="2" grpId="0" animBg="1"/>
      <p:bldP spid="65" grpId="0" animBg="1"/>
      <p:bldP spid="66" grpId="0" animBg="1"/>
      <p:bldP spid="67" grpId="0" animBg="1"/>
      <p:bldP spid="68" grpId="0" animBg="1"/>
      <p:bldP spid="6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40" name="Group"/>
          <p:cNvSpPr/>
          <p:nvPr/>
        </p:nvSpPr>
        <p:spPr>
          <a:xfrm>
            <a:off x="3846708" y="483016"/>
            <a:ext cx="16684239"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Misconfigurations are common</a:t>
            </a:r>
          </a:p>
        </p:txBody>
      </p:sp>
      <p:pic>
        <p:nvPicPr>
          <p:cNvPr id="41" name="Untitled18.tiff" descr="Untitled18.tiff"/>
          <p:cNvPicPr>
            <a:picLocks noChangeAspect="1"/>
          </p:cNvPicPr>
          <p:nvPr/>
        </p:nvPicPr>
        <p:blipFill>
          <a:blip r:embed="rId1"/>
          <a:stretch>
            <a:fillRect/>
          </a:stretch>
        </p:blipFill>
        <p:spPr>
          <a:xfrm rot="21480000">
            <a:off x="13887855" y="7170650"/>
            <a:ext cx="10020301" cy="1282701"/>
          </a:xfrm>
          <a:prstGeom prst="rect">
            <a:avLst/>
          </a:prstGeom>
          <a:ln w="12700">
            <a:miter lim="400000"/>
            <a:headEnd/>
            <a:tailEnd/>
          </a:ln>
          <a:effectLst>
            <a:outerShdw blurRad="101600" dist="25400" dir="5400000" rotWithShape="0">
              <a:srgbClr val="000000">
                <a:alpha val="75000"/>
              </a:srgbClr>
            </a:outerShdw>
          </a:effectLst>
        </p:spPr>
      </p:pic>
      <p:pic>
        <p:nvPicPr>
          <p:cNvPr id="42" name="Untitled19.tiff" descr="Untitled19.tiff"/>
          <p:cNvPicPr>
            <a:picLocks noChangeAspect="1"/>
          </p:cNvPicPr>
          <p:nvPr/>
        </p:nvPicPr>
        <p:blipFill>
          <a:blip r:embed="rId2"/>
          <a:stretch>
            <a:fillRect/>
          </a:stretch>
        </p:blipFill>
        <p:spPr>
          <a:xfrm rot="120000">
            <a:off x="13504108" y="9355831"/>
            <a:ext cx="10727945" cy="1564728"/>
          </a:xfrm>
          <a:prstGeom prst="rect">
            <a:avLst/>
          </a:prstGeom>
          <a:ln w="12700">
            <a:miter lim="400000"/>
            <a:headEnd/>
            <a:tailEnd/>
          </a:ln>
          <a:effectLst>
            <a:outerShdw blurRad="101600" dist="25400" dir="5400000" rotWithShape="0">
              <a:srgbClr val="000000">
                <a:alpha val="75000"/>
              </a:srgbClr>
            </a:outerShdw>
          </a:effectLst>
        </p:spPr>
      </p:pic>
      <p:pic>
        <p:nvPicPr>
          <p:cNvPr id="43" name="Untitled6.tiff" descr="Untitled6.tiff"/>
          <p:cNvPicPr>
            <a:picLocks noChangeAspect="1"/>
          </p:cNvPicPr>
          <p:nvPr/>
        </p:nvPicPr>
        <p:blipFill>
          <a:blip r:embed="rId3"/>
          <a:stretch>
            <a:fillRect/>
          </a:stretch>
        </p:blipFill>
        <p:spPr>
          <a:xfrm>
            <a:off x="14732685" y="3247218"/>
            <a:ext cx="9194801" cy="3302001"/>
          </a:xfrm>
          <a:prstGeom prst="rect">
            <a:avLst/>
          </a:prstGeom>
          <a:ln w="12700">
            <a:miter lim="400000"/>
            <a:headEnd/>
            <a:tailEnd/>
          </a:ln>
          <a:effectLst>
            <a:outerShdw blurRad="101600" dist="25400" dir="5400000" rotWithShape="0">
              <a:srgbClr val="000000">
                <a:alpha val="75000"/>
              </a:srgbClr>
            </a:outerShdw>
          </a:effectLst>
        </p:spPr>
      </p:pic>
      <p:pic>
        <p:nvPicPr>
          <p:cNvPr id="44" name="Untitled7.tiff" descr="Untitled7.tiff"/>
          <p:cNvPicPr>
            <a:picLocks noChangeAspect="1"/>
          </p:cNvPicPr>
          <p:nvPr/>
        </p:nvPicPr>
        <p:blipFill>
          <a:blip r:embed="rId4"/>
          <a:stretch>
            <a:fillRect/>
          </a:stretch>
        </p:blipFill>
        <p:spPr>
          <a:xfrm>
            <a:off x="1100801" y="9169108"/>
            <a:ext cx="8420101" cy="1066801"/>
          </a:xfrm>
          <a:prstGeom prst="rect">
            <a:avLst/>
          </a:prstGeom>
          <a:ln w="12700">
            <a:miter lim="400000"/>
            <a:headEnd/>
            <a:tailEnd/>
          </a:ln>
          <a:effectLst>
            <a:outerShdw blurRad="101600" dist="25400" dir="5400000" rotWithShape="0">
              <a:srgbClr val="000000">
                <a:alpha val="75000"/>
              </a:srgbClr>
            </a:outerShdw>
          </a:effectLst>
        </p:spPr>
      </p:pic>
      <p:pic>
        <p:nvPicPr>
          <p:cNvPr id="45" name="Untitled8.tiff" descr="Untitled8.tiff"/>
          <p:cNvPicPr>
            <a:picLocks noChangeAspect="1"/>
          </p:cNvPicPr>
          <p:nvPr/>
        </p:nvPicPr>
        <p:blipFill>
          <a:blip r:embed="rId5"/>
          <a:stretch>
            <a:fillRect/>
          </a:stretch>
        </p:blipFill>
        <p:spPr>
          <a:xfrm rot="120000">
            <a:off x="1125568" y="5050784"/>
            <a:ext cx="10247555" cy="1598144"/>
          </a:xfrm>
          <a:prstGeom prst="rect">
            <a:avLst/>
          </a:prstGeom>
          <a:ln w="12700">
            <a:miter lim="400000"/>
            <a:headEnd/>
            <a:tailEnd/>
          </a:ln>
          <a:effectLst>
            <a:outerShdw blurRad="101600" dist="25400" dir="5400000" rotWithShape="0">
              <a:srgbClr val="000000">
                <a:alpha val="75000"/>
              </a:srgbClr>
            </a:outerShdw>
          </a:effectLst>
        </p:spPr>
      </p:pic>
      <p:pic>
        <p:nvPicPr>
          <p:cNvPr id="46" name="Untitled9.tiff" descr="Untitled9.tiff"/>
          <p:cNvPicPr>
            <a:picLocks noChangeAspect="1"/>
          </p:cNvPicPr>
          <p:nvPr/>
        </p:nvPicPr>
        <p:blipFill>
          <a:blip r:embed="rId6"/>
          <a:stretch>
            <a:fillRect/>
          </a:stretch>
        </p:blipFill>
        <p:spPr>
          <a:xfrm rot="21360000">
            <a:off x="508125" y="11058621"/>
            <a:ext cx="12496801" cy="1943101"/>
          </a:xfrm>
          <a:prstGeom prst="rect">
            <a:avLst/>
          </a:prstGeom>
          <a:ln w="12700">
            <a:miter lim="400000"/>
            <a:headEnd/>
            <a:tailEnd/>
          </a:ln>
          <a:effectLst>
            <a:outerShdw blurRad="101600" dist="25400" dir="5400000" rotWithShape="0">
              <a:srgbClr val="000000">
                <a:alpha val="75000"/>
              </a:srgbClr>
            </a:outerShdw>
          </a:effectLst>
        </p:spPr>
      </p:pic>
      <p:pic>
        <p:nvPicPr>
          <p:cNvPr id="47" name="Untitled3.tiff" descr="Untitled3.tiff"/>
          <p:cNvPicPr>
            <a:picLocks noChangeAspect="1"/>
          </p:cNvPicPr>
          <p:nvPr/>
        </p:nvPicPr>
        <p:blipFill>
          <a:blip r:embed="rId7"/>
          <a:stretch>
            <a:fillRect/>
          </a:stretch>
        </p:blipFill>
        <p:spPr>
          <a:xfrm rot="120000">
            <a:off x="6875468" y="3450700"/>
            <a:ext cx="7048750" cy="990601"/>
          </a:xfrm>
          <a:prstGeom prst="rect">
            <a:avLst/>
          </a:prstGeom>
          <a:ln w="12700">
            <a:miter lim="400000"/>
            <a:headEnd/>
            <a:tailEnd/>
          </a:ln>
          <a:effectLst>
            <a:outerShdw blurRad="101600" dist="25400" dir="5400000" rotWithShape="0">
              <a:srgbClr val="000000">
                <a:alpha val="75000"/>
              </a:srgbClr>
            </a:outerShdw>
          </a:effectLst>
        </p:spPr>
      </p:pic>
      <p:pic>
        <p:nvPicPr>
          <p:cNvPr id="48" name="Untitled5.tiff" descr="Untitled5.tiff"/>
          <p:cNvPicPr>
            <a:picLocks noChangeAspect="1"/>
          </p:cNvPicPr>
          <p:nvPr/>
        </p:nvPicPr>
        <p:blipFill>
          <a:blip r:embed="rId8"/>
          <a:stretch>
            <a:fillRect/>
          </a:stretch>
        </p:blipFill>
        <p:spPr>
          <a:xfrm rot="21417671">
            <a:off x="299178" y="2698055"/>
            <a:ext cx="5918201" cy="1397001"/>
          </a:xfrm>
          <a:prstGeom prst="rect">
            <a:avLst/>
          </a:prstGeom>
          <a:ln>
            <a:solidFill>
              <a:srgbClr val="F2F2F2"/>
            </a:solidFill>
          </a:ln>
          <a:effectLst>
            <a:outerShdw blurRad="101600" dist="25400" dir="5400000" rotWithShape="0">
              <a:srgbClr val="000000">
                <a:alpha val="75000"/>
              </a:srgbClr>
            </a:outerShdw>
          </a:effectLst>
        </p:spPr>
      </p:pic>
      <p:pic>
        <p:nvPicPr>
          <p:cNvPr id="49" name="Untitled.tiff" descr="Untitled.tiff"/>
          <p:cNvPicPr>
            <a:picLocks noChangeAspect="1"/>
          </p:cNvPicPr>
          <p:nvPr/>
        </p:nvPicPr>
        <p:blipFill>
          <a:blip r:embed="rId9"/>
          <a:stretch>
            <a:fillRect/>
          </a:stretch>
        </p:blipFill>
        <p:spPr>
          <a:xfrm rot="21540000">
            <a:off x="749425" y="7194289"/>
            <a:ext cx="12014201" cy="1473201"/>
          </a:xfrm>
          <a:prstGeom prst="rect">
            <a:avLst/>
          </a:prstGeom>
          <a:ln w="12700">
            <a:miter lim="400000"/>
            <a:headEnd/>
            <a:tailEnd/>
          </a:ln>
          <a:effectLst>
            <a:outerShdw blurRad="101600" dist="25400" dir="5400000" rotWithShape="0">
              <a:srgbClr val="000000">
                <a:alpha val="75000"/>
              </a:srgbClr>
            </a:outerShdw>
          </a:effectLst>
        </p:spPr>
      </p:pic>
      <p:pic>
        <p:nvPicPr>
          <p:cNvPr id="2" name="Picture 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632341" y="11446276"/>
            <a:ext cx="10078065" cy="1786645"/>
          </a:xfrm>
          <a:prstGeom prst="rect">
            <a:avLst/>
          </a:prstGeom>
          <a:effectLst>
            <a:outerShdw blurRad="101600" dist="38100" dir="5400000" algn="ctr" rotWithShape="0">
              <a:schemeClr val="accent6">
                <a:alpha val="76000"/>
              </a:schemeClr>
            </a:outerShdw>
          </a:effectLst>
        </p:spPr>
      </p:pic>
    </p:spTree>
  </p:cSld>
  <p:clrMapOvr>
    <a:masterClrMapping/>
  </p:clrMapOvr>
  <p:transition spd="med" advTm="7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150" name="Rectangle"/>
          <p:cNvSpPr/>
          <p:nvPr/>
        </p:nvSpPr>
        <p:spPr>
          <a:xfrm>
            <a:off x="741309" y="2624217"/>
            <a:ext cx="7024126" cy="1224117"/>
          </a:xfrm>
          <a:prstGeom prst="rect">
            <a:avLst/>
          </a:prstGeom>
          <a:solidFill>
            <a:srgbClr val="1DA185"/>
          </a:solidFill>
          <a:ln w="12700">
            <a:miter lim="400000"/>
          </a:ln>
        </p:spPr>
        <p:txBody>
          <a:bodyPr lIns="45719" rIns="45719" anchor="ctr"/>
          <a:lstStyle/>
          <a:p/>
        </p:txBody>
      </p:sp>
      <p:sp>
        <p:nvSpPr>
          <p:cNvPr id="1151"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p:txBody>
      </p:sp>
      <p:sp>
        <p:nvSpPr>
          <p:cNvPr id="1152"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p:txBody>
      </p:sp>
      <p:sp>
        <p:nvSpPr>
          <p:cNvPr id="1153" name="Decision Process"/>
          <p:cNvSpPr/>
          <p:nvPr/>
        </p:nvSpPr>
        <p:spPr>
          <a:xfrm>
            <a:off x="1531679" y="2819994"/>
            <a:ext cx="5417986" cy="984963"/>
          </a:xfrm>
          <a:prstGeom prst="rect">
            <a:avLst/>
          </a:prstGeom>
          <a:ln w="12700">
            <a:miter lim="400000"/>
          </a:ln>
        </p:spPr>
        <p:txBody>
          <a:bodyPr lIns="109709" tIns="109709" rIns="109709" bIns="109709"/>
          <a:lstStyle>
            <a:lvl1pPr>
              <a:lnSpc>
                <a:spcPct val="110000"/>
              </a:lnSpc>
              <a:defRPr sz="4000">
                <a:solidFill>
                  <a:srgbClr val="FFFFFF"/>
                </a:solidFill>
              </a:defRPr>
            </a:lvl1pPr>
          </a:lstStyle>
          <a:p>
            <a:r>
              <a:t>Decision Process</a:t>
            </a:r>
          </a:p>
        </p:txBody>
      </p:sp>
      <p:sp>
        <p:nvSpPr>
          <p:cNvPr id="1154" name="5"/>
          <p:cNvSpPr/>
          <p:nvPr/>
        </p:nvSpPr>
        <p:spPr>
          <a:xfrm>
            <a:off x="7004129" y="2906739"/>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t>5</a:t>
            </a:r>
          </a:p>
        </p:txBody>
      </p:sp>
      <p:sp>
        <p:nvSpPr>
          <p:cNvPr id="1155" name="Group"/>
          <p:cNvSpPr/>
          <p:nvPr/>
        </p:nvSpPr>
        <p:spPr>
          <a:xfrm>
            <a:off x="7417532" y="483016"/>
            <a:ext cx="9542622"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201" name="Group"/>
          <p:cNvGrpSpPr/>
          <p:nvPr/>
        </p:nvGrpSpPr>
        <p:grpSpPr>
          <a:xfrm>
            <a:off x="71851" y="4551893"/>
            <a:ext cx="9086241" cy="8298735"/>
            <a:chOff x="0" y="0"/>
            <a:chExt cx="9086239" cy="8298733"/>
          </a:xfrm>
        </p:grpSpPr>
        <p:sp>
          <p:nvSpPr>
            <p:cNvPr id="1156"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57"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58"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59"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60"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61"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62" name="Circle"/>
            <p:cNvSpPr/>
            <p:nvPr/>
          </p:nvSpPr>
          <p:spPr>
            <a:xfrm>
              <a:off x="3757543"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63"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164" name="R1BGP"/>
            <p:cNvSpPr/>
            <p:nvPr/>
          </p:nvSpPr>
          <p:spPr>
            <a:xfrm>
              <a:off x="3823014" y="3836404"/>
              <a:ext cx="1443395"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BGP   </a:t>
              </a:r>
              <a:endParaRPr sz="2400"/>
            </a:p>
          </p:txBody>
        </p:sp>
        <p:sp>
          <p:nvSpPr>
            <p:cNvPr id="1165" name="Circle"/>
            <p:cNvSpPr/>
            <p:nvPr/>
          </p:nvSpPr>
          <p:spPr>
            <a:xfrm>
              <a:off x="7526998"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66" name="Circle"/>
            <p:cNvSpPr/>
            <p:nvPr/>
          </p:nvSpPr>
          <p:spPr>
            <a:xfrm>
              <a:off x="0" y="3375315"/>
              <a:ext cx="1559241"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67" name="Circle"/>
            <p:cNvSpPr/>
            <p:nvPr/>
          </p:nvSpPr>
          <p:spPr>
            <a:xfrm>
              <a:off x="3757543" y="6739493"/>
              <a:ext cx="1559242" cy="155924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68" name="Circle"/>
            <p:cNvSpPr/>
            <p:nvPr/>
          </p:nvSpPr>
          <p:spPr>
            <a:xfrm>
              <a:off x="3757543" y="0"/>
              <a:ext cx="1559242" cy="155924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169" name="R1CON"/>
            <p:cNvSpPr/>
            <p:nvPr/>
          </p:nvSpPr>
          <p:spPr>
            <a:xfrm>
              <a:off x="110021" y="3791854"/>
              <a:ext cx="1477591"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CON   </a:t>
              </a:r>
              <a:endParaRPr sz="2400"/>
            </a:p>
          </p:txBody>
        </p:sp>
        <p:sp>
          <p:nvSpPr>
            <p:cNvPr id="1170" name="R1OSPF"/>
            <p:cNvSpPr/>
            <p:nvPr/>
          </p:nvSpPr>
          <p:spPr>
            <a:xfrm>
              <a:off x="3808266" y="7156032"/>
              <a:ext cx="1611370"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OSPF   </a:t>
              </a:r>
              <a:endParaRPr sz="2400"/>
            </a:p>
          </p:txBody>
        </p:sp>
        <p:sp>
          <p:nvSpPr>
            <p:cNvPr id="1171" name="R2BGP"/>
            <p:cNvSpPr/>
            <p:nvPr/>
          </p:nvSpPr>
          <p:spPr>
            <a:xfrm>
              <a:off x="7603607" y="3847542"/>
              <a:ext cx="1443396"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R2</a:t>
              </a:r>
              <a:r>
                <a:rPr sz="2400"/>
                <a:t>BGP   </a:t>
              </a:r>
              <a:endParaRPr sz="2400"/>
            </a:p>
          </p:txBody>
        </p:sp>
        <p:sp>
          <p:nvSpPr>
            <p:cNvPr id="1172" name="N1BGP"/>
            <p:cNvSpPr/>
            <p:nvPr/>
          </p:nvSpPr>
          <p:spPr>
            <a:xfrm>
              <a:off x="3867564" y="416540"/>
              <a:ext cx="1443395"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N1</a:t>
              </a:r>
              <a:r>
                <a:rPr sz="2400"/>
                <a:t>BGP   </a:t>
              </a:r>
              <a:endParaRPr sz="2400"/>
            </a:p>
          </p:txBody>
        </p:sp>
        <p:sp>
          <p:nvSpPr>
            <p:cNvPr id="1173" name="Circle"/>
            <p:cNvSpPr/>
            <p:nvPr/>
          </p:nvSpPr>
          <p:spPr>
            <a:xfrm>
              <a:off x="1694078" y="3978337"/>
              <a:ext cx="289574" cy="289575"/>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74" name="Circle"/>
            <p:cNvSpPr/>
            <p:nvPr/>
          </p:nvSpPr>
          <p:spPr>
            <a:xfrm>
              <a:off x="2653654" y="3972914"/>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75" name="Circle"/>
            <p:cNvSpPr/>
            <p:nvPr/>
          </p:nvSpPr>
          <p:spPr>
            <a:xfrm>
              <a:off x="4843986" y="2899948"/>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76" name="Circle"/>
            <p:cNvSpPr/>
            <p:nvPr/>
          </p:nvSpPr>
          <p:spPr>
            <a:xfrm>
              <a:off x="4858622" y="2240922"/>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77" name="Circle"/>
            <p:cNvSpPr/>
            <p:nvPr/>
          </p:nvSpPr>
          <p:spPr>
            <a:xfrm>
              <a:off x="3908004" y="1667495"/>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78" name="Circle"/>
            <p:cNvSpPr/>
            <p:nvPr/>
          </p:nvSpPr>
          <p:spPr>
            <a:xfrm>
              <a:off x="3848177" y="2349537"/>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79" name="Circle"/>
            <p:cNvSpPr/>
            <p:nvPr/>
          </p:nvSpPr>
          <p:spPr>
            <a:xfrm>
              <a:off x="5438408" y="3780445"/>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80" name="Circle"/>
            <p:cNvSpPr/>
            <p:nvPr/>
          </p:nvSpPr>
          <p:spPr>
            <a:xfrm>
              <a:off x="6348717" y="3734516"/>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81" name="Circle"/>
            <p:cNvSpPr/>
            <p:nvPr/>
          </p:nvSpPr>
          <p:spPr>
            <a:xfrm>
              <a:off x="7087825" y="4594016"/>
              <a:ext cx="289574" cy="289575"/>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82" name="Circle"/>
            <p:cNvSpPr/>
            <p:nvPr/>
          </p:nvSpPr>
          <p:spPr>
            <a:xfrm>
              <a:off x="6029331" y="4705391"/>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83" name="Circle"/>
            <p:cNvSpPr/>
            <p:nvPr/>
          </p:nvSpPr>
          <p:spPr>
            <a:xfrm>
              <a:off x="4821912" y="6358946"/>
              <a:ext cx="289574" cy="289575"/>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84" name="Circle"/>
            <p:cNvSpPr/>
            <p:nvPr/>
          </p:nvSpPr>
          <p:spPr>
            <a:xfrm>
              <a:off x="4904752" y="5642853"/>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85" name="Circle"/>
            <p:cNvSpPr/>
            <p:nvPr/>
          </p:nvSpPr>
          <p:spPr>
            <a:xfrm>
              <a:off x="3942997" y="5040893"/>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86" name="Circle"/>
            <p:cNvSpPr/>
            <p:nvPr/>
          </p:nvSpPr>
          <p:spPr>
            <a:xfrm>
              <a:off x="3883170" y="5694401"/>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187" name="e1"/>
            <p:cNvSpPr/>
            <p:nvPr/>
          </p:nvSpPr>
          <p:spPr>
            <a:xfrm>
              <a:off x="3261828" y="1416552"/>
              <a:ext cx="760096" cy="559100"/>
            </a:xfrm>
            <a:prstGeom prst="rect">
              <a:avLst/>
            </a:prstGeom>
            <a:noFill/>
            <a:ln w="12700" cap="flat">
              <a:noFill/>
              <a:miter lim="400000"/>
            </a:ln>
            <a:effectLst/>
          </p:spPr>
          <p:txBody>
            <a:bodyPr wrap="square" lIns="45719" tIns="45719" rIns="45719" bIns="45719" numCol="1" anchor="t">
              <a:noAutofit/>
            </a:bodyPr>
            <a:lstStyle/>
            <a:p>
              <a:r>
                <a:t>e1  </a:t>
              </a:r>
            </a:p>
          </p:txBody>
        </p:sp>
        <p:sp>
          <p:nvSpPr>
            <p:cNvPr id="1188" name="e2"/>
            <p:cNvSpPr/>
            <p:nvPr/>
          </p:nvSpPr>
          <p:spPr>
            <a:xfrm>
              <a:off x="5217742" y="2085579"/>
              <a:ext cx="760096" cy="559101"/>
            </a:xfrm>
            <a:prstGeom prst="rect">
              <a:avLst/>
            </a:prstGeom>
            <a:noFill/>
            <a:ln w="12700" cap="flat">
              <a:noFill/>
              <a:miter lim="400000"/>
            </a:ln>
            <a:effectLst/>
          </p:spPr>
          <p:txBody>
            <a:bodyPr wrap="square" lIns="45719" tIns="45719" rIns="45719" bIns="45719" numCol="1" anchor="t">
              <a:noAutofit/>
            </a:bodyPr>
            <a:lstStyle/>
            <a:p>
              <a:r>
                <a:t>e2  </a:t>
              </a:r>
            </a:p>
          </p:txBody>
        </p:sp>
        <p:sp>
          <p:nvSpPr>
            <p:cNvPr id="1189" name="e3"/>
            <p:cNvSpPr/>
            <p:nvPr/>
          </p:nvSpPr>
          <p:spPr>
            <a:xfrm>
              <a:off x="6257342" y="3239223"/>
              <a:ext cx="760096" cy="559100"/>
            </a:xfrm>
            <a:prstGeom prst="rect">
              <a:avLst/>
            </a:prstGeom>
            <a:noFill/>
            <a:ln w="12700" cap="flat">
              <a:noFill/>
              <a:miter lim="400000"/>
            </a:ln>
            <a:effectLst/>
          </p:spPr>
          <p:txBody>
            <a:bodyPr wrap="square" lIns="45719" tIns="45719" rIns="45719" bIns="45719" numCol="1" anchor="t">
              <a:noAutofit/>
            </a:bodyPr>
            <a:lstStyle/>
            <a:p>
              <a:r>
                <a:t>e3  </a:t>
              </a:r>
            </a:p>
          </p:txBody>
        </p:sp>
        <p:sp>
          <p:nvSpPr>
            <p:cNvPr id="1190" name="e4"/>
            <p:cNvSpPr/>
            <p:nvPr/>
          </p:nvSpPr>
          <p:spPr>
            <a:xfrm>
              <a:off x="7039312" y="4871746"/>
              <a:ext cx="760097" cy="559100"/>
            </a:xfrm>
            <a:prstGeom prst="rect">
              <a:avLst/>
            </a:prstGeom>
            <a:noFill/>
            <a:ln w="12700" cap="flat">
              <a:noFill/>
              <a:miter lim="400000"/>
            </a:ln>
            <a:effectLst/>
          </p:spPr>
          <p:txBody>
            <a:bodyPr wrap="square" lIns="45719" tIns="45719" rIns="45719" bIns="45719" numCol="1" anchor="t">
              <a:noAutofit/>
            </a:bodyPr>
            <a:lstStyle/>
            <a:p>
              <a:r>
                <a:t>e4  </a:t>
              </a:r>
            </a:p>
          </p:txBody>
        </p:sp>
        <p:sp>
          <p:nvSpPr>
            <p:cNvPr id="1191" name="e5"/>
            <p:cNvSpPr/>
            <p:nvPr/>
          </p:nvSpPr>
          <p:spPr>
            <a:xfrm>
              <a:off x="5221059" y="6211342"/>
              <a:ext cx="760097" cy="559100"/>
            </a:xfrm>
            <a:prstGeom prst="rect">
              <a:avLst/>
            </a:prstGeom>
            <a:noFill/>
            <a:ln w="12700" cap="flat">
              <a:noFill/>
              <a:miter lim="400000"/>
            </a:ln>
            <a:effectLst/>
          </p:spPr>
          <p:txBody>
            <a:bodyPr wrap="square" lIns="45719" tIns="45719" rIns="45719" bIns="45719" numCol="1" anchor="t">
              <a:noAutofit/>
            </a:bodyPr>
            <a:lstStyle/>
            <a:p>
              <a:r>
                <a:t>e5  </a:t>
              </a:r>
            </a:p>
          </p:txBody>
        </p:sp>
        <p:sp>
          <p:nvSpPr>
            <p:cNvPr id="1192" name="e6"/>
            <p:cNvSpPr/>
            <p:nvPr/>
          </p:nvSpPr>
          <p:spPr>
            <a:xfrm>
              <a:off x="3223386" y="5508090"/>
              <a:ext cx="760096" cy="559100"/>
            </a:xfrm>
            <a:prstGeom prst="rect">
              <a:avLst/>
            </a:prstGeom>
            <a:noFill/>
            <a:ln w="12700" cap="flat">
              <a:noFill/>
              <a:miter lim="400000"/>
            </a:ln>
            <a:effectLst/>
          </p:spPr>
          <p:txBody>
            <a:bodyPr wrap="square" lIns="45719" tIns="45719" rIns="45719" bIns="45719" numCol="1" anchor="t">
              <a:noAutofit/>
            </a:bodyPr>
            <a:lstStyle/>
            <a:p>
              <a:r>
                <a:t>e6  </a:t>
              </a:r>
            </a:p>
          </p:txBody>
        </p:sp>
        <p:sp>
          <p:nvSpPr>
            <p:cNvPr id="1193" name="e7"/>
            <p:cNvSpPr/>
            <p:nvPr/>
          </p:nvSpPr>
          <p:spPr>
            <a:xfrm>
              <a:off x="1570213" y="3401926"/>
              <a:ext cx="760096" cy="559100"/>
            </a:xfrm>
            <a:prstGeom prst="rect">
              <a:avLst/>
            </a:prstGeom>
            <a:noFill/>
            <a:ln w="12700" cap="flat">
              <a:noFill/>
              <a:miter lim="400000"/>
            </a:ln>
            <a:effectLst/>
          </p:spPr>
          <p:txBody>
            <a:bodyPr wrap="square" lIns="45719" tIns="45719" rIns="45719" bIns="45719" numCol="1" anchor="t">
              <a:noAutofit/>
            </a:bodyPr>
            <a:lstStyle/>
            <a:p>
              <a:r>
                <a:t>e7  </a:t>
              </a:r>
            </a:p>
          </p:txBody>
        </p:sp>
        <p:sp>
          <p:nvSpPr>
            <p:cNvPr id="1194" name="out2"/>
            <p:cNvSpPr/>
            <p:nvPr/>
          </p:nvSpPr>
          <p:spPr>
            <a:xfrm>
              <a:off x="5155590" y="2707428"/>
              <a:ext cx="1094480" cy="559100"/>
            </a:xfrm>
            <a:prstGeom prst="rect">
              <a:avLst/>
            </a:prstGeom>
            <a:noFill/>
            <a:ln w="12700" cap="flat">
              <a:noFill/>
              <a:miter lim="400000"/>
            </a:ln>
            <a:effectLst/>
          </p:spPr>
          <p:txBody>
            <a:bodyPr wrap="square" lIns="45719" tIns="45719" rIns="45719" bIns="45719" numCol="1" anchor="t">
              <a:noAutofit/>
            </a:bodyPr>
            <a:lstStyle/>
            <a:p>
              <a:r>
                <a:t>out2  </a:t>
              </a:r>
            </a:p>
          </p:txBody>
        </p:sp>
        <p:sp>
          <p:nvSpPr>
            <p:cNvPr id="1195" name="out3"/>
            <p:cNvSpPr/>
            <p:nvPr/>
          </p:nvSpPr>
          <p:spPr>
            <a:xfrm>
              <a:off x="5147351" y="3253085"/>
              <a:ext cx="1094480" cy="559100"/>
            </a:xfrm>
            <a:prstGeom prst="rect">
              <a:avLst/>
            </a:prstGeom>
            <a:noFill/>
            <a:ln w="12700" cap="flat">
              <a:noFill/>
              <a:miter lim="400000"/>
            </a:ln>
            <a:effectLst/>
          </p:spPr>
          <p:txBody>
            <a:bodyPr wrap="square" lIns="45719" tIns="45719" rIns="45719" bIns="45719" numCol="1" anchor="t">
              <a:noAutofit/>
            </a:bodyPr>
            <a:lstStyle/>
            <a:p>
              <a:r>
                <a:t>out3  </a:t>
              </a:r>
            </a:p>
          </p:txBody>
        </p:sp>
        <p:sp>
          <p:nvSpPr>
            <p:cNvPr id="1196" name="out6"/>
            <p:cNvSpPr/>
            <p:nvPr/>
          </p:nvSpPr>
          <p:spPr>
            <a:xfrm>
              <a:off x="3056194" y="4673774"/>
              <a:ext cx="1094480" cy="559100"/>
            </a:xfrm>
            <a:prstGeom prst="rect">
              <a:avLst/>
            </a:prstGeom>
            <a:noFill/>
            <a:ln w="12700" cap="flat">
              <a:noFill/>
              <a:miter lim="400000"/>
            </a:ln>
            <a:effectLst/>
          </p:spPr>
          <p:txBody>
            <a:bodyPr wrap="square" lIns="45719" tIns="45719" rIns="45719" bIns="45719" numCol="1" anchor="t">
              <a:noAutofit/>
            </a:bodyPr>
            <a:lstStyle/>
            <a:p>
              <a:r>
                <a:t>out6  </a:t>
              </a:r>
            </a:p>
          </p:txBody>
        </p:sp>
        <p:sp>
          <p:nvSpPr>
            <p:cNvPr id="1197" name="in1"/>
            <p:cNvSpPr/>
            <p:nvPr/>
          </p:nvSpPr>
          <p:spPr>
            <a:xfrm>
              <a:off x="3178847" y="2191515"/>
              <a:ext cx="849174" cy="559100"/>
            </a:xfrm>
            <a:prstGeom prst="rect">
              <a:avLst/>
            </a:prstGeom>
            <a:noFill/>
            <a:ln w="12700" cap="flat">
              <a:noFill/>
              <a:miter lim="400000"/>
            </a:ln>
            <a:effectLst/>
          </p:spPr>
          <p:txBody>
            <a:bodyPr wrap="square" lIns="45719" tIns="45719" rIns="45719" bIns="45719" numCol="1" anchor="t">
              <a:noAutofit/>
            </a:bodyPr>
            <a:lstStyle/>
            <a:p>
              <a:r>
                <a:t>in1  </a:t>
              </a:r>
            </a:p>
          </p:txBody>
        </p:sp>
        <p:sp>
          <p:nvSpPr>
            <p:cNvPr id="1198" name="in4"/>
            <p:cNvSpPr/>
            <p:nvPr/>
          </p:nvSpPr>
          <p:spPr>
            <a:xfrm>
              <a:off x="5860928" y="4906129"/>
              <a:ext cx="849174" cy="559101"/>
            </a:xfrm>
            <a:prstGeom prst="rect">
              <a:avLst/>
            </a:prstGeom>
            <a:noFill/>
            <a:ln w="12700" cap="flat">
              <a:noFill/>
              <a:miter lim="400000"/>
            </a:ln>
            <a:effectLst/>
          </p:spPr>
          <p:txBody>
            <a:bodyPr wrap="square" lIns="45719" tIns="45719" rIns="45719" bIns="45719" numCol="1" anchor="t">
              <a:noAutofit/>
            </a:bodyPr>
            <a:lstStyle/>
            <a:p>
              <a:r>
                <a:t>in4  </a:t>
              </a:r>
            </a:p>
          </p:txBody>
        </p:sp>
        <p:sp>
          <p:nvSpPr>
            <p:cNvPr id="1199" name="in5"/>
            <p:cNvSpPr/>
            <p:nvPr/>
          </p:nvSpPr>
          <p:spPr>
            <a:xfrm>
              <a:off x="5254613" y="5473189"/>
              <a:ext cx="849174" cy="559100"/>
            </a:xfrm>
            <a:prstGeom prst="rect">
              <a:avLst/>
            </a:prstGeom>
            <a:noFill/>
            <a:ln w="12700" cap="flat">
              <a:noFill/>
              <a:miter lim="400000"/>
            </a:ln>
            <a:effectLst/>
          </p:spPr>
          <p:txBody>
            <a:bodyPr wrap="square" lIns="45719" tIns="45719" rIns="45719" bIns="45719" numCol="1" anchor="t">
              <a:noAutofit/>
            </a:bodyPr>
            <a:lstStyle/>
            <a:p>
              <a:r>
                <a:t>in5  </a:t>
              </a:r>
            </a:p>
          </p:txBody>
        </p:sp>
        <p:sp>
          <p:nvSpPr>
            <p:cNvPr id="1200" name="in7"/>
            <p:cNvSpPr/>
            <p:nvPr/>
          </p:nvSpPr>
          <p:spPr>
            <a:xfrm>
              <a:off x="2437202" y="3358825"/>
              <a:ext cx="849174" cy="559100"/>
            </a:xfrm>
            <a:prstGeom prst="rect">
              <a:avLst/>
            </a:prstGeom>
            <a:noFill/>
            <a:ln w="12700" cap="flat">
              <a:noFill/>
              <a:miter lim="400000"/>
            </a:ln>
            <a:effectLst/>
          </p:spPr>
          <p:txBody>
            <a:bodyPr wrap="square" lIns="45719" tIns="45719" rIns="45719" bIns="45719" numCol="1" anchor="t">
              <a:noAutofit/>
            </a:bodyPr>
            <a:lstStyle/>
            <a:p>
              <a:r>
                <a:t>in7  </a:t>
              </a:r>
            </a:p>
          </p:txBody>
        </p:sp>
      </p:grpSp>
      <p:sp>
        <p:nvSpPr>
          <p:cNvPr id="1212" name="(R1-BGP-Best.prefixLen &lt; in1.prefixLen) ⋁…"/>
          <p:cNvSpPr/>
          <p:nvPr/>
        </p:nvSpPr>
        <p:spPr>
          <a:xfrm>
            <a:off x="11648508" y="10318135"/>
            <a:ext cx="10486202" cy="3170099"/>
          </a:xfrm>
          <a:prstGeom prst="rect">
            <a:avLst/>
          </a:prstGeom>
          <a:ln w="12700">
            <a:miter lim="400000"/>
          </a:ln>
        </p:spPr>
        <p:txBody>
          <a:bodyPr wrap="none" lIns="45719" rIns="45719">
            <a:spAutoFit/>
          </a:bodyPr>
          <a:lstStyle/>
          <a:p>
            <a:pPr>
              <a:defRPr sz="4000"/>
            </a:pPr>
            <a:r>
              <a:rPr dirty="0"/>
              <a:t>(R1-BGP-Best.prefixLen &lt; in1.prefixLen) ⋁</a:t>
            </a:r>
            <a:endParaRPr dirty="0"/>
          </a:p>
          <a:p>
            <a:pPr>
              <a:defRPr sz="4000"/>
            </a:pPr>
            <a:r>
              <a:rPr dirty="0"/>
              <a:t>(R1-BGP-Best.prefixLen = in1.prefixLen ⋀</a:t>
            </a:r>
            <a:endParaRPr dirty="0"/>
          </a:p>
          <a:p>
            <a:pPr>
              <a:defRPr sz="4000"/>
            </a:pPr>
            <a:r>
              <a:rPr lang="en-US" dirty="0" smtClean="0"/>
              <a:t>      (R1-BGP-Best.localPref &gt; </a:t>
            </a:r>
            <a:r>
              <a:rPr lang="en-US" dirty="0"/>
              <a:t>in1.localPref) </a:t>
            </a:r>
            <a:r>
              <a:rPr lang="en-US" dirty="0" smtClean="0"/>
              <a:t>⋁</a:t>
            </a:r>
            <a:endParaRPr lang="en-US" dirty="0" smtClean="0"/>
          </a:p>
          <a:p>
            <a:pPr>
              <a:defRPr sz="4000"/>
            </a:pPr>
            <a:r>
              <a:rPr lang="en-US" dirty="0"/>
              <a:t> </a:t>
            </a:r>
            <a:r>
              <a:rPr lang="en-US" dirty="0" smtClean="0"/>
              <a:t>     (R1-BGP-Best.localPref = in1.localPref)</a:t>
            </a:r>
            <a:r>
              <a:rPr dirty="0" smtClean="0"/>
              <a:t> </a:t>
            </a:r>
            <a:r>
              <a:rPr lang="en-US" dirty="0"/>
              <a:t>⋀</a:t>
            </a:r>
            <a:r>
              <a:rPr dirty="0" smtClean="0"/>
              <a:t> </a:t>
            </a:r>
            <a:endParaRPr lang="en-US" dirty="0" smtClean="0"/>
          </a:p>
          <a:p>
            <a:pPr>
              <a:defRPr sz="4000"/>
            </a:pPr>
            <a:r>
              <a:rPr lang="en-US" dirty="0"/>
              <a:t> </a:t>
            </a:r>
            <a:r>
              <a:rPr lang="en-US" dirty="0" smtClean="0"/>
              <a:t>     </a:t>
            </a:r>
            <a:r>
              <a:rPr dirty="0" smtClean="0"/>
              <a:t>…</a:t>
            </a:r>
            <a:endParaRPr dirty="0"/>
          </a:p>
        </p:txBody>
      </p:sp>
      <p:sp>
        <p:nvSpPr>
          <p:cNvPr id="67" name="R1-BEST = Min(R1-BGP-BEST"/>
          <p:cNvSpPr/>
          <p:nvPr/>
        </p:nvSpPr>
        <p:spPr>
          <a:xfrm>
            <a:off x="11649727" y="3114926"/>
            <a:ext cx="10620854" cy="830997"/>
          </a:xfrm>
          <a:prstGeom prst="rect">
            <a:avLst/>
          </a:prstGeom>
          <a:ln w="12700">
            <a:miter lim="400000"/>
          </a:ln>
        </p:spPr>
        <p:txBody>
          <a:bodyPr wrap="none" lIns="45719" rIns="45719">
            <a:spAutoFit/>
          </a:bodyPr>
          <a:lstStyle>
            <a:lvl1pPr>
              <a:defRPr sz="4800"/>
            </a:lvl1pPr>
          </a:lstStyle>
          <a:p>
            <a:r>
              <a:rPr dirty="0" smtClean="0"/>
              <a:t>R1</a:t>
            </a:r>
            <a:r>
              <a:rPr lang="en-US" dirty="0" smtClean="0"/>
              <a:t>-BGP-</a:t>
            </a:r>
            <a:r>
              <a:rPr dirty="0" smtClean="0"/>
              <a:t>BEST </a:t>
            </a:r>
            <a:r>
              <a:rPr dirty="0"/>
              <a:t>= </a:t>
            </a:r>
            <a:r>
              <a:rPr dirty="0" smtClean="0"/>
              <a:t>Min(</a:t>
            </a:r>
            <a:r>
              <a:rPr lang="en-US" dirty="0" smtClean="0"/>
              <a:t>in1, in4, in5, in7)</a:t>
            </a:r>
            <a:endParaRPr dirty="0"/>
          </a:p>
        </p:txBody>
      </p:sp>
      <p:sp>
        <p:nvSpPr>
          <p:cNvPr id="61" name="R1-OSPF-BEST"/>
          <p:cNvSpPr/>
          <p:nvPr/>
        </p:nvSpPr>
        <p:spPr>
          <a:xfrm>
            <a:off x="16102532" y="5546435"/>
            <a:ext cx="4541302" cy="828041"/>
          </a:xfrm>
          <a:prstGeom prst="rect">
            <a:avLst/>
          </a:prstGeom>
          <a:ln w="12700">
            <a:miter lim="400000"/>
          </a:ln>
        </p:spPr>
        <p:txBody>
          <a:bodyPr wrap="none" lIns="45719" rIns="45719">
            <a:spAutoFit/>
          </a:bodyPr>
          <a:lstStyle>
            <a:lvl1pPr>
              <a:defRPr sz="4800"/>
            </a:lvl1pPr>
          </a:lstStyle>
          <a:p>
            <a:r>
              <a:rPr dirty="0"/>
              <a:t>R1-OSPF-BEST</a:t>
            </a:r>
            <a:endParaRPr dirty="0"/>
          </a:p>
        </p:txBody>
      </p:sp>
      <p:sp>
        <p:nvSpPr>
          <p:cNvPr id="62" name="R1-BEST = Min(R1-BGP-BEST"/>
          <p:cNvSpPr/>
          <p:nvPr/>
        </p:nvSpPr>
        <p:spPr>
          <a:xfrm>
            <a:off x="11648508" y="4785874"/>
            <a:ext cx="8612645" cy="828041"/>
          </a:xfrm>
          <a:prstGeom prst="rect">
            <a:avLst/>
          </a:prstGeom>
          <a:ln w="12700">
            <a:miter lim="400000"/>
          </a:ln>
        </p:spPr>
        <p:txBody>
          <a:bodyPr wrap="none" lIns="45719" rIns="45719">
            <a:spAutoFit/>
          </a:bodyPr>
          <a:lstStyle>
            <a:lvl1pPr>
              <a:defRPr sz="4800"/>
            </a:lvl1pPr>
          </a:lstStyle>
          <a:p>
            <a:r>
              <a:rPr dirty="0"/>
              <a:t>R1-BEST = Min(R1-BGP-BEST</a:t>
            </a:r>
            <a:endParaRPr dirty="0"/>
          </a:p>
        </p:txBody>
      </p:sp>
      <p:sp>
        <p:nvSpPr>
          <p:cNvPr id="63" name="R1-CON-BEST)"/>
          <p:cNvSpPr/>
          <p:nvPr/>
        </p:nvSpPr>
        <p:spPr>
          <a:xfrm>
            <a:off x="16102532" y="6258117"/>
            <a:ext cx="4439206" cy="828041"/>
          </a:xfrm>
          <a:prstGeom prst="rect">
            <a:avLst/>
          </a:prstGeom>
          <a:ln w="12700">
            <a:miter lim="400000"/>
          </a:ln>
        </p:spPr>
        <p:txBody>
          <a:bodyPr wrap="none" lIns="45719" rIns="45719">
            <a:spAutoFit/>
          </a:bodyPr>
          <a:lstStyle>
            <a:lvl1pPr>
              <a:defRPr sz="4800"/>
            </a:lvl1pPr>
          </a:lstStyle>
          <a:p>
            <a:r>
              <a:rPr dirty="0"/>
              <a:t>R1-CON-BEST)</a:t>
            </a:r>
            <a:endParaRPr dirty="0"/>
          </a:p>
        </p:txBody>
      </p:sp>
      <p:sp>
        <p:nvSpPr>
          <p:cNvPr id="64" name="R1-BEST = Min(R1-BGP-BEST"/>
          <p:cNvSpPr/>
          <p:nvPr/>
        </p:nvSpPr>
        <p:spPr>
          <a:xfrm>
            <a:off x="11649727" y="8363851"/>
            <a:ext cx="8958541" cy="1569660"/>
          </a:xfrm>
          <a:prstGeom prst="rect">
            <a:avLst/>
          </a:prstGeom>
          <a:ln w="12700">
            <a:miter lim="400000"/>
          </a:ln>
        </p:spPr>
        <p:txBody>
          <a:bodyPr wrap="none" lIns="45719" rIns="45719">
            <a:spAutoFit/>
          </a:bodyPr>
          <a:lstStyle>
            <a:lvl1pPr>
              <a:defRPr sz="4800"/>
            </a:lvl1pPr>
          </a:lstStyle>
          <a:p>
            <a:r>
              <a:rPr lang="en-US" b="1" dirty="0" smtClean="0"/>
              <a:t>Protocol Specific </a:t>
            </a:r>
            <a:endParaRPr lang="en-US" b="1" dirty="0" smtClean="0"/>
          </a:p>
          <a:p>
            <a:r>
              <a:rPr lang="en-US" b="1" dirty="0" smtClean="0"/>
              <a:t>Lexicographic Comparison (</a:t>
            </a:r>
            <a:r>
              <a:rPr lang="en-US" dirty="0" smtClean="0"/>
              <a:t>≤</a:t>
            </a:r>
            <a:r>
              <a:rPr lang="en-US" b="1" dirty="0" smtClean="0"/>
              <a:t>)</a:t>
            </a:r>
            <a:endParaRPr b="1" dirty="0"/>
          </a:p>
        </p:txBody>
      </p:sp>
    </p:spTree>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276" name="Rectangle"/>
          <p:cNvSpPr/>
          <p:nvPr/>
        </p:nvSpPr>
        <p:spPr>
          <a:xfrm>
            <a:off x="741309" y="2624217"/>
            <a:ext cx="7024126" cy="1224117"/>
          </a:xfrm>
          <a:prstGeom prst="rect">
            <a:avLst/>
          </a:prstGeom>
          <a:solidFill>
            <a:srgbClr val="1DA185"/>
          </a:solidFill>
          <a:ln w="12700">
            <a:miter lim="400000"/>
          </a:ln>
        </p:spPr>
        <p:txBody>
          <a:bodyPr lIns="45719" rIns="45719" anchor="ctr"/>
          <a:lstStyle/>
          <a:p/>
        </p:txBody>
      </p:sp>
      <p:sp>
        <p:nvSpPr>
          <p:cNvPr id="1277" name="Shape"/>
          <p:cNvSpPr/>
          <p:nvPr/>
        </p:nvSpPr>
        <p:spPr>
          <a:xfrm>
            <a:off x="6570295" y="3046112"/>
            <a:ext cx="1210940" cy="855909"/>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8161" y="0"/>
                </a:lnTo>
                <a:lnTo>
                  <a:pt x="0" y="21600"/>
                </a:lnTo>
                <a:lnTo>
                  <a:pt x="21600" y="21600"/>
                </a:lnTo>
                <a:lnTo>
                  <a:pt x="21600" y="0"/>
                </a:lnTo>
              </a:path>
            </a:pathLst>
          </a:custGeom>
          <a:solidFill>
            <a:srgbClr val="FFFFFF"/>
          </a:solidFill>
          <a:ln w="12700">
            <a:miter lim="400000"/>
          </a:ln>
        </p:spPr>
        <p:txBody>
          <a:bodyPr lIns="45719" rIns="45719" anchor="ctr"/>
          <a:lstStyle/>
          <a:p/>
        </p:txBody>
      </p:sp>
      <p:sp>
        <p:nvSpPr>
          <p:cNvPr id="1278" name="Shape"/>
          <p:cNvSpPr/>
          <p:nvPr/>
        </p:nvSpPr>
        <p:spPr>
          <a:xfrm>
            <a:off x="1050869" y="2989439"/>
            <a:ext cx="330013" cy="544473"/>
          </a:xfrm>
          <a:custGeom>
            <a:avLst/>
            <a:gdLst/>
            <a:ahLst/>
            <a:cxnLst>
              <a:cxn ang="0">
                <a:pos x="wd2" y="hd2"/>
              </a:cxn>
              <a:cxn ang="5400000">
                <a:pos x="wd2" y="hd2"/>
              </a:cxn>
              <a:cxn ang="10800000">
                <a:pos x="wd2" y="hd2"/>
              </a:cxn>
              <a:cxn ang="16200000">
                <a:pos x="wd2" y="hd2"/>
              </a:cxn>
            </a:cxnLst>
            <a:rect l="0" t="0" r="r" b="b"/>
            <a:pathLst>
              <a:path w="21138" h="21071" extrusionOk="0">
                <a:moveTo>
                  <a:pt x="1421" y="17327"/>
                </a:moveTo>
                <a:cubicBezTo>
                  <a:pt x="13606" y="10505"/>
                  <a:pt x="13606" y="10505"/>
                  <a:pt x="13606" y="10505"/>
                </a:cubicBezTo>
                <a:cubicBezTo>
                  <a:pt x="1243" y="3835"/>
                  <a:pt x="1243" y="3835"/>
                  <a:pt x="1243" y="3835"/>
                </a:cubicBezTo>
                <a:cubicBezTo>
                  <a:pt x="-36" y="3182"/>
                  <a:pt x="-462" y="1765"/>
                  <a:pt x="604" y="871"/>
                </a:cubicBezTo>
                <a:cubicBezTo>
                  <a:pt x="1421" y="-22"/>
                  <a:pt x="3126" y="-284"/>
                  <a:pt x="4370" y="348"/>
                </a:cubicBezTo>
                <a:cubicBezTo>
                  <a:pt x="19895" y="8718"/>
                  <a:pt x="19895" y="8718"/>
                  <a:pt x="19895" y="8718"/>
                </a:cubicBezTo>
                <a:cubicBezTo>
                  <a:pt x="20712" y="9110"/>
                  <a:pt x="21138" y="9742"/>
                  <a:pt x="21138" y="10374"/>
                </a:cubicBezTo>
                <a:cubicBezTo>
                  <a:pt x="21138" y="11137"/>
                  <a:pt x="20712" y="11660"/>
                  <a:pt x="20108" y="12162"/>
                </a:cubicBezTo>
                <a:cubicBezTo>
                  <a:pt x="4796" y="20662"/>
                  <a:pt x="4796" y="20662"/>
                  <a:pt x="4796" y="20662"/>
                </a:cubicBezTo>
                <a:cubicBezTo>
                  <a:pt x="3552" y="21316"/>
                  <a:pt x="1847" y="21185"/>
                  <a:pt x="817" y="20270"/>
                </a:cubicBezTo>
                <a:cubicBezTo>
                  <a:pt x="-36" y="19245"/>
                  <a:pt x="177" y="17959"/>
                  <a:pt x="1421" y="17327"/>
                </a:cubicBezTo>
              </a:path>
            </a:pathLst>
          </a:custGeom>
          <a:solidFill>
            <a:srgbClr val="FFFFFF"/>
          </a:solidFill>
          <a:ln w="12700">
            <a:miter lim="400000"/>
          </a:ln>
        </p:spPr>
        <p:txBody>
          <a:bodyPr lIns="45719" rIns="45719" anchor="ctr"/>
          <a:lstStyle/>
          <a:p/>
        </p:txBody>
      </p:sp>
      <p:sp>
        <p:nvSpPr>
          <p:cNvPr id="1279" name="Decision Process"/>
          <p:cNvSpPr/>
          <p:nvPr/>
        </p:nvSpPr>
        <p:spPr>
          <a:xfrm>
            <a:off x="1531679" y="2819994"/>
            <a:ext cx="5417986" cy="984963"/>
          </a:xfrm>
          <a:prstGeom prst="rect">
            <a:avLst/>
          </a:prstGeom>
          <a:ln w="12700">
            <a:miter lim="400000"/>
          </a:ln>
        </p:spPr>
        <p:txBody>
          <a:bodyPr lIns="109709" tIns="109709" rIns="109709" bIns="109709"/>
          <a:lstStyle>
            <a:lvl1pPr>
              <a:lnSpc>
                <a:spcPct val="110000"/>
              </a:lnSpc>
              <a:defRPr sz="4000">
                <a:solidFill>
                  <a:srgbClr val="FFFFFF"/>
                </a:solidFill>
              </a:defRPr>
            </a:lvl1pPr>
          </a:lstStyle>
          <a:p>
            <a:r>
              <a:t>Decision Process</a:t>
            </a:r>
          </a:p>
        </p:txBody>
      </p:sp>
      <p:sp>
        <p:nvSpPr>
          <p:cNvPr id="1280" name="5"/>
          <p:cNvSpPr/>
          <p:nvPr/>
        </p:nvSpPr>
        <p:spPr>
          <a:xfrm>
            <a:off x="7004129" y="2906739"/>
            <a:ext cx="591045" cy="984963"/>
          </a:xfrm>
          <a:prstGeom prst="rect">
            <a:avLst/>
          </a:prstGeom>
          <a:ln w="12700">
            <a:miter lim="400000"/>
          </a:ln>
        </p:spPr>
        <p:txBody>
          <a:bodyPr lIns="91421" tIns="91421" rIns="91421" bIns="91421"/>
          <a:lstStyle>
            <a:lvl1pPr algn="r">
              <a:defRPr sz="6400" b="1">
                <a:latin typeface="Arial" panose="020B0604020202090204"/>
                <a:ea typeface="Arial" panose="020B0604020202090204"/>
                <a:cs typeface="Arial" panose="020B0604020202090204"/>
                <a:sym typeface="Arial" panose="020B0604020202090204"/>
              </a:defRPr>
            </a:lvl1pPr>
          </a:lstStyle>
          <a:p>
            <a:r>
              <a:t>5</a:t>
            </a:r>
          </a:p>
        </p:txBody>
      </p:sp>
      <p:sp>
        <p:nvSpPr>
          <p:cNvPr id="1281" name="Group"/>
          <p:cNvSpPr/>
          <p:nvPr/>
        </p:nvSpPr>
        <p:spPr>
          <a:xfrm>
            <a:off x="7417532" y="483016"/>
            <a:ext cx="9542622"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Running Example</a:t>
            </a:r>
          </a:p>
        </p:txBody>
      </p:sp>
      <p:grpSp>
        <p:nvGrpSpPr>
          <p:cNvPr id="1327" name="Group"/>
          <p:cNvGrpSpPr/>
          <p:nvPr/>
        </p:nvGrpSpPr>
        <p:grpSpPr>
          <a:xfrm>
            <a:off x="71851" y="4551893"/>
            <a:ext cx="9086241" cy="8298735"/>
            <a:chOff x="0" y="0"/>
            <a:chExt cx="9086239" cy="8298733"/>
          </a:xfrm>
        </p:grpSpPr>
        <p:sp>
          <p:nvSpPr>
            <p:cNvPr id="1282" name="Line"/>
            <p:cNvSpPr/>
            <p:nvPr/>
          </p:nvSpPr>
          <p:spPr>
            <a:xfrm rot="5400000" flipH="1">
              <a:off x="3223972" y="5655341"/>
              <a:ext cx="2704458" cy="983777"/>
            </a:xfrm>
            <a:custGeom>
              <a:avLst/>
              <a:gdLst/>
              <a:ahLst/>
              <a:cxnLst>
                <a:cxn ang="0">
                  <a:pos x="wd2" y="hd2"/>
                </a:cxn>
                <a:cxn ang="5400000">
                  <a:pos x="wd2" y="hd2"/>
                </a:cxn>
                <a:cxn ang="10800000">
                  <a:pos x="wd2" y="hd2"/>
                </a:cxn>
                <a:cxn ang="16200000">
                  <a:pos x="wd2" y="hd2"/>
                </a:cxn>
              </a:cxnLst>
              <a:rect l="0" t="0" r="r" b="b"/>
              <a:pathLst>
                <a:path w="21600" h="20964" extrusionOk="0">
                  <a:moveTo>
                    <a:pt x="0" y="20964"/>
                  </a:moveTo>
                  <a:cubicBezTo>
                    <a:pt x="1351" y="10759"/>
                    <a:pt x="6302" y="1075"/>
                    <a:pt x="12112" y="85"/>
                  </a:cubicBezTo>
                  <a:cubicBezTo>
                    <a:pt x="16342" y="-636"/>
                    <a:pt x="20016" y="3304"/>
                    <a:pt x="21600" y="854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283" name="Line"/>
            <p:cNvSpPr/>
            <p:nvPr/>
          </p:nvSpPr>
          <p:spPr>
            <a:xfrm>
              <a:off x="4596921" y="3924675"/>
              <a:ext cx="2897170" cy="456116"/>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284" name="Line"/>
            <p:cNvSpPr/>
            <p:nvPr/>
          </p:nvSpPr>
          <p:spPr>
            <a:xfrm rot="10800000">
              <a:off x="5155590" y="4391013"/>
              <a:ext cx="2798529" cy="497176"/>
            </a:xfrm>
            <a:custGeom>
              <a:avLst/>
              <a:gdLst/>
              <a:ahLst/>
              <a:cxnLst>
                <a:cxn ang="0">
                  <a:pos x="wd2" y="hd2"/>
                </a:cxn>
                <a:cxn ang="5400000">
                  <a:pos x="wd2" y="hd2"/>
                </a:cxn>
                <a:cxn ang="10800000">
                  <a:pos x="wd2" y="hd2"/>
                </a:cxn>
                <a:cxn ang="16200000">
                  <a:pos x="wd2" y="hd2"/>
                </a:cxn>
              </a:cxnLst>
              <a:rect l="0" t="0" r="r" b="b"/>
              <a:pathLst>
                <a:path w="21600" h="19748" extrusionOk="0">
                  <a:moveTo>
                    <a:pt x="0" y="19748"/>
                  </a:moveTo>
                  <a:cubicBezTo>
                    <a:pt x="2067" y="6204"/>
                    <a:pt x="7763" y="-1852"/>
                    <a:pt x="13605" y="365"/>
                  </a:cubicBezTo>
                  <a:cubicBezTo>
                    <a:pt x="17096" y="1689"/>
                    <a:pt x="20083" y="6508"/>
                    <a:pt x="21600" y="1408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285" name="Line"/>
            <p:cNvSpPr/>
            <p:nvPr/>
          </p:nvSpPr>
          <p:spPr>
            <a:xfrm rot="16200000" flipH="1">
              <a:off x="3084340" y="5436358"/>
              <a:ext cx="2271441" cy="380665"/>
            </a:xfrm>
            <a:custGeom>
              <a:avLst/>
              <a:gdLst/>
              <a:ahLst/>
              <a:cxnLst>
                <a:cxn ang="0">
                  <a:pos x="wd2" y="hd2"/>
                </a:cxn>
                <a:cxn ang="5400000">
                  <a:pos x="wd2" y="hd2"/>
                </a:cxn>
                <a:cxn ang="10800000">
                  <a:pos x="wd2" y="hd2"/>
                </a:cxn>
                <a:cxn ang="16200000">
                  <a:pos x="wd2" y="hd2"/>
                </a:cxn>
              </a:cxnLst>
              <a:rect l="0" t="0" r="r" b="b"/>
              <a:pathLst>
                <a:path w="21600" h="20168" extrusionOk="0">
                  <a:moveTo>
                    <a:pt x="0" y="20168"/>
                  </a:moveTo>
                  <a:cubicBezTo>
                    <a:pt x="2786" y="8770"/>
                    <a:pt x="6520" y="1910"/>
                    <a:pt x="10402" y="342"/>
                  </a:cubicBezTo>
                  <a:cubicBezTo>
                    <a:pt x="14791" y="-1432"/>
                    <a:pt x="18875" y="3792"/>
                    <a:pt x="21600" y="14030"/>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286" name="Line"/>
            <p:cNvSpPr/>
            <p:nvPr/>
          </p:nvSpPr>
          <p:spPr>
            <a:xfrm rot="5400000" flipH="1">
              <a:off x="3602775" y="2548082"/>
              <a:ext cx="2465937" cy="383779"/>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287" name="Line"/>
            <p:cNvSpPr/>
            <p:nvPr/>
          </p:nvSpPr>
          <p:spPr>
            <a:xfrm rot="16200000" flipH="1">
              <a:off x="2982341" y="1967654"/>
              <a:ext cx="2514421" cy="481488"/>
            </a:xfrm>
            <a:custGeom>
              <a:avLst/>
              <a:gdLst/>
              <a:ahLst/>
              <a:cxnLst>
                <a:cxn ang="0">
                  <a:pos x="wd2" y="hd2"/>
                </a:cxn>
                <a:cxn ang="5400000">
                  <a:pos x="wd2" y="hd2"/>
                </a:cxn>
                <a:cxn ang="10800000">
                  <a:pos x="wd2" y="hd2"/>
                </a:cxn>
                <a:cxn ang="16200000">
                  <a:pos x="wd2" y="hd2"/>
                </a:cxn>
              </a:cxnLst>
              <a:rect l="0" t="0" r="r" b="b"/>
              <a:pathLst>
                <a:path w="21600" h="20455" extrusionOk="0">
                  <a:moveTo>
                    <a:pt x="0" y="20455"/>
                  </a:moveTo>
                  <a:cubicBezTo>
                    <a:pt x="2267" y="9436"/>
                    <a:pt x="6630" y="1857"/>
                    <a:pt x="11223" y="272"/>
                  </a:cubicBezTo>
                  <a:cubicBezTo>
                    <a:pt x="15327" y="-1145"/>
                    <a:pt x="19117" y="3051"/>
                    <a:pt x="21600" y="11153"/>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288" name="Circle"/>
            <p:cNvSpPr/>
            <p:nvPr/>
          </p:nvSpPr>
          <p:spPr>
            <a:xfrm>
              <a:off x="3757543"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289" name="Line"/>
            <p:cNvSpPr/>
            <p:nvPr/>
          </p:nvSpPr>
          <p:spPr>
            <a:xfrm>
              <a:off x="928858" y="4132495"/>
              <a:ext cx="2786514" cy="88735"/>
            </a:xfrm>
            <a:custGeom>
              <a:avLst/>
              <a:gdLst/>
              <a:ahLst/>
              <a:cxnLst>
                <a:cxn ang="0">
                  <a:pos x="wd2" y="hd2"/>
                </a:cxn>
                <a:cxn ang="5400000">
                  <a:pos x="wd2" y="hd2"/>
                </a:cxn>
                <a:cxn ang="10800000">
                  <a:pos x="wd2" y="hd2"/>
                </a:cxn>
                <a:cxn ang="16200000">
                  <a:pos x="wd2" y="hd2"/>
                </a:cxn>
              </a:cxnLst>
              <a:rect l="0" t="0" r="r" b="b"/>
              <a:pathLst>
                <a:path w="21600" h="19588" extrusionOk="0">
                  <a:moveTo>
                    <a:pt x="0" y="19588"/>
                  </a:moveTo>
                  <a:cubicBezTo>
                    <a:pt x="4023" y="2896"/>
                    <a:pt x="8858" y="3943"/>
                    <a:pt x="13765" y="1477"/>
                  </a:cubicBezTo>
                  <a:cubicBezTo>
                    <a:pt x="16605" y="49"/>
                    <a:pt x="19278" y="-2012"/>
                    <a:pt x="21600" y="4501"/>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290" name="R1BGP"/>
            <p:cNvSpPr/>
            <p:nvPr/>
          </p:nvSpPr>
          <p:spPr>
            <a:xfrm>
              <a:off x="3823014" y="3836404"/>
              <a:ext cx="1443395"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BGP   </a:t>
              </a:r>
              <a:endParaRPr sz="2400"/>
            </a:p>
          </p:txBody>
        </p:sp>
        <p:sp>
          <p:nvSpPr>
            <p:cNvPr id="1291" name="Circle"/>
            <p:cNvSpPr/>
            <p:nvPr/>
          </p:nvSpPr>
          <p:spPr>
            <a:xfrm>
              <a:off x="7526998"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292" name="Circle"/>
            <p:cNvSpPr/>
            <p:nvPr/>
          </p:nvSpPr>
          <p:spPr>
            <a:xfrm>
              <a:off x="0" y="3375315"/>
              <a:ext cx="1559241"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293" name="Circle"/>
            <p:cNvSpPr/>
            <p:nvPr/>
          </p:nvSpPr>
          <p:spPr>
            <a:xfrm>
              <a:off x="3757543" y="6739493"/>
              <a:ext cx="1559242" cy="155924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294" name="Circle"/>
            <p:cNvSpPr/>
            <p:nvPr/>
          </p:nvSpPr>
          <p:spPr>
            <a:xfrm>
              <a:off x="3757543" y="0"/>
              <a:ext cx="1559242" cy="155924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295" name="R1CON"/>
            <p:cNvSpPr/>
            <p:nvPr/>
          </p:nvSpPr>
          <p:spPr>
            <a:xfrm>
              <a:off x="110021" y="3791854"/>
              <a:ext cx="1477591"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CON   </a:t>
              </a:r>
              <a:endParaRPr sz="2400"/>
            </a:p>
          </p:txBody>
        </p:sp>
        <p:sp>
          <p:nvSpPr>
            <p:cNvPr id="1296" name="R1OSPF"/>
            <p:cNvSpPr/>
            <p:nvPr/>
          </p:nvSpPr>
          <p:spPr>
            <a:xfrm>
              <a:off x="3808266" y="7156032"/>
              <a:ext cx="1611370"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OSPF   </a:t>
              </a:r>
              <a:endParaRPr sz="2400"/>
            </a:p>
          </p:txBody>
        </p:sp>
        <p:sp>
          <p:nvSpPr>
            <p:cNvPr id="1297" name="R2BGP"/>
            <p:cNvSpPr/>
            <p:nvPr/>
          </p:nvSpPr>
          <p:spPr>
            <a:xfrm>
              <a:off x="7603607" y="3847542"/>
              <a:ext cx="1443396"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R2</a:t>
              </a:r>
              <a:r>
                <a:rPr sz="2400"/>
                <a:t>BGP   </a:t>
              </a:r>
              <a:endParaRPr sz="2400"/>
            </a:p>
          </p:txBody>
        </p:sp>
        <p:sp>
          <p:nvSpPr>
            <p:cNvPr id="1298" name="N1BGP"/>
            <p:cNvSpPr/>
            <p:nvPr/>
          </p:nvSpPr>
          <p:spPr>
            <a:xfrm>
              <a:off x="3867564" y="416540"/>
              <a:ext cx="1443395"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N1</a:t>
              </a:r>
              <a:r>
                <a:rPr sz="2400"/>
                <a:t>BGP   </a:t>
              </a:r>
              <a:endParaRPr sz="2400"/>
            </a:p>
          </p:txBody>
        </p:sp>
        <p:sp>
          <p:nvSpPr>
            <p:cNvPr id="1299" name="Circle"/>
            <p:cNvSpPr/>
            <p:nvPr/>
          </p:nvSpPr>
          <p:spPr>
            <a:xfrm>
              <a:off x="1694078" y="3978337"/>
              <a:ext cx="289574" cy="289575"/>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0" name="Circle"/>
            <p:cNvSpPr/>
            <p:nvPr/>
          </p:nvSpPr>
          <p:spPr>
            <a:xfrm>
              <a:off x="2653654" y="3972914"/>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1" name="Circle"/>
            <p:cNvSpPr/>
            <p:nvPr/>
          </p:nvSpPr>
          <p:spPr>
            <a:xfrm>
              <a:off x="4843986" y="2899948"/>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2" name="Circle"/>
            <p:cNvSpPr/>
            <p:nvPr/>
          </p:nvSpPr>
          <p:spPr>
            <a:xfrm>
              <a:off x="4858622" y="2240922"/>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3" name="Circle"/>
            <p:cNvSpPr/>
            <p:nvPr/>
          </p:nvSpPr>
          <p:spPr>
            <a:xfrm>
              <a:off x="3908004" y="1667495"/>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4" name="Circle"/>
            <p:cNvSpPr/>
            <p:nvPr/>
          </p:nvSpPr>
          <p:spPr>
            <a:xfrm>
              <a:off x="3848177" y="2349537"/>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5" name="Circle"/>
            <p:cNvSpPr/>
            <p:nvPr/>
          </p:nvSpPr>
          <p:spPr>
            <a:xfrm>
              <a:off x="5438408" y="3780445"/>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6" name="Circle"/>
            <p:cNvSpPr/>
            <p:nvPr/>
          </p:nvSpPr>
          <p:spPr>
            <a:xfrm>
              <a:off x="6348717" y="3734516"/>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7" name="Circle"/>
            <p:cNvSpPr/>
            <p:nvPr/>
          </p:nvSpPr>
          <p:spPr>
            <a:xfrm>
              <a:off x="7087825" y="4594016"/>
              <a:ext cx="289574" cy="289575"/>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8" name="Circle"/>
            <p:cNvSpPr/>
            <p:nvPr/>
          </p:nvSpPr>
          <p:spPr>
            <a:xfrm>
              <a:off x="6029331" y="4705391"/>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09" name="Circle"/>
            <p:cNvSpPr/>
            <p:nvPr/>
          </p:nvSpPr>
          <p:spPr>
            <a:xfrm>
              <a:off x="4821912" y="6358946"/>
              <a:ext cx="289574" cy="289575"/>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10" name="Circle"/>
            <p:cNvSpPr/>
            <p:nvPr/>
          </p:nvSpPr>
          <p:spPr>
            <a:xfrm>
              <a:off x="4904752" y="5642853"/>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11" name="Circle"/>
            <p:cNvSpPr/>
            <p:nvPr/>
          </p:nvSpPr>
          <p:spPr>
            <a:xfrm>
              <a:off x="3942997" y="5040893"/>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12" name="Circle"/>
            <p:cNvSpPr/>
            <p:nvPr/>
          </p:nvSpPr>
          <p:spPr>
            <a:xfrm>
              <a:off x="3883170" y="5694401"/>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313" name="e1"/>
            <p:cNvSpPr/>
            <p:nvPr/>
          </p:nvSpPr>
          <p:spPr>
            <a:xfrm>
              <a:off x="3261828" y="1416552"/>
              <a:ext cx="760096" cy="559100"/>
            </a:xfrm>
            <a:prstGeom prst="rect">
              <a:avLst/>
            </a:prstGeom>
            <a:noFill/>
            <a:ln w="12700" cap="flat">
              <a:noFill/>
              <a:miter lim="400000"/>
            </a:ln>
            <a:effectLst/>
          </p:spPr>
          <p:txBody>
            <a:bodyPr wrap="square" lIns="45719" tIns="45719" rIns="45719" bIns="45719" numCol="1" anchor="t">
              <a:noAutofit/>
            </a:bodyPr>
            <a:lstStyle/>
            <a:p>
              <a:r>
                <a:t>e1  </a:t>
              </a:r>
            </a:p>
          </p:txBody>
        </p:sp>
        <p:sp>
          <p:nvSpPr>
            <p:cNvPr id="1314" name="e2"/>
            <p:cNvSpPr/>
            <p:nvPr/>
          </p:nvSpPr>
          <p:spPr>
            <a:xfrm>
              <a:off x="5217742" y="2085579"/>
              <a:ext cx="760096" cy="559101"/>
            </a:xfrm>
            <a:prstGeom prst="rect">
              <a:avLst/>
            </a:prstGeom>
            <a:noFill/>
            <a:ln w="12700" cap="flat">
              <a:noFill/>
              <a:miter lim="400000"/>
            </a:ln>
            <a:effectLst/>
          </p:spPr>
          <p:txBody>
            <a:bodyPr wrap="square" lIns="45719" tIns="45719" rIns="45719" bIns="45719" numCol="1" anchor="t">
              <a:noAutofit/>
            </a:bodyPr>
            <a:lstStyle/>
            <a:p>
              <a:r>
                <a:t>e2  </a:t>
              </a:r>
            </a:p>
          </p:txBody>
        </p:sp>
        <p:sp>
          <p:nvSpPr>
            <p:cNvPr id="1315" name="e3"/>
            <p:cNvSpPr/>
            <p:nvPr/>
          </p:nvSpPr>
          <p:spPr>
            <a:xfrm>
              <a:off x="6257342" y="3239223"/>
              <a:ext cx="760096" cy="559100"/>
            </a:xfrm>
            <a:prstGeom prst="rect">
              <a:avLst/>
            </a:prstGeom>
            <a:noFill/>
            <a:ln w="12700" cap="flat">
              <a:noFill/>
              <a:miter lim="400000"/>
            </a:ln>
            <a:effectLst/>
          </p:spPr>
          <p:txBody>
            <a:bodyPr wrap="square" lIns="45719" tIns="45719" rIns="45719" bIns="45719" numCol="1" anchor="t">
              <a:noAutofit/>
            </a:bodyPr>
            <a:lstStyle/>
            <a:p>
              <a:r>
                <a:t>e3  </a:t>
              </a:r>
            </a:p>
          </p:txBody>
        </p:sp>
        <p:sp>
          <p:nvSpPr>
            <p:cNvPr id="1316" name="e4"/>
            <p:cNvSpPr/>
            <p:nvPr/>
          </p:nvSpPr>
          <p:spPr>
            <a:xfrm>
              <a:off x="7039312" y="4871746"/>
              <a:ext cx="760097" cy="559100"/>
            </a:xfrm>
            <a:prstGeom prst="rect">
              <a:avLst/>
            </a:prstGeom>
            <a:noFill/>
            <a:ln w="12700" cap="flat">
              <a:noFill/>
              <a:miter lim="400000"/>
            </a:ln>
            <a:effectLst/>
          </p:spPr>
          <p:txBody>
            <a:bodyPr wrap="square" lIns="45719" tIns="45719" rIns="45719" bIns="45719" numCol="1" anchor="t">
              <a:noAutofit/>
            </a:bodyPr>
            <a:lstStyle/>
            <a:p>
              <a:r>
                <a:t>e4  </a:t>
              </a:r>
            </a:p>
          </p:txBody>
        </p:sp>
        <p:sp>
          <p:nvSpPr>
            <p:cNvPr id="1317" name="e5"/>
            <p:cNvSpPr/>
            <p:nvPr/>
          </p:nvSpPr>
          <p:spPr>
            <a:xfrm>
              <a:off x="5221059" y="6211342"/>
              <a:ext cx="760097" cy="559100"/>
            </a:xfrm>
            <a:prstGeom prst="rect">
              <a:avLst/>
            </a:prstGeom>
            <a:noFill/>
            <a:ln w="12700" cap="flat">
              <a:noFill/>
              <a:miter lim="400000"/>
            </a:ln>
            <a:effectLst/>
          </p:spPr>
          <p:txBody>
            <a:bodyPr wrap="square" lIns="45719" tIns="45719" rIns="45719" bIns="45719" numCol="1" anchor="t">
              <a:noAutofit/>
            </a:bodyPr>
            <a:lstStyle/>
            <a:p>
              <a:r>
                <a:t>e5  </a:t>
              </a:r>
            </a:p>
          </p:txBody>
        </p:sp>
        <p:sp>
          <p:nvSpPr>
            <p:cNvPr id="1318" name="e6"/>
            <p:cNvSpPr/>
            <p:nvPr/>
          </p:nvSpPr>
          <p:spPr>
            <a:xfrm>
              <a:off x="3223386" y="5508090"/>
              <a:ext cx="760096" cy="559100"/>
            </a:xfrm>
            <a:prstGeom prst="rect">
              <a:avLst/>
            </a:prstGeom>
            <a:noFill/>
            <a:ln w="12700" cap="flat">
              <a:noFill/>
              <a:miter lim="400000"/>
            </a:ln>
            <a:effectLst/>
          </p:spPr>
          <p:txBody>
            <a:bodyPr wrap="square" lIns="45719" tIns="45719" rIns="45719" bIns="45719" numCol="1" anchor="t">
              <a:noAutofit/>
            </a:bodyPr>
            <a:lstStyle/>
            <a:p>
              <a:r>
                <a:t>e6  </a:t>
              </a:r>
            </a:p>
          </p:txBody>
        </p:sp>
        <p:sp>
          <p:nvSpPr>
            <p:cNvPr id="1319" name="e7"/>
            <p:cNvSpPr/>
            <p:nvPr/>
          </p:nvSpPr>
          <p:spPr>
            <a:xfrm>
              <a:off x="1570213" y="3401926"/>
              <a:ext cx="760096" cy="559100"/>
            </a:xfrm>
            <a:prstGeom prst="rect">
              <a:avLst/>
            </a:prstGeom>
            <a:noFill/>
            <a:ln w="12700" cap="flat">
              <a:noFill/>
              <a:miter lim="400000"/>
            </a:ln>
            <a:effectLst/>
          </p:spPr>
          <p:txBody>
            <a:bodyPr wrap="square" lIns="45719" tIns="45719" rIns="45719" bIns="45719" numCol="1" anchor="t">
              <a:noAutofit/>
            </a:bodyPr>
            <a:lstStyle/>
            <a:p>
              <a:r>
                <a:t>e7  </a:t>
              </a:r>
            </a:p>
          </p:txBody>
        </p:sp>
        <p:sp>
          <p:nvSpPr>
            <p:cNvPr id="1320" name="out2"/>
            <p:cNvSpPr/>
            <p:nvPr/>
          </p:nvSpPr>
          <p:spPr>
            <a:xfrm>
              <a:off x="5155590" y="2707428"/>
              <a:ext cx="1094480" cy="559100"/>
            </a:xfrm>
            <a:prstGeom prst="rect">
              <a:avLst/>
            </a:prstGeom>
            <a:noFill/>
            <a:ln w="12700" cap="flat">
              <a:noFill/>
              <a:miter lim="400000"/>
            </a:ln>
            <a:effectLst/>
          </p:spPr>
          <p:txBody>
            <a:bodyPr wrap="square" lIns="45719" tIns="45719" rIns="45719" bIns="45719" numCol="1" anchor="t">
              <a:noAutofit/>
            </a:bodyPr>
            <a:lstStyle/>
            <a:p>
              <a:r>
                <a:t>out2  </a:t>
              </a:r>
            </a:p>
          </p:txBody>
        </p:sp>
        <p:sp>
          <p:nvSpPr>
            <p:cNvPr id="1321" name="out3"/>
            <p:cNvSpPr/>
            <p:nvPr/>
          </p:nvSpPr>
          <p:spPr>
            <a:xfrm>
              <a:off x="5147351" y="3253085"/>
              <a:ext cx="1094480" cy="559100"/>
            </a:xfrm>
            <a:prstGeom prst="rect">
              <a:avLst/>
            </a:prstGeom>
            <a:noFill/>
            <a:ln w="12700" cap="flat">
              <a:noFill/>
              <a:miter lim="400000"/>
            </a:ln>
            <a:effectLst/>
          </p:spPr>
          <p:txBody>
            <a:bodyPr wrap="square" lIns="45719" tIns="45719" rIns="45719" bIns="45719" numCol="1" anchor="t">
              <a:noAutofit/>
            </a:bodyPr>
            <a:lstStyle/>
            <a:p>
              <a:r>
                <a:t>out3  </a:t>
              </a:r>
            </a:p>
          </p:txBody>
        </p:sp>
        <p:sp>
          <p:nvSpPr>
            <p:cNvPr id="1322" name="out6"/>
            <p:cNvSpPr/>
            <p:nvPr/>
          </p:nvSpPr>
          <p:spPr>
            <a:xfrm>
              <a:off x="3056194" y="4673774"/>
              <a:ext cx="1094480" cy="559100"/>
            </a:xfrm>
            <a:prstGeom prst="rect">
              <a:avLst/>
            </a:prstGeom>
            <a:noFill/>
            <a:ln w="12700" cap="flat">
              <a:noFill/>
              <a:miter lim="400000"/>
            </a:ln>
            <a:effectLst/>
          </p:spPr>
          <p:txBody>
            <a:bodyPr wrap="square" lIns="45719" tIns="45719" rIns="45719" bIns="45719" numCol="1" anchor="t">
              <a:noAutofit/>
            </a:bodyPr>
            <a:lstStyle/>
            <a:p>
              <a:r>
                <a:t>out6  </a:t>
              </a:r>
            </a:p>
          </p:txBody>
        </p:sp>
        <p:sp>
          <p:nvSpPr>
            <p:cNvPr id="1323" name="in1"/>
            <p:cNvSpPr/>
            <p:nvPr/>
          </p:nvSpPr>
          <p:spPr>
            <a:xfrm>
              <a:off x="3178847" y="2191515"/>
              <a:ext cx="849174" cy="559100"/>
            </a:xfrm>
            <a:prstGeom prst="rect">
              <a:avLst/>
            </a:prstGeom>
            <a:noFill/>
            <a:ln w="12700" cap="flat">
              <a:noFill/>
              <a:miter lim="400000"/>
            </a:ln>
            <a:effectLst/>
          </p:spPr>
          <p:txBody>
            <a:bodyPr wrap="square" lIns="45719" tIns="45719" rIns="45719" bIns="45719" numCol="1" anchor="t">
              <a:noAutofit/>
            </a:bodyPr>
            <a:lstStyle/>
            <a:p>
              <a:r>
                <a:t>in1  </a:t>
              </a:r>
            </a:p>
          </p:txBody>
        </p:sp>
        <p:sp>
          <p:nvSpPr>
            <p:cNvPr id="1324" name="in4"/>
            <p:cNvSpPr/>
            <p:nvPr/>
          </p:nvSpPr>
          <p:spPr>
            <a:xfrm>
              <a:off x="5860928" y="4906129"/>
              <a:ext cx="849174" cy="559101"/>
            </a:xfrm>
            <a:prstGeom prst="rect">
              <a:avLst/>
            </a:prstGeom>
            <a:noFill/>
            <a:ln w="12700" cap="flat">
              <a:noFill/>
              <a:miter lim="400000"/>
            </a:ln>
            <a:effectLst/>
          </p:spPr>
          <p:txBody>
            <a:bodyPr wrap="square" lIns="45719" tIns="45719" rIns="45719" bIns="45719" numCol="1" anchor="t">
              <a:noAutofit/>
            </a:bodyPr>
            <a:lstStyle/>
            <a:p>
              <a:r>
                <a:t>in4  </a:t>
              </a:r>
            </a:p>
          </p:txBody>
        </p:sp>
        <p:sp>
          <p:nvSpPr>
            <p:cNvPr id="1325" name="in5"/>
            <p:cNvSpPr/>
            <p:nvPr/>
          </p:nvSpPr>
          <p:spPr>
            <a:xfrm>
              <a:off x="5254613" y="5473189"/>
              <a:ext cx="849174" cy="559100"/>
            </a:xfrm>
            <a:prstGeom prst="rect">
              <a:avLst/>
            </a:prstGeom>
            <a:noFill/>
            <a:ln w="12700" cap="flat">
              <a:noFill/>
              <a:miter lim="400000"/>
            </a:ln>
            <a:effectLst/>
          </p:spPr>
          <p:txBody>
            <a:bodyPr wrap="square" lIns="45719" tIns="45719" rIns="45719" bIns="45719" numCol="1" anchor="t">
              <a:noAutofit/>
            </a:bodyPr>
            <a:lstStyle/>
            <a:p>
              <a:r>
                <a:t>in5  </a:t>
              </a:r>
            </a:p>
          </p:txBody>
        </p:sp>
        <p:sp>
          <p:nvSpPr>
            <p:cNvPr id="1326" name="in7"/>
            <p:cNvSpPr/>
            <p:nvPr/>
          </p:nvSpPr>
          <p:spPr>
            <a:xfrm>
              <a:off x="2437202" y="3358825"/>
              <a:ext cx="849174" cy="559100"/>
            </a:xfrm>
            <a:prstGeom prst="rect">
              <a:avLst/>
            </a:prstGeom>
            <a:noFill/>
            <a:ln w="12700" cap="flat">
              <a:noFill/>
              <a:miter lim="400000"/>
            </a:ln>
            <a:effectLst/>
          </p:spPr>
          <p:txBody>
            <a:bodyPr wrap="square" lIns="45719" tIns="45719" rIns="45719" bIns="45719" numCol="1" anchor="t">
              <a:noAutofit/>
            </a:bodyPr>
            <a:lstStyle/>
            <a:p>
              <a:r>
                <a:t>in7  </a:t>
              </a:r>
            </a:p>
          </p:txBody>
        </p:sp>
      </p:grpSp>
      <p:sp>
        <p:nvSpPr>
          <p:cNvPr id="1328" name="controlfwd_R1_R2 = (in4 = R1-Best)"/>
          <p:cNvSpPr/>
          <p:nvPr/>
        </p:nvSpPr>
        <p:spPr>
          <a:xfrm>
            <a:off x="10164247" y="6242071"/>
            <a:ext cx="9987669" cy="830997"/>
          </a:xfrm>
          <a:prstGeom prst="rect">
            <a:avLst/>
          </a:prstGeom>
          <a:ln w="12700">
            <a:miter lim="400000"/>
          </a:ln>
        </p:spPr>
        <p:txBody>
          <a:bodyPr wrap="none" lIns="45719" rIns="45719">
            <a:spAutoFit/>
          </a:bodyPr>
          <a:lstStyle>
            <a:lvl1pPr>
              <a:defRPr sz="4800"/>
            </a:lvl1pPr>
          </a:lstStyle>
          <a:p>
            <a:r>
              <a:rPr dirty="0" smtClean="0"/>
              <a:t>control</a:t>
            </a:r>
            <a:r>
              <a:rPr lang="en-US" dirty="0"/>
              <a:t>f</a:t>
            </a:r>
            <a:r>
              <a:rPr dirty="0" smtClean="0"/>
              <a:t>wd</a:t>
            </a:r>
            <a:r>
              <a:rPr baseline="-25000" dirty="0" smtClean="0"/>
              <a:t>R1</a:t>
            </a:r>
            <a:r>
              <a:rPr lang="en-US" baseline="-25000" dirty="0" smtClean="0"/>
              <a:t>,</a:t>
            </a:r>
            <a:r>
              <a:rPr baseline="-25000" dirty="0" smtClean="0"/>
              <a:t>R2</a:t>
            </a:r>
            <a:r>
              <a:rPr dirty="0" smtClean="0"/>
              <a:t> </a:t>
            </a:r>
            <a:r>
              <a:rPr lang="en-US" dirty="0" smtClean="0"/>
              <a:t>  </a:t>
            </a:r>
            <a:r>
              <a:rPr dirty="0" smtClean="0"/>
              <a:t>= </a:t>
            </a:r>
            <a:r>
              <a:rPr lang="en-US" dirty="0" smtClean="0"/>
              <a:t>  </a:t>
            </a:r>
            <a:r>
              <a:rPr dirty="0" smtClean="0"/>
              <a:t>(</a:t>
            </a:r>
            <a:r>
              <a:rPr dirty="0"/>
              <a:t>in4 = R1-Best) </a:t>
            </a:r>
            <a:endParaRPr dirty="0"/>
          </a:p>
        </p:txBody>
      </p:sp>
      <p:sp>
        <p:nvSpPr>
          <p:cNvPr id="62" name="controlfwd_R1_R2 = (in4 = R1-Best)"/>
          <p:cNvSpPr/>
          <p:nvPr/>
        </p:nvSpPr>
        <p:spPr>
          <a:xfrm>
            <a:off x="10164246" y="9674487"/>
            <a:ext cx="13681505" cy="830997"/>
          </a:xfrm>
          <a:prstGeom prst="rect">
            <a:avLst/>
          </a:prstGeom>
          <a:ln w="12700">
            <a:miter lim="400000"/>
          </a:ln>
        </p:spPr>
        <p:txBody>
          <a:bodyPr wrap="square" lIns="45719" rIns="45719">
            <a:spAutoFit/>
          </a:bodyPr>
          <a:lstStyle>
            <a:lvl1pPr>
              <a:defRPr sz="4800"/>
            </a:lvl1pPr>
          </a:lstStyle>
          <a:p>
            <a:pPr>
              <a:defRPr sz="4800"/>
            </a:pPr>
            <a:r>
              <a:rPr lang="en-US" dirty="0" smtClean="0"/>
              <a:t>datafwd</a:t>
            </a:r>
            <a:r>
              <a:rPr baseline="-25000" dirty="0" smtClean="0"/>
              <a:t>R1</a:t>
            </a:r>
            <a:r>
              <a:rPr lang="en-US" baseline="-25000" dirty="0" smtClean="0"/>
              <a:t>,</a:t>
            </a:r>
            <a:r>
              <a:rPr baseline="-25000" dirty="0" smtClean="0"/>
              <a:t>R2</a:t>
            </a:r>
            <a:r>
              <a:rPr dirty="0" smtClean="0"/>
              <a:t> </a:t>
            </a:r>
            <a:r>
              <a:rPr lang="en-US" dirty="0" smtClean="0"/>
              <a:t>  </a:t>
            </a:r>
            <a:r>
              <a:rPr dirty="0" smtClean="0"/>
              <a:t>= </a:t>
            </a:r>
            <a:r>
              <a:rPr lang="en-US" dirty="0" smtClean="0"/>
              <a:t>  controlfwd</a:t>
            </a:r>
            <a:r>
              <a:rPr lang="en-US" baseline="-25000" dirty="0" smtClean="0"/>
              <a:t>R1,R2</a:t>
            </a:r>
            <a:r>
              <a:rPr lang="en-US" dirty="0" smtClean="0"/>
              <a:t> </a:t>
            </a:r>
            <a:r>
              <a:rPr lang="en-US" dirty="0"/>
              <a:t>⋀ </a:t>
            </a:r>
            <a:r>
              <a:rPr lang="en-US" dirty="0" smtClean="0"/>
              <a:t>¬ </a:t>
            </a:r>
            <a:r>
              <a:rPr lang="en-US" dirty="0" smtClean="0"/>
              <a:t>ACL(R1,R2)</a:t>
            </a:r>
            <a:endParaRPr lang="en-US" baseline="-25000" dirty="0"/>
          </a:p>
        </p:txBody>
      </p:sp>
      <p:sp>
        <p:nvSpPr>
          <p:cNvPr id="57" name="controlfwd_R1_R2 = (in4 = R1-Best)"/>
          <p:cNvSpPr/>
          <p:nvPr/>
        </p:nvSpPr>
        <p:spPr>
          <a:xfrm>
            <a:off x="10164246" y="5207055"/>
            <a:ext cx="12935590" cy="830997"/>
          </a:xfrm>
          <a:prstGeom prst="rect">
            <a:avLst/>
          </a:prstGeom>
          <a:ln w="12700">
            <a:miter lim="400000"/>
          </a:ln>
        </p:spPr>
        <p:txBody>
          <a:bodyPr wrap="none" lIns="45719" rIns="45719">
            <a:spAutoFit/>
          </a:bodyPr>
          <a:lstStyle>
            <a:lvl1pPr>
              <a:defRPr sz="4800"/>
            </a:lvl1pPr>
          </a:lstStyle>
          <a:p>
            <a:r>
              <a:rPr lang="en-US" b="1" dirty="0" smtClean="0">
                <a:solidFill>
                  <a:schemeClr val="accent4">
                    <a:lumMod val="60000"/>
                    <a:lumOff val="40000"/>
                  </a:schemeClr>
                </a:solidFill>
              </a:rPr>
              <a:t>Does R1 forward to R2 in the control </a:t>
            </a:r>
            <a:r>
              <a:rPr lang="en-US" b="1" dirty="0" smtClean="0">
                <a:solidFill>
                  <a:schemeClr val="accent4">
                    <a:lumMod val="60000"/>
                    <a:lumOff val="40000"/>
                  </a:schemeClr>
                </a:solidFill>
              </a:rPr>
              <a:t>plane?</a:t>
            </a:r>
            <a:endParaRPr b="1" dirty="0">
              <a:solidFill>
                <a:schemeClr val="accent4">
                  <a:lumMod val="60000"/>
                  <a:lumOff val="40000"/>
                </a:schemeClr>
              </a:solidFill>
            </a:endParaRPr>
          </a:p>
        </p:txBody>
      </p:sp>
      <p:sp>
        <p:nvSpPr>
          <p:cNvPr id="58" name="controlfwd_R1_R2 = (in4 = R1-Best)"/>
          <p:cNvSpPr/>
          <p:nvPr/>
        </p:nvSpPr>
        <p:spPr>
          <a:xfrm>
            <a:off x="10164246" y="8753771"/>
            <a:ext cx="12114853" cy="830997"/>
          </a:xfrm>
          <a:prstGeom prst="rect">
            <a:avLst/>
          </a:prstGeom>
          <a:ln w="12700">
            <a:miter lim="400000"/>
          </a:ln>
        </p:spPr>
        <p:txBody>
          <a:bodyPr wrap="none" lIns="45719" rIns="45719">
            <a:spAutoFit/>
          </a:bodyPr>
          <a:lstStyle>
            <a:lvl1pPr>
              <a:defRPr sz="4800"/>
            </a:lvl1pPr>
          </a:lstStyle>
          <a:p>
            <a:r>
              <a:rPr lang="en-US" b="1" dirty="0" smtClean="0">
                <a:solidFill>
                  <a:schemeClr val="accent4">
                    <a:lumMod val="60000"/>
                    <a:lumOff val="40000"/>
                  </a:schemeClr>
                </a:solidFill>
              </a:rPr>
              <a:t>Does R1 forward to R2 in the data </a:t>
            </a:r>
            <a:r>
              <a:rPr lang="en-US" b="1" dirty="0" smtClean="0">
                <a:solidFill>
                  <a:schemeClr val="accent4">
                    <a:lumMod val="60000"/>
                    <a:lumOff val="40000"/>
                  </a:schemeClr>
                </a:solidFill>
              </a:rPr>
              <a:t>plane?</a:t>
            </a:r>
            <a:endParaRPr b="1" dirty="0">
              <a:solidFill>
                <a:schemeClr val="accent4">
                  <a:lumMod val="60000"/>
                  <a:lumOff val="40000"/>
                </a:schemeClr>
              </a:solidFill>
            </a:endParaRPr>
          </a:p>
        </p:txBody>
      </p:sp>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637" name="Group"/>
          <p:cNvSpPr/>
          <p:nvPr/>
        </p:nvSpPr>
        <p:spPr>
          <a:xfrm>
            <a:off x="7362528" y="483016"/>
            <a:ext cx="9652641"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Supported Features</a:t>
            </a:r>
            <a:endParaRPr dirty="0"/>
          </a:p>
        </p:txBody>
      </p:sp>
      <p:sp>
        <p:nvSpPr>
          <p:cNvPr id="54" name="Line"/>
          <p:cNvSpPr/>
          <p:nvPr/>
        </p:nvSpPr>
        <p:spPr>
          <a:xfrm flipH="1">
            <a:off x="12173897" y="3449677"/>
            <a:ext cx="2506" cy="8806408"/>
          </a:xfrm>
          <a:prstGeom prst="line">
            <a:avLst/>
          </a:prstGeom>
          <a:ln w="6350">
            <a:solidFill>
              <a:srgbClr val="D9D9D9"/>
            </a:solidFill>
            <a:miter/>
          </a:ln>
        </p:spPr>
        <p:txBody>
          <a:bodyPr lIns="45719" rIns="45719"/>
          <a:lstStyle/>
          <a:p/>
        </p:txBody>
      </p:sp>
      <p:sp>
        <p:nvSpPr>
          <p:cNvPr id="55" name="Line"/>
          <p:cNvSpPr/>
          <p:nvPr/>
        </p:nvSpPr>
        <p:spPr>
          <a:xfrm>
            <a:off x="8523931" y="3449677"/>
            <a:ext cx="1157" cy="8806407"/>
          </a:xfrm>
          <a:prstGeom prst="line">
            <a:avLst/>
          </a:prstGeom>
          <a:ln w="6350">
            <a:solidFill>
              <a:srgbClr val="D9D9D9"/>
            </a:solidFill>
            <a:miter/>
          </a:ln>
        </p:spPr>
        <p:txBody>
          <a:bodyPr lIns="45719" rIns="45719"/>
          <a:lstStyle/>
          <a:p/>
        </p:txBody>
      </p:sp>
      <p:grpSp>
        <p:nvGrpSpPr>
          <p:cNvPr id="5" name="Group 4"/>
          <p:cNvGrpSpPr/>
          <p:nvPr/>
        </p:nvGrpSpPr>
        <p:grpSpPr>
          <a:xfrm>
            <a:off x="2406600" y="5577050"/>
            <a:ext cx="9789231" cy="948442"/>
            <a:chOff x="1867930" y="6091400"/>
            <a:chExt cx="9789231" cy="948442"/>
          </a:xfrm>
        </p:grpSpPr>
        <p:sp>
          <p:nvSpPr>
            <p:cNvPr id="57" name="Rectangle"/>
            <p:cNvSpPr/>
            <p:nvPr/>
          </p:nvSpPr>
          <p:spPr>
            <a:xfrm>
              <a:off x="1879115" y="6091400"/>
              <a:ext cx="9778046" cy="948442"/>
            </a:xfrm>
            <a:prstGeom prst="rect">
              <a:avLst/>
            </a:prstGeom>
            <a:solidFill>
              <a:srgbClr val="D9D9D9">
                <a:alpha val="50000"/>
              </a:srgbClr>
            </a:solidFill>
            <a:ln w="12700">
              <a:miter lim="400000"/>
            </a:ln>
          </p:spPr>
          <p:txBody>
            <a:bodyPr lIns="45719" rIns="45719" anchor="ctr"/>
            <a:lstStyle/>
            <a:p>
              <a:pPr algn="ctr"/>
            </a:p>
          </p:txBody>
        </p:sp>
        <p:sp>
          <p:nvSpPr>
            <p:cNvPr id="59" name="Element Number One"/>
            <p:cNvSpPr/>
            <p:nvPr/>
          </p:nvSpPr>
          <p:spPr>
            <a:xfrm>
              <a:off x="1867930" y="6288621"/>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OSPF Intra-area</a:t>
              </a:r>
              <a:endParaRPr sz="2800" dirty="0"/>
            </a:p>
          </p:txBody>
        </p:sp>
      </p:grpSp>
      <p:sp>
        <p:nvSpPr>
          <p:cNvPr id="60" name="Element Number Two"/>
          <p:cNvSpPr/>
          <p:nvPr/>
        </p:nvSpPr>
        <p:spPr>
          <a:xfrm>
            <a:off x="2406600" y="6727461"/>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OSPF Inter-area</a:t>
            </a:r>
            <a:endParaRPr sz="2800" dirty="0"/>
          </a:p>
        </p:txBody>
      </p:sp>
      <p:grpSp>
        <p:nvGrpSpPr>
          <p:cNvPr id="4" name="Group 3"/>
          <p:cNvGrpSpPr/>
          <p:nvPr/>
        </p:nvGrpSpPr>
        <p:grpSpPr>
          <a:xfrm>
            <a:off x="2406600" y="7503995"/>
            <a:ext cx="9789231" cy="948442"/>
            <a:chOff x="1867930" y="8018345"/>
            <a:chExt cx="9789231" cy="948442"/>
          </a:xfrm>
        </p:grpSpPr>
        <p:sp>
          <p:nvSpPr>
            <p:cNvPr id="56" name="Rectangle"/>
            <p:cNvSpPr/>
            <p:nvPr/>
          </p:nvSpPr>
          <p:spPr>
            <a:xfrm>
              <a:off x="1879115" y="8018345"/>
              <a:ext cx="9778046" cy="948442"/>
            </a:xfrm>
            <a:prstGeom prst="rect">
              <a:avLst/>
            </a:prstGeom>
            <a:solidFill>
              <a:srgbClr val="D9D9D9">
                <a:alpha val="50000"/>
              </a:srgbClr>
            </a:solidFill>
            <a:ln w="12700">
              <a:miter lim="400000"/>
            </a:ln>
          </p:spPr>
          <p:txBody>
            <a:bodyPr lIns="45719" rIns="45719" anchor="ctr"/>
            <a:lstStyle/>
            <a:p>
              <a:pPr algn="ctr"/>
            </a:p>
          </p:txBody>
        </p:sp>
        <p:sp>
          <p:nvSpPr>
            <p:cNvPr id="61" name="Element Number Three"/>
            <p:cNvSpPr/>
            <p:nvPr/>
          </p:nvSpPr>
          <p:spPr>
            <a:xfrm>
              <a:off x="1867930" y="8215567"/>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eBGP Local-</a:t>
              </a:r>
              <a:r>
                <a:rPr lang="en-US" sz="2800" dirty="0" err="1" smtClean="0"/>
                <a:t>pref</a:t>
              </a:r>
              <a:endParaRPr sz="2800" dirty="0"/>
            </a:p>
          </p:txBody>
        </p:sp>
      </p:grpSp>
      <p:sp>
        <p:nvSpPr>
          <p:cNvPr id="62" name="Element Number Four"/>
          <p:cNvSpPr/>
          <p:nvPr/>
        </p:nvSpPr>
        <p:spPr>
          <a:xfrm>
            <a:off x="2406600" y="8667725"/>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eBGP Communities</a:t>
            </a:r>
            <a:endParaRPr sz="2800" dirty="0"/>
          </a:p>
        </p:txBody>
      </p:sp>
      <p:grpSp>
        <p:nvGrpSpPr>
          <p:cNvPr id="3" name="Group 2"/>
          <p:cNvGrpSpPr/>
          <p:nvPr/>
        </p:nvGrpSpPr>
        <p:grpSpPr>
          <a:xfrm>
            <a:off x="2406600" y="9405819"/>
            <a:ext cx="9789231" cy="948442"/>
            <a:chOff x="1867930" y="9920169"/>
            <a:chExt cx="9789231" cy="948442"/>
          </a:xfrm>
        </p:grpSpPr>
        <p:sp>
          <p:nvSpPr>
            <p:cNvPr id="58"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p>
          </p:txBody>
        </p:sp>
        <p:sp>
          <p:nvSpPr>
            <p:cNvPr id="63" name="Element Number Five"/>
            <p:cNvSpPr/>
            <p:nvPr/>
          </p:nvSpPr>
          <p:spPr>
            <a:xfrm>
              <a:off x="1867930" y="10117391"/>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eBGP MEDs</a:t>
              </a:r>
              <a:endParaRPr sz="2800" dirty="0"/>
            </a:p>
          </p:txBody>
        </p:sp>
      </p:grpSp>
      <p:sp>
        <p:nvSpPr>
          <p:cNvPr id="64" name="Fact 01"/>
          <p:cNvSpPr/>
          <p:nvPr/>
        </p:nvSpPr>
        <p:spPr>
          <a:xfrm>
            <a:off x="8521425" y="4697375"/>
            <a:ext cx="3652472" cy="738672"/>
          </a:xfrm>
          <a:prstGeom prst="rect">
            <a:avLst/>
          </a:prstGeom>
          <a:ln w="12700">
            <a:miter lim="400000"/>
          </a:ln>
        </p:spPr>
        <p:txBody>
          <a:bodyPr lIns="91444" tIns="91444" rIns="91444" bIns="91444">
            <a:spAutoFit/>
          </a:bodyPr>
          <a:lstStyle>
            <a:lvl1pPr algn="ctr"/>
          </a:lstStyle>
          <a:p>
            <a:r>
              <a:rPr lang="en-US" dirty="0" smtClean="0"/>
              <a:t>Implemented</a:t>
            </a:r>
            <a:endParaRPr dirty="0"/>
          </a:p>
        </p:txBody>
      </p:sp>
      <p:sp>
        <p:nvSpPr>
          <p:cNvPr id="65" name="Column Title"/>
          <p:cNvSpPr/>
          <p:nvPr/>
        </p:nvSpPr>
        <p:spPr>
          <a:xfrm>
            <a:off x="2406600" y="4662925"/>
            <a:ext cx="6101133" cy="738672"/>
          </a:xfrm>
          <a:prstGeom prst="rect">
            <a:avLst/>
          </a:prstGeom>
          <a:ln w="12700">
            <a:miter lim="400000"/>
          </a:ln>
        </p:spPr>
        <p:txBody>
          <a:bodyPr lIns="91444" tIns="91444" rIns="91444" bIns="91444">
            <a:spAutoFit/>
          </a:bodyPr>
          <a:lstStyle>
            <a:lvl1pPr algn="ctr"/>
          </a:lstStyle>
          <a:p>
            <a:r>
              <a:rPr lang="en-US" dirty="0" smtClean="0"/>
              <a:t>Features</a:t>
            </a:r>
            <a:endParaRPr dirty="0"/>
          </a:p>
        </p:txBody>
      </p:sp>
      <p:sp>
        <p:nvSpPr>
          <p:cNvPr id="67" name="Shape"/>
          <p:cNvSpPr/>
          <p:nvPr/>
        </p:nvSpPr>
        <p:spPr>
          <a:xfrm>
            <a:off x="4976093" y="3786960"/>
            <a:ext cx="885226" cy="885572"/>
          </a:xfrm>
          <a:custGeom>
            <a:avLst/>
            <a:gdLst/>
            <a:ahLst/>
            <a:cxnLst>
              <a:cxn ang="0">
                <a:pos x="wd2" y="hd2"/>
              </a:cxn>
              <a:cxn ang="5400000">
                <a:pos x="wd2" y="hd2"/>
              </a:cxn>
              <a:cxn ang="10800000">
                <a:pos x="wd2" y="hd2"/>
              </a:cxn>
              <a:cxn ang="16200000">
                <a:pos x="wd2" y="hd2"/>
              </a:cxn>
            </a:cxnLst>
            <a:rect l="0" t="0" r="r" b="b"/>
            <a:pathLst>
              <a:path w="21600" h="21600" extrusionOk="0">
                <a:moveTo>
                  <a:pt x="19783" y="10540"/>
                </a:moveTo>
                <a:cubicBezTo>
                  <a:pt x="19783" y="9190"/>
                  <a:pt x="20717" y="8256"/>
                  <a:pt x="21600" y="7321"/>
                </a:cubicBezTo>
                <a:cubicBezTo>
                  <a:pt x="21600" y="6854"/>
                  <a:pt x="21185" y="5971"/>
                  <a:pt x="21185" y="5504"/>
                </a:cubicBezTo>
                <a:cubicBezTo>
                  <a:pt x="19315" y="5971"/>
                  <a:pt x="18381" y="5037"/>
                  <a:pt x="17498" y="4102"/>
                </a:cubicBezTo>
                <a:cubicBezTo>
                  <a:pt x="16563" y="3219"/>
                  <a:pt x="16096" y="2285"/>
                  <a:pt x="16563" y="883"/>
                </a:cubicBezTo>
                <a:cubicBezTo>
                  <a:pt x="16096" y="467"/>
                  <a:pt x="15213" y="0"/>
                  <a:pt x="14279" y="0"/>
                </a:cubicBezTo>
                <a:cubicBezTo>
                  <a:pt x="13812" y="883"/>
                  <a:pt x="12462" y="1817"/>
                  <a:pt x="11060" y="1817"/>
                </a:cubicBezTo>
                <a:cubicBezTo>
                  <a:pt x="9710" y="1817"/>
                  <a:pt x="8308" y="883"/>
                  <a:pt x="7840" y="0"/>
                </a:cubicBezTo>
                <a:cubicBezTo>
                  <a:pt x="6906" y="0"/>
                  <a:pt x="6023" y="467"/>
                  <a:pt x="5556" y="883"/>
                </a:cubicBezTo>
                <a:cubicBezTo>
                  <a:pt x="6023" y="2285"/>
                  <a:pt x="5556" y="3219"/>
                  <a:pt x="4621" y="4102"/>
                </a:cubicBezTo>
                <a:cubicBezTo>
                  <a:pt x="3738" y="5037"/>
                  <a:pt x="2285" y="5971"/>
                  <a:pt x="935" y="5504"/>
                </a:cubicBezTo>
                <a:cubicBezTo>
                  <a:pt x="935" y="5971"/>
                  <a:pt x="467" y="6854"/>
                  <a:pt x="0" y="7321"/>
                </a:cubicBezTo>
                <a:cubicBezTo>
                  <a:pt x="1402" y="8256"/>
                  <a:pt x="2285" y="9190"/>
                  <a:pt x="2285" y="10540"/>
                </a:cubicBezTo>
                <a:cubicBezTo>
                  <a:pt x="2285" y="11942"/>
                  <a:pt x="1402" y="13292"/>
                  <a:pt x="0" y="14279"/>
                </a:cubicBezTo>
                <a:cubicBezTo>
                  <a:pt x="467" y="14694"/>
                  <a:pt x="935" y="15629"/>
                  <a:pt x="935" y="16096"/>
                </a:cubicBezTo>
                <a:cubicBezTo>
                  <a:pt x="2285" y="16096"/>
                  <a:pt x="3738" y="16096"/>
                  <a:pt x="4621" y="17031"/>
                </a:cubicBezTo>
                <a:cubicBezTo>
                  <a:pt x="5556" y="17913"/>
                  <a:pt x="6023" y="19315"/>
                  <a:pt x="5556" y="20665"/>
                </a:cubicBezTo>
                <a:cubicBezTo>
                  <a:pt x="6023" y="21133"/>
                  <a:pt x="6906" y="21133"/>
                  <a:pt x="7840" y="21600"/>
                </a:cubicBezTo>
                <a:cubicBezTo>
                  <a:pt x="8308" y="20198"/>
                  <a:pt x="9710" y="19315"/>
                  <a:pt x="11060" y="19315"/>
                </a:cubicBezTo>
                <a:cubicBezTo>
                  <a:pt x="12462" y="19315"/>
                  <a:pt x="13812" y="20198"/>
                  <a:pt x="14279" y="21600"/>
                </a:cubicBezTo>
                <a:cubicBezTo>
                  <a:pt x="15213" y="21133"/>
                  <a:pt x="16096" y="21133"/>
                  <a:pt x="16563" y="20665"/>
                </a:cubicBezTo>
                <a:cubicBezTo>
                  <a:pt x="16096" y="19315"/>
                  <a:pt x="16563" y="17913"/>
                  <a:pt x="17498" y="17031"/>
                </a:cubicBezTo>
                <a:cubicBezTo>
                  <a:pt x="18381" y="16096"/>
                  <a:pt x="19315" y="15629"/>
                  <a:pt x="21185" y="16096"/>
                </a:cubicBezTo>
                <a:cubicBezTo>
                  <a:pt x="21185" y="15162"/>
                  <a:pt x="21600" y="14694"/>
                  <a:pt x="21600" y="13760"/>
                </a:cubicBezTo>
                <a:cubicBezTo>
                  <a:pt x="20717" y="13292"/>
                  <a:pt x="19783" y="11942"/>
                  <a:pt x="19783" y="10540"/>
                </a:cubicBezTo>
                <a:close/>
                <a:moveTo>
                  <a:pt x="11060" y="15162"/>
                </a:moveTo>
                <a:cubicBezTo>
                  <a:pt x="8308" y="15162"/>
                  <a:pt x="6490" y="13292"/>
                  <a:pt x="6490" y="10540"/>
                </a:cubicBezTo>
                <a:cubicBezTo>
                  <a:pt x="6490" y="8256"/>
                  <a:pt x="8308" y="5971"/>
                  <a:pt x="11060" y="5971"/>
                </a:cubicBezTo>
                <a:cubicBezTo>
                  <a:pt x="13812" y="5971"/>
                  <a:pt x="15629" y="8256"/>
                  <a:pt x="15629" y="10540"/>
                </a:cubicBezTo>
                <a:cubicBezTo>
                  <a:pt x="15629" y="13292"/>
                  <a:pt x="13812" y="15162"/>
                  <a:pt x="11060" y="15162"/>
                </a:cubicBezTo>
                <a:close/>
              </a:path>
            </a:pathLst>
          </a:custGeom>
          <a:solidFill>
            <a:schemeClr val="accent2"/>
          </a:solidFill>
          <a:ln w="12700">
            <a:miter lim="400000"/>
          </a:ln>
        </p:spPr>
        <p:txBody>
          <a:bodyPr lIns="45719" rIns="45719" anchor="ctr"/>
          <a:lstStyle/>
          <a:p/>
        </p:txBody>
      </p:sp>
      <p:sp>
        <p:nvSpPr>
          <p:cNvPr id="69" name="Shape"/>
          <p:cNvSpPr/>
          <p:nvPr/>
        </p:nvSpPr>
        <p:spPr>
          <a:xfrm>
            <a:off x="21260829" y="6828298"/>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445369"/>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73" name="Shape"/>
          <p:cNvSpPr/>
          <p:nvPr/>
        </p:nvSpPr>
        <p:spPr>
          <a:xfrm>
            <a:off x="9944973" y="3857302"/>
            <a:ext cx="870554" cy="747331"/>
          </a:xfrm>
          <a:custGeom>
            <a:avLst/>
            <a:gdLst/>
            <a:ahLst/>
            <a:cxnLst>
              <a:cxn ang="0">
                <a:pos x="wd2" y="hd2"/>
              </a:cxn>
              <a:cxn ang="5400000">
                <a:pos x="wd2" y="hd2"/>
              </a:cxn>
              <a:cxn ang="10800000">
                <a:pos x="wd2" y="hd2"/>
              </a:cxn>
              <a:cxn ang="16200000">
                <a:pos x="wd2" y="hd2"/>
              </a:cxn>
            </a:cxnLst>
            <a:rect l="0" t="0" r="r" b="b"/>
            <a:pathLst>
              <a:path w="21600" h="21600"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445369"/>
          </a:solidFill>
          <a:ln w="12700">
            <a:miter lim="400000"/>
          </a:ln>
        </p:spPr>
        <p:txBody>
          <a:bodyPr lIns="45719" rIns="45719" anchor="ctr"/>
          <a:lstStyle/>
          <a:p/>
        </p:txBody>
      </p:sp>
      <p:grpSp>
        <p:nvGrpSpPr>
          <p:cNvPr id="82" name="Group 81"/>
          <p:cNvGrpSpPr/>
          <p:nvPr/>
        </p:nvGrpSpPr>
        <p:grpSpPr>
          <a:xfrm>
            <a:off x="2417785" y="11307643"/>
            <a:ext cx="9789231" cy="948442"/>
            <a:chOff x="1867930" y="9920169"/>
            <a:chExt cx="9789231" cy="948442"/>
          </a:xfrm>
        </p:grpSpPr>
        <p:sp>
          <p:nvSpPr>
            <p:cNvPr id="83"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p>
          </p:txBody>
        </p:sp>
        <p:sp>
          <p:nvSpPr>
            <p:cNvPr id="84" name="Element Number Five"/>
            <p:cNvSpPr/>
            <p:nvPr/>
          </p:nvSpPr>
          <p:spPr>
            <a:xfrm>
              <a:off x="1867930" y="10117391"/>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eBGP Aggregation</a:t>
              </a:r>
              <a:endParaRPr sz="2800" dirty="0"/>
            </a:p>
          </p:txBody>
        </p:sp>
      </p:grpSp>
      <p:sp>
        <p:nvSpPr>
          <p:cNvPr id="85" name="Element Number Four"/>
          <p:cNvSpPr/>
          <p:nvPr/>
        </p:nvSpPr>
        <p:spPr>
          <a:xfrm>
            <a:off x="2428970" y="10567917"/>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eBGP Path Prepending</a:t>
            </a:r>
            <a:endParaRPr sz="2800" dirty="0"/>
          </a:p>
        </p:txBody>
      </p:sp>
      <p:sp>
        <p:nvSpPr>
          <p:cNvPr id="86" name="Shape"/>
          <p:cNvSpPr/>
          <p:nvPr/>
        </p:nvSpPr>
        <p:spPr>
          <a:xfrm>
            <a:off x="10133692" y="5876908"/>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87" name="Shape"/>
          <p:cNvSpPr/>
          <p:nvPr/>
        </p:nvSpPr>
        <p:spPr>
          <a:xfrm>
            <a:off x="10133691" y="6778546"/>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89" name="Shape"/>
          <p:cNvSpPr/>
          <p:nvPr/>
        </p:nvSpPr>
        <p:spPr>
          <a:xfrm>
            <a:off x="10117216" y="8662322"/>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90" name="Shape"/>
          <p:cNvSpPr/>
          <p:nvPr/>
        </p:nvSpPr>
        <p:spPr>
          <a:xfrm>
            <a:off x="10133691" y="775253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91" name="Shape"/>
          <p:cNvSpPr/>
          <p:nvPr/>
        </p:nvSpPr>
        <p:spPr>
          <a:xfrm>
            <a:off x="10102357" y="9634863"/>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92" name="Shape"/>
          <p:cNvSpPr/>
          <p:nvPr/>
        </p:nvSpPr>
        <p:spPr>
          <a:xfrm>
            <a:off x="10071022" y="1060667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93" name="Shape"/>
          <p:cNvSpPr/>
          <p:nvPr/>
        </p:nvSpPr>
        <p:spPr>
          <a:xfrm>
            <a:off x="10066008" y="11545237"/>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94" name="Line"/>
          <p:cNvSpPr/>
          <p:nvPr/>
        </p:nvSpPr>
        <p:spPr>
          <a:xfrm flipH="1">
            <a:off x="23295084" y="5577049"/>
            <a:ext cx="16198" cy="6679035"/>
          </a:xfrm>
          <a:prstGeom prst="line">
            <a:avLst/>
          </a:prstGeom>
          <a:ln w="6350">
            <a:solidFill>
              <a:srgbClr val="D9D9D9"/>
            </a:solidFill>
            <a:miter/>
          </a:ln>
        </p:spPr>
        <p:txBody>
          <a:bodyPr lIns="45719" rIns="45719"/>
          <a:lstStyle/>
          <a:p/>
        </p:txBody>
      </p:sp>
      <p:sp>
        <p:nvSpPr>
          <p:cNvPr id="95" name="Line"/>
          <p:cNvSpPr/>
          <p:nvPr/>
        </p:nvSpPr>
        <p:spPr>
          <a:xfrm flipH="1">
            <a:off x="19551999" y="5577050"/>
            <a:ext cx="8022" cy="6679034"/>
          </a:xfrm>
          <a:prstGeom prst="line">
            <a:avLst/>
          </a:prstGeom>
          <a:ln w="6350">
            <a:solidFill>
              <a:srgbClr val="D9D9D9"/>
            </a:solidFill>
            <a:miter/>
          </a:ln>
        </p:spPr>
        <p:txBody>
          <a:bodyPr lIns="45719" rIns="45719"/>
          <a:lstStyle/>
          <a:p/>
        </p:txBody>
      </p:sp>
      <p:grpSp>
        <p:nvGrpSpPr>
          <p:cNvPr id="96" name="Group 95"/>
          <p:cNvGrpSpPr/>
          <p:nvPr/>
        </p:nvGrpSpPr>
        <p:grpSpPr>
          <a:xfrm>
            <a:off x="13527787" y="5577050"/>
            <a:ext cx="9789231" cy="948442"/>
            <a:chOff x="1867930" y="6091400"/>
            <a:chExt cx="9789231" cy="948442"/>
          </a:xfrm>
        </p:grpSpPr>
        <p:sp>
          <p:nvSpPr>
            <p:cNvPr id="97" name="Rectangle"/>
            <p:cNvSpPr/>
            <p:nvPr/>
          </p:nvSpPr>
          <p:spPr>
            <a:xfrm>
              <a:off x="1879115" y="6091400"/>
              <a:ext cx="9778046" cy="948442"/>
            </a:xfrm>
            <a:prstGeom prst="rect">
              <a:avLst/>
            </a:prstGeom>
            <a:solidFill>
              <a:srgbClr val="D9D9D9">
                <a:alpha val="50000"/>
              </a:srgbClr>
            </a:solidFill>
            <a:ln w="12700">
              <a:miter lim="400000"/>
            </a:ln>
          </p:spPr>
          <p:txBody>
            <a:bodyPr lIns="45719" rIns="45719" anchor="ctr"/>
            <a:lstStyle/>
            <a:p>
              <a:pPr algn="ctr"/>
            </a:p>
          </p:txBody>
        </p:sp>
        <p:sp>
          <p:nvSpPr>
            <p:cNvPr id="98" name="Element Number One"/>
            <p:cNvSpPr/>
            <p:nvPr/>
          </p:nvSpPr>
          <p:spPr>
            <a:xfrm>
              <a:off x="1867930" y="6288621"/>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iBGP</a:t>
              </a:r>
              <a:endParaRPr sz="2800" dirty="0"/>
            </a:p>
          </p:txBody>
        </p:sp>
      </p:grpSp>
      <p:sp>
        <p:nvSpPr>
          <p:cNvPr id="99" name="Element Number Two"/>
          <p:cNvSpPr/>
          <p:nvPr/>
        </p:nvSpPr>
        <p:spPr>
          <a:xfrm>
            <a:off x="13527787" y="6727461"/>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Route Reflectors</a:t>
            </a:r>
            <a:endParaRPr sz="2800" dirty="0"/>
          </a:p>
        </p:txBody>
      </p:sp>
      <p:grpSp>
        <p:nvGrpSpPr>
          <p:cNvPr id="100" name="Group 99"/>
          <p:cNvGrpSpPr/>
          <p:nvPr/>
        </p:nvGrpSpPr>
        <p:grpSpPr>
          <a:xfrm>
            <a:off x="13527787" y="7503995"/>
            <a:ext cx="9789231" cy="948442"/>
            <a:chOff x="1867930" y="8018345"/>
            <a:chExt cx="9789231" cy="948442"/>
          </a:xfrm>
        </p:grpSpPr>
        <p:sp>
          <p:nvSpPr>
            <p:cNvPr id="101" name="Rectangle"/>
            <p:cNvSpPr/>
            <p:nvPr/>
          </p:nvSpPr>
          <p:spPr>
            <a:xfrm>
              <a:off x="1879115" y="8018345"/>
              <a:ext cx="9778046" cy="948442"/>
            </a:xfrm>
            <a:prstGeom prst="rect">
              <a:avLst/>
            </a:prstGeom>
            <a:solidFill>
              <a:srgbClr val="D9D9D9">
                <a:alpha val="50000"/>
              </a:srgbClr>
            </a:solidFill>
            <a:ln w="12700">
              <a:miter lim="400000"/>
            </a:ln>
          </p:spPr>
          <p:txBody>
            <a:bodyPr lIns="45719" rIns="45719" anchor="ctr"/>
            <a:lstStyle/>
            <a:p>
              <a:pPr algn="ctr"/>
            </a:p>
          </p:txBody>
        </p:sp>
        <p:sp>
          <p:nvSpPr>
            <p:cNvPr id="102" name="Element Number Three"/>
            <p:cNvSpPr/>
            <p:nvPr/>
          </p:nvSpPr>
          <p:spPr>
            <a:xfrm>
              <a:off x="1867930" y="8215567"/>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Static Routes</a:t>
              </a:r>
              <a:endParaRPr sz="2800" dirty="0"/>
            </a:p>
          </p:txBody>
        </p:sp>
      </p:grpSp>
      <p:sp>
        <p:nvSpPr>
          <p:cNvPr id="103" name="Element Number Four"/>
          <p:cNvSpPr/>
          <p:nvPr/>
        </p:nvSpPr>
        <p:spPr>
          <a:xfrm>
            <a:off x="13527787" y="8667725"/>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Route Redistribution</a:t>
            </a:r>
            <a:endParaRPr sz="2800" dirty="0"/>
          </a:p>
        </p:txBody>
      </p:sp>
      <p:grpSp>
        <p:nvGrpSpPr>
          <p:cNvPr id="104" name="Group 103"/>
          <p:cNvGrpSpPr/>
          <p:nvPr/>
        </p:nvGrpSpPr>
        <p:grpSpPr>
          <a:xfrm>
            <a:off x="13527787" y="9405819"/>
            <a:ext cx="9789231" cy="948442"/>
            <a:chOff x="1867930" y="9920169"/>
            <a:chExt cx="9789231" cy="948442"/>
          </a:xfrm>
        </p:grpSpPr>
        <p:sp>
          <p:nvSpPr>
            <p:cNvPr id="105"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p>
          </p:txBody>
        </p:sp>
        <p:sp>
          <p:nvSpPr>
            <p:cNvPr id="106" name="Element Number Five"/>
            <p:cNvSpPr/>
            <p:nvPr/>
          </p:nvSpPr>
          <p:spPr>
            <a:xfrm>
              <a:off x="1867930" y="10117391"/>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Multipath Routing</a:t>
              </a:r>
              <a:endParaRPr sz="2800" dirty="0"/>
            </a:p>
          </p:txBody>
        </p:sp>
      </p:grpSp>
      <p:grpSp>
        <p:nvGrpSpPr>
          <p:cNvPr id="111" name="Group 110"/>
          <p:cNvGrpSpPr/>
          <p:nvPr/>
        </p:nvGrpSpPr>
        <p:grpSpPr>
          <a:xfrm>
            <a:off x="13538972" y="11307643"/>
            <a:ext cx="9789231" cy="948442"/>
            <a:chOff x="1867930" y="9920169"/>
            <a:chExt cx="9789231" cy="948442"/>
          </a:xfrm>
        </p:grpSpPr>
        <p:sp>
          <p:nvSpPr>
            <p:cNvPr id="112" name="Rectangle"/>
            <p:cNvSpPr/>
            <p:nvPr/>
          </p:nvSpPr>
          <p:spPr>
            <a:xfrm>
              <a:off x="1879115" y="9920169"/>
              <a:ext cx="9778046" cy="948442"/>
            </a:xfrm>
            <a:prstGeom prst="rect">
              <a:avLst/>
            </a:prstGeom>
            <a:solidFill>
              <a:srgbClr val="D9D9D9">
                <a:alpha val="50000"/>
              </a:srgbClr>
            </a:solidFill>
            <a:ln w="12700">
              <a:miter lim="400000"/>
            </a:ln>
          </p:spPr>
          <p:txBody>
            <a:bodyPr lIns="45719" rIns="45719" anchor="ctr"/>
            <a:lstStyle/>
            <a:p>
              <a:pPr algn="ctr"/>
            </a:p>
          </p:txBody>
        </p:sp>
        <p:sp>
          <p:nvSpPr>
            <p:cNvPr id="113" name="Element Number Five"/>
            <p:cNvSpPr/>
            <p:nvPr/>
          </p:nvSpPr>
          <p:spPr>
            <a:xfrm>
              <a:off x="1867930" y="10117391"/>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IPV6</a:t>
              </a:r>
              <a:endParaRPr sz="2800" dirty="0"/>
            </a:p>
          </p:txBody>
        </p:sp>
      </p:grpSp>
      <p:sp>
        <p:nvSpPr>
          <p:cNvPr id="114" name="Element Number Four"/>
          <p:cNvSpPr/>
          <p:nvPr/>
        </p:nvSpPr>
        <p:spPr>
          <a:xfrm>
            <a:off x="13550157" y="10567917"/>
            <a:ext cx="6101133" cy="615561"/>
          </a:xfrm>
          <a:prstGeom prst="rect">
            <a:avLst/>
          </a:prstGeom>
          <a:ln w="12700">
            <a:miter lim="400000"/>
          </a:ln>
        </p:spPr>
        <p:txBody>
          <a:bodyPr lIns="91444" tIns="91444" rIns="91444" bIns="91444">
            <a:spAutoFit/>
          </a:bodyPr>
          <a:lstStyle>
            <a:lvl1pPr algn="ctr">
              <a:defRPr sz="2400"/>
            </a:lvl1pPr>
          </a:lstStyle>
          <a:p>
            <a:r>
              <a:rPr lang="en-US" sz="2800" dirty="0" smtClean="0"/>
              <a:t>Access Control Lists</a:t>
            </a:r>
            <a:endParaRPr sz="2800" dirty="0"/>
          </a:p>
        </p:txBody>
      </p:sp>
      <p:sp>
        <p:nvSpPr>
          <p:cNvPr id="115" name="Shape"/>
          <p:cNvSpPr/>
          <p:nvPr/>
        </p:nvSpPr>
        <p:spPr>
          <a:xfrm>
            <a:off x="21254879" y="5876908"/>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117" name="Shape"/>
          <p:cNvSpPr/>
          <p:nvPr/>
        </p:nvSpPr>
        <p:spPr>
          <a:xfrm>
            <a:off x="21238403" y="8662322"/>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118" name="Shape"/>
          <p:cNvSpPr/>
          <p:nvPr/>
        </p:nvSpPr>
        <p:spPr>
          <a:xfrm>
            <a:off x="21254878" y="775253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119" name="Shape"/>
          <p:cNvSpPr/>
          <p:nvPr/>
        </p:nvSpPr>
        <p:spPr>
          <a:xfrm>
            <a:off x="21223544" y="9634863"/>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120" name="Shape"/>
          <p:cNvSpPr/>
          <p:nvPr/>
        </p:nvSpPr>
        <p:spPr>
          <a:xfrm>
            <a:off x="21192209" y="10606675"/>
            <a:ext cx="493115" cy="448554"/>
          </a:xfrm>
          <a:custGeom>
            <a:avLst/>
            <a:gdLst/>
            <a:ahLst/>
            <a:cxnLst>
              <a:cxn ang="0">
                <a:pos x="wd2" y="hd2"/>
              </a:cxn>
              <a:cxn ang="5400000">
                <a:pos x="wd2" y="hd2"/>
              </a:cxn>
              <a:cxn ang="10800000">
                <a:pos x="wd2" y="hd2"/>
              </a:cxn>
              <a:cxn ang="16200000">
                <a:pos x="wd2" y="hd2"/>
              </a:cxn>
            </a:cxnLst>
            <a:rect l="0" t="0" r="r" b="b"/>
            <a:pathLst>
              <a:path w="21595" h="21600" extrusionOk="0">
                <a:moveTo>
                  <a:pt x="8043" y="21600"/>
                </a:moveTo>
                <a:cubicBezTo>
                  <a:pt x="7769" y="21600"/>
                  <a:pt x="7477" y="21508"/>
                  <a:pt x="7164" y="21321"/>
                </a:cubicBezTo>
                <a:cubicBezTo>
                  <a:pt x="6850" y="21133"/>
                  <a:pt x="6608" y="20917"/>
                  <a:pt x="6436" y="20666"/>
                </a:cubicBezTo>
                <a:lnTo>
                  <a:pt x="266" y="11698"/>
                </a:lnTo>
                <a:cubicBezTo>
                  <a:pt x="88" y="11440"/>
                  <a:pt x="0" y="11121"/>
                  <a:pt x="0" y="10741"/>
                </a:cubicBezTo>
                <a:cubicBezTo>
                  <a:pt x="0" y="10362"/>
                  <a:pt x="88" y="10047"/>
                  <a:pt x="266" y="9799"/>
                </a:cubicBezTo>
                <a:lnTo>
                  <a:pt x="2307" y="6831"/>
                </a:lnTo>
                <a:cubicBezTo>
                  <a:pt x="2488" y="6573"/>
                  <a:pt x="2708" y="6445"/>
                  <a:pt x="2970" y="6452"/>
                </a:cubicBezTo>
                <a:cubicBezTo>
                  <a:pt x="3233" y="6459"/>
                  <a:pt x="3448" y="6583"/>
                  <a:pt x="3622" y="6831"/>
                </a:cubicBezTo>
                <a:lnTo>
                  <a:pt x="7903" y="13023"/>
                </a:lnTo>
                <a:cubicBezTo>
                  <a:pt x="8082" y="13281"/>
                  <a:pt x="8302" y="13409"/>
                  <a:pt x="8567" y="13409"/>
                </a:cubicBezTo>
                <a:cubicBezTo>
                  <a:pt x="8827" y="13409"/>
                  <a:pt x="9045" y="13281"/>
                  <a:pt x="9221" y="13023"/>
                </a:cubicBezTo>
                <a:lnTo>
                  <a:pt x="17965" y="393"/>
                </a:lnTo>
                <a:cubicBezTo>
                  <a:pt x="18144" y="127"/>
                  <a:pt x="18364" y="0"/>
                  <a:pt x="18629" y="0"/>
                </a:cubicBezTo>
                <a:cubicBezTo>
                  <a:pt x="18888" y="0"/>
                  <a:pt x="19109" y="127"/>
                  <a:pt x="19292" y="393"/>
                </a:cubicBezTo>
                <a:lnTo>
                  <a:pt x="21333" y="3339"/>
                </a:lnTo>
                <a:cubicBezTo>
                  <a:pt x="21511" y="3601"/>
                  <a:pt x="21600" y="3920"/>
                  <a:pt x="21595" y="4299"/>
                </a:cubicBezTo>
                <a:cubicBezTo>
                  <a:pt x="21590" y="4678"/>
                  <a:pt x="21502" y="4993"/>
                  <a:pt x="21333" y="5241"/>
                </a:cubicBezTo>
                <a:lnTo>
                  <a:pt x="10664" y="20666"/>
                </a:lnTo>
                <a:cubicBezTo>
                  <a:pt x="10482" y="20931"/>
                  <a:pt x="10237" y="21147"/>
                  <a:pt x="9929" y="21331"/>
                </a:cubicBezTo>
                <a:cubicBezTo>
                  <a:pt x="9620" y="21512"/>
                  <a:pt x="9339" y="21600"/>
                  <a:pt x="9079" y="21600"/>
                </a:cubicBezTo>
                <a:lnTo>
                  <a:pt x="8043" y="21600"/>
                </a:lnTo>
                <a:close/>
              </a:path>
            </a:pathLst>
          </a:custGeom>
          <a:solidFill>
            <a:schemeClr val="accent1"/>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123" name="Shape"/>
          <p:cNvSpPr/>
          <p:nvPr/>
        </p:nvSpPr>
        <p:spPr>
          <a:xfrm>
            <a:off x="21214635" y="11555283"/>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445369"/>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66" name="Line"/>
          <p:cNvSpPr/>
          <p:nvPr/>
        </p:nvSpPr>
        <p:spPr>
          <a:xfrm flipH="1">
            <a:off x="13523622" y="5583078"/>
            <a:ext cx="16198" cy="6679035"/>
          </a:xfrm>
          <a:prstGeom prst="line">
            <a:avLst/>
          </a:prstGeom>
          <a:ln w="6350">
            <a:solidFill>
              <a:srgbClr val="D9D9D9"/>
            </a:solidFill>
            <a:miter/>
          </a:ln>
        </p:spPr>
        <p:txBody>
          <a:bodyPr lIns="45719" rIns="45719"/>
          <a:lstStyle/>
          <a:p/>
        </p:txBody>
      </p:sp>
      <p:sp>
        <p:nvSpPr>
          <p:cNvPr id="70" name="Line"/>
          <p:cNvSpPr/>
          <p:nvPr/>
        </p:nvSpPr>
        <p:spPr>
          <a:xfrm flipH="1">
            <a:off x="2417784" y="5577049"/>
            <a:ext cx="0" cy="6679035"/>
          </a:xfrm>
          <a:prstGeom prst="line">
            <a:avLst/>
          </a:prstGeom>
          <a:ln w="6350">
            <a:solidFill>
              <a:srgbClr val="D9D9D9"/>
            </a:solidFill>
            <a:miter/>
          </a:ln>
        </p:spPr>
        <p:txBody>
          <a:bodyPr lIns="45719" rIns="45719"/>
          <a:lstStyle/>
          <a:p/>
        </p:txBody>
      </p:sp>
      <p:sp>
        <p:nvSpPr>
          <p:cNvPr id="71" name="Column Title"/>
          <p:cNvSpPr/>
          <p:nvPr/>
        </p:nvSpPr>
        <p:spPr>
          <a:xfrm>
            <a:off x="13550157" y="4702526"/>
            <a:ext cx="6101133" cy="738672"/>
          </a:xfrm>
          <a:prstGeom prst="rect">
            <a:avLst/>
          </a:prstGeom>
          <a:ln w="12700">
            <a:miter lim="400000"/>
          </a:ln>
        </p:spPr>
        <p:txBody>
          <a:bodyPr lIns="91444" tIns="91444" rIns="91444" bIns="91444">
            <a:spAutoFit/>
          </a:bodyPr>
          <a:lstStyle>
            <a:lvl1pPr algn="ctr"/>
          </a:lstStyle>
          <a:p>
            <a:r>
              <a:rPr lang="en-US" dirty="0" smtClean="0"/>
              <a:t>Continued</a:t>
            </a:r>
            <a:r>
              <a:rPr lang="en-US" dirty="0" smtClean="0"/>
              <a:t>…</a:t>
            </a:r>
            <a:endParaRPr dirty="0"/>
          </a:p>
        </p:txBody>
      </p:sp>
    </p:spTree>
  </p:cSld>
  <p:clrMapOvr>
    <a:masterClrMapping/>
  </p:clrMapOvr>
  <p:transition spd="med"/>
  <p:timing>
    <p:tnLst>
      <p:par>
        <p:cTn id="1" dur="indefinite" restart="never" fill="hold"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637" name="Group"/>
          <p:cNvSpPr/>
          <p:nvPr/>
        </p:nvSpPr>
        <p:spPr>
          <a:xfrm>
            <a:off x="4071575" y="483016"/>
            <a:ext cx="16234570"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Reachability / Isolation</a:t>
            </a:r>
            <a:endParaRPr dirty="0"/>
          </a:p>
        </p:txBody>
      </p:sp>
      <p:grpSp>
        <p:nvGrpSpPr>
          <p:cNvPr id="48" name="Group 47"/>
          <p:cNvGrpSpPr/>
          <p:nvPr/>
        </p:nvGrpSpPr>
        <p:grpSpPr>
          <a:xfrm>
            <a:off x="575016" y="2301459"/>
            <a:ext cx="14292524" cy="2614050"/>
            <a:chOff x="574838" y="2683681"/>
            <a:chExt cx="14292524" cy="2614050"/>
          </a:xfrm>
        </p:grpSpPr>
        <p:sp>
          <p:nvSpPr>
            <p:cNvPr id="49" name="Shape"/>
            <p:cNvSpPr/>
            <p:nvPr/>
          </p:nvSpPr>
          <p:spPr>
            <a:xfrm>
              <a:off x="1018948" y="2988675"/>
              <a:ext cx="13721386" cy="1660747"/>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50" name="Can subnet S3 reach S2"/>
            <p:cNvSpPr/>
            <p:nvPr/>
          </p:nvSpPr>
          <p:spPr>
            <a:xfrm>
              <a:off x="1856939" y="3306814"/>
              <a:ext cx="12125658" cy="1015671"/>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Can </a:t>
              </a:r>
              <a:r>
                <a:rPr lang="en-US" smtClean="0"/>
                <a:t>router R3 (not) reach subnet S2?</a:t>
              </a:r>
              <a:endParaRPr dirty="0"/>
            </a:p>
          </p:txBody>
        </p:sp>
        <p:sp>
          <p:nvSpPr>
            <p:cNvPr id="51" name="‘‘"/>
            <p:cNvSpPr/>
            <p:nvPr/>
          </p:nvSpPr>
          <p:spPr>
            <a:xfrm>
              <a:off x="574838"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52" name="’’"/>
            <p:cNvSpPr/>
            <p:nvPr/>
          </p:nvSpPr>
          <p:spPr>
            <a:xfrm>
              <a:off x="13077360" y="2683681"/>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grpSp>
      <p:grpSp>
        <p:nvGrpSpPr>
          <p:cNvPr id="55" name="Group"/>
          <p:cNvGrpSpPr/>
          <p:nvPr/>
        </p:nvGrpSpPr>
        <p:grpSpPr>
          <a:xfrm>
            <a:off x="15235279" y="4428665"/>
            <a:ext cx="7568565" cy="7878860"/>
            <a:chOff x="0" y="0"/>
            <a:chExt cx="7568564" cy="7878859"/>
          </a:xfrm>
        </p:grpSpPr>
        <p:sp>
          <p:nvSpPr>
            <p:cNvPr id="56" name="Line"/>
            <p:cNvSpPr/>
            <p:nvPr/>
          </p:nvSpPr>
          <p:spPr>
            <a:xfrm flipV="1">
              <a:off x="2369146" y="2849778"/>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57" name="Line"/>
            <p:cNvSpPr/>
            <p:nvPr/>
          </p:nvSpPr>
          <p:spPr>
            <a:xfrm flipH="1" flipV="1">
              <a:off x="2431465" y="2995513"/>
              <a:ext cx="224344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58" name="Line"/>
            <p:cNvSpPr/>
            <p:nvPr/>
          </p:nvSpPr>
          <p:spPr>
            <a:xfrm flipH="1" flipV="1">
              <a:off x="451234" y="3030013"/>
              <a:ext cx="1652394"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59" name="Rounded Rectangle"/>
            <p:cNvSpPr/>
            <p:nvPr/>
          </p:nvSpPr>
          <p:spPr>
            <a:xfrm>
              <a:off x="0" y="2608409"/>
              <a:ext cx="819772"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60" name="Line"/>
            <p:cNvSpPr/>
            <p:nvPr/>
          </p:nvSpPr>
          <p:spPr>
            <a:xfrm flipV="1">
              <a:off x="2407246" y="6059431"/>
              <a:ext cx="1" cy="105868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61" name="Line"/>
            <p:cNvSpPr/>
            <p:nvPr/>
          </p:nvSpPr>
          <p:spPr>
            <a:xfrm flipH="1" flipV="1">
              <a:off x="5673182" y="2979213"/>
              <a:ext cx="1652395" cy="1"/>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62" name="Rounded Rectangle"/>
            <p:cNvSpPr/>
            <p:nvPr/>
          </p:nvSpPr>
          <p:spPr>
            <a:xfrm>
              <a:off x="1997360" y="7035651"/>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63" name="Rounded Rectangle"/>
            <p:cNvSpPr/>
            <p:nvPr/>
          </p:nvSpPr>
          <p:spPr>
            <a:xfrm>
              <a:off x="6748792" y="2557609"/>
              <a:ext cx="819773" cy="843209"/>
            </a:xfrm>
            <a:prstGeom prst="roundRect">
              <a:avLst>
                <a:gd name="adj" fmla="val 19139"/>
              </a:avLst>
            </a:prstGeom>
            <a:solidFill>
              <a:schemeClr val="accent1">
                <a:satOff val="-27519"/>
                <a:lumOff val="15637"/>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64" name="Line"/>
            <p:cNvSpPr/>
            <p:nvPr/>
          </p:nvSpPr>
          <p:spPr>
            <a:xfrm flipV="1">
              <a:off x="2394546" y="399716"/>
              <a:ext cx="1" cy="2552736"/>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65" name="Line"/>
            <p:cNvSpPr/>
            <p:nvPr/>
          </p:nvSpPr>
          <p:spPr>
            <a:xfrm flipH="1" flipV="1">
              <a:off x="4689788" y="324878"/>
              <a:ext cx="605397" cy="2475904"/>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66" name="Line"/>
            <p:cNvSpPr/>
            <p:nvPr/>
          </p:nvSpPr>
          <p:spPr>
            <a:xfrm flipV="1">
              <a:off x="5422184" y="375857"/>
              <a:ext cx="694609" cy="2474747"/>
            </a:xfrm>
            <a:prstGeom prst="line">
              <a:avLst/>
            </a:prstGeom>
            <a:noFill/>
            <a:ln w="76200" cap="flat">
              <a:solidFill>
                <a:schemeClr val="accent6">
                  <a:satOff val="-13622"/>
                  <a:lumOff val="20250"/>
                </a:schemeClr>
              </a:solidFill>
              <a:prstDash val="solid"/>
              <a:miter lim="800000"/>
            </a:ln>
            <a:effectLst/>
          </p:spPr>
          <p:txBody>
            <a:bodyPr wrap="square" lIns="45719" tIns="45719" rIns="45719" bIns="45719" numCol="1" anchor="t">
              <a:noAutofit/>
            </a:bodyPr>
            <a:lstStyle/>
            <a:p/>
          </p:txBody>
        </p:sp>
        <p:sp>
          <p:nvSpPr>
            <p:cNvPr id="67" name="Rounded Rectangle"/>
            <p:cNvSpPr/>
            <p:nvPr/>
          </p:nvSpPr>
          <p:spPr>
            <a:xfrm>
              <a:off x="4164076"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68" name="Rounded Rectangle"/>
            <p:cNvSpPr/>
            <p:nvPr/>
          </p:nvSpPr>
          <p:spPr>
            <a:xfrm>
              <a:off x="1447699"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69" name="Rounded Rectangle"/>
            <p:cNvSpPr/>
            <p:nvPr/>
          </p:nvSpPr>
          <p:spPr>
            <a:xfrm>
              <a:off x="5529340" y="24182"/>
              <a:ext cx="1051425" cy="1035341"/>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0" name="Rounded Rectangle"/>
            <p:cNvSpPr/>
            <p:nvPr/>
          </p:nvSpPr>
          <p:spPr>
            <a:xfrm>
              <a:off x="1868834" y="0"/>
              <a:ext cx="1051425" cy="1035340"/>
            </a:xfrm>
            <a:prstGeom prst="roundRect">
              <a:avLst>
                <a:gd name="adj" fmla="val 15154"/>
              </a:avLst>
            </a:prstGeom>
            <a:solidFill>
              <a:schemeClr val="accent3">
                <a:lumOff val="11274"/>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1" name="R1"/>
            <p:cNvSpPr/>
            <p:nvPr/>
          </p:nvSpPr>
          <p:spPr>
            <a:xfrm>
              <a:off x="1965913" y="2565193"/>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R1</a:t>
              </a:r>
            </a:p>
          </p:txBody>
        </p:sp>
        <p:sp>
          <p:nvSpPr>
            <p:cNvPr id="72" name="S1"/>
            <p:cNvSpPr/>
            <p:nvPr/>
          </p:nvSpPr>
          <p:spPr>
            <a:xfrm>
              <a:off x="78204" y="2711243"/>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S1</a:t>
              </a:r>
            </a:p>
          </p:txBody>
        </p:sp>
        <p:sp>
          <p:nvSpPr>
            <p:cNvPr id="73" name="S3"/>
            <p:cNvSpPr/>
            <p:nvPr/>
          </p:nvSpPr>
          <p:spPr>
            <a:xfrm>
              <a:off x="2075565" y="7138485"/>
              <a:ext cx="663363"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S3</a:t>
              </a:r>
            </a:p>
          </p:txBody>
        </p:sp>
        <p:sp>
          <p:nvSpPr>
            <p:cNvPr id="74" name="S2"/>
            <p:cNvSpPr/>
            <p:nvPr/>
          </p:nvSpPr>
          <p:spPr>
            <a:xfrm>
              <a:off x="6826998" y="2660443"/>
              <a:ext cx="663362"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S2</a:t>
              </a:r>
            </a:p>
          </p:txBody>
        </p:sp>
        <p:sp>
          <p:nvSpPr>
            <p:cNvPr id="75" name="N1"/>
            <p:cNvSpPr/>
            <p:nvPr/>
          </p:nvSpPr>
          <p:spPr>
            <a:xfrm>
              <a:off x="2062865"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N1</a:t>
              </a:r>
            </a:p>
          </p:txBody>
        </p:sp>
        <p:sp>
          <p:nvSpPr>
            <p:cNvPr id="76" name="N2"/>
            <p:cNvSpPr/>
            <p:nvPr/>
          </p:nvSpPr>
          <p:spPr>
            <a:xfrm>
              <a:off x="4345494" y="198899"/>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N2</a:t>
              </a:r>
            </a:p>
          </p:txBody>
        </p:sp>
        <p:sp>
          <p:nvSpPr>
            <p:cNvPr id="77" name="N3"/>
            <p:cNvSpPr/>
            <p:nvPr/>
          </p:nvSpPr>
          <p:spPr>
            <a:xfrm>
              <a:off x="5710758" y="223082"/>
              <a:ext cx="688589" cy="637541"/>
            </a:xfrm>
            <a:prstGeom prst="rect">
              <a:avLst/>
            </a:prstGeom>
            <a:noFill/>
            <a:ln w="12700" cap="flat">
              <a:noFill/>
              <a:miter lim="400000"/>
            </a:ln>
            <a:effectLst/>
          </p:spPr>
          <p:txBody>
            <a:bodyPr wrap="none" lIns="45719" tIns="45719" rIns="45719" bIns="45719" numCol="1" anchor="t">
              <a:spAutoFit/>
            </a:bodyPr>
            <a:lstStyle>
              <a:lvl1pPr>
                <a:defRPr>
                  <a:solidFill>
                    <a:srgbClr val="FFFFFF"/>
                  </a:solidFill>
                </a:defRPr>
              </a:lvl1pPr>
            </a:lstStyle>
            <a:p>
              <a:r>
                <a:t>N3</a:t>
              </a:r>
            </a:p>
          </p:txBody>
        </p:sp>
        <p:sp>
          <p:nvSpPr>
            <p:cNvPr id="78" name="Rounded Rectangle"/>
            <p:cNvSpPr/>
            <p:nvPr/>
          </p:nvSpPr>
          <p:spPr>
            <a:xfrm>
              <a:off x="4358635" y="2070694"/>
              <a:ext cx="1940574" cy="1849639"/>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79" name="Rounded Rectangle"/>
            <p:cNvSpPr/>
            <p:nvPr/>
          </p:nvSpPr>
          <p:spPr>
            <a:xfrm>
              <a:off x="1485799" y="4691074"/>
              <a:ext cx="1940574" cy="1849638"/>
            </a:xfrm>
            <a:prstGeom prst="roundRect">
              <a:avLst>
                <a:gd name="adj" fmla="val 14758"/>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80" name="R2"/>
            <p:cNvSpPr/>
            <p:nvPr/>
          </p:nvSpPr>
          <p:spPr>
            <a:xfrm>
              <a:off x="4887219" y="2551259"/>
              <a:ext cx="883405"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R2</a:t>
              </a:r>
            </a:p>
          </p:txBody>
        </p:sp>
        <p:sp>
          <p:nvSpPr>
            <p:cNvPr id="81" name="R3"/>
            <p:cNvSpPr/>
            <p:nvPr/>
          </p:nvSpPr>
          <p:spPr>
            <a:xfrm>
              <a:off x="1965543" y="5201872"/>
              <a:ext cx="883406" cy="828041"/>
            </a:xfrm>
            <a:prstGeom prst="rect">
              <a:avLst/>
            </a:prstGeom>
            <a:noFill/>
            <a:ln w="12700" cap="flat">
              <a:noFill/>
              <a:miter lim="400000"/>
            </a:ln>
            <a:effectLst/>
          </p:spPr>
          <p:txBody>
            <a:bodyPr wrap="none" lIns="45719" tIns="45719" rIns="45719" bIns="45719" numCol="1" anchor="t">
              <a:spAutoFit/>
            </a:bodyPr>
            <a:lstStyle>
              <a:lvl1pPr>
                <a:defRPr sz="4800">
                  <a:solidFill>
                    <a:srgbClr val="FFFFFF"/>
                  </a:solidFill>
                </a:defRPr>
              </a:lvl1pPr>
            </a:lstStyle>
            <a:p>
              <a:r>
                <a:t>R3</a:t>
              </a:r>
            </a:p>
          </p:txBody>
        </p:sp>
      </p:grpSp>
      <p:sp>
        <p:nvSpPr>
          <p:cNvPr id="82" name="canReach_R2 &lt;==&gt; datafwd_R2_S2"/>
          <p:cNvSpPr/>
          <p:nvPr/>
        </p:nvSpPr>
        <p:spPr>
          <a:xfrm>
            <a:off x="1416616" y="4992940"/>
            <a:ext cx="7648887" cy="830997"/>
          </a:xfrm>
          <a:prstGeom prst="rect">
            <a:avLst/>
          </a:prstGeom>
          <a:ln w="12700">
            <a:miter lim="400000"/>
          </a:ln>
        </p:spPr>
        <p:txBody>
          <a:bodyPr wrap="none" lIns="45719" rIns="45719">
            <a:spAutoFit/>
          </a:bodyPr>
          <a:lstStyle>
            <a:lvl1pPr>
              <a:defRPr sz="4800"/>
            </a:lvl1pPr>
          </a:lstStyle>
          <a:p>
            <a:r>
              <a:rPr dirty="0" smtClean="0"/>
              <a:t>canReach</a:t>
            </a:r>
            <a:r>
              <a:rPr baseline="-25000" dirty="0" smtClean="0"/>
              <a:t>R2</a:t>
            </a:r>
            <a:r>
              <a:rPr dirty="0" smtClean="0"/>
              <a:t> </a:t>
            </a:r>
            <a:r>
              <a:rPr lang="en-US" dirty="0" smtClean="0"/>
              <a:t>⇔</a:t>
            </a:r>
            <a:r>
              <a:rPr dirty="0" smtClean="0"/>
              <a:t> datafwd</a:t>
            </a:r>
            <a:r>
              <a:rPr baseline="-25000" dirty="0" smtClean="0"/>
              <a:t>R2</a:t>
            </a:r>
            <a:r>
              <a:rPr lang="en-US" baseline="-25000" dirty="0"/>
              <a:t>,</a:t>
            </a:r>
            <a:r>
              <a:rPr baseline="-25000" dirty="0" smtClean="0"/>
              <a:t>S2</a:t>
            </a:r>
            <a:endParaRPr baseline="-25000" dirty="0"/>
          </a:p>
        </p:txBody>
      </p:sp>
      <p:sp>
        <p:nvSpPr>
          <p:cNvPr id="83" name="canReach_R1 &lt;==&gt;…"/>
          <p:cNvSpPr/>
          <p:nvPr/>
        </p:nvSpPr>
        <p:spPr>
          <a:xfrm>
            <a:off x="1416616" y="6320842"/>
            <a:ext cx="10270758" cy="2308324"/>
          </a:xfrm>
          <a:prstGeom prst="rect">
            <a:avLst/>
          </a:prstGeom>
          <a:ln w="12700">
            <a:miter lim="400000"/>
          </a:ln>
        </p:spPr>
        <p:txBody>
          <a:bodyPr wrap="none" lIns="45719" rIns="45719">
            <a:spAutoFit/>
          </a:bodyPr>
          <a:lstStyle/>
          <a:p>
            <a:pPr>
              <a:defRPr sz="4800"/>
            </a:pPr>
            <a:r>
              <a:rPr dirty="0" smtClean="0"/>
              <a:t>canReach</a:t>
            </a:r>
            <a:r>
              <a:rPr baseline="-25000" dirty="0" smtClean="0"/>
              <a:t>R1</a:t>
            </a:r>
            <a:r>
              <a:rPr dirty="0" smtClean="0"/>
              <a:t> </a:t>
            </a:r>
            <a:r>
              <a:rPr lang="en-US" sz="4800" dirty="0" smtClean="0"/>
              <a:t>⇔</a:t>
            </a:r>
            <a:r>
              <a:rPr dirty="0" smtClean="0"/>
              <a:t> </a:t>
            </a:r>
            <a:endParaRPr dirty="0"/>
          </a:p>
          <a:p>
            <a:pPr lvl="2">
              <a:defRPr sz="4800"/>
            </a:pPr>
            <a:r>
              <a:rPr dirty="0"/>
              <a:t>(</a:t>
            </a:r>
            <a:r>
              <a:rPr dirty="0" smtClean="0"/>
              <a:t>datafwd</a:t>
            </a:r>
            <a:r>
              <a:rPr baseline="-25000" dirty="0" smtClean="0"/>
              <a:t>R1</a:t>
            </a:r>
            <a:r>
              <a:rPr lang="en-US" baseline="-25000" dirty="0" smtClean="0"/>
              <a:t>,</a:t>
            </a:r>
            <a:r>
              <a:rPr baseline="-25000" dirty="0" smtClean="0"/>
              <a:t>R2</a:t>
            </a:r>
            <a:r>
              <a:rPr dirty="0" smtClean="0"/>
              <a:t> </a:t>
            </a:r>
            <a:r>
              <a:rPr dirty="0"/>
              <a:t>⋀ </a:t>
            </a:r>
            <a:r>
              <a:rPr dirty="0" smtClean="0"/>
              <a:t>canReach</a:t>
            </a:r>
            <a:r>
              <a:rPr baseline="-25000" dirty="0" smtClean="0"/>
              <a:t>R2</a:t>
            </a:r>
            <a:r>
              <a:rPr dirty="0"/>
              <a:t>) ⋁ </a:t>
            </a:r>
            <a:endParaRPr dirty="0"/>
          </a:p>
          <a:p>
            <a:pPr lvl="2">
              <a:defRPr sz="4800"/>
            </a:pPr>
            <a:r>
              <a:rPr dirty="0"/>
              <a:t>(</a:t>
            </a:r>
            <a:r>
              <a:rPr dirty="0" smtClean="0"/>
              <a:t>datafwd</a:t>
            </a:r>
            <a:r>
              <a:rPr baseline="-25000" dirty="0" smtClean="0"/>
              <a:t>R1</a:t>
            </a:r>
            <a:r>
              <a:rPr lang="en-US" baseline="-25000" dirty="0" smtClean="0"/>
              <a:t>,</a:t>
            </a:r>
            <a:r>
              <a:rPr baseline="-25000" dirty="0" smtClean="0"/>
              <a:t>R3</a:t>
            </a:r>
            <a:r>
              <a:rPr dirty="0" smtClean="0"/>
              <a:t> </a:t>
            </a:r>
            <a:r>
              <a:rPr dirty="0"/>
              <a:t>⋀ </a:t>
            </a:r>
            <a:r>
              <a:rPr dirty="0" smtClean="0"/>
              <a:t>canReach</a:t>
            </a:r>
            <a:r>
              <a:rPr baseline="-25000" dirty="0" smtClean="0"/>
              <a:t>R3</a:t>
            </a:r>
            <a:r>
              <a:rPr dirty="0"/>
              <a:t>)</a:t>
            </a:r>
            <a:endParaRPr dirty="0"/>
          </a:p>
        </p:txBody>
      </p:sp>
      <p:sp>
        <p:nvSpPr>
          <p:cNvPr id="84" name="canReach_R3 &lt;==&gt;…"/>
          <p:cNvSpPr/>
          <p:nvPr/>
        </p:nvSpPr>
        <p:spPr>
          <a:xfrm>
            <a:off x="1416616" y="9197252"/>
            <a:ext cx="9619939" cy="1569660"/>
          </a:xfrm>
          <a:prstGeom prst="rect">
            <a:avLst/>
          </a:prstGeom>
          <a:ln w="12700">
            <a:miter lim="400000"/>
          </a:ln>
        </p:spPr>
        <p:txBody>
          <a:bodyPr wrap="none" lIns="45719" rIns="45719">
            <a:spAutoFit/>
          </a:bodyPr>
          <a:lstStyle/>
          <a:p>
            <a:pPr>
              <a:defRPr sz="4800"/>
            </a:pPr>
            <a:r>
              <a:rPr dirty="0" smtClean="0"/>
              <a:t>canReach</a:t>
            </a:r>
            <a:r>
              <a:rPr baseline="-25000" dirty="0" smtClean="0"/>
              <a:t>R3</a:t>
            </a:r>
            <a:r>
              <a:rPr dirty="0" smtClean="0"/>
              <a:t> </a:t>
            </a:r>
            <a:r>
              <a:rPr lang="en-US" sz="4800" dirty="0" smtClean="0"/>
              <a:t>⇔</a:t>
            </a:r>
            <a:r>
              <a:rPr dirty="0" smtClean="0"/>
              <a:t> </a:t>
            </a:r>
            <a:endParaRPr dirty="0" smtClean="0"/>
          </a:p>
          <a:p>
            <a:pPr lvl="2">
              <a:defRPr sz="4800"/>
            </a:pPr>
            <a:r>
              <a:rPr dirty="0" smtClean="0"/>
              <a:t>(datafwd</a:t>
            </a:r>
            <a:r>
              <a:rPr baseline="-25000" dirty="0" smtClean="0"/>
              <a:t>R3</a:t>
            </a:r>
            <a:r>
              <a:rPr lang="en-US" baseline="-25000" dirty="0" smtClean="0"/>
              <a:t>,</a:t>
            </a:r>
            <a:r>
              <a:rPr baseline="-25000" dirty="0" smtClean="0"/>
              <a:t>R1</a:t>
            </a:r>
            <a:r>
              <a:rPr dirty="0" smtClean="0"/>
              <a:t> ⋀ canReach</a:t>
            </a:r>
            <a:r>
              <a:rPr baseline="-25000" dirty="0" smtClean="0"/>
              <a:t>R1</a:t>
            </a:r>
            <a:r>
              <a:rPr dirty="0" smtClean="0"/>
              <a:t>)</a:t>
            </a:r>
            <a:endParaRPr dirty="0"/>
          </a:p>
        </p:txBody>
      </p:sp>
      <p:sp>
        <p:nvSpPr>
          <p:cNvPr id="85" name="canReach_R1 &lt;==&gt;…"/>
          <p:cNvSpPr/>
          <p:nvPr/>
        </p:nvSpPr>
        <p:spPr>
          <a:xfrm>
            <a:off x="1416616" y="11417189"/>
            <a:ext cx="6300762" cy="830997"/>
          </a:xfrm>
          <a:prstGeom prst="rect">
            <a:avLst/>
          </a:prstGeom>
          <a:ln w="12700">
            <a:miter lim="400000"/>
          </a:ln>
        </p:spPr>
        <p:txBody>
          <a:bodyPr wrap="none" lIns="45719" rIns="45719">
            <a:spAutoFit/>
          </a:bodyPr>
          <a:lstStyle/>
          <a:p>
            <a:pPr>
              <a:defRPr sz="4800"/>
            </a:pPr>
            <a:r>
              <a:rPr lang="en-US" b="1" dirty="0" smtClean="0"/>
              <a:t>Property:</a:t>
            </a:r>
            <a:r>
              <a:rPr lang="en-US" dirty="0" smtClean="0"/>
              <a:t> canReach</a:t>
            </a:r>
            <a:r>
              <a:rPr lang="en-US" baseline="-25000" dirty="0" smtClean="0"/>
              <a:t>R3</a:t>
            </a:r>
            <a:endParaRPr lang="en-US" baseline="-25000" dirty="0" smtClean="0"/>
          </a:p>
        </p:txBody>
      </p:sp>
    </p:spTree>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P spid="83" grpId="0" animBg="1"/>
      <p:bldP spid="84" grpId="0" animBg="1"/>
      <p:bldP spid="8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637" name="Group"/>
          <p:cNvSpPr/>
          <p:nvPr/>
        </p:nvSpPr>
        <p:spPr>
          <a:xfrm>
            <a:off x="2248963" y="483016"/>
            <a:ext cx="19879800"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Equal / Bounded Path Length</a:t>
            </a:r>
            <a:endParaRPr dirty="0"/>
          </a:p>
        </p:txBody>
      </p:sp>
      <p:grpSp>
        <p:nvGrpSpPr>
          <p:cNvPr id="48" name="Group 47"/>
          <p:cNvGrpSpPr/>
          <p:nvPr/>
        </p:nvGrpSpPr>
        <p:grpSpPr>
          <a:xfrm>
            <a:off x="575016" y="2388587"/>
            <a:ext cx="13518596" cy="2703775"/>
            <a:chOff x="574838" y="2770809"/>
            <a:chExt cx="13518596" cy="2703775"/>
          </a:xfrm>
        </p:grpSpPr>
        <p:sp>
          <p:nvSpPr>
            <p:cNvPr id="49" name="Shape"/>
            <p:cNvSpPr/>
            <p:nvPr/>
          </p:nvSpPr>
          <p:spPr>
            <a:xfrm>
              <a:off x="1018949" y="2988675"/>
              <a:ext cx="12999386" cy="2485909"/>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50" name="Can subnet S3 reach S2"/>
            <p:cNvSpPr/>
            <p:nvPr/>
          </p:nvSpPr>
          <p:spPr>
            <a:xfrm>
              <a:off x="1856939" y="3306814"/>
              <a:ext cx="11434520" cy="1846667"/>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Do all routers in a pod have equal length paths to a destination port?</a:t>
              </a:r>
              <a:endParaRPr dirty="0"/>
            </a:p>
          </p:txBody>
        </p:sp>
        <p:sp>
          <p:nvSpPr>
            <p:cNvPr id="51" name="‘‘"/>
            <p:cNvSpPr/>
            <p:nvPr/>
          </p:nvSpPr>
          <p:spPr>
            <a:xfrm>
              <a:off x="574838"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52" name="’’"/>
            <p:cNvSpPr/>
            <p:nvPr/>
          </p:nvSpPr>
          <p:spPr>
            <a:xfrm>
              <a:off x="12303432"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grpSp>
      <p:sp>
        <p:nvSpPr>
          <p:cNvPr id="44" name="canReach_R1 &lt;==&gt;…"/>
          <p:cNvSpPr/>
          <p:nvPr/>
        </p:nvSpPr>
        <p:spPr>
          <a:xfrm>
            <a:off x="1665826" y="7734232"/>
            <a:ext cx="10527880" cy="2308324"/>
          </a:xfrm>
          <a:prstGeom prst="rect">
            <a:avLst/>
          </a:prstGeom>
          <a:ln w="12700">
            <a:miter lim="400000"/>
          </a:ln>
        </p:spPr>
        <p:txBody>
          <a:bodyPr wrap="none" lIns="45719" rIns="45719">
            <a:spAutoFit/>
          </a:bodyPr>
          <a:lstStyle/>
          <a:p>
            <a:pPr>
              <a:defRPr sz="4800"/>
            </a:pPr>
            <a:r>
              <a:rPr lang="en-US" dirty="0" smtClean="0"/>
              <a:t>datafwd</a:t>
            </a:r>
            <a:r>
              <a:rPr baseline="-25000" dirty="0" smtClean="0"/>
              <a:t>R1</a:t>
            </a:r>
            <a:r>
              <a:rPr lang="en-US" baseline="-25000" dirty="0" smtClean="0"/>
              <a:t>,R3</a:t>
            </a:r>
            <a:r>
              <a:rPr dirty="0" smtClean="0"/>
              <a:t> </a:t>
            </a:r>
            <a:r>
              <a:rPr lang="en-US" sz="4800" dirty="0"/>
              <a:t>⇒</a:t>
            </a:r>
            <a:r>
              <a:rPr dirty="0" smtClean="0"/>
              <a:t> </a:t>
            </a:r>
            <a:r>
              <a:rPr lang="en-US" dirty="0" smtClean="0"/>
              <a:t>length</a:t>
            </a:r>
            <a:r>
              <a:rPr lang="en-US" baseline="-25000" dirty="0" smtClean="0"/>
              <a:t>R1</a:t>
            </a:r>
            <a:r>
              <a:rPr lang="en-US" dirty="0" smtClean="0"/>
              <a:t> = length</a:t>
            </a:r>
            <a:r>
              <a:rPr lang="en-US" baseline="-25000" dirty="0" smtClean="0"/>
              <a:t>R3</a:t>
            </a:r>
            <a:r>
              <a:rPr lang="en-US" dirty="0" smtClean="0"/>
              <a:t> + 1</a:t>
            </a:r>
            <a:endParaRPr lang="en-US" dirty="0" smtClean="0"/>
          </a:p>
          <a:p>
            <a:pPr>
              <a:defRPr sz="4800"/>
            </a:pPr>
            <a:r>
              <a:rPr lang="en-US" dirty="0" smtClean="0"/>
              <a:t>datafwd</a:t>
            </a:r>
            <a:r>
              <a:rPr lang="en-US" baseline="-25000" dirty="0" smtClean="0"/>
              <a:t>R2,R3</a:t>
            </a:r>
            <a:r>
              <a:rPr lang="en-US" dirty="0" smtClean="0"/>
              <a:t> </a:t>
            </a:r>
            <a:r>
              <a:rPr lang="en-US" sz="4800" dirty="0"/>
              <a:t>⇒</a:t>
            </a:r>
            <a:r>
              <a:rPr lang="en-US" dirty="0" smtClean="0"/>
              <a:t> length</a:t>
            </a:r>
            <a:r>
              <a:rPr lang="en-US" baseline="-25000" dirty="0" smtClean="0"/>
              <a:t>R2</a:t>
            </a:r>
            <a:r>
              <a:rPr lang="en-US" dirty="0" smtClean="0"/>
              <a:t> = length</a:t>
            </a:r>
            <a:r>
              <a:rPr lang="en-US" baseline="-25000" dirty="0" smtClean="0"/>
              <a:t>R3</a:t>
            </a:r>
            <a:r>
              <a:rPr lang="en-US" dirty="0" smtClean="0"/>
              <a:t> + 1</a:t>
            </a:r>
            <a:endParaRPr lang="en-US" baseline="-25000" dirty="0" smtClean="0"/>
          </a:p>
          <a:p>
            <a:pPr>
              <a:defRPr sz="4800"/>
            </a:pPr>
            <a:r>
              <a:rPr lang="en-US" dirty="0" smtClean="0"/>
              <a:t>…</a:t>
            </a:r>
            <a:endParaRPr lang="en-US" dirty="0" smtClean="0"/>
          </a:p>
        </p:txBody>
      </p:sp>
      <p:sp>
        <p:nvSpPr>
          <p:cNvPr id="46" name="canReach_R1 &lt;==&gt;…"/>
          <p:cNvSpPr/>
          <p:nvPr/>
        </p:nvSpPr>
        <p:spPr>
          <a:xfrm>
            <a:off x="1665826" y="10268918"/>
            <a:ext cx="8112155" cy="830997"/>
          </a:xfrm>
          <a:prstGeom prst="rect">
            <a:avLst/>
          </a:prstGeom>
          <a:ln w="12700">
            <a:miter lim="400000"/>
          </a:ln>
        </p:spPr>
        <p:txBody>
          <a:bodyPr wrap="none" lIns="45719" rIns="45719">
            <a:spAutoFit/>
          </a:bodyPr>
          <a:lstStyle/>
          <a:p>
            <a:pPr>
              <a:defRPr sz="4800"/>
            </a:pPr>
            <a:r>
              <a:rPr lang="en-US" b="1" dirty="0" smtClean="0"/>
              <a:t>Property:</a:t>
            </a:r>
            <a:r>
              <a:rPr lang="en-US" dirty="0" smtClean="0"/>
              <a:t> length</a:t>
            </a:r>
            <a:r>
              <a:rPr lang="en-US" baseline="-25000" dirty="0" smtClean="0"/>
              <a:t>R1</a:t>
            </a:r>
            <a:r>
              <a:rPr lang="en-US" dirty="0" smtClean="0"/>
              <a:t> = length</a:t>
            </a:r>
            <a:r>
              <a:rPr lang="en-US" baseline="-25000" dirty="0" smtClean="0"/>
              <a:t>R2</a:t>
            </a:r>
            <a:endParaRPr lang="en-US" baseline="-25000" dirty="0" smtClean="0"/>
          </a:p>
        </p:txBody>
      </p:sp>
      <p:grpSp>
        <p:nvGrpSpPr>
          <p:cNvPr id="2" name="Group 1"/>
          <p:cNvGrpSpPr/>
          <p:nvPr/>
        </p:nvGrpSpPr>
        <p:grpSpPr>
          <a:xfrm>
            <a:off x="15016673" y="5023249"/>
            <a:ext cx="8320121" cy="5970120"/>
            <a:chOff x="15016673" y="5023249"/>
            <a:chExt cx="8320121" cy="5970120"/>
          </a:xfrm>
        </p:grpSpPr>
        <p:grpSp>
          <p:nvGrpSpPr>
            <p:cNvPr id="4" name="Group 3"/>
            <p:cNvGrpSpPr/>
            <p:nvPr/>
          </p:nvGrpSpPr>
          <p:grpSpPr>
            <a:xfrm>
              <a:off x="15016673" y="5023249"/>
              <a:ext cx="8320121" cy="5970120"/>
              <a:chOff x="15016673" y="4957935"/>
              <a:chExt cx="8320121" cy="5970120"/>
            </a:xfrm>
          </p:grpSpPr>
          <p:grpSp>
            <p:nvGrpSpPr>
              <p:cNvPr id="26" name="Group 25"/>
              <p:cNvGrpSpPr/>
              <p:nvPr/>
            </p:nvGrpSpPr>
            <p:grpSpPr>
              <a:xfrm>
                <a:off x="15339992" y="5621648"/>
                <a:ext cx="7671860" cy="5306407"/>
                <a:chOff x="15546386" y="6575234"/>
                <a:chExt cx="7671860" cy="5306407"/>
              </a:xfrm>
            </p:grpSpPr>
            <p:sp>
              <p:nvSpPr>
                <p:cNvPr id="27" name="Line"/>
                <p:cNvSpPr/>
                <p:nvPr/>
              </p:nvSpPr>
              <p:spPr>
                <a:xfrm flipV="1">
                  <a:off x="16971265" y="6803136"/>
                  <a:ext cx="1060704" cy="2523744"/>
                </a:xfrm>
                <a:prstGeom prst="line">
                  <a:avLst/>
                </a:prstGeom>
                <a:ln w="177800">
                  <a:solidFill>
                    <a:srgbClr val="D9D9D9"/>
                  </a:solidFill>
                  <a:miter/>
                </a:ln>
              </p:spPr>
              <p:txBody>
                <a:bodyPr lIns="45719" rIns="45719"/>
                <a:lstStyle/>
                <a:p/>
              </p:txBody>
            </p:sp>
            <p:sp>
              <p:nvSpPr>
                <p:cNvPr id="28" name="Line"/>
                <p:cNvSpPr/>
                <p:nvPr/>
              </p:nvSpPr>
              <p:spPr>
                <a:xfrm flipH="1">
                  <a:off x="16101630" y="9363455"/>
                  <a:ext cx="869634" cy="1927635"/>
                </a:xfrm>
                <a:prstGeom prst="line">
                  <a:avLst/>
                </a:prstGeom>
                <a:ln w="177800">
                  <a:solidFill>
                    <a:srgbClr val="D9D9D9"/>
                  </a:solidFill>
                  <a:miter/>
                </a:ln>
              </p:spPr>
              <p:txBody>
                <a:bodyPr lIns="45719" rIns="45719"/>
                <a:lstStyle/>
                <a:p/>
              </p:txBody>
            </p:sp>
            <p:sp>
              <p:nvSpPr>
                <p:cNvPr id="29" name="Circle"/>
                <p:cNvSpPr/>
                <p:nvPr/>
              </p:nvSpPr>
              <p:spPr>
                <a:xfrm>
                  <a:off x="15546386" y="10651586"/>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30" name="Line"/>
                <p:cNvSpPr/>
                <p:nvPr/>
              </p:nvSpPr>
              <p:spPr>
                <a:xfrm flipH="1" flipV="1">
                  <a:off x="17044416" y="9326879"/>
                  <a:ext cx="950975" cy="1901953"/>
                </a:xfrm>
                <a:prstGeom prst="line">
                  <a:avLst/>
                </a:prstGeom>
                <a:ln w="177800">
                  <a:solidFill>
                    <a:srgbClr val="D9D9D9"/>
                  </a:solidFill>
                  <a:miter/>
                </a:ln>
              </p:spPr>
              <p:txBody>
                <a:bodyPr lIns="45719" rIns="45719"/>
                <a:lstStyle/>
                <a:p/>
              </p:txBody>
            </p:sp>
            <p:sp>
              <p:nvSpPr>
                <p:cNvPr id="31" name="Circle"/>
                <p:cNvSpPr/>
                <p:nvPr/>
              </p:nvSpPr>
              <p:spPr>
                <a:xfrm>
                  <a:off x="17386824" y="10651585"/>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32" name="Line"/>
                <p:cNvSpPr/>
                <p:nvPr/>
              </p:nvSpPr>
              <p:spPr>
                <a:xfrm flipH="1">
                  <a:off x="20751951" y="9412409"/>
                  <a:ext cx="869634" cy="1927635"/>
                </a:xfrm>
                <a:prstGeom prst="line">
                  <a:avLst/>
                </a:prstGeom>
                <a:ln w="177800">
                  <a:solidFill>
                    <a:srgbClr val="D9D9D9"/>
                  </a:solidFill>
                  <a:miter/>
                </a:ln>
              </p:spPr>
              <p:txBody>
                <a:bodyPr lIns="45719" rIns="45719"/>
                <a:lstStyle/>
                <a:p/>
              </p:txBody>
            </p:sp>
            <p:sp>
              <p:nvSpPr>
                <p:cNvPr id="33" name="Circle"/>
                <p:cNvSpPr/>
                <p:nvPr/>
              </p:nvSpPr>
              <p:spPr>
                <a:xfrm>
                  <a:off x="20196707" y="10700540"/>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34" name="Line"/>
                <p:cNvSpPr/>
                <p:nvPr/>
              </p:nvSpPr>
              <p:spPr>
                <a:xfrm flipH="1" flipV="1">
                  <a:off x="21694737" y="9375833"/>
                  <a:ext cx="950975" cy="1901953"/>
                </a:xfrm>
                <a:prstGeom prst="line">
                  <a:avLst/>
                </a:prstGeom>
                <a:ln w="177800">
                  <a:solidFill>
                    <a:srgbClr val="D9D9D9"/>
                  </a:solidFill>
                  <a:miter/>
                </a:ln>
              </p:spPr>
              <p:txBody>
                <a:bodyPr lIns="45719" rIns="45719"/>
                <a:lstStyle/>
                <a:p/>
              </p:txBody>
            </p:sp>
            <p:sp>
              <p:nvSpPr>
                <p:cNvPr id="35" name="Circle"/>
                <p:cNvSpPr/>
                <p:nvPr/>
              </p:nvSpPr>
              <p:spPr>
                <a:xfrm>
                  <a:off x="22037145" y="10700539"/>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36" name="Line"/>
                <p:cNvSpPr/>
                <p:nvPr/>
              </p:nvSpPr>
              <p:spPr>
                <a:xfrm flipV="1">
                  <a:off x="17154144" y="7278624"/>
                  <a:ext cx="3730751" cy="2048256"/>
                </a:xfrm>
                <a:prstGeom prst="line">
                  <a:avLst/>
                </a:prstGeom>
                <a:ln w="177800">
                  <a:solidFill>
                    <a:srgbClr val="D9D9D9"/>
                  </a:solidFill>
                  <a:miter/>
                </a:ln>
              </p:spPr>
              <p:txBody>
                <a:bodyPr lIns="45719" rIns="45719"/>
                <a:lstStyle/>
                <a:p/>
              </p:txBody>
            </p:sp>
            <p:sp>
              <p:nvSpPr>
                <p:cNvPr id="37" name="Line"/>
                <p:cNvSpPr/>
                <p:nvPr/>
              </p:nvSpPr>
              <p:spPr>
                <a:xfrm flipH="1" flipV="1">
                  <a:off x="17519904" y="7205471"/>
                  <a:ext cx="4175904" cy="2206937"/>
                </a:xfrm>
                <a:prstGeom prst="line">
                  <a:avLst/>
                </a:prstGeom>
                <a:ln w="177800">
                  <a:solidFill>
                    <a:srgbClr val="D9D9D9"/>
                  </a:solidFill>
                  <a:miter/>
                </a:ln>
              </p:spPr>
              <p:txBody>
                <a:bodyPr lIns="45719" rIns="45719"/>
                <a:lstStyle/>
                <a:p/>
              </p:txBody>
            </p:sp>
            <p:sp>
              <p:nvSpPr>
                <p:cNvPr id="38" name="Line"/>
                <p:cNvSpPr/>
                <p:nvPr/>
              </p:nvSpPr>
              <p:spPr>
                <a:xfrm flipH="1" flipV="1">
                  <a:off x="20592288" y="7205470"/>
                  <a:ext cx="1060704" cy="2194561"/>
                </a:xfrm>
                <a:prstGeom prst="line">
                  <a:avLst/>
                </a:prstGeom>
                <a:ln w="177800">
                  <a:solidFill>
                    <a:srgbClr val="D9D9D9"/>
                  </a:solidFill>
                  <a:miter/>
                </a:ln>
              </p:spPr>
              <p:txBody>
                <a:bodyPr lIns="45719" rIns="45719"/>
                <a:lstStyle/>
                <a:p/>
              </p:txBody>
            </p:sp>
            <p:sp>
              <p:nvSpPr>
                <p:cNvPr id="39" name="Circle"/>
                <p:cNvSpPr/>
                <p:nvPr/>
              </p:nvSpPr>
              <p:spPr>
                <a:xfrm>
                  <a:off x="16423020" y="8755729"/>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40" name="Circle"/>
                <p:cNvSpPr/>
                <p:nvPr/>
              </p:nvSpPr>
              <p:spPr>
                <a:xfrm>
                  <a:off x="17021063" y="6575234"/>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41" name="Circle"/>
                <p:cNvSpPr/>
                <p:nvPr/>
              </p:nvSpPr>
              <p:spPr>
                <a:xfrm>
                  <a:off x="21073341" y="8804683"/>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42" name="Circle"/>
                <p:cNvSpPr/>
                <p:nvPr/>
              </p:nvSpPr>
              <p:spPr>
                <a:xfrm>
                  <a:off x="20258000" y="6580903"/>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grpSp>
          <p:sp>
            <p:nvSpPr>
              <p:cNvPr id="43" name="Freeform 42"/>
              <p:cNvSpPr/>
              <p:nvPr/>
            </p:nvSpPr>
            <p:spPr>
              <a:xfrm>
                <a:off x="15016673" y="4957935"/>
                <a:ext cx="8320121" cy="5435006"/>
              </a:xfrm>
              <a:custGeom>
                <a:avLst/>
                <a:gdLst>
                  <a:gd name="connsiteX0" fmla="*/ 35739 w 7791206"/>
                  <a:gd name="connsiteY0" fmla="*/ 0 h 2810933"/>
                  <a:gd name="connsiteX1" fmla="*/ 509873 w 7791206"/>
                  <a:gd name="connsiteY1" fmla="*/ 2370667 h 2810933"/>
                  <a:gd name="connsiteX2" fmla="*/ 3591739 w 7791206"/>
                  <a:gd name="connsiteY2" fmla="*/ 474133 h 2810933"/>
                  <a:gd name="connsiteX3" fmla="*/ 7791206 w 7791206"/>
                  <a:gd name="connsiteY3" fmla="*/ 2810933 h 2810933"/>
                  <a:gd name="connsiteX0-1" fmla="*/ 9585 w 7765052"/>
                  <a:gd name="connsiteY0-2" fmla="*/ 0 h 2810933"/>
                  <a:gd name="connsiteX1-3" fmla="*/ 754652 w 7765052"/>
                  <a:gd name="connsiteY1-4" fmla="*/ 2167467 h 2810933"/>
                  <a:gd name="connsiteX2-5" fmla="*/ 3565585 w 7765052"/>
                  <a:gd name="connsiteY2-6" fmla="*/ 474133 h 2810933"/>
                  <a:gd name="connsiteX3-7" fmla="*/ 7765052 w 7765052"/>
                  <a:gd name="connsiteY3-8" fmla="*/ 2810933 h 2810933"/>
                  <a:gd name="connsiteX0-9" fmla="*/ 8040 w 7831240"/>
                  <a:gd name="connsiteY0-10" fmla="*/ 0 h 2743200"/>
                  <a:gd name="connsiteX1-11" fmla="*/ 820840 w 7831240"/>
                  <a:gd name="connsiteY1-12" fmla="*/ 2099734 h 2743200"/>
                  <a:gd name="connsiteX2-13" fmla="*/ 3631773 w 7831240"/>
                  <a:gd name="connsiteY2-14" fmla="*/ 406400 h 2743200"/>
                  <a:gd name="connsiteX3-15" fmla="*/ 7831240 w 7831240"/>
                  <a:gd name="connsiteY3-16" fmla="*/ 2743200 h 2743200"/>
                  <a:gd name="connsiteX0-17" fmla="*/ 0 w 7823200"/>
                  <a:gd name="connsiteY0-18" fmla="*/ 0 h 2743200"/>
                  <a:gd name="connsiteX1-19" fmla="*/ 812800 w 7823200"/>
                  <a:gd name="connsiteY1-20" fmla="*/ 2099734 h 2743200"/>
                  <a:gd name="connsiteX2-21" fmla="*/ 3623733 w 7823200"/>
                  <a:gd name="connsiteY2-22" fmla="*/ 406400 h 2743200"/>
                  <a:gd name="connsiteX3-23" fmla="*/ 7823200 w 7823200"/>
                  <a:gd name="connsiteY3-24" fmla="*/ 2743200 h 2743200"/>
                  <a:gd name="connsiteX0-25" fmla="*/ 0 w 7823200"/>
                  <a:gd name="connsiteY0-26" fmla="*/ 0 h 2743200"/>
                  <a:gd name="connsiteX1-27" fmla="*/ 812800 w 7823200"/>
                  <a:gd name="connsiteY1-28" fmla="*/ 2099734 h 2743200"/>
                  <a:gd name="connsiteX2-29" fmla="*/ 3623733 w 7823200"/>
                  <a:gd name="connsiteY2-30" fmla="*/ 643467 h 2743200"/>
                  <a:gd name="connsiteX3-31" fmla="*/ 7823200 w 7823200"/>
                  <a:gd name="connsiteY3-32" fmla="*/ 2743200 h 2743200"/>
                  <a:gd name="connsiteX0-33" fmla="*/ 0 w 7823200"/>
                  <a:gd name="connsiteY0-34" fmla="*/ 0 h 2743200"/>
                  <a:gd name="connsiteX1-35" fmla="*/ 812800 w 7823200"/>
                  <a:gd name="connsiteY1-36" fmla="*/ 2099734 h 2743200"/>
                  <a:gd name="connsiteX2-37" fmla="*/ 3623733 w 7823200"/>
                  <a:gd name="connsiteY2-38" fmla="*/ 643467 h 2743200"/>
                  <a:gd name="connsiteX3-39" fmla="*/ 5387886 w 7823200"/>
                  <a:gd name="connsiteY3-40" fmla="*/ 1248794 h 2743200"/>
                  <a:gd name="connsiteX4" fmla="*/ 7823200 w 7823200"/>
                  <a:gd name="connsiteY4" fmla="*/ 2743200 h 2743200"/>
                  <a:gd name="connsiteX0-41" fmla="*/ 0 w 7823200"/>
                  <a:gd name="connsiteY0-42" fmla="*/ 0 h 2743200"/>
                  <a:gd name="connsiteX1-43" fmla="*/ 812800 w 7823200"/>
                  <a:gd name="connsiteY1-44" fmla="*/ 2099734 h 2743200"/>
                  <a:gd name="connsiteX2-45" fmla="*/ 3623733 w 7823200"/>
                  <a:gd name="connsiteY2-46" fmla="*/ 643467 h 2743200"/>
                  <a:gd name="connsiteX3-47" fmla="*/ 5591086 w 7823200"/>
                  <a:gd name="connsiteY3-48" fmla="*/ 1113327 h 2743200"/>
                  <a:gd name="connsiteX4-49" fmla="*/ 7823200 w 7823200"/>
                  <a:gd name="connsiteY4-50" fmla="*/ 2743200 h 2743200"/>
                  <a:gd name="connsiteX0-51" fmla="*/ 0 w 7552267"/>
                  <a:gd name="connsiteY0-52" fmla="*/ 0 h 2540000"/>
                  <a:gd name="connsiteX1-53" fmla="*/ 812800 w 7552267"/>
                  <a:gd name="connsiteY1-54" fmla="*/ 2099734 h 2540000"/>
                  <a:gd name="connsiteX2-55" fmla="*/ 3623733 w 7552267"/>
                  <a:gd name="connsiteY2-56" fmla="*/ 643467 h 2540000"/>
                  <a:gd name="connsiteX3-57" fmla="*/ 5591086 w 7552267"/>
                  <a:gd name="connsiteY3-58" fmla="*/ 1113327 h 2540000"/>
                  <a:gd name="connsiteX4-59" fmla="*/ 7552267 w 7552267"/>
                  <a:gd name="connsiteY4-60" fmla="*/ 2540000 h 2540000"/>
                  <a:gd name="connsiteX0-61" fmla="*/ 0 w 7552267"/>
                  <a:gd name="connsiteY0-62" fmla="*/ 0 h 2540000"/>
                  <a:gd name="connsiteX1-63" fmla="*/ 812800 w 7552267"/>
                  <a:gd name="connsiteY1-64" fmla="*/ 2099734 h 2540000"/>
                  <a:gd name="connsiteX2-65" fmla="*/ 3285067 w 7552267"/>
                  <a:gd name="connsiteY2-66" fmla="*/ 609600 h 2540000"/>
                  <a:gd name="connsiteX3-67" fmla="*/ 5591086 w 7552267"/>
                  <a:gd name="connsiteY3-68" fmla="*/ 1113327 h 2540000"/>
                  <a:gd name="connsiteX4-69" fmla="*/ 7552267 w 7552267"/>
                  <a:gd name="connsiteY4-70" fmla="*/ 2540000 h 2540000"/>
                  <a:gd name="connsiteX0-71" fmla="*/ 0 w 7552267"/>
                  <a:gd name="connsiteY0-72" fmla="*/ 0 h 2540000"/>
                  <a:gd name="connsiteX1-73" fmla="*/ 812800 w 7552267"/>
                  <a:gd name="connsiteY1-74" fmla="*/ 2099734 h 2540000"/>
                  <a:gd name="connsiteX2-75" fmla="*/ 3285067 w 7552267"/>
                  <a:gd name="connsiteY2-76" fmla="*/ 609600 h 2540000"/>
                  <a:gd name="connsiteX3-77" fmla="*/ 5658819 w 7552267"/>
                  <a:gd name="connsiteY3-78" fmla="*/ 1045594 h 2540000"/>
                  <a:gd name="connsiteX4-79" fmla="*/ 7552267 w 7552267"/>
                  <a:gd name="connsiteY4-80" fmla="*/ 2540000 h 2540000"/>
                  <a:gd name="connsiteX0-81" fmla="*/ 0 w 7552267"/>
                  <a:gd name="connsiteY0-82" fmla="*/ 0 h 2540000"/>
                  <a:gd name="connsiteX1-83" fmla="*/ 812800 w 7552267"/>
                  <a:gd name="connsiteY1-84" fmla="*/ 2099734 h 2540000"/>
                  <a:gd name="connsiteX2-85" fmla="*/ 3285067 w 7552267"/>
                  <a:gd name="connsiteY2-86" fmla="*/ 609600 h 2540000"/>
                  <a:gd name="connsiteX3-87" fmla="*/ 4371887 w 7552267"/>
                  <a:gd name="connsiteY3-88" fmla="*/ 639194 h 2540000"/>
                  <a:gd name="connsiteX4-89" fmla="*/ 5658819 w 7552267"/>
                  <a:gd name="connsiteY4-90" fmla="*/ 1045594 h 2540000"/>
                  <a:gd name="connsiteX5" fmla="*/ 7552267 w 7552267"/>
                  <a:gd name="connsiteY5" fmla="*/ 2540000 h 2540000"/>
                  <a:gd name="connsiteX0-91" fmla="*/ 0 w 7552267"/>
                  <a:gd name="connsiteY0-92" fmla="*/ 0 h 2540000"/>
                  <a:gd name="connsiteX1-93" fmla="*/ 812800 w 7552267"/>
                  <a:gd name="connsiteY1-94" fmla="*/ 2099734 h 2540000"/>
                  <a:gd name="connsiteX2-95" fmla="*/ 2912534 w 7552267"/>
                  <a:gd name="connsiteY2-96" fmla="*/ 846667 h 2540000"/>
                  <a:gd name="connsiteX3-97" fmla="*/ 4371887 w 7552267"/>
                  <a:gd name="connsiteY3-98" fmla="*/ 639194 h 2540000"/>
                  <a:gd name="connsiteX4-99" fmla="*/ 5658819 w 7552267"/>
                  <a:gd name="connsiteY4-100" fmla="*/ 1045594 h 2540000"/>
                  <a:gd name="connsiteX5-101" fmla="*/ 7552267 w 7552267"/>
                  <a:gd name="connsiteY5-102" fmla="*/ 2540000 h 2540000"/>
                  <a:gd name="connsiteX0-103" fmla="*/ 0 w 7552267"/>
                  <a:gd name="connsiteY0-104" fmla="*/ 0 h 2540000"/>
                  <a:gd name="connsiteX1-105" fmla="*/ 812800 w 7552267"/>
                  <a:gd name="connsiteY1-106" fmla="*/ 2099734 h 2540000"/>
                  <a:gd name="connsiteX2-107" fmla="*/ 2912534 w 7552267"/>
                  <a:gd name="connsiteY2-108" fmla="*/ 846667 h 2540000"/>
                  <a:gd name="connsiteX3-109" fmla="*/ 4371887 w 7552267"/>
                  <a:gd name="connsiteY3-110" fmla="*/ 876261 h 2540000"/>
                  <a:gd name="connsiteX4-111" fmla="*/ 5658819 w 7552267"/>
                  <a:gd name="connsiteY4-112" fmla="*/ 1045594 h 2540000"/>
                  <a:gd name="connsiteX5-113" fmla="*/ 7552267 w 7552267"/>
                  <a:gd name="connsiteY5-114" fmla="*/ 2540000 h 2540000"/>
                  <a:gd name="connsiteX0-115" fmla="*/ 0 w 7552267"/>
                  <a:gd name="connsiteY0-116" fmla="*/ 0 h 2540000"/>
                  <a:gd name="connsiteX1-117" fmla="*/ 812800 w 7552267"/>
                  <a:gd name="connsiteY1-118" fmla="*/ 2099734 h 2540000"/>
                  <a:gd name="connsiteX2-119" fmla="*/ 2912534 w 7552267"/>
                  <a:gd name="connsiteY2-120" fmla="*/ 846667 h 2540000"/>
                  <a:gd name="connsiteX3-121" fmla="*/ 4371887 w 7552267"/>
                  <a:gd name="connsiteY3-122" fmla="*/ 876261 h 2540000"/>
                  <a:gd name="connsiteX4-123" fmla="*/ 6031352 w 7552267"/>
                  <a:gd name="connsiteY4-124" fmla="*/ 1350394 h 2540000"/>
                  <a:gd name="connsiteX5-125" fmla="*/ 7552267 w 7552267"/>
                  <a:gd name="connsiteY5-126" fmla="*/ 2540000 h 2540000"/>
                  <a:gd name="connsiteX0-127" fmla="*/ 0 w 7552267"/>
                  <a:gd name="connsiteY0-128" fmla="*/ 0 h 2540000"/>
                  <a:gd name="connsiteX1-129" fmla="*/ 812800 w 7552267"/>
                  <a:gd name="connsiteY1-130" fmla="*/ 2099734 h 2540000"/>
                  <a:gd name="connsiteX2-131" fmla="*/ 4371887 w 7552267"/>
                  <a:gd name="connsiteY2-132" fmla="*/ 876261 h 2540000"/>
                  <a:gd name="connsiteX3-133" fmla="*/ 6031352 w 7552267"/>
                  <a:gd name="connsiteY3-134" fmla="*/ 1350394 h 2540000"/>
                  <a:gd name="connsiteX4-135" fmla="*/ 7552267 w 7552267"/>
                  <a:gd name="connsiteY4-136" fmla="*/ 2540000 h 2540000"/>
                  <a:gd name="connsiteX0-137" fmla="*/ 0 w 7552267"/>
                  <a:gd name="connsiteY0-138" fmla="*/ 0 h 2540000"/>
                  <a:gd name="connsiteX1-139" fmla="*/ 812800 w 7552267"/>
                  <a:gd name="connsiteY1-140" fmla="*/ 2099734 h 2540000"/>
                  <a:gd name="connsiteX2-141" fmla="*/ 4371887 w 7552267"/>
                  <a:gd name="connsiteY2-142" fmla="*/ 876261 h 2540000"/>
                  <a:gd name="connsiteX3-143" fmla="*/ 7552267 w 7552267"/>
                  <a:gd name="connsiteY3-144" fmla="*/ 2540000 h 2540000"/>
                  <a:gd name="connsiteX0-145" fmla="*/ 4649073 w 6747598"/>
                  <a:gd name="connsiteY0-146" fmla="*/ 4773425 h 4982520"/>
                  <a:gd name="connsiteX1-147" fmla="*/ 8131 w 6747598"/>
                  <a:gd name="connsiteY1-148" fmla="*/ 1223473 h 4982520"/>
                  <a:gd name="connsiteX2-149" fmla="*/ 3567218 w 6747598"/>
                  <a:gd name="connsiteY2-150" fmla="*/ 0 h 4982520"/>
                  <a:gd name="connsiteX3-151" fmla="*/ 6747598 w 6747598"/>
                  <a:gd name="connsiteY3-152" fmla="*/ 1663739 h 4982520"/>
                  <a:gd name="connsiteX0-153" fmla="*/ 4655328 w 13252625"/>
                  <a:gd name="connsiteY0-154" fmla="*/ 4949538 h 5158633"/>
                  <a:gd name="connsiteX1-155" fmla="*/ 14386 w 13252625"/>
                  <a:gd name="connsiteY1-156" fmla="*/ 1399586 h 5158633"/>
                  <a:gd name="connsiteX2-157" fmla="*/ 3573473 w 13252625"/>
                  <a:gd name="connsiteY2-158" fmla="*/ 176113 h 5158633"/>
                  <a:gd name="connsiteX3-159" fmla="*/ 13252625 w 13252625"/>
                  <a:gd name="connsiteY3-160" fmla="*/ 4942281 h 5158633"/>
                  <a:gd name="connsiteX0-161" fmla="*/ 4773816 w 13371113"/>
                  <a:gd name="connsiteY0-162" fmla="*/ 4745461 h 4952971"/>
                  <a:gd name="connsiteX1-163" fmla="*/ 132874 w 13371113"/>
                  <a:gd name="connsiteY1-164" fmla="*/ 1195509 h 4952971"/>
                  <a:gd name="connsiteX2-165" fmla="*/ 11366389 w 13371113"/>
                  <a:gd name="connsiteY2-166" fmla="*/ 200636 h 4952971"/>
                  <a:gd name="connsiteX3-167" fmla="*/ 13371113 w 13371113"/>
                  <a:gd name="connsiteY3-168" fmla="*/ 4738204 h 4952971"/>
                  <a:gd name="connsiteX0-169" fmla="*/ 0 w 8597297"/>
                  <a:gd name="connsiteY0-170" fmla="*/ 5034906 h 5211146"/>
                  <a:gd name="connsiteX1-171" fmla="*/ 1629230 w 8597297"/>
                  <a:gd name="connsiteY1-172" fmla="*/ 635868 h 5211146"/>
                  <a:gd name="connsiteX2-173" fmla="*/ 6592573 w 8597297"/>
                  <a:gd name="connsiteY2-174" fmla="*/ 490081 h 5211146"/>
                  <a:gd name="connsiteX3-175" fmla="*/ 8597297 w 8597297"/>
                  <a:gd name="connsiteY3-176" fmla="*/ 5027649 h 5211146"/>
                  <a:gd name="connsiteX0-177" fmla="*/ 0 w 8434011"/>
                  <a:gd name="connsiteY0-178" fmla="*/ 5276541 h 5446968"/>
                  <a:gd name="connsiteX1-179" fmla="*/ 1465944 w 8434011"/>
                  <a:gd name="connsiteY1-180" fmla="*/ 648903 h 5446968"/>
                  <a:gd name="connsiteX2-181" fmla="*/ 6429287 w 8434011"/>
                  <a:gd name="connsiteY2-182" fmla="*/ 503116 h 5446968"/>
                  <a:gd name="connsiteX3-183" fmla="*/ 8434011 w 8434011"/>
                  <a:gd name="connsiteY3-184" fmla="*/ 5040684 h 5446968"/>
                  <a:gd name="connsiteX0-185" fmla="*/ 22643 w 8456654"/>
                  <a:gd name="connsiteY0-186" fmla="*/ 5276541 h 5276541"/>
                  <a:gd name="connsiteX1-187" fmla="*/ 1488587 w 8456654"/>
                  <a:gd name="connsiteY1-188" fmla="*/ 648903 h 5276541"/>
                  <a:gd name="connsiteX2-189" fmla="*/ 6451930 w 8456654"/>
                  <a:gd name="connsiteY2-190" fmla="*/ 503116 h 5276541"/>
                  <a:gd name="connsiteX3-191" fmla="*/ 8456654 w 8456654"/>
                  <a:gd name="connsiteY3-192" fmla="*/ 5040684 h 5276541"/>
                  <a:gd name="connsiteX0-193" fmla="*/ 32204 w 8204957"/>
                  <a:gd name="connsiteY0-194" fmla="*/ 5311079 h 5311079"/>
                  <a:gd name="connsiteX1-195" fmla="*/ 1236890 w 8204957"/>
                  <a:gd name="connsiteY1-196" fmla="*/ 650784 h 5311079"/>
                  <a:gd name="connsiteX2-197" fmla="*/ 6200233 w 8204957"/>
                  <a:gd name="connsiteY2-198" fmla="*/ 504997 h 5311079"/>
                  <a:gd name="connsiteX3-199" fmla="*/ 8204957 w 8204957"/>
                  <a:gd name="connsiteY3-200" fmla="*/ 5042565 h 5311079"/>
                  <a:gd name="connsiteX0-201" fmla="*/ 26658 w 8330040"/>
                  <a:gd name="connsiteY0-202" fmla="*/ 5345621 h 5345621"/>
                  <a:gd name="connsiteX1-203" fmla="*/ 1361973 w 8330040"/>
                  <a:gd name="connsiteY1-204" fmla="*/ 652669 h 5345621"/>
                  <a:gd name="connsiteX2-205" fmla="*/ 6325316 w 8330040"/>
                  <a:gd name="connsiteY2-206" fmla="*/ 506882 h 5345621"/>
                  <a:gd name="connsiteX3-207" fmla="*/ 8330040 w 8330040"/>
                  <a:gd name="connsiteY3-208" fmla="*/ 5044450 h 5345621"/>
                  <a:gd name="connsiteX0-209" fmla="*/ 16739 w 8320121"/>
                  <a:gd name="connsiteY0-210" fmla="*/ 5435006 h 5435006"/>
                  <a:gd name="connsiteX1-211" fmla="*/ 1711282 w 8320121"/>
                  <a:gd name="connsiteY1-212" fmla="*/ 578768 h 5435006"/>
                  <a:gd name="connsiteX2-213" fmla="*/ 6315397 w 8320121"/>
                  <a:gd name="connsiteY2-214" fmla="*/ 596267 h 5435006"/>
                  <a:gd name="connsiteX3-215" fmla="*/ 8320121 w 8320121"/>
                  <a:gd name="connsiteY3-216" fmla="*/ 5133835 h 5435006"/>
                </a:gdLst>
                <a:ahLst/>
                <a:cxnLst>
                  <a:cxn ang="0">
                    <a:pos x="connsiteX0-1" y="connsiteY0-2"/>
                  </a:cxn>
                  <a:cxn ang="0">
                    <a:pos x="connsiteX1-3" y="connsiteY1-4"/>
                  </a:cxn>
                  <a:cxn ang="0">
                    <a:pos x="connsiteX2-5" y="connsiteY2-6"/>
                  </a:cxn>
                  <a:cxn ang="0">
                    <a:pos x="connsiteX3-7" y="connsiteY3-8"/>
                  </a:cxn>
                </a:cxnLst>
                <a:rect l="l" t="t" r="r" b="b"/>
                <a:pathLst>
                  <a:path w="8320121" h="5435006">
                    <a:moveTo>
                      <a:pt x="16739" y="5435006"/>
                    </a:moveTo>
                    <a:cubicBezTo>
                      <a:pt x="-125985" y="4588743"/>
                      <a:pt x="661506" y="1385225"/>
                      <a:pt x="1711282" y="578768"/>
                    </a:cubicBezTo>
                    <a:cubicBezTo>
                      <a:pt x="2761058" y="-227689"/>
                      <a:pt x="5213924" y="-162911"/>
                      <a:pt x="6315397" y="596267"/>
                    </a:cubicBezTo>
                    <a:cubicBezTo>
                      <a:pt x="7416870" y="1355445"/>
                      <a:pt x="7657542" y="4787223"/>
                      <a:pt x="8320121" y="5133835"/>
                    </a:cubicBezTo>
                  </a:path>
                </a:pathLst>
              </a:custGeom>
              <a:noFill/>
              <a:ln w="127000" cap="flat">
                <a:solidFill>
                  <a:srgbClr val="92D050"/>
                </a:solidFill>
                <a:prstDash val="solid"/>
                <a:miter lim="800000"/>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endParaRPr>
              </a:p>
            </p:txBody>
          </p:sp>
          <p:sp>
            <p:nvSpPr>
              <p:cNvPr id="45" name="Freeform 44"/>
              <p:cNvSpPr/>
              <p:nvPr/>
            </p:nvSpPr>
            <p:spPr>
              <a:xfrm>
                <a:off x="16246047" y="6122953"/>
                <a:ext cx="2501077" cy="4497890"/>
              </a:xfrm>
              <a:custGeom>
                <a:avLst/>
                <a:gdLst>
                  <a:gd name="connsiteX0" fmla="*/ 35739 w 7791206"/>
                  <a:gd name="connsiteY0" fmla="*/ 0 h 2810933"/>
                  <a:gd name="connsiteX1" fmla="*/ 509873 w 7791206"/>
                  <a:gd name="connsiteY1" fmla="*/ 2370667 h 2810933"/>
                  <a:gd name="connsiteX2" fmla="*/ 3591739 w 7791206"/>
                  <a:gd name="connsiteY2" fmla="*/ 474133 h 2810933"/>
                  <a:gd name="connsiteX3" fmla="*/ 7791206 w 7791206"/>
                  <a:gd name="connsiteY3" fmla="*/ 2810933 h 2810933"/>
                  <a:gd name="connsiteX0-1" fmla="*/ 9585 w 7765052"/>
                  <a:gd name="connsiteY0-2" fmla="*/ 0 h 2810933"/>
                  <a:gd name="connsiteX1-3" fmla="*/ 754652 w 7765052"/>
                  <a:gd name="connsiteY1-4" fmla="*/ 2167467 h 2810933"/>
                  <a:gd name="connsiteX2-5" fmla="*/ 3565585 w 7765052"/>
                  <a:gd name="connsiteY2-6" fmla="*/ 474133 h 2810933"/>
                  <a:gd name="connsiteX3-7" fmla="*/ 7765052 w 7765052"/>
                  <a:gd name="connsiteY3-8" fmla="*/ 2810933 h 2810933"/>
                  <a:gd name="connsiteX0-9" fmla="*/ 8040 w 7831240"/>
                  <a:gd name="connsiteY0-10" fmla="*/ 0 h 2743200"/>
                  <a:gd name="connsiteX1-11" fmla="*/ 820840 w 7831240"/>
                  <a:gd name="connsiteY1-12" fmla="*/ 2099734 h 2743200"/>
                  <a:gd name="connsiteX2-13" fmla="*/ 3631773 w 7831240"/>
                  <a:gd name="connsiteY2-14" fmla="*/ 406400 h 2743200"/>
                  <a:gd name="connsiteX3-15" fmla="*/ 7831240 w 7831240"/>
                  <a:gd name="connsiteY3-16" fmla="*/ 2743200 h 2743200"/>
                  <a:gd name="connsiteX0-17" fmla="*/ 0 w 7823200"/>
                  <a:gd name="connsiteY0-18" fmla="*/ 0 h 2743200"/>
                  <a:gd name="connsiteX1-19" fmla="*/ 812800 w 7823200"/>
                  <a:gd name="connsiteY1-20" fmla="*/ 2099734 h 2743200"/>
                  <a:gd name="connsiteX2-21" fmla="*/ 3623733 w 7823200"/>
                  <a:gd name="connsiteY2-22" fmla="*/ 406400 h 2743200"/>
                  <a:gd name="connsiteX3-23" fmla="*/ 7823200 w 7823200"/>
                  <a:gd name="connsiteY3-24" fmla="*/ 2743200 h 2743200"/>
                  <a:gd name="connsiteX0-25" fmla="*/ 0 w 7823200"/>
                  <a:gd name="connsiteY0-26" fmla="*/ 0 h 2743200"/>
                  <a:gd name="connsiteX1-27" fmla="*/ 812800 w 7823200"/>
                  <a:gd name="connsiteY1-28" fmla="*/ 2099734 h 2743200"/>
                  <a:gd name="connsiteX2-29" fmla="*/ 3623733 w 7823200"/>
                  <a:gd name="connsiteY2-30" fmla="*/ 643467 h 2743200"/>
                  <a:gd name="connsiteX3-31" fmla="*/ 7823200 w 7823200"/>
                  <a:gd name="connsiteY3-32" fmla="*/ 2743200 h 2743200"/>
                  <a:gd name="connsiteX0-33" fmla="*/ 0 w 7823200"/>
                  <a:gd name="connsiteY0-34" fmla="*/ 0 h 2743200"/>
                  <a:gd name="connsiteX1-35" fmla="*/ 812800 w 7823200"/>
                  <a:gd name="connsiteY1-36" fmla="*/ 2099734 h 2743200"/>
                  <a:gd name="connsiteX2-37" fmla="*/ 3623733 w 7823200"/>
                  <a:gd name="connsiteY2-38" fmla="*/ 643467 h 2743200"/>
                  <a:gd name="connsiteX3-39" fmla="*/ 5387886 w 7823200"/>
                  <a:gd name="connsiteY3-40" fmla="*/ 1248794 h 2743200"/>
                  <a:gd name="connsiteX4" fmla="*/ 7823200 w 7823200"/>
                  <a:gd name="connsiteY4" fmla="*/ 2743200 h 2743200"/>
                  <a:gd name="connsiteX0-41" fmla="*/ 0 w 7823200"/>
                  <a:gd name="connsiteY0-42" fmla="*/ 0 h 2743200"/>
                  <a:gd name="connsiteX1-43" fmla="*/ 812800 w 7823200"/>
                  <a:gd name="connsiteY1-44" fmla="*/ 2099734 h 2743200"/>
                  <a:gd name="connsiteX2-45" fmla="*/ 3623733 w 7823200"/>
                  <a:gd name="connsiteY2-46" fmla="*/ 643467 h 2743200"/>
                  <a:gd name="connsiteX3-47" fmla="*/ 5591086 w 7823200"/>
                  <a:gd name="connsiteY3-48" fmla="*/ 1113327 h 2743200"/>
                  <a:gd name="connsiteX4-49" fmla="*/ 7823200 w 7823200"/>
                  <a:gd name="connsiteY4-50" fmla="*/ 2743200 h 2743200"/>
                  <a:gd name="connsiteX0-51" fmla="*/ 0 w 7552267"/>
                  <a:gd name="connsiteY0-52" fmla="*/ 0 h 2540000"/>
                  <a:gd name="connsiteX1-53" fmla="*/ 812800 w 7552267"/>
                  <a:gd name="connsiteY1-54" fmla="*/ 2099734 h 2540000"/>
                  <a:gd name="connsiteX2-55" fmla="*/ 3623733 w 7552267"/>
                  <a:gd name="connsiteY2-56" fmla="*/ 643467 h 2540000"/>
                  <a:gd name="connsiteX3-57" fmla="*/ 5591086 w 7552267"/>
                  <a:gd name="connsiteY3-58" fmla="*/ 1113327 h 2540000"/>
                  <a:gd name="connsiteX4-59" fmla="*/ 7552267 w 7552267"/>
                  <a:gd name="connsiteY4-60" fmla="*/ 2540000 h 2540000"/>
                  <a:gd name="connsiteX0-61" fmla="*/ 0 w 7552267"/>
                  <a:gd name="connsiteY0-62" fmla="*/ 0 h 2540000"/>
                  <a:gd name="connsiteX1-63" fmla="*/ 812800 w 7552267"/>
                  <a:gd name="connsiteY1-64" fmla="*/ 2099734 h 2540000"/>
                  <a:gd name="connsiteX2-65" fmla="*/ 3285067 w 7552267"/>
                  <a:gd name="connsiteY2-66" fmla="*/ 609600 h 2540000"/>
                  <a:gd name="connsiteX3-67" fmla="*/ 5591086 w 7552267"/>
                  <a:gd name="connsiteY3-68" fmla="*/ 1113327 h 2540000"/>
                  <a:gd name="connsiteX4-69" fmla="*/ 7552267 w 7552267"/>
                  <a:gd name="connsiteY4-70" fmla="*/ 2540000 h 2540000"/>
                  <a:gd name="connsiteX0-71" fmla="*/ 0 w 7552267"/>
                  <a:gd name="connsiteY0-72" fmla="*/ 0 h 2540000"/>
                  <a:gd name="connsiteX1-73" fmla="*/ 812800 w 7552267"/>
                  <a:gd name="connsiteY1-74" fmla="*/ 2099734 h 2540000"/>
                  <a:gd name="connsiteX2-75" fmla="*/ 3285067 w 7552267"/>
                  <a:gd name="connsiteY2-76" fmla="*/ 609600 h 2540000"/>
                  <a:gd name="connsiteX3-77" fmla="*/ 5658819 w 7552267"/>
                  <a:gd name="connsiteY3-78" fmla="*/ 1045594 h 2540000"/>
                  <a:gd name="connsiteX4-79" fmla="*/ 7552267 w 7552267"/>
                  <a:gd name="connsiteY4-80" fmla="*/ 2540000 h 2540000"/>
                  <a:gd name="connsiteX0-81" fmla="*/ 0 w 7552267"/>
                  <a:gd name="connsiteY0-82" fmla="*/ 0 h 2540000"/>
                  <a:gd name="connsiteX1-83" fmla="*/ 812800 w 7552267"/>
                  <a:gd name="connsiteY1-84" fmla="*/ 2099734 h 2540000"/>
                  <a:gd name="connsiteX2-85" fmla="*/ 3285067 w 7552267"/>
                  <a:gd name="connsiteY2-86" fmla="*/ 609600 h 2540000"/>
                  <a:gd name="connsiteX3-87" fmla="*/ 4371887 w 7552267"/>
                  <a:gd name="connsiteY3-88" fmla="*/ 639194 h 2540000"/>
                  <a:gd name="connsiteX4-89" fmla="*/ 5658819 w 7552267"/>
                  <a:gd name="connsiteY4-90" fmla="*/ 1045594 h 2540000"/>
                  <a:gd name="connsiteX5" fmla="*/ 7552267 w 7552267"/>
                  <a:gd name="connsiteY5" fmla="*/ 2540000 h 2540000"/>
                  <a:gd name="connsiteX0-91" fmla="*/ 0 w 7552267"/>
                  <a:gd name="connsiteY0-92" fmla="*/ 0 h 2540000"/>
                  <a:gd name="connsiteX1-93" fmla="*/ 812800 w 7552267"/>
                  <a:gd name="connsiteY1-94" fmla="*/ 2099734 h 2540000"/>
                  <a:gd name="connsiteX2-95" fmla="*/ 2912534 w 7552267"/>
                  <a:gd name="connsiteY2-96" fmla="*/ 846667 h 2540000"/>
                  <a:gd name="connsiteX3-97" fmla="*/ 4371887 w 7552267"/>
                  <a:gd name="connsiteY3-98" fmla="*/ 639194 h 2540000"/>
                  <a:gd name="connsiteX4-99" fmla="*/ 5658819 w 7552267"/>
                  <a:gd name="connsiteY4-100" fmla="*/ 1045594 h 2540000"/>
                  <a:gd name="connsiteX5-101" fmla="*/ 7552267 w 7552267"/>
                  <a:gd name="connsiteY5-102" fmla="*/ 2540000 h 2540000"/>
                  <a:gd name="connsiteX0-103" fmla="*/ 0 w 7552267"/>
                  <a:gd name="connsiteY0-104" fmla="*/ 0 h 2540000"/>
                  <a:gd name="connsiteX1-105" fmla="*/ 812800 w 7552267"/>
                  <a:gd name="connsiteY1-106" fmla="*/ 2099734 h 2540000"/>
                  <a:gd name="connsiteX2-107" fmla="*/ 2912534 w 7552267"/>
                  <a:gd name="connsiteY2-108" fmla="*/ 846667 h 2540000"/>
                  <a:gd name="connsiteX3-109" fmla="*/ 4371887 w 7552267"/>
                  <a:gd name="connsiteY3-110" fmla="*/ 876261 h 2540000"/>
                  <a:gd name="connsiteX4-111" fmla="*/ 5658819 w 7552267"/>
                  <a:gd name="connsiteY4-112" fmla="*/ 1045594 h 2540000"/>
                  <a:gd name="connsiteX5-113" fmla="*/ 7552267 w 7552267"/>
                  <a:gd name="connsiteY5-114" fmla="*/ 2540000 h 2540000"/>
                  <a:gd name="connsiteX0-115" fmla="*/ 0 w 7552267"/>
                  <a:gd name="connsiteY0-116" fmla="*/ 0 h 2540000"/>
                  <a:gd name="connsiteX1-117" fmla="*/ 812800 w 7552267"/>
                  <a:gd name="connsiteY1-118" fmla="*/ 2099734 h 2540000"/>
                  <a:gd name="connsiteX2-119" fmla="*/ 2912534 w 7552267"/>
                  <a:gd name="connsiteY2-120" fmla="*/ 846667 h 2540000"/>
                  <a:gd name="connsiteX3-121" fmla="*/ 4371887 w 7552267"/>
                  <a:gd name="connsiteY3-122" fmla="*/ 876261 h 2540000"/>
                  <a:gd name="connsiteX4-123" fmla="*/ 6031352 w 7552267"/>
                  <a:gd name="connsiteY4-124" fmla="*/ 1350394 h 2540000"/>
                  <a:gd name="connsiteX5-125" fmla="*/ 7552267 w 7552267"/>
                  <a:gd name="connsiteY5-126" fmla="*/ 2540000 h 2540000"/>
                  <a:gd name="connsiteX0-127" fmla="*/ 0 w 7552267"/>
                  <a:gd name="connsiteY0-128" fmla="*/ 0 h 2540000"/>
                  <a:gd name="connsiteX1-129" fmla="*/ 812800 w 7552267"/>
                  <a:gd name="connsiteY1-130" fmla="*/ 2099734 h 2540000"/>
                  <a:gd name="connsiteX2-131" fmla="*/ 4371887 w 7552267"/>
                  <a:gd name="connsiteY2-132" fmla="*/ 876261 h 2540000"/>
                  <a:gd name="connsiteX3-133" fmla="*/ 6031352 w 7552267"/>
                  <a:gd name="connsiteY3-134" fmla="*/ 1350394 h 2540000"/>
                  <a:gd name="connsiteX4-135" fmla="*/ 7552267 w 7552267"/>
                  <a:gd name="connsiteY4-136" fmla="*/ 2540000 h 2540000"/>
                  <a:gd name="connsiteX0-137" fmla="*/ 0 w 7552267"/>
                  <a:gd name="connsiteY0-138" fmla="*/ 0 h 2540000"/>
                  <a:gd name="connsiteX1-139" fmla="*/ 812800 w 7552267"/>
                  <a:gd name="connsiteY1-140" fmla="*/ 2099734 h 2540000"/>
                  <a:gd name="connsiteX2-141" fmla="*/ 4371887 w 7552267"/>
                  <a:gd name="connsiteY2-142" fmla="*/ 876261 h 2540000"/>
                  <a:gd name="connsiteX3-143" fmla="*/ 7552267 w 7552267"/>
                  <a:gd name="connsiteY3-144" fmla="*/ 2540000 h 2540000"/>
                  <a:gd name="connsiteX0-145" fmla="*/ 4649073 w 6747598"/>
                  <a:gd name="connsiteY0-146" fmla="*/ 4773425 h 4982520"/>
                  <a:gd name="connsiteX1-147" fmla="*/ 8131 w 6747598"/>
                  <a:gd name="connsiteY1-148" fmla="*/ 1223473 h 4982520"/>
                  <a:gd name="connsiteX2-149" fmla="*/ 3567218 w 6747598"/>
                  <a:gd name="connsiteY2-150" fmla="*/ 0 h 4982520"/>
                  <a:gd name="connsiteX3-151" fmla="*/ 6747598 w 6747598"/>
                  <a:gd name="connsiteY3-152" fmla="*/ 1663739 h 4982520"/>
                  <a:gd name="connsiteX0-153" fmla="*/ 4655328 w 13252625"/>
                  <a:gd name="connsiteY0-154" fmla="*/ 4949538 h 5158633"/>
                  <a:gd name="connsiteX1-155" fmla="*/ 14386 w 13252625"/>
                  <a:gd name="connsiteY1-156" fmla="*/ 1399586 h 5158633"/>
                  <a:gd name="connsiteX2-157" fmla="*/ 3573473 w 13252625"/>
                  <a:gd name="connsiteY2-158" fmla="*/ 176113 h 5158633"/>
                  <a:gd name="connsiteX3-159" fmla="*/ 13252625 w 13252625"/>
                  <a:gd name="connsiteY3-160" fmla="*/ 4942281 h 5158633"/>
                  <a:gd name="connsiteX0-161" fmla="*/ 4773816 w 13371113"/>
                  <a:gd name="connsiteY0-162" fmla="*/ 4745461 h 4952971"/>
                  <a:gd name="connsiteX1-163" fmla="*/ 132874 w 13371113"/>
                  <a:gd name="connsiteY1-164" fmla="*/ 1195509 h 4952971"/>
                  <a:gd name="connsiteX2-165" fmla="*/ 11366389 w 13371113"/>
                  <a:gd name="connsiteY2-166" fmla="*/ 200636 h 4952971"/>
                  <a:gd name="connsiteX3-167" fmla="*/ 13371113 w 13371113"/>
                  <a:gd name="connsiteY3-168" fmla="*/ 4738204 h 4952971"/>
                  <a:gd name="connsiteX0-169" fmla="*/ 0 w 8597297"/>
                  <a:gd name="connsiteY0-170" fmla="*/ 5034906 h 5211146"/>
                  <a:gd name="connsiteX1-171" fmla="*/ 1629230 w 8597297"/>
                  <a:gd name="connsiteY1-172" fmla="*/ 635868 h 5211146"/>
                  <a:gd name="connsiteX2-173" fmla="*/ 6592573 w 8597297"/>
                  <a:gd name="connsiteY2-174" fmla="*/ 490081 h 5211146"/>
                  <a:gd name="connsiteX3-175" fmla="*/ 8597297 w 8597297"/>
                  <a:gd name="connsiteY3-176" fmla="*/ 5027649 h 5211146"/>
                  <a:gd name="connsiteX0-177" fmla="*/ 0 w 8434011"/>
                  <a:gd name="connsiteY0-178" fmla="*/ 5276541 h 5446968"/>
                  <a:gd name="connsiteX1-179" fmla="*/ 1465944 w 8434011"/>
                  <a:gd name="connsiteY1-180" fmla="*/ 648903 h 5446968"/>
                  <a:gd name="connsiteX2-181" fmla="*/ 6429287 w 8434011"/>
                  <a:gd name="connsiteY2-182" fmla="*/ 503116 h 5446968"/>
                  <a:gd name="connsiteX3-183" fmla="*/ 8434011 w 8434011"/>
                  <a:gd name="connsiteY3-184" fmla="*/ 5040684 h 5446968"/>
                  <a:gd name="connsiteX0-185" fmla="*/ 22643 w 8456654"/>
                  <a:gd name="connsiteY0-186" fmla="*/ 5276541 h 5276541"/>
                  <a:gd name="connsiteX1-187" fmla="*/ 1488587 w 8456654"/>
                  <a:gd name="connsiteY1-188" fmla="*/ 648903 h 5276541"/>
                  <a:gd name="connsiteX2-189" fmla="*/ 6451930 w 8456654"/>
                  <a:gd name="connsiteY2-190" fmla="*/ 503116 h 5276541"/>
                  <a:gd name="connsiteX3-191" fmla="*/ 8456654 w 8456654"/>
                  <a:gd name="connsiteY3-192" fmla="*/ 5040684 h 5276541"/>
                  <a:gd name="connsiteX0-193" fmla="*/ 32204 w 8204957"/>
                  <a:gd name="connsiteY0-194" fmla="*/ 5311079 h 5311079"/>
                  <a:gd name="connsiteX1-195" fmla="*/ 1236890 w 8204957"/>
                  <a:gd name="connsiteY1-196" fmla="*/ 650784 h 5311079"/>
                  <a:gd name="connsiteX2-197" fmla="*/ 6200233 w 8204957"/>
                  <a:gd name="connsiteY2-198" fmla="*/ 504997 h 5311079"/>
                  <a:gd name="connsiteX3-199" fmla="*/ 8204957 w 8204957"/>
                  <a:gd name="connsiteY3-200" fmla="*/ 5042565 h 5311079"/>
                  <a:gd name="connsiteX0-201" fmla="*/ 26658 w 8330040"/>
                  <a:gd name="connsiteY0-202" fmla="*/ 5345621 h 5345621"/>
                  <a:gd name="connsiteX1-203" fmla="*/ 1361973 w 8330040"/>
                  <a:gd name="connsiteY1-204" fmla="*/ 652669 h 5345621"/>
                  <a:gd name="connsiteX2-205" fmla="*/ 6325316 w 8330040"/>
                  <a:gd name="connsiteY2-206" fmla="*/ 506882 h 5345621"/>
                  <a:gd name="connsiteX3-207" fmla="*/ 8330040 w 8330040"/>
                  <a:gd name="connsiteY3-208" fmla="*/ 5044450 h 5345621"/>
                  <a:gd name="connsiteX0-209" fmla="*/ 16739 w 8320121"/>
                  <a:gd name="connsiteY0-210" fmla="*/ 5435006 h 5435006"/>
                  <a:gd name="connsiteX1-211" fmla="*/ 1711282 w 8320121"/>
                  <a:gd name="connsiteY1-212" fmla="*/ 578768 h 5435006"/>
                  <a:gd name="connsiteX2-213" fmla="*/ 6315397 w 8320121"/>
                  <a:gd name="connsiteY2-214" fmla="*/ 596267 h 5435006"/>
                  <a:gd name="connsiteX3-215" fmla="*/ 8320121 w 8320121"/>
                  <a:gd name="connsiteY3-216" fmla="*/ 5133835 h 5435006"/>
                  <a:gd name="connsiteX0-217" fmla="*/ 13353001 w 13353001"/>
                  <a:gd name="connsiteY0-218" fmla="*/ 3184775 h 5006318"/>
                  <a:gd name="connsiteX1-219" fmla="*/ 253858 w 13353001"/>
                  <a:gd name="connsiteY1-220" fmla="*/ 451251 h 5006318"/>
                  <a:gd name="connsiteX2-221" fmla="*/ 4857973 w 13353001"/>
                  <a:gd name="connsiteY2-222" fmla="*/ 468750 h 5006318"/>
                  <a:gd name="connsiteX3-223" fmla="*/ 6862697 w 13353001"/>
                  <a:gd name="connsiteY3-224" fmla="*/ 5006318 h 5006318"/>
                  <a:gd name="connsiteX0-225" fmla="*/ 13223137 w 13223137"/>
                  <a:gd name="connsiteY0-226" fmla="*/ 2762168 h 4583711"/>
                  <a:gd name="connsiteX1-227" fmla="*/ 123994 w 13223137"/>
                  <a:gd name="connsiteY1-228" fmla="*/ 28644 h 4583711"/>
                  <a:gd name="connsiteX2-229" fmla="*/ 6732833 w 13223137"/>
                  <a:gd name="connsiteY2-230" fmla="*/ 4583711 h 4583711"/>
                  <a:gd name="connsiteX0-231" fmla="*/ 13114283 w 13114283"/>
                  <a:gd name="connsiteY0-232" fmla="*/ 4468024 h 4468024"/>
                  <a:gd name="connsiteX1-233" fmla="*/ 15140 w 13114283"/>
                  <a:gd name="connsiteY1-234" fmla="*/ 1734500 h 4468024"/>
                  <a:gd name="connsiteX2-235" fmla="*/ 10444865 w 13114283"/>
                  <a:gd name="connsiteY2-236" fmla="*/ 280652 h 4468024"/>
                  <a:gd name="connsiteX0-237" fmla="*/ 3084192 w 3084192"/>
                  <a:gd name="connsiteY0-238" fmla="*/ 4419082 h 4419082"/>
                  <a:gd name="connsiteX1-239" fmla="*/ 1937563 w 3084192"/>
                  <a:gd name="connsiteY1-240" fmla="*/ 2208073 h 4419082"/>
                  <a:gd name="connsiteX2-241" fmla="*/ 414774 w 3084192"/>
                  <a:gd name="connsiteY2-242" fmla="*/ 231710 h 4419082"/>
                  <a:gd name="connsiteX0-243" fmla="*/ 2669418 w 2669418"/>
                  <a:gd name="connsiteY0-244" fmla="*/ 4187372 h 4187372"/>
                  <a:gd name="connsiteX1-245" fmla="*/ 1522789 w 2669418"/>
                  <a:gd name="connsiteY1-246" fmla="*/ 1976363 h 4187372"/>
                  <a:gd name="connsiteX2-247" fmla="*/ 0 w 2669418"/>
                  <a:gd name="connsiteY2-248" fmla="*/ 0 h 4187372"/>
                  <a:gd name="connsiteX0-249" fmla="*/ 2571447 w 2571447"/>
                  <a:gd name="connsiteY0-250" fmla="*/ 4252687 h 4252687"/>
                  <a:gd name="connsiteX1-251" fmla="*/ 1424818 w 2571447"/>
                  <a:gd name="connsiteY1-252" fmla="*/ 2041678 h 4252687"/>
                  <a:gd name="connsiteX2-253" fmla="*/ 0 w 2571447"/>
                  <a:gd name="connsiteY2-254" fmla="*/ 0 h 4252687"/>
                  <a:gd name="connsiteX0-255" fmla="*/ 2571447 w 2571447"/>
                  <a:gd name="connsiteY0-256" fmla="*/ 4252687 h 4252687"/>
                  <a:gd name="connsiteX1-257" fmla="*/ 1424818 w 2571447"/>
                  <a:gd name="connsiteY1-258" fmla="*/ 2041678 h 4252687"/>
                  <a:gd name="connsiteX2-259" fmla="*/ 0 w 2571447"/>
                  <a:gd name="connsiteY2-260" fmla="*/ 0 h 4252687"/>
                </a:gdLst>
                <a:ahLst/>
                <a:cxnLst>
                  <a:cxn ang="0">
                    <a:pos x="connsiteX0-1" y="connsiteY0-2"/>
                  </a:cxn>
                  <a:cxn ang="0">
                    <a:pos x="connsiteX1-3" y="connsiteY1-4"/>
                  </a:cxn>
                  <a:cxn ang="0">
                    <a:pos x="connsiteX2-5" y="connsiteY2-6"/>
                  </a:cxn>
                </a:cxnLst>
                <a:rect l="l" t="t" r="r" b="b"/>
                <a:pathLst>
                  <a:path w="2571447" h="4252687">
                    <a:moveTo>
                      <a:pt x="2571447" y="4252687"/>
                    </a:moveTo>
                    <a:cubicBezTo>
                      <a:pt x="2428723" y="3406424"/>
                      <a:pt x="1853393" y="2750459"/>
                      <a:pt x="1424818" y="2041678"/>
                    </a:cubicBezTo>
                    <a:cubicBezTo>
                      <a:pt x="996244" y="1332897"/>
                      <a:pt x="125388" y="781857"/>
                      <a:pt x="0" y="0"/>
                    </a:cubicBezTo>
                  </a:path>
                </a:pathLst>
              </a:custGeom>
              <a:noFill/>
              <a:ln w="127000" cap="flat">
                <a:solidFill>
                  <a:srgbClr val="92D050"/>
                </a:solidFill>
                <a:prstDash val="solid"/>
                <a:miter lim="800000"/>
                <a:tailEnd type="non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endParaRPr>
              </a:p>
            </p:txBody>
          </p:sp>
        </p:grpSp>
        <p:sp>
          <p:nvSpPr>
            <p:cNvPr id="47" name="TextBox 46"/>
            <p:cNvSpPr txBox="1"/>
            <p:nvPr/>
          </p:nvSpPr>
          <p:spPr>
            <a:xfrm>
              <a:off x="15622081" y="10019737"/>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3" name="TextBox 52"/>
            <p:cNvSpPr txBox="1"/>
            <p:nvPr/>
          </p:nvSpPr>
          <p:spPr>
            <a:xfrm>
              <a:off x="17442006" y="10039828"/>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4" name="TextBox 53"/>
            <p:cNvSpPr txBox="1"/>
            <p:nvPr/>
          </p:nvSpPr>
          <p:spPr>
            <a:xfrm>
              <a:off x="16481051" y="8134842"/>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55" name="canReach_R1 &lt;==&gt;…"/>
          <p:cNvSpPr/>
          <p:nvPr/>
        </p:nvSpPr>
        <p:spPr>
          <a:xfrm>
            <a:off x="1665826" y="11319409"/>
            <a:ext cx="6251068" cy="830997"/>
          </a:xfrm>
          <a:prstGeom prst="rect">
            <a:avLst/>
          </a:prstGeom>
          <a:ln w="12700">
            <a:miter lim="400000"/>
          </a:ln>
        </p:spPr>
        <p:txBody>
          <a:bodyPr wrap="none" lIns="45719" rIns="45719">
            <a:spAutoFit/>
          </a:bodyPr>
          <a:lstStyle/>
          <a:p>
            <a:pPr>
              <a:defRPr sz="4800"/>
            </a:pPr>
            <a:r>
              <a:rPr lang="en-US" b="1" dirty="0" smtClean="0"/>
              <a:t>Property:</a:t>
            </a:r>
            <a:r>
              <a:rPr lang="en-US" dirty="0" smtClean="0"/>
              <a:t> length</a:t>
            </a:r>
            <a:r>
              <a:rPr lang="en-US" baseline="-25000" dirty="0" smtClean="0"/>
              <a:t>R1</a:t>
            </a:r>
            <a:r>
              <a:rPr lang="en-US" dirty="0"/>
              <a:t> ≤ </a:t>
            </a:r>
            <a:r>
              <a:rPr lang="en-US" dirty="0" smtClean="0"/>
              <a:t>4</a:t>
            </a:r>
            <a:endParaRPr lang="en-US" baseline="-25000" dirty="0" smtClean="0"/>
          </a:p>
        </p:txBody>
      </p:sp>
      <p:grpSp>
        <p:nvGrpSpPr>
          <p:cNvPr id="56" name="Group 55"/>
          <p:cNvGrpSpPr/>
          <p:nvPr/>
        </p:nvGrpSpPr>
        <p:grpSpPr>
          <a:xfrm>
            <a:off x="623978" y="5036977"/>
            <a:ext cx="13518596" cy="2526922"/>
            <a:chOff x="574838" y="2770809"/>
            <a:chExt cx="13518596" cy="2526922"/>
          </a:xfrm>
        </p:grpSpPr>
        <p:sp>
          <p:nvSpPr>
            <p:cNvPr id="57" name="Shape"/>
            <p:cNvSpPr/>
            <p:nvPr/>
          </p:nvSpPr>
          <p:spPr>
            <a:xfrm>
              <a:off x="1018949" y="2988676"/>
              <a:ext cx="12950424" cy="1613220"/>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58" name="Can subnet S3 reach S2"/>
            <p:cNvSpPr/>
            <p:nvPr/>
          </p:nvSpPr>
          <p:spPr>
            <a:xfrm>
              <a:off x="1856939" y="3306814"/>
              <a:ext cx="11434520" cy="1015671"/>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Is the path length no more than 4?</a:t>
              </a:r>
              <a:endParaRPr dirty="0"/>
            </a:p>
          </p:txBody>
        </p:sp>
        <p:sp>
          <p:nvSpPr>
            <p:cNvPr id="59" name="‘‘"/>
            <p:cNvSpPr/>
            <p:nvPr/>
          </p:nvSpPr>
          <p:spPr>
            <a:xfrm>
              <a:off x="574838"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60" name="’’"/>
            <p:cNvSpPr/>
            <p:nvPr/>
          </p:nvSpPr>
          <p:spPr>
            <a:xfrm>
              <a:off x="12303432"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grpSp>
    </p:spTree>
  </p:cSld>
  <p:clrMapOvr>
    <a:masterClrMapping/>
  </p:clrMapOvr>
  <p:transition spd="med"/>
  <p:timing>
    <p:tnLst>
      <p:par>
        <p:cTn id="1" dur="indefinite" restart="never" fill="hold"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637" name="Group"/>
          <p:cNvSpPr/>
          <p:nvPr/>
        </p:nvSpPr>
        <p:spPr>
          <a:xfrm>
            <a:off x="6092958" y="483016"/>
            <a:ext cx="12191798"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Routing Loops</a:t>
            </a:r>
            <a:endParaRPr dirty="0"/>
          </a:p>
        </p:txBody>
      </p:sp>
      <p:grpSp>
        <p:nvGrpSpPr>
          <p:cNvPr id="44" name="Group 43"/>
          <p:cNvGrpSpPr/>
          <p:nvPr/>
        </p:nvGrpSpPr>
        <p:grpSpPr>
          <a:xfrm>
            <a:off x="600601" y="2469328"/>
            <a:ext cx="13518596" cy="2526922"/>
            <a:chOff x="574838" y="2770809"/>
            <a:chExt cx="13518596" cy="2526922"/>
          </a:xfrm>
        </p:grpSpPr>
        <p:sp>
          <p:nvSpPr>
            <p:cNvPr id="46" name="Shape"/>
            <p:cNvSpPr/>
            <p:nvPr/>
          </p:nvSpPr>
          <p:spPr>
            <a:xfrm>
              <a:off x="1018949" y="2988676"/>
              <a:ext cx="12780572"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47" name="Can subnet S3 reach S2"/>
            <p:cNvSpPr/>
            <p:nvPr/>
          </p:nvSpPr>
          <p:spPr>
            <a:xfrm>
              <a:off x="1856939" y="3306814"/>
              <a:ext cx="11434520" cy="1015671"/>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Can my network ever have loops?</a:t>
              </a:r>
              <a:endParaRPr dirty="0"/>
            </a:p>
          </p:txBody>
        </p:sp>
        <p:sp>
          <p:nvSpPr>
            <p:cNvPr id="53" name="‘‘"/>
            <p:cNvSpPr/>
            <p:nvPr/>
          </p:nvSpPr>
          <p:spPr>
            <a:xfrm>
              <a:off x="574838"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54" name="’’"/>
            <p:cNvSpPr/>
            <p:nvPr/>
          </p:nvSpPr>
          <p:spPr>
            <a:xfrm>
              <a:off x="12303432"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grpSp>
      <p:sp>
        <p:nvSpPr>
          <p:cNvPr id="40" name="canReach_R1 &lt;==&gt;…"/>
          <p:cNvSpPr/>
          <p:nvPr/>
        </p:nvSpPr>
        <p:spPr>
          <a:xfrm>
            <a:off x="1328025" y="4908161"/>
            <a:ext cx="10054353" cy="3046988"/>
          </a:xfrm>
          <a:prstGeom prst="rect">
            <a:avLst/>
          </a:prstGeom>
          <a:ln w="12700">
            <a:miter lim="400000"/>
          </a:ln>
        </p:spPr>
        <p:txBody>
          <a:bodyPr wrap="none" lIns="45719" rIns="45719">
            <a:spAutoFit/>
          </a:bodyPr>
          <a:lstStyle/>
          <a:p>
            <a:pPr>
              <a:defRPr sz="4800"/>
            </a:pPr>
            <a:r>
              <a:rPr lang="en-US" dirty="0" smtClean="0"/>
              <a:t>through</a:t>
            </a:r>
            <a:r>
              <a:rPr baseline="-25000" dirty="0" smtClean="0"/>
              <a:t>R1</a:t>
            </a:r>
            <a:r>
              <a:rPr lang="en-US" baseline="-25000" dirty="0" smtClean="0"/>
              <a:t>,R1</a:t>
            </a:r>
            <a:r>
              <a:rPr dirty="0" smtClean="0"/>
              <a:t> </a:t>
            </a:r>
            <a:r>
              <a:rPr lang="en-US" sz="4800" dirty="0"/>
              <a:t>⇔</a:t>
            </a:r>
            <a:r>
              <a:rPr dirty="0" smtClean="0"/>
              <a:t> </a:t>
            </a:r>
            <a:endParaRPr lang="en-US" dirty="0" smtClean="0"/>
          </a:p>
          <a:p>
            <a:pPr>
              <a:defRPr sz="4800"/>
            </a:pPr>
            <a:r>
              <a:rPr lang="en-US" dirty="0"/>
              <a:t>	</a:t>
            </a:r>
            <a:r>
              <a:rPr lang="en-US" dirty="0" smtClean="0"/>
              <a:t>(datafwd</a:t>
            </a:r>
            <a:r>
              <a:rPr lang="en-US" baseline="-25000" dirty="0" smtClean="0"/>
              <a:t>R1,R2</a:t>
            </a:r>
            <a:r>
              <a:rPr lang="en-US" dirty="0" smtClean="0"/>
              <a:t> ⋀ through</a:t>
            </a:r>
            <a:r>
              <a:rPr lang="en-US" baseline="-25000" dirty="0" smtClean="0"/>
              <a:t>R2,R1</a:t>
            </a:r>
            <a:r>
              <a:rPr lang="en-US" dirty="0" smtClean="0"/>
              <a:t>) ⋁</a:t>
            </a:r>
            <a:endParaRPr lang="en-US" dirty="0" smtClean="0"/>
          </a:p>
          <a:p>
            <a:pPr>
              <a:defRPr sz="4800"/>
            </a:pPr>
            <a:r>
              <a:rPr lang="en-US" dirty="0"/>
              <a:t>	</a:t>
            </a:r>
            <a:r>
              <a:rPr lang="en-US" dirty="0" smtClean="0"/>
              <a:t>(datafwd</a:t>
            </a:r>
            <a:r>
              <a:rPr lang="en-US" baseline="-25000" dirty="0" smtClean="0"/>
              <a:t>R1,R3</a:t>
            </a:r>
            <a:r>
              <a:rPr lang="en-US" dirty="0" smtClean="0"/>
              <a:t> ⋀ through</a:t>
            </a:r>
            <a:r>
              <a:rPr lang="en-US" baseline="-25000" dirty="0" smtClean="0"/>
              <a:t>R3,R1</a:t>
            </a:r>
            <a:r>
              <a:rPr lang="en-US" dirty="0" smtClean="0"/>
              <a:t>) ⋁</a:t>
            </a:r>
            <a:endParaRPr lang="en-US" dirty="0" smtClean="0"/>
          </a:p>
          <a:p>
            <a:pPr>
              <a:defRPr sz="4800"/>
            </a:pPr>
            <a:r>
              <a:rPr lang="en-US" dirty="0"/>
              <a:t>	</a:t>
            </a:r>
            <a:r>
              <a:rPr lang="en-US" dirty="0" smtClean="0"/>
              <a:t>…</a:t>
            </a:r>
            <a:r>
              <a:rPr lang="en-US" dirty="0" smtClean="0"/>
              <a:t>  </a:t>
            </a:r>
            <a:endParaRPr lang="en-US" dirty="0" smtClean="0"/>
          </a:p>
        </p:txBody>
      </p:sp>
      <p:grpSp>
        <p:nvGrpSpPr>
          <p:cNvPr id="2" name="Group 1"/>
          <p:cNvGrpSpPr/>
          <p:nvPr/>
        </p:nvGrpSpPr>
        <p:grpSpPr>
          <a:xfrm>
            <a:off x="14352151" y="3497437"/>
            <a:ext cx="9130569" cy="8539272"/>
            <a:chOff x="14352151" y="3497437"/>
            <a:chExt cx="9130569" cy="8539272"/>
          </a:xfrm>
        </p:grpSpPr>
        <p:grpSp>
          <p:nvGrpSpPr>
            <p:cNvPr id="8" name="Group 7"/>
            <p:cNvGrpSpPr/>
            <p:nvPr/>
          </p:nvGrpSpPr>
          <p:grpSpPr>
            <a:xfrm>
              <a:off x="14352151" y="3497437"/>
              <a:ext cx="9130569" cy="8539272"/>
              <a:chOff x="15002875" y="2184198"/>
              <a:chExt cx="9130569" cy="8539272"/>
            </a:xfrm>
          </p:grpSpPr>
          <p:sp>
            <p:nvSpPr>
              <p:cNvPr id="77" name="Line"/>
              <p:cNvSpPr/>
              <p:nvPr/>
            </p:nvSpPr>
            <p:spPr>
              <a:xfrm flipV="1">
                <a:off x="20572607" y="3918856"/>
                <a:ext cx="676307" cy="1542393"/>
              </a:xfrm>
              <a:prstGeom prst="line">
                <a:avLst/>
              </a:prstGeom>
              <a:ln w="177800">
                <a:solidFill>
                  <a:srgbClr val="D9D9D9"/>
                </a:solidFill>
                <a:miter/>
              </a:ln>
            </p:spPr>
            <p:txBody>
              <a:bodyPr lIns="45719" rIns="45719"/>
              <a:lstStyle/>
              <a:p/>
            </p:txBody>
          </p:sp>
          <p:sp>
            <p:nvSpPr>
              <p:cNvPr id="80" name="Line"/>
              <p:cNvSpPr/>
              <p:nvPr/>
            </p:nvSpPr>
            <p:spPr>
              <a:xfrm flipH="1" flipV="1">
                <a:off x="17062703" y="4279392"/>
                <a:ext cx="987552" cy="2889504"/>
              </a:xfrm>
              <a:prstGeom prst="line">
                <a:avLst/>
              </a:prstGeom>
              <a:ln w="177800">
                <a:solidFill>
                  <a:srgbClr val="D9D9D9"/>
                </a:solidFill>
                <a:miter/>
              </a:ln>
            </p:spPr>
            <p:txBody>
              <a:bodyPr lIns="45719" rIns="45719"/>
              <a:lstStyle/>
              <a:p/>
            </p:txBody>
          </p:sp>
          <p:sp>
            <p:nvSpPr>
              <p:cNvPr id="81" name="Line"/>
              <p:cNvSpPr/>
              <p:nvPr/>
            </p:nvSpPr>
            <p:spPr>
              <a:xfrm flipH="1" flipV="1">
                <a:off x="17141950" y="4194048"/>
                <a:ext cx="3066289" cy="1420368"/>
              </a:xfrm>
              <a:prstGeom prst="line">
                <a:avLst/>
              </a:prstGeom>
              <a:ln w="177800">
                <a:solidFill>
                  <a:srgbClr val="D9D9D9"/>
                </a:solidFill>
                <a:miter/>
              </a:ln>
            </p:spPr>
            <p:txBody>
              <a:bodyPr lIns="45719" rIns="45719"/>
              <a:lstStyle/>
              <a:p/>
            </p:txBody>
          </p:sp>
          <p:sp>
            <p:nvSpPr>
              <p:cNvPr id="83" name="Line"/>
              <p:cNvSpPr/>
              <p:nvPr/>
            </p:nvSpPr>
            <p:spPr>
              <a:xfrm flipH="1">
                <a:off x="17073226" y="3962400"/>
                <a:ext cx="4349859" cy="51026"/>
              </a:xfrm>
              <a:prstGeom prst="line">
                <a:avLst/>
              </a:prstGeom>
              <a:ln w="177800">
                <a:solidFill>
                  <a:srgbClr val="D9D9D9"/>
                </a:solidFill>
                <a:miter/>
              </a:ln>
            </p:spPr>
            <p:txBody>
              <a:bodyPr lIns="45719" rIns="45719"/>
              <a:lstStyle/>
              <a:p/>
            </p:txBody>
          </p:sp>
          <p:sp>
            <p:nvSpPr>
              <p:cNvPr id="85" name="Circle"/>
              <p:cNvSpPr/>
              <p:nvPr/>
            </p:nvSpPr>
            <p:spPr>
              <a:xfrm>
                <a:off x="20606187" y="3297907"/>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86" name="Circle"/>
              <p:cNvSpPr/>
              <p:nvPr/>
            </p:nvSpPr>
            <p:spPr>
              <a:xfrm>
                <a:off x="16448557" y="3540611"/>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90" name="Oval 89"/>
              <p:cNvSpPr/>
              <p:nvPr/>
            </p:nvSpPr>
            <p:spPr>
              <a:xfrm>
                <a:off x="15002875" y="2184198"/>
                <a:ext cx="9130569" cy="8539272"/>
              </a:xfrm>
              <a:prstGeom prst="ellipse">
                <a:avLst/>
              </a:prstGeom>
              <a:solidFill>
                <a:srgbClr val="FDFDFD">
                  <a:alpha val="67000"/>
                </a:srgbClr>
              </a:solidFill>
              <a:ln w="508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nvGrpSpPr>
              <p:cNvPr id="91" name="Group 90"/>
              <p:cNvGrpSpPr/>
              <p:nvPr/>
            </p:nvGrpSpPr>
            <p:grpSpPr>
              <a:xfrm>
                <a:off x="16992193" y="4806580"/>
                <a:ext cx="5491290" cy="4856482"/>
                <a:chOff x="16992193" y="4806580"/>
                <a:chExt cx="5491290" cy="4856482"/>
              </a:xfrm>
            </p:grpSpPr>
            <p:sp>
              <p:nvSpPr>
                <p:cNvPr id="92" name="Oval 91"/>
                <p:cNvSpPr/>
                <p:nvPr/>
              </p:nvSpPr>
              <p:spPr>
                <a:xfrm>
                  <a:off x="16992193" y="4806580"/>
                  <a:ext cx="5491290" cy="4856482"/>
                </a:xfrm>
                <a:prstGeom prst="ellipse">
                  <a:avLst/>
                </a:prstGeom>
                <a:no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nvGrpSpPr>
                <p:cNvPr id="93" name="Group 92"/>
                <p:cNvGrpSpPr/>
                <p:nvPr/>
              </p:nvGrpSpPr>
              <p:grpSpPr>
                <a:xfrm>
                  <a:off x="17494889" y="5272733"/>
                  <a:ext cx="3436599" cy="3906234"/>
                  <a:chOff x="17494889" y="5272733"/>
                  <a:chExt cx="3436599" cy="3906234"/>
                </a:xfrm>
              </p:grpSpPr>
              <p:grpSp>
                <p:nvGrpSpPr>
                  <p:cNvPr id="94" name="Group 93"/>
                  <p:cNvGrpSpPr/>
                  <p:nvPr/>
                </p:nvGrpSpPr>
                <p:grpSpPr>
                  <a:xfrm>
                    <a:off x="17494889" y="5833873"/>
                    <a:ext cx="3436599" cy="3345094"/>
                    <a:chOff x="17494889" y="5833873"/>
                    <a:chExt cx="3436599" cy="3345094"/>
                  </a:xfrm>
                </p:grpSpPr>
                <p:sp>
                  <p:nvSpPr>
                    <p:cNvPr id="96" name="Line"/>
                    <p:cNvSpPr/>
                    <p:nvPr/>
                  </p:nvSpPr>
                  <p:spPr>
                    <a:xfrm flipV="1">
                      <a:off x="18411534" y="6062134"/>
                      <a:ext cx="1613571" cy="1011061"/>
                    </a:xfrm>
                    <a:prstGeom prst="line">
                      <a:avLst/>
                    </a:prstGeom>
                    <a:ln w="177800">
                      <a:solidFill>
                        <a:schemeClr val="bg1">
                          <a:lumMod val="75000"/>
                        </a:schemeClr>
                      </a:solidFill>
                      <a:miter/>
                    </a:ln>
                  </p:spPr>
                  <p:txBody>
                    <a:bodyPr lIns="45719" rIns="45719"/>
                    <a:lstStyle/>
                    <a:p/>
                  </p:txBody>
                </p:sp>
                <p:sp>
                  <p:nvSpPr>
                    <p:cNvPr id="97" name="Line"/>
                    <p:cNvSpPr/>
                    <p:nvPr/>
                  </p:nvSpPr>
                  <p:spPr>
                    <a:xfrm flipH="1" flipV="1">
                      <a:off x="18256717" y="7276377"/>
                      <a:ext cx="1820609" cy="1083189"/>
                    </a:xfrm>
                    <a:prstGeom prst="line">
                      <a:avLst/>
                    </a:prstGeom>
                    <a:ln w="177800">
                      <a:solidFill>
                        <a:schemeClr val="bg1">
                          <a:lumMod val="75000"/>
                        </a:schemeClr>
                      </a:solidFill>
                      <a:miter/>
                    </a:ln>
                  </p:spPr>
                  <p:txBody>
                    <a:bodyPr lIns="45719" rIns="45719"/>
                    <a:lstStyle/>
                    <a:p/>
                  </p:txBody>
                </p:sp>
                <p:sp>
                  <p:nvSpPr>
                    <p:cNvPr id="98" name="Line"/>
                    <p:cNvSpPr/>
                    <p:nvPr/>
                  </p:nvSpPr>
                  <p:spPr>
                    <a:xfrm flipV="1">
                      <a:off x="20340937" y="5955917"/>
                      <a:ext cx="1" cy="2530649"/>
                    </a:xfrm>
                    <a:prstGeom prst="line">
                      <a:avLst/>
                    </a:prstGeom>
                    <a:ln w="177800">
                      <a:solidFill>
                        <a:schemeClr val="bg1">
                          <a:lumMod val="75000"/>
                        </a:schemeClr>
                      </a:solidFill>
                      <a:miter/>
                    </a:ln>
                  </p:spPr>
                  <p:txBody>
                    <a:bodyPr lIns="45719" rIns="45719"/>
                    <a:lstStyle/>
                    <a:p/>
                  </p:txBody>
                </p:sp>
                <p:sp>
                  <p:nvSpPr>
                    <p:cNvPr id="99" name="Circle"/>
                    <p:cNvSpPr/>
                    <p:nvPr/>
                  </p:nvSpPr>
                  <p:spPr>
                    <a:xfrm>
                      <a:off x="19750387" y="7997866"/>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100" name="Line"/>
                    <p:cNvSpPr/>
                    <p:nvPr/>
                  </p:nvSpPr>
                  <p:spPr>
                    <a:xfrm flipV="1">
                      <a:off x="18464752" y="5833873"/>
                      <a:ext cx="1103408" cy="746344"/>
                    </a:xfrm>
                    <a:prstGeom prst="line">
                      <a:avLst/>
                    </a:prstGeom>
                    <a:ln w="152400">
                      <a:solidFill>
                        <a:schemeClr val="accent6">
                          <a:satOff val="-16370"/>
                          <a:lumOff val="40501"/>
                        </a:schemeClr>
                      </a:solidFill>
                      <a:miter/>
                      <a:tailEnd type="triangle"/>
                    </a:ln>
                  </p:spPr>
                  <p:txBody>
                    <a:bodyPr lIns="45719" rIns="45719"/>
                    <a:lstStyle/>
                    <a:p/>
                  </p:txBody>
                </p:sp>
                <p:sp>
                  <p:nvSpPr>
                    <p:cNvPr id="101" name="Line"/>
                    <p:cNvSpPr/>
                    <p:nvPr/>
                  </p:nvSpPr>
                  <p:spPr>
                    <a:xfrm>
                      <a:off x="20706046" y="6572748"/>
                      <a:ext cx="14258" cy="1309379"/>
                    </a:xfrm>
                    <a:prstGeom prst="line">
                      <a:avLst/>
                    </a:prstGeom>
                    <a:ln w="152400">
                      <a:solidFill>
                        <a:schemeClr val="accent6">
                          <a:satOff val="-16370"/>
                          <a:lumOff val="40501"/>
                        </a:schemeClr>
                      </a:solidFill>
                      <a:miter/>
                      <a:tailEnd type="triangle"/>
                    </a:ln>
                  </p:spPr>
                  <p:txBody>
                    <a:bodyPr lIns="45719" rIns="45719"/>
                    <a:lstStyle/>
                    <a:p/>
                  </p:txBody>
                </p:sp>
                <p:sp>
                  <p:nvSpPr>
                    <p:cNvPr id="102" name="Line"/>
                    <p:cNvSpPr/>
                    <p:nvPr/>
                  </p:nvSpPr>
                  <p:spPr>
                    <a:xfrm flipH="1" flipV="1">
                      <a:off x="18507456" y="7863840"/>
                      <a:ext cx="1060704" cy="658368"/>
                    </a:xfrm>
                    <a:prstGeom prst="line">
                      <a:avLst/>
                    </a:prstGeom>
                    <a:ln w="152400">
                      <a:solidFill>
                        <a:schemeClr val="accent6">
                          <a:satOff val="-16370"/>
                          <a:lumOff val="40501"/>
                        </a:schemeClr>
                      </a:solidFill>
                      <a:miter/>
                      <a:tailEnd type="triangle"/>
                    </a:ln>
                  </p:spPr>
                  <p:txBody>
                    <a:bodyPr lIns="45719" rIns="45719"/>
                    <a:lstStyle/>
                    <a:p/>
                  </p:txBody>
                </p:sp>
                <p:sp>
                  <p:nvSpPr>
                    <p:cNvPr id="103" name="Circle"/>
                    <p:cNvSpPr/>
                    <p:nvPr/>
                  </p:nvSpPr>
                  <p:spPr>
                    <a:xfrm>
                      <a:off x="17494889" y="6673671"/>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grpSp>
              <p:sp>
                <p:nvSpPr>
                  <p:cNvPr id="95" name="Circle"/>
                  <p:cNvSpPr/>
                  <p:nvPr/>
                </p:nvSpPr>
                <p:spPr>
                  <a:xfrm>
                    <a:off x="19750387" y="5272733"/>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grpSp>
          </p:grpSp>
        </p:grpSp>
        <p:sp>
          <p:nvSpPr>
            <p:cNvPr id="42" name="TextBox 41"/>
            <p:cNvSpPr txBox="1"/>
            <p:nvPr/>
          </p:nvSpPr>
          <p:spPr>
            <a:xfrm>
              <a:off x="17123057" y="8289592"/>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45" name="TextBox 44"/>
            <p:cNvSpPr txBox="1"/>
            <p:nvPr/>
          </p:nvSpPr>
          <p:spPr>
            <a:xfrm>
              <a:off x="19365924" y="6873955"/>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48" name="TextBox 47"/>
            <p:cNvSpPr txBox="1"/>
            <p:nvPr/>
          </p:nvSpPr>
          <p:spPr>
            <a:xfrm>
              <a:off x="19352315" y="9578490"/>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36" name="canReach_R1 &lt;==&gt;…"/>
          <p:cNvSpPr/>
          <p:nvPr/>
        </p:nvSpPr>
        <p:spPr>
          <a:xfrm>
            <a:off x="1341155" y="8098268"/>
            <a:ext cx="10054353" cy="2308324"/>
          </a:xfrm>
          <a:prstGeom prst="rect">
            <a:avLst/>
          </a:prstGeom>
          <a:ln w="12700">
            <a:miter lim="400000"/>
          </a:ln>
        </p:spPr>
        <p:txBody>
          <a:bodyPr wrap="none" lIns="45719" rIns="45719">
            <a:spAutoFit/>
          </a:bodyPr>
          <a:lstStyle/>
          <a:p>
            <a:pPr>
              <a:defRPr sz="4800"/>
            </a:pPr>
            <a:r>
              <a:rPr lang="en-US" dirty="0" smtClean="0"/>
              <a:t>through</a:t>
            </a:r>
            <a:r>
              <a:rPr baseline="-25000" dirty="0" smtClean="0"/>
              <a:t>R</a:t>
            </a:r>
            <a:r>
              <a:rPr lang="en-US" baseline="-25000" dirty="0" smtClean="0"/>
              <a:t>3,R1</a:t>
            </a:r>
            <a:r>
              <a:rPr dirty="0" smtClean="0"/>
              <a:t> </a:t>
            </a:r>
            <a:r>
              <a:rPr lang="en-US" sz="4800" dirty="0"/>
              <a:t>⇔</a:t>
            </a:r>
            <a:r>
              <a:rPr dirty="0" smtClean="0"/>
              <a:t> </a:t>
            </a:r>
            <a:endParaRPr lang="en-US" dirty="0" smtClean="0"/>
          </a:p>
          <a:p>
            <a:pPr>
              <a:defRPr sz="4800"/>
            </a:pPr>
            <a:r>
              <a:rPr lang="en-US" dirty="0"/>
              <a:t>	</a:t>
            </a:r>
            <a:r>
              <a:rPr lang="en-US" dirty="0" smtClean="0"/>
              <a:t>(datafwd</a:t>
            </a:r>
            <a:r>
              <a:rPr lang="en-US" baseline="-25000" dirty="0" smtClean="0"/>
              <a:t>R3,R1</a:t>
            </a:r>
            <a:r>
              <a:rPr lang="en-US" dirty="0" smtClean="0"/>
              <a:t>) ⋁</a:t>
            </a:r>
            <a:endParaRPr lang="en-US" dirty="0" smtClean="0"/>
          </a:p>
          <a:p>
            <a:pPr>
              <a:defRPr sz="4800"/>
            </a:pPr>
            <a:r>
              <a:rPr lang="en-US" dirty="0"/>
              <a:t>	</a:t>
            </a:r>
            <a:r>
              <a:rPr lang="en-US" dirty="0" smtClean="0"/>
              <a:t>(datafwd</a:t>
            </a:r>
            <a:r>
              <a:rPr lang="en-US" baseline="-25000" dirty="0" smtClean="0"/>
              <a:t>R3,R2</a:t>
            </a:r>
            <a:r>
              <a:rPr lang="en-US" dirty="0" smtClean="0"/>
              <a:t> ⋀ through</a:t>
            </a:r>
            <a:r>
              <a:rPr lang="en-US" baseline="-25000" dirty="0" smtClean="0"/>
              <a:t>R2,R1</a:t>
            </a:r>
            <a:r>
              <a:rPr lang="en-US" dirty="0" smtClean="0"/>
              <a:t>) ⋁</a:t>
            </a:r>
            <a:endParaRPr lang="en-US" dirty="0" smtClean="0"/>
          </a:p>
        </p:txBody>
      </p:sp>
      <p:sp>
        <p:nvSpPr>
          <p:cNvPr id="37" name="canReach_R1 &lt;==&gt;…"/>
          <p:cNvSpPr/>
          <p:nvPr/>
        </p:nvSpPr>
        <p:spPr>
          <a:xfrm>
            <a:off x="1341155" y="11205712"/>
            <a:ext cx="6786471" cy="830997"/>
          </a:xfrm>
          <a:prstGeom prst="rect">
            <a:avLst/>
          </a:prstGeom>
          <a:ln w="12700">
            <a:miter lim="400000"/>
          </a:ln>
        </p:spPr>
        <p:txBody>
          <a:bodyPr wrap="none" lIns="45719" rIns="45719">
            <a:spAutoFit/>
          </a:bodyPr>
          <a:lstStyle/>
          <a:p>
            <a:pPr>
              <a:defRPr sz="4800"/>
            </a:pPr>
            <a:r>
              <a:rPr lang="en-US" b="1" dirty="0" smtClean="0"/>
              <a:t>Property:</a:t>
            </a:r>
            <a:r>
              <a:rPr lang="en-US" dirty="0" smtClean="0"/>
              <a:t> </a:t>
            </a:r>
            <a:r>
              <a:rPr lang="en-US" dirty="0" smtClean="0"/>
              <a:t>¬</a:t>
            </a:r>
            <a:r>
              <a:rPr lang="en-US" dirty="0" smtClean="0"/>
              <a:t>through</a:t>
            </a:r>
            <a:r>
              <a:rPr lang="en-US" baseline="-25000" dirty="0" smtClean="0"/>
              <a:t>R1,R1</a:t>
            </a:r>
            <a:endParaRPr lang="en-US" baseline="-25000" dirty="0" smtClean="0"/>
          </a:p>
        </p:txBody>
      </p:sp>
    </p:spTree>
    <p:custDataLst>
      <p:tags r:id="rId1"/>
    </p:custDataLst>
  </p:cSld>
  <p:clrMapOvr>
    <a:masterClrMapping/>
  </p:clrMapOvr>
  <p:transition spd="med"/>
  <p:timing>
    <p:tnLst>
      <p:par>
        <p:cTn id="1" dur="indefinite" restart="never" fill="hold"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637" name="Group"/>
          <p:cNvSpPr/>
          <p:nvPr/>
        </p:nvSpPr>
        <p:spPr>
          <a:xfrm>
            <a:off x="6783855" y="483016"/>
            <a:ext cx="10810010"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Black Holes</a:t>
            </a:r>
            <a:endParaRPr dirty="0"/>
          </a:p>
        </p:txBody>
      </p:sp>
      <p:grpSp>
        <p:nvGrpSpPr>
          <p:cNvPr id="44" name="Group 43"/>
          <p:cNvGrpSpPr/>
          <p:nvPr/>
        </p:nvGrpSpPr>
        <p:grpSpPr>
          <a:xfrm>
            <a:off x="600601" y="2467398"/>
            <a:ext cx="14647991" cy="2528852"/>
            <a:chOff x="574838" y="2768879"/>
            <a:chExt cx="14090317" cy="2528852"/>
          </a:xfrm>
        </p:grpSpPr>
        <p:sp>
          <p:nvSpPr>
            <p:cNvPr id="46" name="Shape"/>
            <p:cNvSpPr/>
            <p:nvPr/>
          </p:nvSpPr>
          <p:spPr>
            <a:xfrm>
              <a:off x="1018948" y="2988676"/>
              <a:ext cx="13344747"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47" name="Can subnet S3 reach S2"/>
            <p:cNvSpPr/>
            <p:nvPr/>
          </p:nvSpPr>
          <p:spPr>
            <a:xfrm>
              <a:off x="1979379" y="3306814"/>
              <a:ext cx="12082681" cy="1015671"/>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Does router R1 ever black hole traffic?</a:t>
              </a:r>
              <a:endParaRPr dirty="0"/>
            </a:p>
          </p:txBody>
        </p:sp>
        <p:sp>
          <p:nvSpPr>
            <p:cNvPr id="53" name="‘‘"/>
            <p:cNvSpPr/>
            <p:nvPr/>
          </p:nvSpPr>
          <p:spPr>
            <a:xfrm>
              <a:off x="574838"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54" name="’’"/>
            <p:cNvSpPr/>
            <p:nvPr/>
          </p:nvSpPr>
          <p:spPr>
            <a:xfrm>
              <a:off x="12875153" y="276887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grpSp>
      <p:sp>
        <p:nvSpPr>
          <p:cNvPr id="77" name="Line"/>
          <p:cNvSpPr/>
          <p:nvPr/>
        </p:nvSpPr>
        <p:spPr>
          <a:xfrm flipV="1">
            <a:off x="19479491" y="5757977"/>
            <a:ext cx="1413164" cy="1551710"/>
          </a:xfrm>
          <a:prstGeom prst="line">
            <a:avLst/>
          </a:prstGeom>
          <a:ln w="177800">
            <a:solidFill>
              <a:schemeClr val="bg1">
                <a:lumMod val="75000"/>
              </a:schemeClr>
            </a:solidFill>
            <a:miter/>
          </a:ln>
        </p:spPr>
        <p:txBody>
          <a:bodyPr lIns="45719" rIns="45719"/>
          <a:lstStyle/>
          <a:p/>
        </p:txBody>
      </p:sp>
      <p:sp>
        <p:nvSpPr>
          <p:cNvPr id="81" name="Line"/>
          <p:cNvSpPr/>
          <p:nvPr/>
        </p:nvSpPr>
        <p:spPr>
          <a:xfrm flipH="1" flipV="1">
            <a:off x="17512144" y="5619433"/>
            <a:ext cx="1579419" cy="1773382"/>
          </a:xfrm>
          <a:prstGeom prst="line">
            <a:avLst/>
          </a:prstGeom>
          <a:ln w="177800">
            <a:solidFill>
              <a:schemeClr val="bg1">
                <a:lumMod val="75000"/>
              </a:schemeClr>
            </a:solidFill>
            <a:miter/>
          </a:ln>
        </p:spPr>
        <p:txBody>
          <a:bodyPr lIns="45719" rIns="45719"/>
          <a:lstStyle/>
          <a:p/>
        </p:txBody>
      </p:sp>
      <p:sp>
        <p:nvSpPr>
          <p:cNvPr id="85" name="Circle"/>
          <p:cNvSpPr/>
          <p:nvPr/>
        </p:nvSpPr>
        <p:spPr>
          <a:xfrm>
            <a:off x="20398159" y="4996250"/>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86" name="Circle"/>
          <p:cNvSpPr/>
          <p:nvPr/>
        </p:nvSpPr>
        <p:spPr>
          <a:xfrm>
            <a:off x="16943149" y="4994320"/>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96" name="Line"/>
          <p:cNvSpPr/>
          <p:nvPr/>
        </p:nvSpPr>
        <p:spPr>
          <a:xfrm flipV="1">
            <a:off x="17567564" y="7730078"/>
            <a:ext cx="1363472" cy="1463827"/>
          </a:xfrm>
          <a:prstGeom prst="line">
            <a:avLst/>
          </a:prstGeom>
          <a:ln w="177800">
            <a:solidFill>
              <a:schemeClr val="bg1">
                <a:lumMod val="75000"/>
              </a:schemeClr>
            </a:solidFill>
            <a:miter/>
          </a:ln>
        </p:spPr>
        <p:txBody>
          <a:bodyPr lIns="45719" rIns="45719"/>
          <a:lstStyle/>
          <a:p/>
        </p:txBody>
      </p:sp>
      <p:sp>
        <p:nvSpPr>
          <p:cNvPr id="98" name="Line"/>
          <p:cNvSpPr/>
          <p:nvPr/>
        </p:nvSpPr>
        <p:spPr>
          <a:xfrm flipH="1" flipV="1">
            <a:off x="19246869" y="7623861"/>
            <a:ext cx="1618077" cy="1653171"/>
          </a:xfrm>
          <a:prstGeom prst="line">
            <a:avLst/>
          </a:prstGeom>
          <a:ln w="177800">
            <a:solidFill>
              <a:schemeClr val="bg1">
                <a:lumMod val="75000"/>
              </a:schemeClr>
            </a:solidFill>
            <a:miter/>
          </a:ln>
        </p:spPr>
        <p:txBody>
          <a:bodyPr lIns="45719" rIns="45719"/>
          <a:lstStyle/>
          <a:p/>
        </p:txBody>
      </p:sp>
      <p:sp>
        <p:nvSpPr>
          <p:cNvPr id="99" name="Circle"/>
          <p:cNvSpPr/>
          <p:nvPr/>
        </p:nvSpPr>
        <p:spPr>
          <a:xfrm>
            <a:off x="20398158" y="8741140"/>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103" name="Circle"/>
          <p:cNvSpPr/>
          <p:nvPr/>
        </p:nvSpPr>
        <p:spPr>
          <a:xfrm>
            <a:off x="16952357" y="8741139"/>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95" name="Circle"/>
          <p:cNvSpPr/>
          <p:nvPr/>
        </p:nvSpPr>
        <p:spPr>
          <a:xfrm>
            <a:off x="18628609" y="6940678"/>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45" name="TextBox 44"/>
          <p:cNvSpPr txBox="1"/>
          <p:nvPr/>
        </p:nvSpPr>
        <p:spPr>
          <a:xfrm>
            <a:off x="18894870" y="7228661"/>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37" name="canReach_R1 &lt;==&gt;…"/>
          <p:cNvSpPr/>
          <p:nvPr/>
        </p:nvSpPr>
        <p:spPr>
          <a:xfrm>
            <a:off x="1229126" y="7520284"/>
            <a:ext cx="12040474" cy="2308324"/>
          </a:xfrm>
          <a:prstGeom prst="rect">
            <a:avLst/>
          </a:prstGeom>
          <a:ln w="12700">
            <a:miter lim="400000"/>
          </a:ln>
        </p:spPr>
        <p:txBody>
          <a:bodyPr wrap="none" lIns="45719" rIns="45719">
            <a:spAutoFit/>
          </a:bodyPr>
          <a:lstStyle/>
          <a:p>
            <a:pPr>
              <a:defRPr sz="4800"/>
            </a:pPr>
            <a:r>
              <a:rPr lang="en-US" b="1" dirty="0" smtClean="0"/>
              <a:t>Property:</a:t>
            </a:r>
            <a:r>
              <a:rPr lang="en-US" dirty="0" smtClean="0"/>
              <a:t> </a:t>
            </a:r>
            <a:endParaRPr lang="en-US" dirty="0" smtClean="0"/>
          </a:p>
          <a:p>
            <a:pPr>
              <a:defRPr sz="4800"/>
            </a:pPr>
            <a:r>
              <a:rPr lang="en-US" dirty="0"/>
              <a:t>	</a:t>
            </a:r>
            <a:r>
              <a:rPr lang="en-US" dirty="0" smtClean="0"/>
              <a:t>  (dataFwd</a:t>
            </a:r>
            <a:r>
              <a:rPr lang="en-US" baseline="-25000" dirty="0" smtClean="0"/>
              <a:t>R4,R1</a:t>
            </a:r>
            <a:r>
              <a:rPr lang="en-US" dirty="0" smtClean="0"/>
              <a:t> ⋁ dataFwd</a:t>
            </a:r>
            <a:r>
              <a:rPr lang="en-US" baseline="-25000" dirty="0" smtClean="0"/>
              <a:t>R5,R1</a:t>
            </a:r>
            <a:r>
              <a:rPr lang="en-US" dirty="0" smtClean="0"/>
              <a:t> ⋁ </a:t>
            </a:r>
            <a:r>
              <a:rPr lang="en-US" dirty="0" smtClean="0"/>
              <a:t>…</a:t>
            </a:r>
            <a:r>
              <a:rPr lang="en-US" dirty="0" smtClean="0"/>
              <a:t>) </a:t>
            </a:r>
            <a:r>
              <a:rPr lang="en-US" dirty="0"/>
              <a:t>⋀</a:t>
            </a:r>
            <a:endParaRPr lang="en-US" dirty="0" smtClean="0"/>
          </a:p>
          <a:p>
            <a:pPr>
              <a:defRPr sz="4800"/>
            </a:pPr>
            <a:r>
              <a:rPr lang="en-US" dirty="0"/>
              <a:t>	</a:t>
            </a:r>
            <a:r>
              <a:rPr lang="en-US" dirty="0" smtClean="0"/>
              <a:t>¬</a:t>
            </a:r>
            <a:r>
              <a:rPr lang="en-US" dirty="0" smtClean="0"/>
              <a:t>(dataFwd</a:t>
            </a:r>
            <a:r>
              <a:rPr lang="en-US" baseline="-25000" dirty="0" smtClean="0"/>
              <a:t>R1,R2</a:t>
            </a:r>
            <a:r>
              <a:rPr lang="en-US" dirty="0" smtClean="0"/>
              <a:t> ⋁ dataFwd</a:t>
            </a:r>
            <a:r>
              <a:rPr lang="en-US" baseline="-25000" dirty="0" smtClean="0"/>
              <a:t>R1,R3</a:t>
            </a:r>
            <a:r>
              <a:rPr lang="en-US" dirty="0" smtClean="0"/>
              <a:t> ⋁ </a:t>
            </a:r>
            <a:r>
              <a:rPr lang="en-US" dirty="0" smtClean="0"/>
              <a:t>…</a:t>
            </a:r>
            <a:r>
              <a:rPr lang="en-US" dirty="0" smtClean="0"/>
              <a:t>) </a:t>
            </a:r>
            <a:endParaRPr lang="en-US" baseline="-25000" dirty="0" smtClean="0"/>
          </a:p>
        </p:txBody>
      </p:sp>
      <p:sp>
        <p:nvSpPr>
          <p:cNvPr id="38" name="Line"/>
          <p:cNvSpPr/>
          <p:nvPr/>
        </p:nvSpPr>
        <p:spPr>
          <a:xfrm>
            <a:off x="17720661" y="6394593"/>
            <a:ext cx="733594" cy="859676"/>
          </a:xfrm>
          <a:prstGeom prst="line">
            <a:avLst/>
          </a:prstGeom>
          <a:ln w="152400">
            <a:solidFill>
              <a:schemeClr val="accent6">
                <a:satOff val="-16370"/>
                <a:lumOff val="40501"/>
              </a:schemeClr>
            </a:solidFill>
            <a:miter/>
            <a:tailEnd type="triangle"/>
          </a:ln>
        </p:spPr>
        <p:txBody>
          <a:bodyPr lIns="45719" rIns="45719"/>
          <a:lstStyle/>
          <a:p/>
        </p:txBody>
      </p:sp>
      <p:sp>
        <p:nvSpPr>
          <p:cNvPr id="39" name="Line"/>
          <p:cNvSpPr/>
          <p:nvPr/>
        </p:nvSpPr>
        <p:spPr>
          <a:xfrm flipH="1">
            <a:off x="19908983" y="6450706"/>
            <a:ext cx="817417" cy="872837"/>
          </a:xfrm>
          <a:prstGeom prst="line">
            <a:avLst/>
          </a:prstGeom>
          <a:ln w="152400">
            <a:solidFill>
              <a:schemeClr val="accent6">
                <a:satOff val="-16370"/>
                <a:lumOff val="40501"/>
              </a:schemeClr>
            </a:solidFill>
            <a:miter/>
            <a:tailEnd type="triangle"/>
          </a:ln>
        </p:spPr>
        <p:txBody>
          <a:bodyPr lIns="45719" rIns="45719"/>
          <a:lstStyle/>
          <a:p/>
        </p:txBody>
      </p:sp>
      <p:sp>
        <p:nvSpPr>
          <p:cNvPr id="41" name="Shape"/>
          <p:cNvSpPr/>
          <p:nvPr/>
        </p:nvSpPr>
        <p:spPr>
          <a:xfrm>
            <a:off x="19965771" y="7732940"/>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BD392F"/>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43" name="Shape"/>
          <p:cNvSpPr/>
          <p:nvPr/>
        </p:nvSpPr>
        <p:spPr>
          <a:xfrm>
            <a:off x="17921803" y="7721125"/>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BD392F"/>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49" name="TextBox 48"/>
          <p:cNvSpPr txBox="1"/>
          <p:nvPr/>
        </p:nvSpPr>
        <p:spPr>
          <a:xfrm>
            <a:off x="17198737" y="9034109"/>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0" name="TextBox 49"/>
          <p:cNvSpPr txBox="1"/>
          <p:nvPr/>
        </p:nvSpPr>
        <p:spPr>
          <a:xfrm>
            <a:off x="20666676" y="9035775"/>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1" name="TextBox 50"/>
          <p:cNvSpPr txBox="1"/>
          <p:nvPr/>
        </p:nvSpPr>
        <p:spPr>
          <a:xfrm>
            <a:off x="17198735" y="5287805"/>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R4</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2" name="TextBox 51"/>
          <p:cNvSpPr txBox="1"/>
          <p:nvPr/>
        </p:nvSpPr>
        <p:spPr>
          <a:xfrm>
            <a:off x="20647590" y="5296268"/>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R5</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Tree>
    <p:custDataLst>
      <p:tags r:id="rId1"/>
    </p:custDataLst>
  </p:cSld>
  <p:clrMapOvr>
    <a:masterClrMapping/>
  </p:clrMapOvr>
  <p:transition spd="med"/>
  <p:timing>
    <p:tnLst>
      <p:par>
        <p:cTn id="1" dur="indefinite" restart="never" fill="hold"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637" name="Group"/>
          <p:cNvSpPr/>
          <p:nvPr/>
        </p:nvSpPr>
        <p:spPr>
          <a:xfrm>
            <a:off x="4182180" y="483016"/>
            <a:ext cx="16013357"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Property: Multipath Consistency</a:t>
            </a:r>
            <a:endParaRPr dirty="0"/>
          </a:p>
        </p:txBody>
      </p:sp>
      <p:grpSp>
        <p:nvGrpSpPr>
          <p:cNvPr id="40" name="Group 39"/>
          <p:cNvGrpSpPr/>
          <p:nvPr/>
        </p:nvGrpSpPr>
        <p:grpSpPr>
          <a:xfrm>
            <a:off x="649937" y="2439184"/>
            <a:ext cx="13518596" cy="2526922"/>
            <a:chOff x="574838" y="2770809"/>
            <a:chExt cx="13518596" cy="2526922"/>
          </a:xfrm>
        </p:grpSpPr>
        <p:sp>
          <p:nvSpPr>
            <p:cNvPr id="41" name="Shape"/>
            <p:cNvSpPr/>
            <p:nvPr/>
          </p:nvSpPr>
          <p:spPr>
            <a:xfrm>
              <a:off x="1018949" y="2988676"/>
              <a:ext cx="12780572"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42" name="Can subnet S3 reach S2"/>
            <p:cNvSpPr/>
            <p:nvPr/>
          </p:nvSpPr>
          <p:spPr>
            <a:xfrm>
              <a:off x="1856939" y="3306814"/>
              <a:ext cx="11434520" cy="1015671"/>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Are multiple paths treated equally?</a:t>
              </a:r>
              <a:endParaRPr dirty="0"/>
            </a:p>
          </p:txBody>
        </p:sp>
        <p:sp>
          <p:nvSpPr>
            <p:cNvPr id="43" name="‘‘"/>
            <p:cNvSpPr/>
            <p:nvPr/>
          </p:nvSpPr>
          <p:spPr>
            <a:xfrm>
              <a:off x="574838"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45" name="’’"/>
            <p:cNvSpPr/>
            <p:nvPr/>
          </p:nvSpPr>
          <p:spPr>
            <a:xfrm>
              <a:off x="12303432"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grpSp>
      <p:sp>
        <p:nvSpPr>
          <p:cNvPr id="48" name="canReach_R1 &lt;==&gt;…"/>
          <p:cNvSpPr/>
          <p:nvPr/>
        </p:nvSpPr>
        <p:spPr>
          <a:xfrm>
            <a:off x="4504311" y="5976182"/>
            <a:ext cx="7894467" cy="6740307"/>
          </a:xfrm>
          <a:prstGeom prst="rect">
            <a:avLst/>
          </a:prstGeom>
          <a:ln w="12700">
            <a:miter lim="400000"/>
          </a:ln>
        </p:spPr>
        <p:txBody>
          <a:bodyPr wrap="none" lIns="45719" rIns="45719">
            <a:spAutoFit/>
          </a:bodyPr>
          <a:lstStyle/>
          <a:p>
            <a:pPr>
              <a:defRPr sz="4800"/>
            </a:pPr>
            <a:r>
              <a:rPr lang="en-US" dirty="0" smtClean="0"/>
              <a:t>canReach</a:t>
            </a:r>
            <a:r>
              <a:rPr baseline="-25000" dirty="0" smtClean="0"/>
              <a:t>R</a:t>
            </a:r>
            <a:r>
              <a:rPr lang="en-US" baseline="-25000" dirty="0" smtClean="0"/>
              <a:t>3</a:t>
            </a:r>
            <a:r>
              <a:rPr dirty="0" smtClean="0"/>
              <a:t> </a:t>
            </a:r>
            <a:r>
              <a:rPr lang="en-US" sz="4800" dirty="0"/>
              <a:t>⇒</a:t>
            </a:r>
            <a:r>
              <a:rPr dirty="0" smtClean="0"/>
              <a:t> </a:t>
            </a:r>
            <a:endParaRPr lang="en-US" dirty="0" smtClean="0"/>
          </a:p>
          <a:p>
            <a:pPr>
              <a:defRPr sz="4800"/>
            </a:pPr>
            <a:r>
              <a:rPr lang="en-US" dirty="0" smtClean="0"/>
              <a:t>	(controlfwd</a:t>
            </a:r>
            <a:r>
              <a:rPr lang="en-US" baseline="-25000" dirty="0" smtClean="0"/>
              <a:t>R3,R4</a:t>
            </a:r>
            <a:r>
              <a:rPr lang="en-US" dirty="0" smtClean="0"/>
              <a:t> </a:t>
            </a:r>
            <a:r>
              <a:rPr lang="en-US" sz="4800" dirty="0"/>
              <a:t>⇒</a:t>
            </a:r>
            <a:r>
              <a:rPr lang="en-US" dirty="0" smtClean="0"/>
              <a:t> </a:t>
            </a:r>
            <a:endParaRPr lang="en-US" dirty="0" smtClean="0"/>
          </a:p>
          <a:p>
            <a:pPr>
              <a:defRPr sz="4800"/>
            </a:pPr>
            <a:r>
              <a:rPr lang="en-US" dirty="0"/>
              <a:t>	</a:t>
            </a:r>
            <a:r>
              <a:rPr lang="en-US" dirty="0" smtClean="0"/>
              <a:t>	datafwd</a:t>
            </a:r>
            <a:r>
              <a:rPr lang="en-US" baseline="-25000" dirty="0" smtClean="0"/>
              <a:t>R3,R4</a:t>
            </a:r>
            <a:r>
              <a:rPr lang="en-US" dirty="0" smtClean="0"/>
              <a:t> ⋀ </a:t>
            </a:r>
            <a:endParaRPr lang="en-US" dirty="0" smtClean="0"/>
          </a:p>
          <a:p>
            <a:pPr>
              <a:defRPr sz="4800"/>
            </a:pPr>
            <a:r>
              <a:rPr lang="en-US" dirty="0"/>
              <a:t>	</a:t>
            </a:r>
            <a:r>
              <a:rPr lang="en-US" dirty="0" smtClean="0"/>
              <a:t>	canReach</a:t>
            </a:r>
            <a:r>
              <a:rPr lang="en-US" baseline="-25000" dirty="0" smtClean="0"/>
              <a:t>R3</a:t>
            </a:r>
            <a:r>
              <a:rPr lang="en-US" dirty="0" smtClean="0"/>
              <a:t>) </a:t>
            </a:r>
            <a:endParaRPr lang="en-US" dirty="0" smtClean="0"/>
          </a:p>
          <a:p>
            <a:pPr>
              <a:defRPr sz="4800"/>
            </a:pPr>
            <a:r>
              <a:rPr lang="en-US" dirty="0"/>
              <a:t>	</a:t>
            </a:r>
            <a:r>
              <a:rPr lang="en-US" dirty="0" smtClean="0"/>
              <a:t>⋀ </a:t>
            </a:r>
            <a:endParaRPr lang="en-US" dirty="0"/>
          </a:p>
          <a:p>
            <a:pPr>
              <a:defRPr sz="4800"/>
            </a:pPr>
            <a:r>
              <a:rPr lang="en-US" dirty="0" smtClean="0"/>
              <a:t>	(controlfwd</a:t>
            </a:r>
            <a:r>
              <a:rPr lang="en-US" baseline="-25000" dirty="0" smtClean="0"/>
              <a:t>R3,R5</a:t>
            </a:r>
            <a:r>
              <a:rPr lang="en-US" dirty="0" smtClean="0"/>
              <a:t> </a:t>
            </a:r>
            <a:r>
              <a:rPr lang="en-US" sz="4800" dirty="0"/>
              <a:t>⇒</a:t>
            </a:r>
            <a:r>
              <a:rPr lang="en-US" dirty="0" smtClean="0"/>
              <a:t> </a:t>
            </a:r>
            <a:endParaRPr lang="en-US" dirty="0" smtClean="0"/>
          </a:p>
          <a:p>
            <a:pPr>
              <a:defRPr sz="4800"/>
            </a:pPr>
            <a:r>
              <a:rPr lang="en-US" dirty="0"/>
              <a:t>	</a:t>
            </a:r>
            <a:r>
              <a:rPr lang="en-US" dirty="0" smtClean="0"/>
              <a:t>	datafwd</a:t>
            </a:r>
            <a:r>
              <a:rPr lang="en-US" baseline="-25000" dirty="0" smtClean="0"/>
              <a:t>R3,R5</a:t>
            </a:r>
            <a:r>
              <a:rPr lang="en-US" dirty="0" smtClean="0"/>
              <a:t> </a:t>
            </a:r>
            <a:r>
              <a:rPr lang="en-US" dirty="0"/>
              <a:t>⋀ </a:t>
            </a:r>
            <a:endParaRPr lang="en-US" dirty="0"/>
          </a:p>
          <a:p>
            <a:pPr>
              <a:defRPr sz="4800"/>
            </a:pPr>
            <a:r>
              <a:rPr lang="en-US" dirty="0" smtClean="0"/>
              <a:t>		canReach</a:t>
            </a:r>
            <a:r>
              <a:rPr lang="en-US" baseline="-25000" dirty="0" smtClean="0"/>
              <a:t>R5</a:t>
            </a:r>
            <a:r>
              <a:rPr lang="en-US" dirty="0" smtClean="0"/>
              <a:t>)</a:t>
            </a:r>
            <a:endParaRPr lang="en-US" dirty="0" smtClean="0"/>
          </a:p>
          <a:p>
            <a:pPr>
              <a:defRPr sz="4800"/>
            </a:pPr>
            <a:r>
              <a:rPr lang="en-US" dirty="0" smtClean="0"/>
              <a:t>…</a:t>
            </a:r>
            <a:endParaRPr lang="en-US" dirty="0" smtClean="0"/>
          </a:p>
        </p:txBody>
      </p:sp>
      <p:grpSp>
        <p:nvGrpSpPr>
          <p:cNvPr id="4" name="Group 3"/>
          <p:cNvGrpSpPr/>
          <p:nvPr/>
        </p:nvGrpSpPr>
        <p:grpSpPr>
          <a:xfrm>
            <a:off x="16807756" y="3590690"/>
            <a:ext cx="4659220" cy="7703395"/>
            <a:chOff x="17297611" y="3231463"/>
            <a:chExt cx="4659220" cy="7703395"/>
          </a:xfrm>
        </p:grpSpPr>
        <p:sp>
          <p:nvSpPr>
            <p:cNvPr id="80" name="Line"/>
            <p:cNvSpPr/>
            <p:nvPr/>
          </p:nvSpPr>
          <p:spPr>
            <a:xfrm flipH="1" flipV="1">
              <a:off x="17983200" y="8506691"/>
              <a:ext cx="1468582" cy="1884218"/>
            </a:xfrm>
            <a:prstGeom prst="line">
              <a:avLst/>
            </a:prstGeom>
            <a:ln w="177800">
              <a:solidFill>
                <a:schemeClr val="bg1">
                  <a:lumMod val="75000"/>
                </a:schemeClr>
              </a:solidFill>
              <a:miter/>
            </a:ln>
          </p:spPr>
          <p:txBody>
            <a:bodyPr lIns="45719" rIns="45719"/>
            <a:lstStyle/>
            <a:p/>
          </p:txBody>
        </p:sp>
        <p:sp>
          <p:nvSpPr>
            <p:cNvPr id="52" name="Line"/>
            <p:cNvSpPr/>
            <p:nvPr/>
          </p:nvSpPr>
          <p:spPr>
            <a:xfrm flipV="1">
              <a:off x="19645745" y="8534398"/>
              <a:ext cx="1440872" cy="1773383"/>
            </a:xfrm>
            <a:prstGeom prst="line">
              <a:avLst/>
            </a:prstGeom>
            <a:ln w="177800">
              <a:solidFill>
                <a:schemeClr val="bg1">
                  <a:lumMod val="75000"/>
                </a:schemeClr>
              </a:solidFill>
              <a:miter/>
            </a:ln>
          </p:spPr>
          <p:txBody>
            <a:bodyPr lIns="45719" rIns="45719"/>
            <a:lstStyle/>
            <a:p/>
          </p:txBody>
        </p:sp>
        <p:sp>
          <p:nvSpPr>
            <p:cNvPr id="60" name="Line"/>
            <p:cNvSpPr/>
            <p:nvPr/>
          </p:nvSpPr>
          <p:spPr>
            <a:xfrm flipH="1" flipV="1">
              <a:off x="21086618" y="6151417"/>
              <a:ext cx="30099" cy="2289311"/>
            </a:xfrm>
            <a:prstGeom prst="line">
              <a:avLst/>
            </a:prstGeom>
            <a:ln w="177800">
              <a:solidFill>
                <a:schemeClr val="bg1">
                  <a:lumMod val="75000"/>
                </a:schemeClr>
              </a:solidFill>
              <a:miter/>
            </a:ln>
          </p:spPr>
          <p:txBody>
            <a:bodyPr lIns="45719" rIns="45719"/>
            <a:lstStyle/>
            <a:p/>
          </p:txBody>
        </p:sp>
        <p:sp>
          <p:nvSpPr>
            <p:cNvPr id="61" name="Line"/>
            <p:cNvSpPr/>
            <p:nvPr/>
          </p:nvSpPr>
          <p:spPr>
            <a:xfrm flipH="1" flipV="1">
              <a:off x="17900072" y="6095998"/>
              <a:ext cx="27710" cy="2244437"/>
            </a:xfrm>
            <a:prstGeom prst="line">
              <a:avLst/>
            </a:prstGeom>
            <a:ln w="177800">
              <a:solidFill>
                <a:schemeClr val="bg1">
                  <a:lumMod val="75000"/>
                </a:schemeClr>
              </a:solidFill>
              <a:miter/>
            </a:ln>
          </p:spPr>
          <p:txBody>
            <a:bodyPr lIns="45719" rIns="45719"/>
            <a:lstStyle/>
            <a:p/>
          </p:txBody>
        </p:sp>
        <p:sp>
          <p:nvSpPr>
            <p:cNvPr id="62" name="Line"/>
            <p:cNvSpPr/>
            <p:nvPr/>
          </p:nvSpPr>
          <p:spPr>
            <a:xfrm flipV="1">
              <a:off x="17858509" y="3823854"/>
              <a:ext cx="1537855" cy="2008906"/>
            </a:xfrm>
            <a:prstGeom prst="line">
              <a:avLst/>
            </a:prstGeom>
            <a:ln w="177800">
              <a:solidFill>
                <a:schemeClr val="bg1">
                  <a:lumMod val="75000"/>
                </a:schemeClr>
              </a:solidFill>
              <a:miter/>
            </a:ln>
          </p:spPr>
          <p:txBody>
            <a:bodyPr lIns="45719" rIns="45719"/>
            <a:lstStyle/>
            <a:p/>
          </p:txBody>
        </p:sp>
        <p:sp>
          <p:nvSpPr>
            <p:cNvPr id="63" name="Line"/>
            <p:cNvSpPr/>
            <p:nvPr/>
          </p:nvSpPr>
          <p:spPr>
            <a:xfrm flipH="1" flipV="1">
              <a:off x="19479491" y="3851563"/>
              <a:ext cx="1690253" cy="2189017"/>
            </a:xfrm>
            <a:prstGeom prst="line">
              <a:avLst/>
            </a:prstGeom>
            <a:ln w="177800">
              <a:solidFill>
                <a:schemeClr val="bg1">
                  <a:lumMod val="75000"/>
                </a:schemeClr>
              </a:solidFill>
              <a:miter/>
            </a:ln>
          </p:spPr>
          <p:txBody>
            <a:bodyPr lIns="45719" rIns="45719"/>
            <a:lstStyle/>
            <a:p/>
          </p:txBody>
        </p:sp>
        <p:sp>
          <p:nvSpPr>
            <p:cNvPr id="64" name="Line"/>
            <p:cNvSpPr/>
            <p:nvPr/>
          </p:nvSpPr>
          <p:spPr>
            <a:xfrm flipH="1" flipV="1">
              <a:off x="17955491" y="6040582"/>
              <a:ext cx="3042786" cy="2417312"/>
            </a:xfrm>
            <a:prstGeom prst="line">
              <a:avLst/>
            </a:prstGeom>
            <a:ln w="177800">
              <a:solidFill>
                <a:schemeClr val="bg1">
                  <a:lumMod val="75000"/>
                </a:schemeClr>
              </a:solidFill>
              <a:miter/>
            </a:ln>
          </p:spPr>
          <p:txBody>
            <a:bodyPr lIns="45719" rIns="45719"/>
            <a:lstStyle/>
            <a:p/>
          </p:txBody>
        </p:sp>
        <p:sp>
          <p:nvSpPr>
            <p:cNvPr id="65" name="Line"/>
            <p:cNvSpPr/>
            <p:nvPr/>
          </p:nvSpPr>
          <p:spPr>
            <a:xfrm flipV="1">
              <a:off x="17907323" y="6012873"/>
              <a:ext cx="3151585" cy="2491855"/>
            </a:xfrm>
            <a:prstGeom prst="line">
              <a:avLst/>
            </a:prstGeom>
            <a:ln w="177800">
              <a:solidFill>
                <a:schemeClr val="bg1">
                  <a:lumMod val="75000"/>
                </a:schemeClr>
              </a:solidFill>
              <a:miter/>
            </a:ln>
          </p:spPr>
          <p:txBody>
            <a:bodyPr lIns="45719" rIns="45719"/>
            <a:lstStyle/>
            <a:p/>
          </p:txBody>
        </p:sp>
        <p:sp>
          <p:nvSpPr>
            <p:cNvPr id="66" name="Circle"/>
            <p:cNvSpPr/>
            <p:nvPr/>
          </p:nvSpPr>
          <p:spPr>
            <a:xfrm>
              <a:off x="20453259" y="7850179"/>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67" name="Circle"/>
            <p:cNvSpPr/>
            <p:nvPr/>
          </p:nvSpPr>
          <p:spPr>
            <a:xfrm>
              <a:off x="18928996" y="9753757"/>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68" name="Circle"/>
            <p:cNvSpPr/>
            <p:nvPr/>
          </p:nvSpPr>
          <p:spPr>
            <a:xfrm>
              <a:off x="20499513" y="5424833"/>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69" name="Circle"/>
            <p:cNvSpPr/>
            <p:nvPr/>
          </p:nvSpPr>
          <p:spPr>
            <a:xfrm>
              <a:off x="18901286" y="3231463"/>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70" name="Circle"/>
            <p:cNvSpPr/>
            <p:nvPr/>
          </p:nvSpPr>
          <p:spPr>
            <a:xfrm>
              <a:off x="17316774" y="7850180"/>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71" name="Circle"/>
            <p:cNvSpPr/>
            <p:nvPr/>
          </p:nvSpPr>
          <p:spPr>
            <a:xfrm>
              <a:off x="17297611" y="5439477"/>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72" name="Line"/>
            <p:cNvSpPr/>
            <p:nvPr/>
          </p:nvSpPr>
          <p:spPr>
            <a:xfrm flipV="1">
              <a:off x="20242244" y="9254835"/>
              <a:ext cx="872084" cy="961252"/>
            </a:xfrm>
            <a:prstGeom prst="line">
              <a:avLst/>
            </a:prstGeom>
            <a:ln w="152400">
              <a:solidFill>
                <a:schemeClr val="accent6">
                  <a:satOff val="-16370"/>
                  <a:lumOff val="40501"/>
                </a:schemeClr>
              </a:solidFill>
              <a:miter/>
              <a:tailEnd type="triangle"/>
            </a:ln>
          </p:spPr>
          <p:txBody>
            <a:bodyPr lIns="45719" rIns="45719"/>
            <a:lstStyle/>
            <a:p/>
          </p:txBody>
        </p:sp>
        <p:sp>
          <p:nvSpPr>
            <p:cNvPr id="73" name="Line"/>
            <p:cNvSpPr/>
            <p:nvPr/>
          </p:nvSpPr>
          <p:spPr>
            <a:xfrm flipH="1" flipV="1">
              <a:off x="17816945" y="9199418"/>
              <a:ext cx="887444" cy="1010548"/>
            </a:xfrm>
            <a:prstGeom prst="line">
              <a:avLst/>
            </a:prstGeom>
            <a:ln w="152400">
              <a:solidFill>
                <a:schemeClr val="accent6">
                  <a:satOff val="-16370"/>
                  <a:lumOff val="40501"/>
                </a:schemeClr>
              </a:solidFill>
              <a:miter/>
              <a:tailEnd type="triangle"/>
            </a:ln>
          </p:spPr>
          <p:txBody>
            <a:bodyPr lIns="45719" rIns="45719"/>
            <a:lstStyle/>
            <a:p/>
          </p:txBody>
        </p:sp>
        <p:sp>
          <p:nvSpPr>
            <p:cNvPr id="74" name="Line"/>
            <p:cNvSpPr/>
            <p:nvPr/>
          </p:nvSpPr>
          <p:spPr>
            <a:xfrm flipH="1" flipV="1">
              <a:off x="18759054" y="6234544"/>
              <a:ext cx="1943331" cy="1528356"/>
            </a:xfrm>
            <a:prstGeom prst="line">
              <a:avLst/>
            </a:prstGeom>
            <a:ln w="152400">
              <a:solidFill>
                <a:schemeClr val="accent6">
                  <a:satOff val="-16370"/>
                  <a:lumOff val="40501"/>
                </a:schemeClr>
              </a:solidFill>
              <a:miter/>
              <a:tailEnd type="triangle"/>
            </a:ln>
          </p:spPr>
          <p:txBody>
            <a:bodyPr lIns="45719" rIns="45719"/>
            <a:lstStyle/>
            <a:p/>
          </p:txBody>
        </p:sp>
        <p:sp>
          <p:nvSpPr>
            <p:cNvPr id="75" name="Line"/>
            <p:cNvSpPr/>
            <p:nvPr/>
          </p:nvSpPr>
          <p:spPr>
            <a:xfrm flipH="1" flipV="1">
              <a:off x="17401309" y="6539344"/>
              <a:ext cx="17123" cy="1293743"/>
            </a:xfrm>
            <a:prstGeom prst="line">
              <a:avLst/>
            </a:prstGeom>
            <a:ln w="152400">
              <a:solidFill>
                <a:schemeClr val="accent6">
                  <a:satOff val="-16370"/>
                  <a:lumOff val="40501"/>
                </a:schemeClr>
              </a:solidFill>
              <a:miter/>
              <a:tailEnd type="triangle"/>
            </a:ln>
          </p:spPr>
          <p:txBody>
            <a:bodyPr lIns="45719" rIns="45719"/>
            <a:lstStyle/>
            <a:p/>
          </p:txBody>
        </p:sp>
        <p:sp>
          <p:nvSpPr>
            <p:cNvPr id="76" name="Line"/>
            <p:cNvSpPr/>
            <p:nvPr/>
          </p:nvSpPr>
          <p:spPr>
            <a:xfrm flipV="1">
              <a:off x="17764794" y="3962399"/>
              <a:ext cx="883423" cy="1279887"/>
            </a:xfrm>
            <a:prstGeom prst="line">
              <a:avLst/>
            </a:prstGeom>
            <a:ln w="152400">
              <a:solidFill>
                <a:schemeClr val="accent6">
                  <a:satOff val="-16370"/>
                  <a:lumOff val="40501"/>
                </a:schemeClr>
              </a:solidFill>
              <a:miter/>
              <a:tailEnd type="triangle"/>
            </a:ln>
          </p:spPr>
          <p:txBody>
            <a:bodyPr lIns="45719" rIns="45719"/>
            <a:lstStyle/>
            <a:p/>
          </p:txBody>
        </p:sp>
        <p:sp>
          <p:nvSpPr>
            <p:cNvPr id="78" name="Line"/>
            <p:cNvSpPr/>
            <p:nvPr/>
          </p:nvSpPr>
          <p:spPr>
            <a:xfrm flipH="1" flipV="1">
              <a:off x="21696218" y="7010399"/>
              <a:ext cx="17549" cy="988027"/>
            </a:xfrm>
            <a:prstGeom prst="line">
              <a:avLst/>
            </a:prstGeom>
            <a:ln w="152400">
              <a:solidFill>
                <a:schemeClr val="accent6">
                  <a:satOff val="-16370"/>
                  <a:lumOff val="40501"/>
                </a:schemeClr>
              </a:solidFill>
              <a:miter/>
              <a:tailEnd type="triangle"/>
            </a:ln>
          </p:spPr>
          <p:txBody>
            <a:bodyPr lIns="45719" rIns="45719"/>
            <a:lstStyle/>
            <a:p/>
          </p:txBody>
        </p:sp>
        <p:sp>
          <p:nvSpPr>
            <p:cNvPr id="79" name="Shape"/>
            <p:cNvSpPr/>
            <p:nvPr/>
          </p:nvSpPr>
          <p:spPr>
            <a:xfrm>
              <a:off x="21508570" y="6520243"/>
              <a:ext cx="448261" cy="45035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rgbClr val="BD392F"/>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2" name="TextBox 1"/>
            <p:cNvSpPr txBox="1"/>
            <p:nvPr/>
          </p:nvSpPr>
          <p:spPr>
            <a:xfrm>
              <a:off x="19209395" y="10021142"/>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49" name="TextBox 48"/>
            <p:cNvSpPr txBox="1"/>
            <p:nvPr/>
          </p:nvSpPr>
          <p:spPr>
            <a:xfrm>
              <a:off x="17533548" y="8118867"/>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0" name="TextBox 49"/>
            <p:cNvSpPr txBox="1"/>
            <p:nvPr/>
          </p:nvSpPr>
          <p:spPr>
            <a:xfrm>
              <a:off x="20720132" y="8108250"/>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51" name="TextBox 50"/>
            <p:cNvSpPr txBox="1"/>
            <p:nvPr/>
          </p:nvSpPr>
          <p:spPr>
            <a:xfrm>
              <a:off x="17524269" y="5725999"/>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R4</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77" name="TextBox 76"/>
            <p:cNvSpPr txBox="1"/>
            <p:nvPr/>
          </p:nvSpPr>
          <p:spPr>
            <a:xfrm>
              <a:off x="20783104" y="5682573"/>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smtClean="0">
                  <a:ln>
                    <a:noFill/>
                  </a:ln>
                  <a:solidFill>
                    <a:schemeClr val="bg1"/>
                  </a:solidFill>
                  <a:effectLst/>
                  <a:uFillTx/>
                  <a:latin typeface="+mn-lt"/>
                  <a:ea typeface="+mn-ea"/>
                  <a:cs typeface="+mn-cs"/>
                  <a:sym typeface="Helvetica"/>
                </a:rPr>
                <a:t>R5</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81" name="TextBox 80"/>
            <p:cNvSpPr txBox="1"/>
            <p:nvPr/>
          </p:nvSpPr>
          <p:spPr>
            <a:xfrm>
              <a:off x="19178428" y="3498489"/>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R6</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38" name="canReach_R1 &lt;==&gt;…"/>
          <p:cNvSpPr/>
          <p:nvPr/>
        </p:nvSpPr>
        <p:spPr>
          <a:xfrm>
            <a:off x="1300276" y="5949465"/>
            <a:ext cx="2830260" cy="830997"/>
          </a:xfrm>
          <a:prstGeom prst="rect">
            <a:avLst/>
          </a:prstGeom>
          <a:ln w="12700">
            <a:miter lim="400000"/>
          </a:ln>
        </p:spPr>
        <p:txBody>
          <a:bodyPr wrap="none" lIns="45719" rIns="45719">
            <a:spAutoFit/>
          </a:bodyPr>
          <a:lstStyle/>
          <a:p>
            <a:pPr>
              <a:defRPr sz="4800"/>
            </a:pPr>
            <a:r>
              <a:rPr lang="en-US" b="1" dirty="0" smtClean="0"/>
              <a:t>Property:</a:t>
            </a:r>
            <a:endParaRPr lang="en-US" b="1" dirty="0" smtClean="0"/>
          </a:p>
        </p:txBody>
      </p:sp>
    </p:spTree>
  </p:cSld>
  <p:clrMapOvr>
    <a:masterClrMapping/>
  </p:clrMapOvr>
  <p:transition spd="med"/>
  <p:timing>
    <p:tnLst>
      <p:par>
        <p:cTn id="1" dur="indefinite" restart="never" fill="hold"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637" name="Group"/>
          <p:cNvSpPr/>
          <p:nvPr/>
        </p:nvSpPr>
        <p:spPr>
          <a:xfrm>
            <a:off x="9637194" y="483016"/>
            <a:ext cx="5103318"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Properties</a:t>
            </a:r>
            <a:endParaRPr dirty="0"/>
          </a:p>
        </p:txBody>
      </p:sp>
      <p:grpSp>
        <p:nvGrpSpPr>
          <p:cNvPr id="48" name="Group 47"/>
          <p:cNvGrpSpPr/>
          <p:nvPr/>
        </p:nvGrpSpPr>
        <p:grpSpPr>
          <a:xfrm>
            <a:off x="649937" y="2411537"/>
            <a:ext cx="13102961" cy="2526922"/>
            <a:chOff x="574838" y="2770809"/>
            <a:chExt cx="13102961" cy="2526922"/>
          </a:xfrm>
        </p:grpSpPr>
        <p:sp>
          <p:nvSpPr>
            <p:cNvPr id="49" name="Shape"/>
            <p:cNvSpPr/>
            <p:nvPr/>
          </p:nvSpPr>
          <p:spPr>
            <a:xfrm>
              <a:off x="1018949" y="2988676"/>
              <a:ext cx="12483407"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50" name="Can subnet S3 reach S2"/>
            <p:cNvSpPr/>
            <p:nvPr/>
          </p:nvSpPr>
          <p:spPr>
            <a:xfrm>
              <a:off x="1856939" y="3306814"/>
              <a:ext cx="11434520" cy="1015671"/>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Do two routers serve equal roles?</a:t>
              </a:r>
              <a:endParaRPr dirty="0"/>
            </a:p>
          </p:txBody>
        </p:sp>
        <p:sp>
          <p:nvSpPr>
            <p:cNvPr id="51" name="‘‘"/>
            <p:cNvSpPr/>
            <p:nvPr/>
          </p:nvSpPr>
          <p:spPr>
            <a:xfrm>
              <a:off x="574838"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52" name="’’"/>
            <p:cNvSpPr/>
            <p:nvPr/>
          </p:nvSpPr>
          <p:spPr>
            <a:xfrm>
              <a:off x="11887797"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grpSp>
      <p:sp>
        <p:nvSpPr>
          <p:cNvPr id="63" name="canReach_R1 &lt;==&gt;…"/>
          <p:cNvSpPr/>
          <p:nvPr/>
        </p:nvSpPr>
        <p:spPr>
          <a:xfrm>
            <a:off x="2046323" y="7061855"/>
            <a:ext cx="9238424" cy="4278094"/>
          </a:xfrm>
          <a:prstGeom prst="rect">
            <a:avLst/>
          </a:prstGeom>
          <a:ln w="12700">
            <a:miter lim="400000"/>
          </a:ln>
        </p:spPr>
        <p:txBody>
          <a:bodyPr wrap="none" lIns="45719" rIns="45719">
            <a:spAutoFit/>
          </a:bodyPr>
          <a:lstStyle/>
          <a:p>
            <a:pPr>
              <a:defRPr sz="4800"/>
            </a:pPr>
            <a:r>
              <a:rPr lang="en-US" b="1" dirty="0" smtClean="0"/>
              <a:t>Property:</a:t>
            </a:r>
            <a:endParaRPr lang="en-US" b="1" dirty="0" smtClean="0"/>
          </a:p>
          <a:p>
            <a:pPr>
              <a:defRPr sz="4800"/>
            </a:pPr>
            <a:endParaRPr lang="en-US" baseline="-25000" dirty="0" smtClean="0"/>
          </a:p>
          <a:p>
            <a:pPr>
              <a:defRPr sz="4800"/>
            </a:pPr>
            <a:r>
              <a:rPr lang="en-US" dirty="0" smtClean="0"/>
              <a:t>(env1 = env2) ⋀ (env3 = env4) </a:t>
            </a:r>
            <a:r>
              <a:rPr lang="en-US" sz="4800" dirty="0"/>
              <a:t>⇒</a:t>
            </a:r>
            <a:endParaRPr lang="en-US" dirty="0" smtClean="0"/>
          </a:p>
          <a:p>
            <a:pPr>
              <a:defRPr sz="4800"/>
            </a:pPr>
            <a:r>
              <a:rPr lang="en-US" dirty="0" smtClean="0"/>
              <a:t>	</a:t>
            </a:r>
            <a:endParaRPr lang="en-US" dirty="0" smtClean="0"/>
          </a:p>
          <a:p>
            <a:pPr>
              <a:defRPr sz="4800"/>
            </a:pPr>
            <a:r>
              <a:rPr lang="en-US" dirty="0"/>
              <a:t>	</a:t>
            </a:r>
            <a:r>
              <a:rPr lang="en-US" dirty="0" smtClean="0"/>
              <a:t>(datafwd</a:t>
            </a:r>
            <a:r>
              <a:rPr lang="en-US" baseline="-25000" dirty="0" smtClean="0"/>
              <a:t>R1,R</a:t>
            </a:r>
            <a:r>
              <a:rPr lang="en-US" dirty="0" smtClean="0"/>
              <a:t> = datafwd</a:t>
            </a:r>
            <a:r>
              <a:rPr lang="en-US" baseline="-25000" dirty="0" smtClean="0"/>
              <a:t>R2,R</a:t>
            </a:r>
            <a:r>
              <a:rPr lang="en-US" dirty="0" smtClean="0"/>
              <a:t>)</a:t>
            </a:r>
            <a:endParaRPr lang="en-US" dirty="0" smtClean="0"/>
          </a:p>
          <a:p>
            <a:pPr>
              <a:defRPr sz="4800"/>
            </a:pPr>
            <a:endParaRPr lang="en-US" dirty="0" smtClean="0"/>
          </a:p>
        </p:txBody>
      </p:sp>
      <p:sp>
        <p:nvSpPr>
          <p:cNvPr id="70" name="⋀"/>
          <p:cNvSpPr/>
          <p:nvPr/>
        </p:nvSpPr>
        <p:spPr>
          <a:xfrm>
            <a:off x="2702417" y="8946442"/>
            <a:ext cx="1331080" cy="1767543"/>
          </a:xfrm>
          <a:prstGeom prst="rect">
            <a:avLst/>
          </a:prstGeom>
          <a:ln w="12700">
            <a:miter lim="400000"/>
          </a:ln>
        </p:spPr>
        <p:txBody>
          <a:bodyPr wrap="none" lIns="45719" rIns="45719">
            <a:spAutoFit/>
          </a:bodyPr>
          <a:lstStyle>
            <a:lvl1pPr>
              <a:defRPr sz="14400"/>
            </a:lvl1pPr>
          </a:lstStyle>
          <a:p>
            <a:r>
              <a:rPr dirty="0"/>
              <a:t>⋀</a:t>
            </a:r>
            <a:endParaRPr dirty="0"/>
          </a:p>
        </p:txBody>
      </p:sp>
      <p:sp>
        <p:nvSpPr>
          <p:cNvPr id="6" name="Rectangle 5"/>
          <p:cNvSpPr/>
          <p:nvPr/>
        </p:nvSpPr>
        <p:spPr>
          <a:xfrm>
            <a:off x="2915494" y="10737671"/>
            <a:ext cx="518091" cy="646331"/>
          </a:xfrm>
          <a:prstGeom prst="rect">
            <a:avLst/>
          </a:prstGeom>
        </p:spPr>
        <p:txBody>
          <a:bodyPr wrap="none">
            <a:spAutoFit/>
          </a:bodyPr>
          <a:lstStyle/>
          <a:p>
            <a:r>
              <a:rPr lang="en-US" smtClean="0"/>
              <a:t>R</a:t>
            </a:r>
            <a:endParaRPr lang="en-US"/>
          </a:p>
        </p:txBody>
      </p:sp>
      <p:grpSp>
        <p:nvGrpSpPr>
          <p:cNvPr id="107" name="Group 106"/>
          <p:cNvGrpSpPr/>
          <p:nvPr/>
        </p:nvGrpSpPr>
        <p:grpSpPr>
          <a:xfrm>
            <a:off x="16095331" y="3963213"/>
            <a:ext cx="5980898" cy="6981398"/>
            <a:chOff x="16095331" y="3963213"/>
            <a:chExt cx="5980898" cy="6981398"/>
          </a:xfrm>
        </p:grpSpPr>
        <p:grpSp>
          <p:nvGrpSpPr>
            <p:cNvPr id="108" name="Group 107"/>
            <p:cNvGrpSpPr/>
            <p:nvPr/>
          </p:nvGrpSpPr>
          <p:grpSpPr>
            <a:xfrm>
              <a:off x="16095331" y="3963213"/>
              <a:ext cx="5980898" cy="6981398"/>
              <a:chOff x="16258617" y="4938459"/>
              <a:chExt cx="5980898" cy="6981398"/>
            </a:xfrm>
          </p:grpSpPr>
          <p:sp>
            <p:nvSpPr>
              <p:cNvPr id="111" name="Line"/>
              <p:cNvSpPr/>
              <p:nvPr/>
            </p:nvSpPr>
            <p:spPr>
              <a:xfrm flipH="1" flipV="1">
                <a:off x="17438914" y="6237513"/>
                <a:ext cx="54697" cy="4183894"/>
              </a:xfrm>
              <a:prstGeom prst="line">
                <a:avLst/>
              </a:prstGeom>
              <a:ln w="177800">
                <a:solidFill>
                  <a:schemeClr val="bg1">
                    <a:lumMod val="75000"/>
                  </a:schemeClr>
                </a:solidFill>
                <a:miter/>
              </a:ln>
            </p:spPr>
            <p:txBody>
              <a:bodyPr lIns="45719" rIns="45719"/>
              <a:lstStyle/>
              <a:p/>
            </p:txBody>
          </p:sp>
          <p:sp>
            <p:nvSpPr>
              <p:cNvPr id="112" name="Line"/>
              <p:cNvSpPr/>
              <p:nvPr/>
            </p:nvSpPr>
            <p:spPr>
              <a:xfrm flipH="1" flipV="1">
                <a:off x="20969563" y="5915911"/>
                <a:ext cx="1" cy="4207802"/>
              </a:xfrm>
              <a:prstGeom prst="line">
                <a:avLst/>
              </a:prstGeom>
              <a:ln w="177800">
                <a:solidFill>
                  <a:schemeClr val="bg1">
                    <a:lumMod val="75000"/>
                  </a:schemeClr>
                </a:solidFill>
                <a:miter/>
              </a:ln>
            </p:spPr>
            <p:txBody>
              <a:bodyPr lIns="45719" rIns="45719"/>
              <a:lstStyle/>
              <a:p/>
            </p:txBody>
          </p:sp>
          <p:sp>
            <p:nvSpPr>
              <p:cNvPr id="113" name="Line"/>
              <p:cNvSpPr/>
              <p:nvPr/>
            </p:nvSpPr>
            <p:spPr>
              <a:xfrm flipV="1">
                <a:off x="17602199" y="6331547"/>
                <a:ext cx="3429001" cy="3792166"/>
              </a:xfrm>
              <a:prstGeom prst="line">
                <a:avLst/>
              </a:prstGeom>
              <a:ln w="177800">
                <a:solidFill>
                  <a:schemeClr val="bg1">
                    <a:lumMod val="75000"/>
                  </a:schemeClr>
                </a:solidFill>
                <a:miter/>
              </a:ln>
            </p:spPr>
            <p:txBody>
              <a:bodyPr lIns="45719" rIns="45719"/>
              <a:lstStyle/>
              <a:p/>
            </p:txBody>
          </p:sp>
          <p:sp>
            <p:nvSpPr>
              <p:cNvPr id="114" name="Line"/>
              <p:cNvSpPr/>
              <p:nvPr/>
            </p:nvSpPr>
            <p:spPr>
              <a:xfrm>
                <a:off x="17373601" y="6248422"/>
                <a:ext cx="3592285" cy="3809978"/>
              </a:xfrm>
              <a:prstGeom prst="line">
                <a:avLst/>
              </a:prstGeom>
              <a:ln w="177800">
                <a:solidFill>
                  <a:schemeClr val="bg1">
                    <a:lumMod val="75000"/>
                  </a:schemeClr>
                </a:solidFill>
                <a:miter/>
              </a:ln>
            </p:spPr>
            <p:txBody>
              <a:bodyPr lIns="45719" rIns="45719"/>
              <a:lstStyle/>
              <a:p/>
            </p:txBody>
          </p:sp>
          <p:sp>
            <p:nvSpPr>
              <p:cNvPr id="115" name="Circle"/>
              <p:cNvSpPr/>
              <p:nvPr/>
            </p:nvSpPr>
            <p:spPr>
              <a:xfrm>
                <a:off x="16825934" y="5628457"/>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116" name="Circle"/>
              <p:cNvSpPr/>
              <p:nvPr/>
            </p:nvSpPr>
            <p:spPr>
              <a:xfrm>
                <a:off x="20366479" y="5628457"/>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117" name="Rounded Rectangle 116"/>
              <p:cNvSpPr/>
              <p:nvPr/>
            </p:nvSpPr>
            <p:spPr>
              <a:xfrm>
                <a:off x="16258617" y="4938459"/>
                <a:ext cx="5980898" cy="3265550"/>
              </a:xfrm>
              <a:prstGeom prst="roundRect">
                <a:avLst/>
              </a:prstGeom>
              <a:solidFill>
                <a:srgbClr val="FFFFFF">
                  <a:alpha val="62000"/>
                </a:srgbClr>
              </a:solidFill>
              <a:ln w="508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8" name="Rounded Rectangle 117"/>
              <p:cNvSpPr/>
              <p:nvPr/>
            </p:nvSpPr>
            <p:spPr>
              <a:xfrm>
                <a:off x="16470144" y="8217747"/>
                <a:ext cx="5638742" cy="3702110"/>
              </a:xfrm>
              <a:prstGeom prst="roundRect">
                <a:avLst/>
              </a:prstGeom>
              <a:no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19" name="Circle"/>
              <p:cNvSpPr/>
              <p:nvPr/>
            </p:nvSpPr>
            <p:spPr>
              <a:xfrm>
                <a:off x="16955881" y="9525709"/>
                <a:ext cx="113853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120" name="Circle"/>
              <p:cNvSpPr/>
              <p:nvPr/>
            </p:nvSpPr>
            <p:spPr>
              <a:xfrm>
                <a:off x="20370493" y="9517877"/>
                <a:ext cx="113853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121" name="Line"/>
              <p:cNvSpPr/>
              <p:nvPr/>
            </p:nvSpPr>
            <p:spPr>
              <a:xfrm flipH="1" flipV="1">
                <a:off x="17166772" y="8322645"/>
                <a:ext cx="5497" cy="1139033"/>
              </a:xfrm>
              <a:prstGeom prst="line">
                <a:avLst/>
              </a:prstGeom>
              <a:ln w="127000">
                <a:solidFill>
                  <a:schemeClr val="accent6">
                    <a:satOff val="-16370"/>
                    <a:lumOff val="40501"/>
                  </a:schemeClr>
                </a:solidFill>
                <a:miter/>
                <a:tailEnd type="triangle"/>
              </a:ln>
            </p:spPr>
            <p:txBody>
              <a:bodyPr lIns="45719" rIns="45719"/>
              <a:lstStyle/>
              <a:p/>
            </p:txBody>
          </p:sp>
          <p:sp>
            <p:nvSpPr>
              <p:cNvPr id="122" name="Line"/>
              <p:cNvSpPr/>
              <p:nvPr/>
            </p:nvSpPr>
            <p:spPr>
              <a:xfrm flipH="1" flipV="1">
                <a:off x="18843170" y="8327570"/>
                <a:ext cx="1184563" cy="1196461"/>
              </a:xfrm>
              <a:prstGeom prst="line">
                <a:avLst/>
              </a:prstGeom>
              <a:ln w="127000">
                <a:solidFill>
                  <a:schemeClr val="accent6">
                    <a:satOff val="-16370"/>
                    <a:lumOff val="40501"/>
                  </a:schemeClr>
                </a:solidFill>
                <a:miter/>
                <a:tailEnd type="triangle"/>
              </a:ln>
            </p:spPr>
            <p:txBody>
              <a:bodyPr lIns="45719" rIns="45719"/>
              <a:lstStyle/>
              <a:p/>
            </p:txBody>
          </p:sp>
        </p:grpSp>
        <p:sp>
          <p:nvSpPr>
            <p:cNvPr id="109" name="TextBox 108"/>
            <p:cNvSpPr txBox="1"/>
            <p:nvPr/>
          </p:nvSpPr>
          <p:spPr>
            <a:xfrm>
              <a:off x="17054521" y="8810741"/>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sp>
          <p:nvSpPr>
            <p:cNvPr id="110" name="TextBox 109"/>
            <p:cNvSpPr txBox="1"/>
            <p:nvPr/>
          </p:nvSpPr>
          <p:spPr>
            <a:xfrm>
              <a:off x="20439737" y="8833540"/>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123" name="canReach_R1 &lt;==&gt;…"/>
          <p:cNvSpPr/>
          <p:nvPr/>
        </p:nvSpPr>
        <p:spPr>
          <a:xfrm>
            <a:off x="15720297" y="5823657"/>
            <a:ext cx="1429235" cy="830997"/>
          </a:xfrm>
          <a:prstGeom prst="rect">
            <a:avLst/>
          </a:prstGeom>
          <a:ln w="12700">
            <a:miter lim="400000"/>
          </a:ln>
        </p:spPr>
        <p:txBody>
          <a:bodyPr wrap="none" lIns="45719" rIns="45719">
            <a:spAutoFit/>
          </a:bodyPr>
          <a:lstStyle/>
          <a:p>
            <a:pPr>
              <a:defRPr sz="4800"/>
            </a:pPr>
            <a:r>
              <a:rPr lang="en-US" smtClean="0"/>
              <a:t>env1</a:t>
            </a:r>
            <a:endParaRPr lang="en-US" dirty="0" smtClean="0"/>
          </a:p>
        </p:txBody>
      </p:sp>
      <p:sp>
        <p:nvSpPr>
          <p:cNvPr id="124" name="canReach_R1 &lt;==&gt;…"/>
          <p:cNvSpPr/>
          <p:nvPr/>
        </p:nvSpPr>
        <p:spPr>
          <a:xfrm>
            <a:off x="20991439" y="5613754"/>
            <a:ext cx="1429235" cy="830997"/>
          </a:xfrm>
          <a:prstGeom prst="rect">
            <a:avLst/>
          </a:prstGeom>
          <a:ln w="12700">
            <a:miter lim="400000"/>
          </a:ln>
        </p:spPr>
        <p:txBody>
          <a:bodyPr wrap="none" lIns="45719" rIns="45719">
            <a:spAutoFit/>
          </a:bodyPr>
          <a:lstStyle/>
          <a:p>
            <a:pPr>
              <a:defRPr sz="4800"/>
            </a:pPr>
            <a:r>
              <a:rPr lang="en-US" smtClean="0"/>
              <a:t>env4</a:t>
            </a:r>
            <a:endParaRPr lang="en-US" dirty="0" smtClean="0"/>
          </a:p>
        </p:txBody>
      </p:sp>
      <p:sp>
        <p:nvSpPr>
          <p:cNvPr id="125" name="canReach_R1 &lt;==&gt;…"/>
          <p:cNvSpPr/>
          <p:nvPr/>
        </p:nvSpPr>
        <p:spPr>
          <a:xfrm>
            <a:off x="17565643" y="5623280"/>
            <a:ext cx="1429235" cy="830997"/>
          </a:xfrm>
          <a:prstGeom prst="rect">
            <a:avLst/>
          </a:prstGeom>
          <a:ln w="12700">
            <a:miter lim="400000"/>
          </a:ln>
        </p:spPr>
        <p:txBody>
          <a:bodyPr wrap="none" lIns="45719" rIns="45719">
            <a:spAutoFit/>
          </a:bodyPr>
          <a:lstStyle/>
          <a:p>
            <a:pPr>
              <a:defRPr sz="4800"/>
            </a:pPr>
            <a:r>
              <a:rPr lang="en-US" dirty="0" smtClean="0"/>
              <a:t>env2</a:t>
            </a:r>
            <a:endParaRPr lang="en-US" dirty="0" smtClean="0"/>
          </a:p>
        </p:txBody>
      </p:sp>
      <p:sp>
        <p:nvSpPr>
          <p:cNvPr id="126" name="canReach_R1 &lt;==&gt;…"/>
          <p:cNvSpPr/>
          <p:nvPr/>
        </p:nvSpPr>
        <p:spPr>
          <a:xfrm>
            <a:off x="19301854" y="5644461"/>
            <a:ext cx="1429235" cy="830997"/>
          </a:xfrm>
          <a:prstGeom prst="rect">
            <a:avLst/>
          </a:prstGeom>
          <a:ln w="12700">
            <a:miter lim="400000"/>
          </a:ln>
        </p:spPr>
        <p:txBody>
          <a:bodyPr wrap="none" lIns="45719" rIns="45719">
            <a:spAutoFit/>
          </a:bodyPr>
          <a:lstStyle/>
          <a:p>
            <a:pPr>
              <a:defRPr sz="4800"/>
            </a:pPr>
            <a:r>
              <a:rPr lang="en-US" smtClean="0"/>
              <a:t>env3</a:t>
            </a:r>
            <a:endParaRPr lang="en-US" dirty="0" smtClean="0"/>
          </a:p>
        </p:txBody>
      </p:sp>
    </p:spTree>
  </p:cSld>
  <p:clrMapOvr>
    <a:masterClrMapping/>
  </p:clrMapOvr>
  <p:transition spd="med"/>
  <p:timing>
    <p:tnLst>
      <p:par>
        <p:cTn id="1" dur="indefinite" restart="never" fill="hold"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637" name="Group"/>
          <p:cNvSpPr/>
          <p:nvPr/>
        </p:nvSpPr>
        <p:spPr>
          <a:xfrm>
            <a:off x="9637194" y="483016"/>
            <a:ext cx="5103318"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Properties</a:t>
            </a:r>
            <a:endParaRPr dirty="0"/>
          </a:p>
        </p:txBody>
      </p:sp>
      <p:grpSp>
        <p:nvGrpSpPr>
          <p:cNvPr id="48" name="Group 47"/>
          <p:cNvGrpSpPr/>
          <p:nvPr/>
        </p:nvGrpSpPr>
        <p:grpSpPr>
          <a:xfrm>
            <a:off x="649937" y="2411537"/>
            <a:ext cx="14322157" cy="2526922"/>
            <a:chOff x="574838" y="2770809"/>
            <a:chExt cx="14322157" cy="2526922"/>
          </a:xfrm>
        </p:grpSpPr>
        <p:sp>
          <p:nvSpPr>
            <p:cNvPr id="49" name="Shape"/>
            <p:cNvSpPr/>
            <p:nvPr/>
          </p:nvSpPr>
          <p:spPr>
            <a:xfrm>
              <a:off x="1018948" y="2988676"/>
              <a:ext cx="13397808"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50" name="Can subnet S3 reach S2"/>
            <p:cNvSpPr/>
            <p:nvPr/>
          </p:nvSpPr>
          <p:spPr>
            <a:xfrm>
              <a:off x="1856938" y="3306814"/>
              <a:ext cx="11867089" cy="1015671"/>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Is peer P1 preferred over P2 over P3?</a:t>
              </a:r>
              <a:endParaRPr dirty="0"/>
            </a:p>
          </p:txBody>
        </p:sp>
        <p:sp>
          <p:nvSpPr>
            <p:cNvPr id="51" name="‘‘"/>
            <p:cNvSpPr/>
            <p:nvPr/>
          </p:nvSpPr>
          <p:spPr>
            <a:xfrm>
              <a:off x="574838"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52" name="’’"/>
            <p:cNvSpPr/>
            <p:nvPr/>
          </p:nvSpPr>
          <p:spPr>
            <a:xfrm>
              <a:off x="13106993"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grpSp>
      <p:sp>
        <p:nvSpPr>
          <p:cNvPr id="63" name="canReach_R1 &lt;==&gt;…"/>
          <p:cNvSpPr/>
          <p:nvPr/>
        </p:nvSpPr>
        <p:spPr>
          <a:xfrm>
            <a:off x="1965859" y="7620001"/>
            <a:ext cx="11542581" cy="3539430"/>
          </a:xfrm>
          <a:prstGeom prst="rect">
            <a:avLst/>
          </a:prstGeom>
          <a:ln w="12700">
            <a:miter lim="400000"/>
          </a:ln>
        </p:spPr>
        <p:txBody>
          <a:bodyPr wrap="none" lIns="45719" rIns="45719">
            <a:spAutoFit/>
          </a:bodyPr>
          <a:lstStyle/>
          <a:p>
            <a:pPr>
              <a:defRPr sz="4800"/>
            </a:pPr>
            <a:r>
              <a:rPr lang="en-US" b="1" dirty="0" smtClean="0"/>
              <a:t>Property:</a:t>
            </a:r>
            <a:endParaRPr lang="en-US" b="1" dirty="0" smtClean="0"/>
          </a:p>
          <a:p>
            <a:pPr>
              <a:defRPr sz="4800"/>
            </a:pPr>
            <a:endParaRPr lang="en-US" baseline="-25000" dirty="0" smtClean="0"/>
          </a:p>
          <a:p>
            <a:pPr>
              <a:defRPr sz="4800"/>
            </a:pPr>
            <a:r>
              <a:rPr lang="en-US" dirty="0" smtClean="0"/>
              <a:t>   env1.valid 			</a:t>
            </a:r>
            <a:r>
              <a:rPr lang="en-US" sz="4800" dirty="0" smtClean="0"/>
              <a:t>⇒</a:t>
            </a:r>
            <a:r>
              <a:rPr lang="en-US" dirty="0" smtClean="0"/>
              <a:t> datafwd</a:t>
            </a:r>
            <a:r>
              <a:rPr lang="en-US" baseline="-25000" dirty="0" smtClean="0"/>
              <a:t>R1,P1</a:t>
            </a:r>
            <a:endParaRPr lang="en-US" baseline="-25000" dirty="0" smtClean="0"/>
          </a:p>
          <a:p>
            <a:pPr>
              <a:defRPr sz="4800"/>
            </a:pPr>
            <a:r>
              <a:rPr lang="en-US" dirty="0"/>
              <a:t>¬ </a:t>
            </a:r>
            <a:r>
              <a:rPr lang="en-US" dirty="0" smtClean="0"/>
              <a:t>env1.valid ⋀ env2.valid 	</a:t>
            </a:r>
            <a:r>
              <a:rPr lang="en-US" sz="4800" dirty="0" smtClean="0"/>
              <a:t>⇒</a:t>
            </a:r>
            <a:r>
              <a:rPr lang="en-US" dirty="0" smtClean="0"/>
              <a:t> datafwd</a:t>
            </a:r>
            <a:r>
              <a:rPr lang="en-US" baseline="-25000" dirty="0" smtClean="0"/>
              <a:t>R1,P2</a:t>
            </a:r>
            <a:endParaRPr lang="en-US" baseline="-25000" dirty="0"/>
          </a:p>
          <a:p>
            <a:pPr>
              <a:defRPr sz="4800"/>
            </a:pPr>
            <a:endParaRPr lang="en-US" dirty="0" smtClean="0"/>
          </a:p>
        </p:txBody>
      </p:sp>
      <p:sp>
        <p:nvSpPr>
          <p:cNvPr id="38" name="Oval 37"/>
          <p:cNvSpPr/>
          <p:nvPr/>
        </p:nvSpPr>
        <p:spPr>
          <a:xfrm>
            <a:off x="16171779" y="7062525"/>
            <a:ext cx="5491290" cy="4856482"/>
          </a:xfrm>
          <a:prstGeom prst="ellipse">
            <a:avLst/>
          </a:prstGeom>
          <a:solidFill>
            <a:srgbClr val="FCFFF3"/>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9" name="Line"/>
          <p:cNvSpPr/>
          <p:nvPr/>
        </p:nvSpPr>
        <p:spPr>
          <a:xfrm flipV="1">
            <a:off x="17595273" y="7841673"/>
            <a:ext cx="748145" cy="2854036"/>
          </a:xfrm>
          <a:prstGeom prst="line">
            <a:avLst/>
          </a:prstGeom>
          <a:ln w="177800">
            <a:solidFill>
              <a:schemeClr val="bg1">
                <a:lumMod val="75000"/>
              </a:schemeClr>
            </a:solidFill>
            <a:miter/>
          </a:ln>
        </p:spPr>
        <p:txBody>
          <a:bodyPr lIns="45719" rIns="45719"/>
          <a:lstStyle/>
          <a:p/>
        </p:txBody>
      </p:sp>
      <p:sp>
        <p:nvSpPr>
          <p:cNvPr id="40" name="Line"/>
          <p:cNvSpPr/>
          <p:nvPr/>
        </p:nvSpPr>
        <p:spPr>
          <a:xfrm flipH="1">
            <a:off x="17539855" y="10418618"/>
            <a:ext cx="3075709" cy="471055"/>
          </a:xfrm>
          <a:prstGeom prst="line">
            <a:avLst/>
          </a:prstGeom>
          <a:ln w="177800">
            <a:solidFill>
              <a:schemeClr val="bg1">
                <a:lumMod val="75000"/>
              </a:schemeClr>
            </a:solidFill>
            <a:miter/>
          </a:ln>
        </p:spPr>
        <p:txBody>
          <a:bodyPr lIns="45719" rIns="45719"/>
          <a:lstStyle/>
          <a:p/>
        </p:txBody>
      </p:sp>
      <p:sp>
        <p:nvSpPr>
          <p:cNvPr id="41" name="Line"/>
          <p:cNvSpPr/>
          <p:nvPr/>
        </p:nvSpPr>
        <p:spPr>
          <a:xfrm flipH="1" flipV="1">
            <a:off x="18426545" y="7758544"/>
            <a:ext cx="2216728" cy="2576944"/>
          </a:xfrm>
          <a:prstGeom prst="line">
            <a:avLst/>
          </a:prstGeom>
          <a:ln w="177800">
            <a:solidFill>
              <a:schemeClr val="bg1">
                <a:lumMod val="75000"/>
              </a:schemeClr>
            </a:solidFill>
            <a:miter/>
          </a:ln>
        </p:spPr>
        <p:txBody>
          <a:bodyPr lIns="45719" rIns="45719"/>
          <a:lstStyle/>
          <a:p/>
        </p:txBody>
      </p:sp>
      <p:grpSp>
        <p:nvGrpSpPr>
          <p:cNvPr id="5" name="Group 4"/>
          <p:cNvGrpSpPr/>
          <p:nvPr/>
        </p:nvGrpSpPr>
        <p:grpSpPr>
          <a:xfrm>
            <a:off x="16907209" y="10216460"/>
            <a:ext cx="1181101" cy="1181101"/>
            <a:chOff x="18929973" y="7528678"/>
            <a:chExt cx="1181101" cy="1181101"/>
          </a:xfrm>
        </p:grpSpPr>
        <p:sp>
          <p:nvSpPr>
            <p:cNvPr id="47" name="Circle"/>
            <p:cNvSpPr/>
            <p:nvPr/>
          </p:nvSpPr>
          <p:spPr>
            <a:xfrm>
              <a:off x="18929973" y="7528678"/>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54" name="TextBox 53"/>
            <p:cNvSpPr txBox="1"/>
            <p:nvPr/>
          </p:nvSpPr>
          <p:spPr>
            <a:xfrm>
              <a:off x="19196234" y="7816661"/>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7" name="Group 6"/>
          <p:cNvGrpSpPr/>
          <p:nvPr/>
        </p:nvGrpSpPr>
        <p:grpSpPr>
          <a:xfrm>
            <a:off x="20093752" y="9810465"/>
            <a:ext cx="1181101" cy="1181101"/>
            <a:chOff x="18929973" y="10253811"/>
            <a:chExt cx="1181101" cy="1181101"/>
          </a:xfrm>
        </p:grpSpPr>
        <p:sp>
          <p:nvSpPr>
            <p:cNvPr id="42" name="Circle"/>
            <p:cNvSpPr/>
            <p:nvPr/>
          </p:nvSpPr>
          <p:spPr>
            <a:xfrm>
              <a:off x="18929973" y="10253811"/>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55" name="TextBox 54"/>
            <p:cNvSpPr txBox="1"/>
            <p:nvPr/>
          </p:nvSpPr>
          <p:spPr>
            <a:xfrm>
              <a:off x="19182625" y="10521196"/>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73" name="canReach_R1 &lt;==&gt;…"/>
          <p:cNvSpPr/>
          <p:nvPr/>
        </p:nvSpPr>
        <p:spPr>
          <a:xfrm>
            <a:off x="15055281" y="6183875"/>
            <a:ext cx="1429235" cy="830997"/>
          </a:xfrm>
          <a:prstGeom prst="rect">
            <a:avLst/>
          </a:prstGeom>
          <a:ln w="12700">
            <a:miter lim="400000"/>
          </a:ln>
        </p:spPr>
        <p:txBody>
          <a:bodyPr wrap="none" lIns="45719" rIns="45719">
            <a:spAutoFit/>
          </a:bodyPr>
          <a:lstStyle/>
          <a:p>
            <a:pPr>
              <a:defRPr sz="4800"/>
            </a:pPr>
            <a:r>
              <a:rPr lang="en-US" smtClean="0"/>
              <a:t>env1</a:t>
            </a:r>
            <a:endParaRPr lang="en-US" dirty="0" smtClean="0"/>
          </a:p>
        </p:txBody>
      </p:sp>
      <p:sp>
        <p:nvSpPr>
          <p:cNvPr id="74" name="canReach_R1 &lt;==&gt;…"/>
          <p:cNvSpPr/>
          <p:nvPr/>
        </p:nvSpPr>
        <p:spPr>
          <a:xfrm>
            <a:off x="18701719" y="5595571"/>
            <a:ext cx="1429235" cy="830997"/>
          </a:xfrm>
          <a:prstGeom prst="rect">
            <a:avLst/>
          </a:prstGeom>
          <a:ln w="12700">
            <a:miter lim="400000"/>
          </a:ln>
        </p:spPr>
        <p:txBody>
          <a:bodyPr wrap="none" lIns="45719" rIns="45719">
            <a:spAutoFit/>
          </a:bodyPr>
          <a:lstStyle/>
          <a:p>
            <a:pPr>
              <a:defRPr sz="4800"/>
            </a:pPr>
            <a:r>
              <a:rPr lang="en-US" dirty="0" smtClean="0"/>
              <a:t>env2</a:t>
            </a:r>
            <a:endParaRPr lang="en-US" dirty="0" smtClean="0"/>
          </a:p>
        </p:txBody>
      </p:sp>
      <p:sp>
        <p:nvSpPr>
          <p:cNvPr id="78" name="Line"/>
          <p:cNvSpPr/>
          <p:nvPr/>
        </p:nvSpPr>
        <p:spPr>
          <a:xfrm flipV="1">
            <a:off x="18481964" y="5624943"/>
            <a:ext cx="2964871" cy="2133601"/>
          </a:xfrm>
          <a:prstGeom prst="line">
            <a:avLst/>
          </a:prstGeom>
          <a:ln w="177800">
            <a:solidFill>
              <a:schemeClr val="bg1">
                <a:lumMod val="75000"/>
              </a:schemeClr>
            </a:solidFill>
            <a:miter/>
          </a:ln>
        </p:spPr>
        <p:txBody>
          <a:bodyPr lIns="45719" rIns="45719"/>
          <a:lstStyle/>
          <a:p/>
        </p:txBody>
      </p:sp>
      <p:sp>
        <p:nvSpPr>
          <p:cNvPr id="84" name="canReach_R1 &lt;==&gt;…"/>
          <p:cNvSpPr/>
          <p:nvPr/>
        </p:nvSpPr>
        <p:spPr>
          <a:xfrm>
            <a:off x="20456911" y="6135084"/>
            <a:ext cx="1429235" cy="830997"/>
          </a:xfrm>
          <a:prstGeom prst="rect">
            <a:avLst/>
          </a:prstGeom>
          <a:ln w="12700">
            <a:miter lim="400000"/>
          </a:ln>
        </p:spPr>
        <p:txBody>
          <a:bodyPr wrap="none" lIns="45719" rIns="45719">
            <a:spAutoFit/>
          </a:bodyPr>
          <a:lstStyle/>
          <a:p>
            <a:pPr>
              <a:defRPr sz="4800"/>
            </a:pPr>
            <a:r>
              <a:rPr lang="en-US" dirty="0" smtClean="0"/>
              <a:t>env3</a:t>
            </a:r>
            <a:endParaRPr lang="en-US" dirty="0" smtClean="0"/>
          </a:p>
        </p:txBody>
      </p:sp>
      <p:grpSp>
        <p:nvGrpSpPr>
          <p:cNvPr id="85" name="Group 84"/>
          <p:cNvGrpSpPr/>
          <p:nvPr/>
        </p:nvGrpSpPr>
        <p:grpSpPr>
          <a:xfrm>
            <a:off x="20909273" y="4932217"/>
            <a:ext cx="1181101" cy="1181101"/>
            <a:chOff x="19785773" y="5553852"/>
            <a:chExt cx="1181101" cy="1181101"/>
          </a:xfrm>
        </p:grpSpPr>
        <p:sp>
          <p:nvSpPr>
            <p:cNvPr id="86" name="Circle"/>
            <p:cNvSpPr/>
            <p:nvPr/>
          </p:nvSpPr>
          <p:spPr>
            <a:xfrm>
              <a:off x="19785773" y="5553852"/>
              <a:ext cx="1181101" cy="1181101"/>
            </a:xfrm>
            <a:prstGeom prst="ellipse">
              <a:avLst/>
            </a:prstGeom>
            <a:solidFill>
              <a:schemeClr val="accent3">
                <a:lumMod val="60000"/>
                <a:lumOff val="40000"/>
              </a:schemeClr>
            </a:solidFill>
            <a:ln w="12700">
              <a:solidFill>
                <a:srgbClr val="000000"/>
              </a:solidFill>
              <a:miter/>
            </a:ln>
          </p:spPr>
          <p:txBody>
            <a:bodyPr lIns="45719" rIns="45719" anchor="ctr"/>
            <a:lstStyle/>
            <a:p/>
          </p:txBody>
        </p:sp>
        <p:sp>
          <p:nvSpPr>
            <p:cNvPr id="90" name="TextBox 89"/>
            <p:cNvSpPr txBox="1"/>
            <p:nvPr/>
          </p:nvSpPr>
          <p:spPr>
            <a:xfrm>
              <a:off x="20048029" y="5861299"/>
              <a:ext cx="65658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P2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91" name="Line"/>
          <p:cNvSpPr/>
          <p:nvPr/>
        </p:nvSpPr>
        <p:spPr>
          <a:xfrm flipH="1" flipV="1">
            <a:off x="15988145" y="5624944"/>
            <a:ext cx="2438400" cy="1995056"/>
          </a:xfrm>
          <a:prstGeom prst="line">
            <a:avLst/>
          </a:prstGeom>
          <a:ln w="177800">
            <a:solidFill>
              <a:schemeClr val="bg1">
                <a:lumMod val="75000"/>
              </a:schemeClr>
            </a:solidFill>
            <a:miter/>
          </a:ln>
        </p:spPr>
        <p:txBody>
          <a:bodyPr lIns="45719" rIns="45719"/>
          <a:lstStyle/>
          <a:p/>
        </p:txBody>
      </p:sp>
      <p:sp>
        <p:nvSpPr>
          <p:cNvPr id="92" name="Line"/>
          <p:cNvSpPr/>
          <p:nvPr/>
        </p:nvSpPr>
        <p:spPr>
          <a:xfrm flipV="1">
            <a:off x="18454255" y="5126182"/>
            <a:ext cx="193964" cy="2493818"/>
          </a:xfrm>
          <a:prstGeom prst="line">
            <a:avLst/>
          </a:prstGeom>
          <a:ln w="177800">
            <a:solidFill>
              <a:schemeClr val="bg1">
                <a:lumMod val="75000"/>
              </a:schemeClr>
            </a:solidFill>
            <a:miter/>
          </a:ln>
        </p:spPr>
        <p:txBody>
          <a:bodyPr lIns="45719" rIns="45719"/>
          <a:lstStyle/>
          <a:p/>
        </p:txBody>
      </p:sp>
      <p:grpSp>
        <p:nvGrpSpPr>
          <p:cNvPr id="93" name="Group 92"/>
          <p:cNvGrpSpPr/>
          <p:nvPr/>
        </p:nvGrpSpPr>
        <p:grpSpPr>
          <a:xfrm>
            <a:off x="15406470" y="5020702"/>
            <a:ext cx="1181101" cy="1181101"/>
            <a:chOff x="15628143" y="5796556"/>
            <a:chExt cx="1181101" cy="1181101"/>
          </a:xfrm>
        </p:grpSpPr>
        <p:sp>
          <p:nvSpPr>
            <p:cNvPr id="94" name="Circle"/>
            <p:cNvSpPr/>
            <p:nvPr/>
          </p:nvSpPr>
          <p:spPr>
            <a:xfrm>
              <a:off x="15628143" y="5796556"/>
              <a:ext cx="1181101" cy="1181101"/>
            </a:xfrm>
            <a:prstGeom prst="ellipse">
              <a:avLst/>
            </a:prstGeom>
            <a:solidFill>
              <a:schemeClr val="accent3">
                <a:lumMod val="60000"/>
                <a:lumOff val="40000"/>
              </a:schemeClr>
            </a:solidFill>
            <a:ln w="12700">
              <a:solidFill>
                <a:srgbClr val="000000"/>
              </a:solidFill>
              <a:miter/>
            </a:ln>
          </p:spPr>
          <p:txBody>
            <a:bodyPr lIns="45719" rIns="45719" anchor="ctr"/>
            <a:lstStyle/>
            <a:p/>
          </p:txBody>
        </p:sp>
        <p:sp>
          <p:nvSpPr>
            <p:cNvPr id="95" name="TextBox 94"/>
            <p:cNvSpPr txBox="1"/>
            <p:nvPr/>
          </p:nvSpPr>
          <p:spPr>
            <a:xfrm>
              <a:off x="15911694" y="6088624"/>
              <a:ext cx="65658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P1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96" name="Group 95"/>
          <p:cNvGrpSpPr/>
          <p:nvPr/>
        </p:nvGrpSpPr>
        <p:grpSpPr>
          <a:xfrm>
            <a:off x="18040104" y="4556325"/>
            <a:ext cx="1181101" cy="1181101"/>
            <a:chOff x="19785773" y="5553852"/>
            <a:chExt cx="1181101" cy="1181101"/>
          </a:xfrm>
        </p:grpSpPr>
        <p:sp>
          <p:nvSpPr>
            <p:cNvPr id="97" name="Circle"/>
            <p:cNvSpPr/>
            <p:nvPr/>
          </p:nvSpPr>
          <p:spPr>
            <a:xfrm>
              <a:off x="19785773" y="5553852"/>
              <a:ext cx="1181101" cy="1181101"/>
            </a:xfrm>
            <a:prstGeom prst="ellipse">
              <a:avLst/>
            </a:prstGeom>
            <a:solidFill>
              <a:schemeClr val="accent3">
                <a:lumMod val="60000"/>
                <a:lumOff val="40000"/>
              </a:schemeClr>
            </a:solidFill>
            <a:ln w="12700">
              <a:solidFill>
                <a:srgbClr val="000000"/>
              </a:solidFill>
              <a:miter/>
            </a:ln>
          </p:spPr>
          <p:txBody>
            <a:bodyPr lIns="45719" rIns="45719" anchor="ctr"/>
            <a:lstStyle/>
            <a:p/>
          </p:txBody>
        </p:sp>
        <p:sp>
          <p:nvSpPr>
            <p:cNvPr id="98" name="TextBox 97"/>
            <p:cNvSpPr txBox="1"/>
            <p:nvPr/>
          </p:nvSpPr>
          <p:spPr>
            <a:xfrm>
              <a:off x="20048029" y="5861299"/>
              <a:ext cx="656588"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P2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99" name="Group 98"/>
          <p:cNvGrpSpPr/>
          <p:nvPr/>
        </p:nvGrpSpPr>
        <p:grpSpPr>
          <a:xfrm>
            <a:off x="17893675" y="7100818"/>
            <a:ext cx="1181101" cy="1181101"/>
            <a:chOff x="16674475" y="8929616"/>
            <a:chExt cx="1181101" cy="1181101"/>
          </a:xfrm>
        </p:grpSpPr>
        <p:sp>
          <p:nvSpPr>
            <p:cNvPr id="100" name="Circle"/>
            <p:cNvSpPr/>
            <p:nvPr/>
          </p:nvSpPr>
          <p:spPr>
            <a:xfrm>
              <a:off x="16674475" y="8929616"/>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101" name="TextBox 100"/>
            <p:cNvSpPr txBox="1"/>
            <p:nvPr/>
          </p:nvSpPr>
          <p:spPr>
            <a:xfrm>
              <a:off x="16953367" y="9232298"/>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Tree>
  </p:cSld>
  <p:clrMapOvr>
    <a:masterClrMapping/>
  </p:clrMapOvr>
  <p:transition spd="med"/>
  <p:timing>
    <p:tnLst>
      <p:par>
        <p:cTn id="1" dur="indefinite" restart="never" fill="hold"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52" name="Group"/>
          <p:cNvSpPr/>
          <p:nvPr/>
        </p:nvSpPr>
        <p:spPr>
          <a:xfrm>
            <a:off x="3472629" y="483016"/>
            <a:ext cx="17432397"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Misconfigurations are expensive</a:t>
            </a:r>
          </a:p>
        </p:txBody>
      </p:sp>
      <p:grpSp>
        <p:nvGrpSpPr>
          <p:cNvPr id="177" name="Group"/>
          <p:cNvGrpSpPr/>
          <p:nvPr/>
        </p:nvGrpSpPr>
        <p:grpSpPr>
          <a:xfrm>
            <a:off x="1545605" y="8996666"/>
            <a:ext cx="6666566" cy="3439454"/>
            <a:chOff x="719584" y="1723398"/>
            <a:chExt cx="6666565" cy="3439453"/>
          </a:xfrm>
        </p:grpSpPr>
        <p:sp>
          <p:nvSpPr>
            <p:cNvPr id="54" name="Shape"/>
            <p:cNvSpPr/>
            <p:nvPr/>
          </p:nvSpPr>
          <p:spPr>
            <a:xfrm>
              <a:off x="4072404" y="1723398"/>
              <a:ext cx="3049899" cy="3362162"/>
            </a:xfrm>
            <a:custGeom>
              <a:avLst/>
              <a:gdLst/>
              <a:ahLst/>
              <a:cxnLst>
                <a:cxn ang="0">
                  <a:pos x="wd2" y="hd2"/>
                </a:cxn>
                <a:cxn ang="5400000">
                  <a:pos x="wd2" y="hd2"/>
                </a:cxn>
                <a:cxn ang="10800000">
                  <a:pos x="wd2" y="hd2"/>
                </a:cxn>
                <a:cxn ang="16200000">
                  <a:pos x="wd2" y="hd2"/>
                </a:cxn>
              </a:cxnLst>
              <a:rect l="0" t="0" r="r" b="b"/>
              <a:pathLst>
                <a:path w="20405" h="21322" extrusionOk="0">
                  <a:moveTo>
                    <a:pt x="5595" y="5387"/>
                  </a:moveTo>
                  <a:cubicBezTo>
                    <a:pt x="5595" y="5387"/>
                    <a:pt x="5212" y="5827"/>
                    <a:pt x="4919" y="6190"/>
                  </a:cubicBezTo>
                  <a:cubicBezTo>
                    <a:pt x="4599" y="6532"/>
                    <a:pt x="3292" y="7890"/>
                    <a:pt x="2995" y="8911"/>
                  </a:cubicBezTo>
                  <a:cubicBezTo>
                    <a:pt x="2679" y="9932"/>
                    <a:pt x="1895" y="10791"/>
                    <a:pt x="1327" y="11816"/>
                  </a:cubicBezTo>
                  <a:cubicBezTo>
                    <a:pt x="759" y="12833"/>
                    <a:pt x="-827" y="15696"/>
                    <a:pt x="543" y="17319"/>
                  </a:cubicBezTo>
                  <a:cubicBezTo>
                    <a:pt x="543" y="17319"/>
                    <a:pt x="480" y="18801"/>
                    <a:pt x="651" y="19019"/>
                  </a:cubicBezTo>
                  <a:cubicBezTo>
                    <a:pt x="818" y="19241"/>
                    <a:pt x="2485" y="19019"/>
                    <a:pt x="2485" y="19019"/>
                  </a:cubicBezTo>
                  <a:cubicBezTo>
                    <a:pt x="2485" y="19019"/>
                    <a:pt x="3585" y="21322"/>
                    <a:pt x="10512" y="21322"/>
                  </a:cubicBezTo>
                  <a:cubicBezTo>
                    <a:pt x="17438" y="21322"/>
                    <a:pt x="17925" y="19741"/>
                    <a:pt x="17925" y="19741"/>
                  </a:cubicBezTo>
                  <a:cubicBezTo>
                    <a:pt x="17925" y="19741"/>
                    <a:pt x="19615" y="20220"/>
                    <a:pt x="19867" y="19904"/>
                  </a:cubicBezTo>
                  <a:cubicBezTo>
                    <a:pt x="20097" y="19579"/>
                    <a:pt x="20034" y="18079"/>
                    <a:pt x="20034" y="18079"/>
                  </a:cubicBezTo>
                  <a:cubicBezTo>
                    <a:pt x="20034" y="18079"/>
                    <a:pt x="20773" y="15538"/>
                    <a:pt x="20165" y="13876"/>
                  </a:cubicBezTo>
                  <a:cubicBezTo>
                    <a:pt x="19570" y="12192"/>
                    <a:pt x="17776" y="10214"/>
                    <a:pt x="17312" y="8749"/>
                  </a:cubicBezTo>
                  <a:cubicBezTo>
                    <a:pt x="16825" y="7271"/>
                    <a:pt x="15284" y="5229"/>
                    <a:pt x="14504" y="4708"/>
                  </a:cubicBezTo>
                  <a:cubicBezTo>
                    <a:pt x="13725" y="4208"/>
                    <a:pt x="14401" y="2345"/>
                    <a:pt x="16212" y="2567"/>
                  </a:cubicBezTo>
                  <a:cubicBezTo>
                    <a:pt x="15748" y="1226"/>
                    <a:pt x="15748" y="1226"/>
                    <a:pt x="15748" y="1226"/>
                  </a:cubicBezTo>
                  <a:cubicBezTo>
                    <a:pt x="15748" y="1226"/>
                    <a:pt x="15307" y="1644"/>
                    <a:pt x="14459" y="688"/>
                  </a:cubicBezTo>
                  <a:cubicBezTo>
                    <a:pt x="13617" y="-278"/>
                    <a:pt x="13044" y="64"/>
                    <a:pt x="13044" y="64"/>
                  </a:cubicBezTo>
                  <a:cubicBezTo>
                    <a:pt x="13044" y="64"/>
                    <a:pt x="12431" y="846"/>
                    <a:pt x="12035" y="705"/>
                  </a:cubicBezTo>
                  <a:cubicBezTo>
                    <a:pt x="11629" y="585"/>
                    <a:pt x="11336" y="-56"/>
                    <a:pt x="10683" y="4"/>
                  </a:cubicBezTo>
                  <a:cubicBezTo>
                    <a:pt x="10047" y="64"/>
                    <a:pt x="8970" y="166"/>
                    <a:pt x="8822" y="482"/>
                  </a:cubicBezTo>
                  <a:cubicBezTo>
                    <a:pt x="8695" y="803"/>
                    <a:pt x="9205" y="867"/>
                    <a:pt x="8930" y="1106"/>
                  </a:cubicBezTo>
                  <a:cubicBezTo>
                    <a:pt x="8804" y="1204"/>
                    <a:pt x="8484" y="965"/>
                    <a:pt x="8082" y="722"/>
                  </a:cubicBezTo>
                  <a:cubicBezTo>
                    <a:pt x="7618" y="444"/>
                    <a:pt x="7010" y="166"/>
                    <a:pt x="6352" y="384"/>
                  </a:cubicBezTo>
                  <a:cubicBezTo>
                    <a:pt x="5149" y="803"/>
                    <a:pt x="4662" y="1106"/>
                    <a:pt x="4748" y="1486"/>
                  </a:cubicBezTo>
                  <a:cubicBezTo>
                    <a:pt x="4811" y="1867"/>
                    <a:pt x="4027" y="2606"/>
                    <a:pt x="4324" y="2947"/>
                  </a:cubicBezTo>
                  <a:cubicBezTo>
                    <a:pt x="4644" y="3306"/>
                    <a:pt x="7343" y="2307"/>
                    <a:pt x="5595" y="5387"/>
                  </a:cubicBezTo>
                </a:path>
              </a:pathLst>
            </a:custGeom>
            <a:solidFill>
              <a:srgbClr val="D4BA84"/>
            </a:solidFill>
            <a:ln w="12700" cap="flat">
              <a:noFill/>
              <a:miter lim="400000"/>
            </a:ln>
            <a:effectLst/>
          </p:spPr>
          <p:txBody>
            <a:bodyPr wrap="square" lIns="45719" tIns="45719" rIns="45719" bIns="45719" numCol="1" anchor="ctr">
              <a:noAutofit/>
            </a:bodyPr>
            <a:lstStyle/>
            <a:p/>
          </p:txBody>
        </p:sp>
        <p:sp>
          <p:nvSpPr>
            <p:cNvPr id="55" name="Shape"/>
            <p:cNvSpPr/>
            <p:nvPr/>
          </p:nvSpPr>
          <p:spPr>
            <a:xfrm>
              <a:off x="5059161" y="1994659"/>
              <a:ext cx="2147906" cy="3126573"/>
            </a:xfrm>
            <a:custGeom>
              <a:avLst/>
              <a:gdLst/>
              <a:ahLst/>
              <a:cxnLst>
                <a:cxn ang="0">
                  <a:pos x="wd2" y="hd2"/>
                </a:cxn>
                <a:cxn ang="5400000">
                  <a:pos x="wd2" y="hd2"/>
                </a:cxn>
                <a:cxn ang="10800000">
                  <a:pos x="wd2" y="hd2"/>
                </a:cxn>
                <a:cxn ang="16200000">
                  <a:pos x="wd2" y="hd2"/>
                </a:cxn>
              </a:cxnLst>
              <a:rect l="0" t="0" r="r" b="b"/>
              <a:pathLst>
                <a:path w="21410" h="21600" extrusionOk="0">
                  <a:moveTo>
                    <a:pt x="14586" y="0"/>
                  </a:moveTo>
                  <a:cubicBezTo>
                    <a:pt x="14586" y="23"/>
                    <a:pt x="14559" y="23"/>
                    <a:pt x="14559" y="23"/>
                  </a:cubicBezTo>
                  <a:cubicBezTo>
                    <a:pt x="12573" y="219"/>
                    <a:pt x="10278" y="1614"/>
                    <a:pt x="11130" y="3117"/>
                  </a:cubicBezTo>
                  <a:cubicBezTo>
                    <a:pt x="10660" y="3117"/>
                    <a:pt x="10150" y="3094"/>
                    <a:pt x="9687" y="3094"/>
                  </a:cubicBezTo>
                  <a:cubicBezTo>
                    <a:pt x="6856" y="3094"/>
                    <a:pt x="4339" y="3312"/>
                    <a:pt x="2575" y="3508"/>
                  </a:cubicBezTo>
                  <a:cubicBezTo>
                    <a:pt x="783" y="3726"/>
                    <a:pt x="-190" y="3922"/>
                    <a:pt x="31" y="3922"/>
                  </a:cubicBezTo>
                  <a:cubicBezTo>
                    <a:pt x="629" y="3922"/>
                    <a:pt x="1226" y="3903"/>
                    <a:pt x="1789" y="3903"/>
                  </a:cubicBezTo>
                  <a:cubicBezTo>
                    <a:pt x="12955" y="3903"/>
                    <a:pt x="14431" y="6694"/>
                    <a:pt x="15310" y="7937"/>
                  </a:cubicBezTo>
                  <a:cubicBezTo>
                    <a:pt x="15941" y="8830"/>
                    <a:pt x="16478" y="9765"/>
                    <a:pt x="17136" y="10635"/>
                  </a:cubicBezTo>
                  <a:cubicBezTo>
                    <a:pt x="17699" y="11379"/>
                    <a:pt x="18484" y="12012"/>
                    <a:pt x="18994" y="12752"/>
                  </a:cubicBezTo>
                  <a:cubicBezTo>
                    <a:pt x="19994" y="14166"/>
                    <a:pt x="20719" y="16501"/>
                    <a:pt x="19337" y="17808"/>
                  </a:cubicBezTo>
                  <a:cubicBezTo>
                    <a:pt x="18585" y="18483"/>
                    <a:pt x="17639" y="19027"/>
                    <a:pt x="16820" y="19660"/>
                  </a:cubicBezTo>
                  <a:cubicBezTo>
                    <a:pt x="16035" y="20228"/>
                    <a:pt x="14525" y="20009"/>
                    <a:pt x="13425" y="20251"/>
                  </a:cubicBezTo>
                  <a:cubicBezTo>
                    <a:pt x="11224" y="20753"/>
                    <a:pt x="8896" y="20470"/>
                    <a:pt x="6661" y="20795"/>
                  </a:cubicBezTo>
                  <a:cubicBezTo>
                    <a:pt x="5252" y="21014"/>
                    <a:pt x="3896" y="21232"/>
                    <a:pt x="2487" y="21256"/>
                  </a:cubicBezTo>
                  <a:cubicBezTo>
                    <a:pt x="2360" y="21256"/>
                    <a:pt x="2259" y="21256"/>
                    <a:pt x="2138" y="21256"/>
                  </a:cubicBezTo>
                  <a:cubicBezTo>
                    <a:pt x="1541" y="21256"/>
                    <a:pt x="944" y="21232"/>
                    <a:pt x="313" y="21186"/>
                  </a:cubicBezTo>
                  <a:cubicBezTo>
                    <a:pt x="1917" y="21428"/>
                    <a:pt x="3896" y="21600"/>
                    <a:pt x="6446" y="21600"/>
                  </a:cubicBezTo>
                  <a:lnTo>
                    <a:pt x="6540" y="21600"/>
                  </a:lnTo>
                  <a:cubicBezTo>
                    <a:pt x="6540" y="21600"/>
                    <a:pt x="6540" y="21600"/>
                    <a:pt x="6574" y="21600"/>
                  </a:cubicBezTo>
                  <a:cubicBezTo>
                    <a:pt x="6574" y="21600"/>
                    <a:pt x="6574" y="21600"/>
                    <a:pt x="6601" y="21600"/>
                  </a:cubicBezTo>
                  <a:cubicBezTo>
                    <a:pt x="6601" y="21600"/>
                    <a:pt x="6601" y="21600"/>
                    <a:pt x="6634" y="21600"/>
                  </a:cubicBezTo>
                  <a:cubicBezTo>
                    <a:pt x="6661" y="21600"/>
                    <a:pt x="6661" y="21600"/>
                    <a:pt x="6661" y="21600"/>
                  </a:cubicBezTo>
                  <a:cubicBezTo>
                    <a:pt x="16975" y="21600"/>
                    <a:pt x="17699" y="19879"/>
                    <a:pt x="17699" y="19879"/>
                  </a:cubicBezTo>
                  <a:cubicBezTo>
                    <a:pt x="17699" y="19879"/>
                    <a:pt x="19115" y="20186"/>
                    <a:pt x="19994" y="20186"/>
                  </a:cubicBezTo>
                  <a:cubicBezTo>
                    <a:pt x="20283" y="20186"/>
                    <a:pt x="20497" y="20139"/>
                    <a:pt x="20591" y="20055"/>
                  </a:cubicBezTo>
                  <a:cubicBezTo>
                    <a:pt x="20813" y="19832"/>
                    <a:pt x="20846" y="19097"/>
                    <a:pt x="20846" y="18571"/>
                  </a:cubicBezTo>
                  <a:cubicBezTo>
                    <a:pt x="20846" y="18288"/>
                    <a:pt x="20846" y="18069"/>
                    <a:pt x="20846" y="18069"/>
                  </a:cubicBezTo>
                  <a:cubicBezTo>
                    <a:pt x="20846" y="18069"/>
                    <a:pt x="21410" y="16655"/>
                    <a:pt x="21410" y="15194"/>
                  </a:cubicBezTo>
                  <a:cubicBezTo>
                    <a:pt x="21410" y="14603"/>
                    <a:pt x="21316" y="14017"/>
                    <a:pt x="21034" y="13491"/>
                  </a:cubicBezTo>
                  <a:cubicBezTo>
                    <a:pt x="20155" y="11663"/>
                    <a:pt x="17478" y="9504"/>
                    <a:pt x="16787" y="7909"/>
                  </a:cubicBezTo>
                  <a:cubicBezTo>
                    <a:pt x="16062" y="6299"/>
                    <a:pt x="13774" y="4075"/>
                    <a:pt x="12606" y="3508"/>
                  </a:cubicBezTo>
                  <a:cubicBezTo>
                    <a:pt x="12291" y="3359"/>
                    <a:pt x="12137" y="3094"/>
                    <a:pt x="12137" y="2791"/>
                  </a:cubicBezTo>
                  <a:cubicBezTo>
                    <a:pt x="12137" y="2070"/>
                    <a:pt x="13049" y="1154"/>
                    <a:pt x="14713" y="1154"/>
                  </a:cubicBezTo>
                  <a:cubicBezTo>
                    <a:pt x="14868" y="1154"/>
                    <a:pt x="15029" y="1177"/>
                    <a:pt x="15156" y="1177"/>
                  </a:cubicBezTo>
                  <a:cubicBezTo>
                    <a:pt x="14586" y="0"/>
                    <a:pt x="14586" y="0"/>
                    <a:pt x="14586" y="0"/>
                  </a:cubicBezTo>
                </a:path>
              </a:pathLst>
            </a:custGeom>
            <a:solidFill>
              <a:srgbClr val="CDB27A"/>
            </a:solidFill>
            <a:ln w="12700" cap="flat">
              <a:noFill/>
              <a:miter lim="400000"/>
            </a:ln>
            <a:effectLst/>
          </p:spPr>
          <p:txBody>
            <a:bodyPr wrap="square" lIns="45719" tIns="45719" rIns="45719" bIns="45719" numCol="1" anchor="ctr">
              <a:noAutofit/>
            </a:bodyPr>
            <a:lstStyle/>
            <a:p/>
          </p:txBody>
        </p:sp>
        <p:sp>
          <p:nvSpPr>
            <p:cNvPr id="56" name="Shape"/>
            <p:cNvSpPr/>
            <p:nvPr/>
          </p:nvSpPr>
          <p:spPr>
            <a:xfrm>
              <a:off x="4991547" y="2369215"/>
              <a:ext cx="1338341" cy="199479"/>
            </a:xfrm>
            <a:custGeom>
              <a:avLst/>
              <a:gdLst/>
              <a:ahLst/>
              <a:cxnLst>
                <a:cxn ang="0">
                  <a:pos x="wd2" y="hd2"/>
                </a:cxn>
                <a:cxn ang="5400000">
                  <a:pos x="wd2" y="hd2"/>
                </a:cxn>
                <a:cxn ang="10800000">
                  <a:pos x="wd2" y="hd2"/>
                </a:cxn>
                <a:cxn ang="16200000">
                  <a:pos x="wd2" y="hd2"/>
                </a:cxn>
              </a:cxnLst>
              <a:rect l="0" t="0" r="r" b="b"/>
              <a:pathLst>
                <a:path w="21567" h="21386" extrusionOk="0">
                  <a:moveTo>
                    <a:pt x="216" y="21245"/>
                  </a:moveTo>
                  <a:cubicBezTo>
                    <a:pt x="368" y="20961"/>
                    <a:pt x="5963" y="9308"/>
                    <a:pt x="15159" y="9308"/>
                  </a:cubicBezTo>
                  <a:cubicBezTo>
                    <a:pt x="17089" y="9308"/>
                    <a:pt x="19171" y="9592"/>
                    <a:pt x="21404" y="10942"/>
                  </a:cubicBezTo>
                  <a:cubicBezTo>
                    <a:pt x="21459" y="10942"/>
                    <a:pt x="21567" y="10658"/>
                    <a:pt x="21567" y="9947"/>
                  </a:cubicBezTo>
                  <a:cubicBezTo>
                    <a:pt x="21567" y="9592"/>
                    <a:pt x="21513" y="8953"/>
                    <a:pt x="21404" y="8953"/>
                  </a:cubicBezTo>
                  <a:cubicBezTo>
                    <a:pt x="21404" y="8953"/>
                    <a:pt x="16991" y="3979"/>
                    <a:pt x="11244" y="3979"/>
                  </a:cubicBezTo>
                  <a:cubicBezTo>
                    <a:pt x="8045" y="3979"/>
                    <a:pt x="4391" y="5613"/>
                    <a:pt x="932" y="10658"/>
                  </a:cubicBezTo>
                  <a:cubicBezTo>
                    <a:pt x="878" y="10658"/>
                    <a:pt x="834" y="10942"/>
                    <a:pt x="834" y="11653"/>
                  </a:cubicBezTo>
                  <a:cubicBezTo>
                    <a:pt x="834" y="12292"/>
                    <a:pt x="932" y="12647"/>
                    <a:pt x="986" y="12647"/>
                  </a:cubicBezTo>
                  <a:cubicBezTo>
                    <a:pt x="986" y="12647"/>
                    <a:pt x="1040" y="12647"/>
                    <a:pt x="1192" y="12292"/>
                  </a:cubicBezTo>
                  <a:cubicBezTo>
                    <a:pt x="1995" y="11937"/>
                    <a:pt x="5757" y="9308"/>
                    <a:pt x="9824" y="6963"/>
                  </a:cubicBezTo>
                  <a:cubicBezTo>
                    <a:pt x="11851" y="5613"/>
                    <a:pt x="13998" y="4618"/>
                    <a:pt x="15874" y="3624"/>
                  </a:cubicBezTo>
                  <a:cubicBezTo>
                    <a:pt x="17696" y="2629"/>
                    <a:pt x="19322" y="2274"/>
                    <a:pt x="20342" y="2274"/>
                  </a:cubicBezTo>
                  <a:cubicBezTo>
                    <a:pt x="20645" y="2274"/>
                    <a:pt x="20895" y="2274"/>
                    <a:pt x="21101" y="2274"/>
                  </a:cubicBezTo>
                  <a:cubicBezTo>
                    <a:pt x="21209" y="2274"/>
                    <a:pt x="21253" y="2274"/>
                    <a:pt x="21307" y="2274"/>
                  </a:cubicBezTo>
                  <a:cubicBezTo>
                    <a:pt x="21307" y="2629"/>
                    <a:pt x="21361" y="2629"/>
                    <a:pt x="21361" y="2629"/>
                  </a:cubicBezTo>
                  <a:cubicBezTo>
                    <a:pt x="21361" y="1918"/>
                    <a:pt x="21361" y="1918"/>
                    <a:pt x="21361" y="1918"/>
                  </a:cubicBezTo>
                  <a:cubicBezTo>
                    <a:pt x="21307" y="2274"/>
                    <a:pt x="21307" y="2274"/>
                    <a:pt x="21307" y="2274"/>
                  </a:cubicBezTo>
                  <a:cubicBezTo>
                    <a:pt x="21361" y="2629"/>
                    <a:pt x="21361" y="2629"/>
                    <a:pt x="21361" y="2629"/>
                  </a:cubicBezTo>
                  <a:cubicBezTo>
                    <a:pt x="21361" y="1918"/>
                    <a:pt x="21361" y="1918"/>
                    <a:pt x="21361" y="1918"/>
                  </a:cubicBezTo>
                  <a:cubicBezTo>
                    <a:pt x="21307" y="2274"/>
                    <a:pt x="21307" y="2274"/>
                    <a:pt x="21307" y="2274"/>
                  </a:cubicBezTo>
                  <a:cubicBezTo>
                    <a:pt x="21404" y="1634"/>
                    <a:pt x="21404" y="1634"/>
                    <a:pt x="21404" y="1634"/>
                  </a:cubicBezTo>
                  <a:cubicBezTo>
                    <a:pt x="21307" y="2274"/>
                    <a:pt x="21307" y="2274"/>
                    <a:pt x="21307" y="2274"/>
                  </a:cubicBezTo>
                  <a:cubicBezTo>
                    <a:pt x="21404" y="1634"/>
                    <a:pt x="21404" y="1634"/>
                    <a:pt x="21404" y="1634"/>
                  </a:cubicBezTo>
                  <a:cubicBezTo>
                    <a:pt x="21307" y="2274"/>
                    <a:pt x="21307" y="2274"/>
                    <a:pt x="21307" y="2274"/>
                  </a:cubicBezTo>
                  <a:cubicBezTo>
                    <a:pt x="21404" y="1634"/>
                    <a:pt x="21404" y="1634"/>
                    <a:pt x="21404" y="1634"/>
                  </a:cubicBezTo>
                  <a:cubicBezTo>
                    <a:pt x="21253" y="1918"/>
                    <a:pt x="21253" y="1918"/>
                    <a:pt x="21253" y="1918"/>
                  </a:cubicBezTo>
                  <a:cubicBezTo>
                    <a:pt x="21253" y="1918"/>
                    <a:pt x="21253" y="2274"/>
                    <a:pt x="21307" y="2274"/>
                  </a:cubicBezTo>
                  <a:cubicBezTo>
                    <a:pt x="21404" y="1634"/>
                    <a:pt x="21404" y="1634"/>
                    <a:pt x="21404" y="1634"/>
                  </a:cubicBezTo>
                  <a:cubicBezTo>
                    <a:pt x="21253" y="1918"/>
                    <a:pt x="21253" y="1918"/>
                    <a:pt x="21253" y="1918"/>
                  </a:cubicBezTo>
                  <a:cubicBezTo>
                    <a:pt x="21404" y="1634"/>
                    <a:pt x="21404" y="1634"/>
                    <a:pt x="21404" y="1634"/>
                  </a:cubicBezTo>
                  <a:cubicBezTo>
                    <a:pt x="21253" y="1634"/>
                    <a:pt x="21253" y="1634"/>
                    <a:pt x="21253" y="1634"/>
                  </a:cubicBezTo>
                  <a:lnTo>
                    <a:pt x="21253" y="1918"/>
                  </a:lnTo>
                  <a:cubicBezTo>
                    <a:pt x="21404" y="1634"/>
                    <a:pt x="21404" y="1634"/>
                    <a:pt x="21404" y="1634"/>
                  </a:cubicBezTo>
                  <a:cubicBezTo>
                    <a:pt x="21253" y="1634"/>
                    <a:pt x="21253" y="1634"/>
                    <a:pt x="21253" y="1634"/>
                  </a:cubicBezTo>
                  <a:cubicBezTo>
                    <a:pt x="21404" y="1634"/>
                    <a:pt x="21404" y="1634"/>
                    <a:pt x="21404" y="1634"/>
                  </a:cubicBezTo>
                  <a:cubicBezTo>
                    <a:pt x="21253" y="995"/>
                    <a:pt x="21253" y="995"/>
                    <a:pt x="21253" y="995"/>
                  </a:cubicBezTo>
                  <a:cubicBezTo>
                    <a:pt x="21253" y="1350"/>
                    <a:pt x="21253" y="1350"/>
                    <a:pt x="21253" y="1634"/>
                  </a:cubicBezTo>
                  <a:cubicBezTo>
                    <a:pt x="21404" y="1634"/>
                    <a:pt x="21404" y="1634"/>
                    <a:pt x="21404" y="1634"/>
                  </a:cubicBezTo>
                  <a:cubicBezTo>
                    <a:pt x="21253" y="995"/>
                    <a:pt x="21253" y="995"/>
                    <a:pt x="21253" y="995"/>
                  </a:cubicBezTo>
                  <a:cubicBezTo>
                    <a:pt x="21404" y="1634"/>
                    <a:pt x="21404" y="1634"/>
                    <a:pt x="21404" y="1634"/>
                  </a:cubicBezTo>
                  <a:cubicBezTo>
                    <a:pt x="21307" y="639"/>
                    <a:pt x="21307" y="639"/>
                    <a:pt x="21307" y="639"/>
                  </a:cubicBezTo>
                  <a:lnTo>
                    <a:pt x="21253" y="995"/>
                  </a:lnTo>
                  <a:cubicBezTo>
                    <a:pt x="21404" y="1634"/>
                    <a:pt x="21404" y="1634"/>
                    <a:pt x="21404" y="1634"/>
                  </a:cubicBezTo>
                  <a:cubicBezTo>
                    <a:pt x="21307" y="639"/>
                    <a:pt x="21307" y="639"/>
                    <a:pt x="21307" y="639"/>
                  </a:cubicBezTo>
                  <a:cubicBezTo>
                    <a:pt x="21404" y="1350"/>
                    <a:pt x="21404" y="1350"/>
                    <a:pt x="21404" y="1350"/>
                  </a:cubicBezTo>
                  <a:cubicBezTo>
                    <a:pt x="21361" y="639"/>
                    <a:pt x="21361" y="639"/>
                    <a:pt x="21361" y="639"/>
                  </a:cubicBezTo>
                  <a:cubicBezTo>
                    <a:pt x="21307" y="639"/>
                    <a:pt x="21307" y="639"/>
                    <a:pt x="21307" y="639"/>
                  </a:cubicBezTo>
                  <a:cubicBezTo>
                    <a:pt x="21404" y="1350"/>
                    <a:pt x="21404" y="1350"/>
                    <a:pt x="21404" y="1350"/>
                  </a:cubicBezTo>
                  <a:cubicBezTo>
                    <a:pt x="21361" y="639"/>
                    <a:pt x="21361" y="639"/>
                    <a:pt x="21361" y="639"/>
                  </a:cubicBezTo>
                  <a:cubicBezTo>
                    <a:pt x="21361" y="1350"/>
                    <a:pt x="21361" y="1350"/>
                    <a:pt x="21361" y="1350"/>
                  </a:cubicBezTo>
                  <a:cubicBezTo>
                    <a:pt x="21361" y="639"/>
                    <a:pt x="21361" y="639"/>
                    <a:pt x="21361" y="639"/>
                  </a:cubicBezTo>
                  <a:cubicBezTo>
                    <a:pt x="21361" y="1350"/>
                    <a:pt x="21361" y="1350"/>
                    <a:pt x="21361" y="1350"/>
                  </a:cubicBezTo>
                  <a:cubicBezTo>
                    <a:pt x="21361" y="639"/>
                    <a:pt x="21361" y="639"/>
                    <a:pt x="21361" y="639"/>
                  </a:cubicBezTo>
                  <a:cubicBezTo>
                    <a:pt x="21361" y="995"/>
                    <a:pt x="21361" y="995"/>
                    <a:pt x="21361" y="995"/>
                  </a:cubicBezTo>
                  <a:cubicBezTo>
                    <a:pt x="21361" y="639"/>
                    <a:pt x="21361" y="639"/>
                    <a:pt x="21361" y="639"/>
                  </a:cubicBezTo>
                  <a:cubicBezTo>
                    <a:pt x="21361" y="995"/>
                    <a:pt x="21361" y="995"/>
                    <a:pt x="21361" y="995"/>
                  </a:cubicBezTo>
                  <a:cubicBezTo>
                    <a:pt x="21361" y="639"/>
                    <a:pt x="21361" y="639"/>
                    <a:pt x="21361" y="639"/>
                  </a:cubicBezTo>
                  <a:cubicBezTo>
                    <a:pt x="21361" y="639"/>
                    <a:pt x="21361" y="639"/>
                    <a:pt x="21307" y="639"/>
                  </a:cubicBezTo>
                  <a:cubicBezTo>
                    <a:pt x="21253" y="639"/>
                    <a:pt x="21101" y="639"/>
                    <a:pt x="20895" y="639"/>
                  </a:cubicBezTo>
                  <a:cubicBezTo>
                    <a:pt x="20287" y="995"/>
                    <a:pt x="19171" y="995"/>
                    <a:pt x="17804" y="995"/>
                  </a:cubicBezTo>
                  <a:cubicBezTo>
                    <a:pt x="14909" y="995"/>
                    <a:pt x="10843" y="639"/>
                    <a:pt x="7438" y="639"/>
                  </a:cubicBezTo>
                  <a:cubicBezTo>
                    <a:pt x="5757" y="284"/>
                    <a:pt x="4239" y="284"/>
                    <a:pt x="3166" y="284"/>
                  </a:cubicBezTo>
                  <a:cubicBezTo>
                    <a:pt x="2613" y="284"/>
                    <a:pt x="2157" y="284"/>
                    <a:pt x="1843" y="0"/>
                  </a:cubicBezTo>
                  <a:cubicBezTo>
                    <a:pt x="1539" y="0"/>
                    <a:pt x="1387" y="0"/>
                    <a:pt x="1387" y="0"/>
                  </a:cubicBezTo>
                  <a:cubicBezTo>
                    <a:pt x="1290" y="0"/>
                    <a:pt x="1236" y="639"/>
                    <a:pt x="1236" y="1350"/>
                  </a:cubicBezTo>
                  <a:cubicBezTo>
                    <a:pt x="1236" y="1634"/>
                    <a:pt x="1290" y="2274"/>
                    <a:pt x="1387" y="2274"/>
                  </a:cubicBezTo>
                  <a:cubicBezTo>
                    <a:pt x="1387" y="2274"/>
                    <a:pt x="12003" y="2984"/>
                    <a:pt x="17804" y="2984"/>
                  </a:cubicBezTo>
                  <a:cubicBezTo>
                    <a:pt x="18867" y="2984"/>
                    <a:pt x="19778" y="2984"/>
                    <a:pt x="20396" y="2984"/>
                  </a:cubicBezTo>
                  <a:cubicBezTo>
                    <a:pt x="20700" y="2984"/>
                    <a:pt x="20949" y="2984"/>
                    <a:pt x="21155" y="2629"/>
                  </a:cubicBezTo>
                  <a:cubicBezTo>
                    <a:pt x="21253" y="2629"/>
                    <a:pt x="21307" y="2629"/>
                    <a:pt x="21361" y="2629"/>
                  </a:cubicBezTo>
                  <a:lnTo>
                    <a:pt x="21404" y="2629"/>
                  </a:lnTo>
                  <a:cubicBezTo>
                    <a:pt x="21459" y="2629"/>
                    <a:pt x="21459" y="2629"/>
                    <a:pt x="21459" y="2629"/>
                  </a:cubicBezTo>
                  <a:lnTo>
                    <a:pt x="21513" y="2274"/>
                  </a:lnTo>
                  <a:cubicBezTo>
                    <a:pt x="21513" y="2274"/>
                    <a:pt x="21567" y="2274"/>
                    <a:pt x="21567" y="1918"/>
                  </a:cubicBezTo>
                  <a:lnTo>
                    <a:pt x="21567" y="1634"/>
                  </a:lnTo>
                  <a:cubicBezTo>
                    <a:pt x="21567" y="1350"/>
                    <a:pt x="21567" y="1350"/>
                    <a:pt x="21567" y="995"/>
                  </a:cubicBezTo>
                  <a:cubicBezTo>
                    <a:pt x="21513" y="995"/>
                    <a:pt x="21513" y="639"/>
                    <a:pt x="21513" y="639"/>
                  </a:cubicBezTo>
                  <a:cubicBezTo>
                    <a:pt x="21459" y="639"/>
                    <a:pt x="21459" y="639"/>
                    <a:pt x="21459" y="639"/>
                  </a:cubicBezTo>
                  <a:cubicBezTo>
                    <a:pt x="21459" y="639"/>
                    <a:pt x="21459" y="639"/>
                    <a:pt x="21404" y="284"/>
                  </a:cubicBezTo>
                  <a:cubicBezTo>
                    <a:pt x="21404" y="284"/>
                    <a:pt x="21404" y="284"/>
                    <a:pt x="21361" y="284"/>
                  </a:cubicBezTo>
                  <a:cubicBezTo>
                    <a:pt x="21307" y="284"/>
                    <a:pt x="21253" y="284"/>
                    <a:pt x="21101" y="284"/>
                  </a:cubicBezTo>
                  <a:cubicBezTo>
                    <a:pt x="20895" y="0"/>
                    <a:pt x="20645" y="0"/>
                    <a:pt x="20342" y="0"/>
                  </a:cubicBezTo>
                  <a:cubicBezTo>
                    <a:pt x="19225" y="0"/>
                    <a:pt x="17490" y="639"/>
                    <a:pt x="15462" y="1634"/>
                  </a:cubicBezTo>
                  <a:cubicBezTo>
                    <a:pt x="9368" y="4618"/>
                    <a:pt x="986" y="10658"/>
                    <a:pt x="986" y="10658"/>
                  </a:cubicBezTo>
                  <a:cubicBezTo>
                    <a:pt x="986" y="11653"/>
                    <a:pt x="986" y="11653"/>
                    <a:pt x="986" y="11653"/>
                  </a:cubicBezTo>
                  <a:cubicBezTo>
                    <a:pt x="1040" y="12647"/>
                    <a:pt x="1040" y="12647"/>
                    <a:pt x="1040" y="12647"/>
                  </a:cubicBezTo>
                  <a:cubicBezTo>
                    <a:pt x="4445" y="7603"/>
                    <a:pt x="8045" y="6253"/>
                    <a:pt x="11244" y="6253"/>
                  </a:cubicBezTo>
                  <a:cubicBezTo>
                    <a:pt x="14085" y="6253"/>
                    <a:pt x="16633" y="7318"/>
                    <a:pt x="18466" y="8668"/>
                  </a:cubicBezTo>
                  <a:cubicBezTo>
                    <a:pt x="19377" y="9308"/>
                    <a:pt x="20092" y="9947"/>
                    <a:pt x="20602" y="10303"/>
                  </a:cubicBezTo>
                  <a:cubicBezTo>
                    <a:pt x="20851" y="10658"/>
                    <a:pt x="21057" y="10658"/>
                    <a:pt x="21155" y="10942"/>
                  </a:cubicBezTo>
                  <a:cubicBezTo>
                    <a:pt x="21253" y="10942"/>
                    <a:pt x="21307" y="10942"/>
                    <a:pt x="21307" y="10942"/>
                  </a:cubicBezTo>
                  <a:cubicBezTo>
                    <a:pt x="21361" y="10942"/>
                    <a:pt x="21361" y="10942"/>
                    <a:pt x="21361" y="10942"/>
                  </a:cubicBezTo>
                  <a:cubicBezTo>
                    <a:pt x="21404" y="9947"/>
                    <a:pt x="21404" y="9947"/>
                    <a:pt x="21404" y="9947"/>
                  </a:cubicBezTo>
                  <a:cubicBezTo>
                    <a:pt x="21404" y="8953"/>
                    <a:pt x="21404" y="8953"/>
                    <a:pt x="21404" y="8953"/>
                  </a:cubicBezTo>
                  <a:cubicBezTo>
                    <a:pt x="19171" y="7603"/>
                    <a:pt x="17089" y="7318"/>
                    <a:pt x="15159" y="7318"/>
                  </a:cubicBezTo>
                  <a:cubicBezTo>
                    <a:pt x="5757" y="7318"/>
                    <a:pt x="119" y="19326"/>
                    <a:pt x="119" y="19326"/>
                  </a:cubicBezTo>
                  <a:cubicBezTo>
                    <a:pt x="21" y="19611"/>
                    <a:pt x="-33" y="20250"/>
                    <a:pt x="21" y="20605"/>
                  </a:cubicBezTo>
                  <a:cubicBezTo>
                    <a:pt x="21" y="21245"/>
                    <a:pt x="119" y="21600"/>
                    <a:pt x="216" y="21245"/>
                  </a:cubicBezTo>
                </a:path>
              </a:pathLst>
            </a:custGeom>
            <a:solidFill>
              <a:srgbClr val="A57C52"/>
            </a:solidFill>
            <a:ln w="12700" cap="flat">
              <a:noFill/>
              <a:miter lim="400000"/>
            </a:ln>
            <a:effectLst/>
          </p:spPr>
          <p:txBody>
            <a:bodyPr wrap="square" lIns="45719" tIns="45719" rIns="45719" bIns="45719" numCol="1" anchor="ctr">
              <a:noAutofit/>
            </a:bodyPr>
            <a:lstStyle/>
            <a:p/>
          </p:txBody>
        </p:sp>
        <p:sp>
          <p:nvSpPr>
            <p:cNvPr id="57" name="Rectangle"/>
            <p:cNvSpPr/>
            <p:nvPr/>
          </p:nvSpPr>
          <p:spPr>
            <a:xfrm>
              <a:off x="5328494" y="3234261"/>
              <a:ext cx="686202" cy="1500525"/>
            </a:xfrm>
            <a:prstGeom prst="rect">
              <a:avLst/>
            </a:prstGeom>
            <a:solidFill>
              <a:srgbClr val="D4BA84"/>
            </a:solidFill>
            <a:ln w="12700" cap="flat">
              <a:noFill/>
              <a:miter lim="400000"/>
            </a:ln>
            <a:effectLst/>
          </p:spPr>
          <p:txBody>
            <a:bodyPr wrap="square" lIns="45719" tIns="45719" rIns="45719" bIns="45719" numCol="1" anchor="ctr">
              <a:noAutofit/>
            </a:bodyPr>
            <a:lstStyle/>
            <a:p/>
          </p:txBody>
        </p:sp>
        <p:sp>
          <p:nvSpPr>
            <p:cNvPr id="58" name="$"/>
            <p:cNvSpPr/>
            <p:nvPr/>
          </p:nvSpPr>
          <p:spPr>
            <a:xfrm>
              <a:off x="4983569" y="2291926"/>
              <a:ext cx="2402580" cy="2671101"/>
            </a:xfrm>
            <a:prstGeom prst="rect">
              <a:avLst/>
            </a:prstGeom>
            <a:noFill/>
            <a:ln w="12700" cap="flat">
              <a:noFill/>
              <a:miter lim="400000"/>
            </a:ln>
            <a:effectLst/>
          </p:spPr>
          <p:txBody>
            <a:bodyPr wrap="square" lIns="0" tIns="0" rIns="0" bIns="0" numCol="1" anchor="t">
              <a:no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0100" b="1">
                  <a:solidFill>
                    <a:srgbClr val="C3A56C"/>
                  </a:solidFill>
                  <a:latin typeface="Lato Bold"/>
                  <a:ea typeface="Lato Bold"/>
                  <a:cs typeface="Lato Bold"/>
                  <a:sym typeface="Lato Bold"/>
                </a:defRPr>
              </a:lvl1pPr>
            </a:lstStyle>
            <a:p>
              <a:r>
                <a:t>$</a:t>
              </a:r>
            </a:p>
          </p:txBody>
        </p:sp>
        <p:sp>
          <p:nvSpPr>
            <p:cNvPr id="59" name="Shape"/>
            <p:cNvSpPr/>
            <p:nvPr/>
          </p:nvSpPr>
          <p:spPr>
            <a:xfrm>
              <a:off x="2922940" y="4726539"/>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14" y="2788"/>
                    <a:pt x="15279" y="0"/>
                    <a:pt x="10808" y="0"/>
                  </a:cubicBezTo>
                  <a:cubicBezTo>
                    <a:pt x="6321" y="0"/>
                    <a:pt x="2486" y="2788"/>
                    <a:pt x="849" y="6618"/>
                  </a:cubicBezTo>
                  <a:cubicBezTo>
                    <a:pt x="0" y="6618"/>
                    <a:pt x="0" y="6618"/>
                    <a:pt x="0" y="6618"/>
                  </a:cubicBezTo>
                  <a:cubicBezTo>
                    <a:pt x="0" y="10781"/>
                    <a:pt x="0" y="10781"/>
                    <a:pt x="0" y="10781"/>
                  </a:cubicBezTo>
                  <a:cubicBezTo>
                    <a:pt x="0" y="16916"/>
                    <a:pt x="4835" y="21600"/>
                    <a:pt x="10808" y="21600"/>
                  </a:cubicBezTo>
                  <a:cubicBezTo>
                    <a:pt x="16765" y="21600"/>
                    <a:pt x="21600" y="16916"/>
                    <a:pt x="21600" y="10781"/>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60" name="Shape"/>
            <p:cNvSpPr/>
            <p:nvPr/>
          </p:nvSpPr>
          <p:spPr>
            <a:xfrm>
              <a:off x="2922940" y="4649250"/>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1"/>
                    <a:pt x="16765" y="21600"/>
                    <a:pt x="10808" y="21600"/>
                  </a:cubicBezTo>
                  <a:cubicBezTo>
                    <a:pt x="4835" y="21600"/>
                    <a:pt x="0" y="16721"/>
                    <a:pt x="0" y="10800"/>
                  </a:cubicBezTo>
                  <a:cubicBezTo>
                    <a:pt x="0" y="4879"/>
                    <a:pt x="4835" y="0"/>
                    <a:pt x="10808" y="0"/>
                  </a:cubicBezTo>
                  <a:cubicBezTo>
                    <a:pt x="16765" y="0"/>
                    <a:pt x="21600" y="487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61" name="Shape"/>
            <p:cNvSpPr/>
            <p:nvPr/>
          </p:nvSpPr>
          <p:spPr>
            <a:xfrm>
              <a:off x="2988357" y="46611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47" y="21600"/>
                    <a:pt x="10844" y="21600"/>
                  </a:cubicBezTo>
                  <a:cubicBezTo>
                    <a:pt x="4853" y="21600"/>
                    <a:pt x="0" y="16770"/>
                    <a:pt x="0" y="10688"/>
                  </a:cubicBezTo>
                  <a:cubicBezTo>
                    <a:pt x="0" y="4830"/>
                    <a:pt x="4853" y="0"/>
                    <a:pt x="10844" y="0"/>
                  </a:cubicBezTo>
                  <a:cubicBezTo>
                    <a:pt x="16747"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62" name="Shape"/>
            <p:cNvSpPr/>
            <p:nvPr/>
          </p:nvSpPr>
          <p:spPr>
            <a:xfrm>
              <a:off x="2890232" y="462249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36" y="6592"/>
                  </a:moveTo>
                  <a:cubicBezTo>
                    <a:pt x="19099" y="2756"/>
                    <a:pt x="15264" y="0"/>
                    <a:pt x="10792" y="0"/>
                  </a:cubicBezTo>
                  <a:cubicBezTo>
                    <a:pt x="6321" y="0"/>
                    <a:pt x="2486" y="2756"/>
                    <a:pt x="849" y="6592"/>
                  </a:cubicBezTo>
                  <a:cubicBezTo>
                    <a:pt x="0" y="6592"/>
                    <a:pt x="0" y="6592"/>
                    <a:pt x="0" y="6592"/>
                  </a:cubicBezTo>
                  <a:cubicBezTo>
                    <a:pt x="0" y="10800"/>
                    <a:pt x="0" y="10800"/>
                    <a:pt x="0" y="10800"/>
                  </a:cubicBezTo>
                  <a:cubicBezTo>
                    <a:pt x="0" y="16908"/>
                    <a:pt x="4820" y="21600"/>
                    <a:pt x="10792" y="21600"/>
                  </a:cubicBezTo>
                  <a:cubicBezTo>
                    <a:pt x="16765" y="21600"/>
                    <a:pt x="21600" y="16908"/>
                    <a:pt x="21600" y="10800"/>
                  </a:cubicBezTo>
                  <a:cubicBezTo>
                    <a:pt x="21600" y="6592"/>
                    <a:pt x="21600" y="6592"/>
                    <a:pt x="21600" y="6592"/>
                  </a:cubicBezTo>
                  <a:lnTo>
                    <a:pt x="20736" y="6592"/>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63" name="Shape"/>
            <p:cNvSpPr/>
            <p:nvPr/>
          </p:nvSpPr>
          <p:spPr>
            <a:xfrm>
              <a:off x="2890232" y="454520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65" y="21600"/>
                    <a:pt x="10792" y="21600"/>
                  </a:cubicBezTo>
                  <a:cubicBezTo>
                    <a:pt x="4820" y="21600"/>
                    <a:pt x="0" y="16730"/>
                    <a:pt x="0" y="10781"/>
                  </a:cubicBezTo>
                  <a:cubicBezTo>
                    <a:pt x="0" y="4870"/>
                    <a:pt x="4820" y="0"/>
                    <a:pt x="10792" y="0"/>
                  </a:cubicBezTo>
                  <a:cubicBezTo>
                    <a:pt x="16765"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64" name="Shape"/>
            <p:cNvSpPr/>
            <p:nvPr/>
          </p:nvSpPr>
          <p:spPr>
            <a:xfrm>
              <a:off x="2952675" y="4557097"/>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760"/>
                    <a:pt x="16761" y="21600"/>
                    <a:pt x="10835" y="21600"/>
                  </a:cubicBezTo>
                  <a:cubicBezTo>
                    <a:pt x="4839" y="21600"/>
                    <a:pt x="0" y="16760"/>
                    <a:pt x="0" y="10890"/>
                  </a:cubicBezTo>
                  <a:cubicBezTo>
                    <a:pt x="0" y="4795"/>
                    <a:pt x="4839" y="0"/>
                    <a:pt x="10835" y="0"/>
                  </a:cubicBezTo>
                  <a:cubicBezTo>
                    <a:pt x="16761" y="0"/>
                    <a:pt x="21600" y="4795"/>
                    <a:pt x="21600" y="1089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65" name="Shape"/>
            <p:cNvSpPr/>
            <p:nvPr/>
          </p:nvSpPr>
          <p:spPr>
            <a:xfrm>
              <a:off x="2890232" y="4530344"/>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469"/>
                  </a:moveTo>
                  <a:cubicBezTo>
                    <a:pt x="19099" y="2640"/>
                    <a:pt x="15264" y="0"/>
                    <a:pt x="10792" y="0"/>
                  </a:cubicBezTo>
                  <a:cubicBezTo>
                    <a:pt x="6321" y="0"/>
                    <a:pt x="2486" y="2640"/>
                    <a:pt x="849" y="6469"/>
                  </a:cubicBezTo>
                  <a:cubicBezTo>
                    <a:pt x="0" y="6469"/>
                    <a:pt x="0" y="6469"/>
                    <a:pt x="0" y="6469"/>
                  </a:cubicBezTo>
                  <a:cubicBezTo>
                    <a:pt x="0" y="10819"/>
                    <a:pt x="0" y="10819"/>
                    <a:pt x="0" y="10819"/>
                  </a:cubicBezTo>
                  <a:cubicBezTo>
                    <a:pt x="0" y="16767"/>
                    <a:pt x="4820" y="21600"/>
                    <a:pt x="10792" y="21600"/>
                  </a:cubicBezTo>
                  <a:cubicBezTo>
                    <a:pt x="16765" y="21600"/>
                    <a:pt x="21600" y="16767"/>
                    <a:pt x="21600" y="10819"/>
                  </a:cubicBezTo>
                  <a:cubicBezTo>
                    <a:pt x="21600" y="6469"/>
                    <a:pt x="21600" y="6469"/>
                    <a:pt x="21600" y="6469"/>
                  </a:cubicBezTo>
                  <a:lnTo>
                    <a:pt x="20736" y="6469"/>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66" name="Shape"/>
            <p:cNvSpPr/>
            <p:nvPr/>
          </p:nvSpPr>
          <p:spPr>
            <a:xfrm>
              <a:off x="2890232" y="4450082"/>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5" y="21600"/>
                    <a:pt x="10792" y="21600"/>
                  </a:cubicBezTo>
                  <a:cubicBezTo>
                    <a:pt x="4820" y="21600"/>
                    <a:pt x="0" y="16730"/>
                    <a:pt x="0" y="10819"/>
                  </a:cubicBezTo>
                  <a:cubicBezTo>
                    <a:pt x="0" y="4870"/>
                    <a:pt x="4820" y="0"/>
                    <a:pt x="10792"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67" name="Shape"/>
            <p:cNvSpPr/>
            <p:nvPr/>
          </p:nvSpPr>
          <p:spPr>
            <a:xfrm>
              <a:off x="2952675" y="4461972"/>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761" y="21600"/>
                    <a:pt x="10835" y="21600"/>
                  </a:cubicBezTo>
                  <a:cubicBezTo>
                    <a:pt x="4839" y="21600"/>
                    <a:pt x="0" y="16770"/>
                    <a:pt x="0" y="10867"/>
                  </a:cubicBezTo>
                  <a:cubicBezTo>
                    <a:pt x="0" y="4830"/>
                    <a:pt x="4839" y="0"/>
                    <a:pt x="10835" y="0"/>
                  </a:cubicBezTo>
                  <a:cubicBezTo>
                    <a:pt x="16761"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68" name="Shape"/>
            <p:cNvSpPr/>
            <p:nvPr/>
          </p:nvSpPr>
          <p:spPr>
            <a:xfrm>
              <a:off x="2890232" y="443224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469"/>
                  </a:moveTo>
                  <a:cubicBezTo>
                    <a:pt x="19099" y="2640"/>
                    <a:pt x="15264" y="0"/>
                    <a:pt x="10792" y="0"/>
                  </a:cubicBezTo>
                  <a:cubicBezTo>
                    <a:pt x="6321" y="0"/>
                    <a:pt x="2486" y="2640"/>
                    <a:pt x="849" y="6469"/>
                  </a:cubicBezTo>
                  <a:cubicBezTo>
                    <a:pt x="0" y="6469"/>
                    <a:pt x="0" y="6469"/>
                    <a:pt x="0" y="6469"/>
                  </a:cubicBezTo>
                  <a:cubicBezTo>
                    <a:pt x="0" y="10781"/>
                    <a:pt x="0" y="10781"/>
                    <a:pt x="0" y="10781"/>
                  </a:cubicBezTo>
                  <a:cubicBezTo>
                    <a:pt x="0" y="16730"/>
                    <a:pt x="4820" y="21600"/>
                    <a:pt x="10792" y="21600"/>
                  </a:cubicBezTo>
                  <a:cubicBezTo>
                    <a:pt x="16765" y="21600"/>
                    <a:pt x="21600" y="16730"/>
                    <a:pt x="21600" y="10781"/>
                  </a:cubicBezTo>
                  <a:cubicBezTo>
                    <a:pt x="21600" y="6469"/>
                    <a:pt x="21600" y="6469"/>
                    <a:pt x="21600" y="6469"/>
                  </a:cubicBezTo>
                  <a:lnTo>
                    <a:pt x="20736" y="6469"/>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69" name="Shape"/>
            <p:cNvSpPr/>
            <p:nvPr/>
          </p:nvSpPr>
          <p:spPr>
            <a:xfrm>
              <a:off x="2890232" y="43519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916"/>
                    <a:pt x="16765" y="21600"/>
                    <a:pt x="10792" y="21600"/>
                  </a:cubicBezTo>
                  <a:cubicBezTo>
                    <a:pt x="4820" y="21600"/>
                    <a:pt x="0" y="16916"/>
                    <a:pt x="0" y="10819"/>
                  </a:cubicBezTo>
                  <a:cubicBezTo>
                    <a:pt x="0" y="4870"/>
                    <a:pt x="4820" y="0"/>
                    <a:pt x="10792"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70" name="Shape"/>
            <p:cNvSpPr/>
            <p:nvPr/>
          </p:nvSpPr>
          <p:spPr>
            <a:xfrm>
              <a:off x="2952675" y="436684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761" y="21600"/>
                    <a:pt x="10835" y="21600"/>
                  </a:cubicBezTo>
                  <a:cubicBezTo>
                    <a:pt x="4839" y="21600"/>
                    <a:pt x="0" y="16770"/>
                    <a:pt x="0" y="10867"/>
                  </a:cubicBezTo>
                  <a:cubicBezTo>
                    <a:pt x="0" y="4830"/>
                    <a:pt x="4839" y="0"/>
                    <a:pt x="10835" y="0"/>
                  </a:cubicBezTo>
                  <a:cubicBezTo>
                    <a:pt x="16761"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71" name="Shape"/>
            <p:cNvSpPr/>
            <p:nvPr/>
          </p:nvSpPr>
          <p:spPr>
            <a:xfrm>
              <a:off x="2857523" y="4328202"/>
              <a:ext cx="956794" cy="391724"/>
            </a:xfrm>
            <a:custGeom>
              <a:avLst/>
              <a:gdLst/>
              <a:ahLst/>
              <a:cxnLst>
                <a:cxn ang="0">
                  <a:pos x="wd2" y="hd2"/>
                </a:cxn>
                <a:cxn ang="5400000">
                  <a:pos x="wd2" y="hd2"/>
                </a:cxn>
                <a:cxn ang="10800000">
                  <a:pos x="wd2" y="hd2"/>
                </a:cxn>
                <a:cxn ang="16200000">
                  <a:pos x="wd2" y="hd2"/>
                </a:cxn>
              </a:cxnLst>
              <a:rect l="0" t="0" r="r" b="b"/>
              <a:pathLst>
                <a:path w="21600" h="21600" extrusionOk="0">
                  <a:moveTo>
                    <a:pt x="20751" y="6598"/>
                  </a:moveTo>
                  <a:cubicBezTo>
                    <a:pt x="19114" y="2801"/>
                    <a:pt x="15279" y="0"/>
                    <a:pt x="10808" y="0"/>
                  </a:cubicBezTo>
                  <a:cubicBezTo>
                    <a:pt x="6321" y="0"/>
                    <a:pt x="2486" y="2801"/>
                    <a:pt x="849" y="6598"/>
                  </a:cubicBezTo>
                  <a:cubicBezTo>
                    <a:pt x="0" y="6598"/>
                    <a:pt x="0" y="6598"/>
                    <a:pt x="0" y="6598"/>
                  </a:cubicBezTo>
                  <a:cubicBezTo>
                    <a:pt x="0" y="10726"/>
                    <a:pt x="0" y="10726"/>
                    <a:pt x="0" y="10726"/>
                  </a:cubicBezTo>
                  <a:cubicBezTo>
                    <a:pt x="0" y="16771"/>
                    <a:pt x="4835" y="21600"/>
                    <a:pt x="10808" y="21600"/>
                  </a:cubicBezTo>
                  <a:cubicBezTo>
                    <a:pt x="16765" y="21600"/>
                    <a:pt x="21600" y="16771"/>
                    <a:pt x="21600" y="10726"/>
                  </a:cubicBezTo>
                  <a:cubicBezTo>
                    <a:pt x="21600" y="6598"/>
                    <a:pt x="21600" y="6598"/>
                    <a:pt x="21600" y="6598"/>
                  </a:cubicBezTo>
                  <a:lnTo>
                    <a:pt x="20751" y="659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72" name="Shape"/>
            <p:cNvSpPr/>
            <p:nvPr/>
          </p:nvSpPr>
          <p:spPr>
            <a:xfrm>
              <a:off x="2857523" y="4250913"/>
              <a:ext cx="956794"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5" y="21600"/>
                    <a:pt x="10808" y="21600"/>
                  </a:cubicBezTo>
                  <a:cubicBezTo>
                    <a:pt x="4835" y="21600"/>
                    <a:pt x="0" y="16730"/>
                    <a:pt x="0" y="10819"/>
                  </a:cubicBezTo>
                  <a:cubicBezTo>
                    <a:pt x="0" y="4870"/>
                    <a:pt x="4835" y="0"/>
                    <a:pt x="10808"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73" name="Shape"/>
            <p:cNvSpPr/>
            <p:nvPr/>
          </p:nvSpPr>
          <p:spPr>
            <a:xfrm>
              <a:off x="2922940" y="4265776"/>
              <a:ext cx="825959"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805"/>
                    <a:pt x="16816" y="21600"/>
                    <a:pt x="10818" y="21600"/>
                  </a:cubicBezTo>
                  <a:cubicBezTo>
                    <a:pt x="4784" y="21600"/>
                    <a:pt x="0" y="16805"/>
                    <a:pt x="0" y="10890"/>
                  </a:cubicBezTo>
                  <a:cubicBezTo>
                    <a:pt x="0" y="4840"/>
                    <a:pt x="4784" y="0"/>
                    <a:pt x="10818" y="0"/>
                  </a:cubicBezTo>
                  <a:cubicBezTo>
                    <a:pt x="16816" y="0"/>
                    <a:pt x="21600" y="4840"/>
                    <a:pt x="21600" y="1089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74" name="Shape"/>
            <p:cNvSpPr/>
            <p:nvPr/>
          </p:nvSpPr>
          <p:spPr>
            <a:xfrm>
              <a:off x="2922940" y="4236049"/>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443"/>
                  </a:moveTo>
                  <a:cubicBezTo>
                    <a:pt x="19114" y="2607"/>
                    <a:pt x="15279" y="0"/>
                    <a:pt x="10808" y="0"/>
                  </a:cubicBezTo>
                  <a:cubicBezTo>
                    <a:pt x="6321" y="0"/>
                    <a:pt x="2486" y="2607"/>
                    <a:pt x="849" y="6443"/>
                  </a:cubicBezTo>
                  <a:cubicBezTo>
                    <a:pt x="0" y="6443"/>
                    <a:pt x="0" y="6443"/>
                    <a:pt x="0" y="6443"/>
                  </a:cubicBezTo>
                  <a:cubicBezTo>
                    <a:pt x="0" y="10800"/>
                    <a:pt x="0" y="10800"/>
                    <a:pt x="0" y="10800"/>
                  </a:cubicBezTo>
                  <a:cubicBezTo>
                    <a:pt x="0" y="16721"/>
                    <a:pt x="4835" y="21600"/>
                    <a:pt x="10808" y="21600"/>
                  </a:cubicBezTo>
                  <a:cubicBezTo>
                    <a:pt x="16765" y="21600"/>
                    <a:pt x="21600" y="16721"/>
                    <a:pt x="21600" y="10800"/>
                  </a:cubicBezTo>
                  <a:cubicBezTo>
                    <a:pt x="21600" y="6443"/>
                    <a:pt x="21600" y="6443"/>
                    <a:pt x="21600" y="6443"/>
                  </a:cubicBezTo>
                  <a:lnTo>
                    <a:pt x="20751" y="6443"/>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75" name="Shape"/>
            <p:cNvSpPr/>
            <p:nvPr/>
          </p:nvSpPr>
          <p:spPr>
            <a:xfrm>
              <a:off x="2922940" y="4155788"/>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87"/>
                    <a:pt x="16765" y="21600"/>
                    <a:pt x="10808" y="21600"/>
                  </a:cubicBezTo>
                  <a:cubicBezTo>
                    <a:pt x="4835" y="21600"/>
                    <a:pt x="0" y="16887"/>
                    <a:pt x="0" y="10800"/>
                  </a:cubicBezTo>
                  <a:cubicBezTo>
                    <a:pt x="0" y="4899"/>
                    <a:pt x="4835" y="0"/>
                    <a:pt x="10808" y="0"/>
                  </a:cubicBezTo>
                  <a:cubicBezTo>
                    <a:pt x="16765" y="0"/>
                    <a:pt x="21600" y="489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76" name="Shape"/>
            <p:cNvSpPr/>
            <p:nvPr/>
          </p:nvSpPr>
          <p:spPr>
            <a:xfrm>
              <a:off x="2988357" y="417065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47" y="21600"/>
                    <a:pt x="10844" y="21600"/>
                  </a:cubicBezTo>
                  <a:cubicBezTo>
                    <a:pt x="4853" y="21600"/>
                    <a:pt x="0" y="16770"/>
                    <a:pt x="0" y="10912"/>
                  </a:cubicBezTo>
                  <a:cubicBezTo>
                    <a:pt x="0" y="4830"/>
                    <a:pt x="4853" y="0"/>
                    <a:pt x="10844" y="0"/>
                  </a:cubicBezTo>
                  <a:cubicBezTo>
                    <a:pt x="16747"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77" name="Shape"/>
            <p:cNvSpPr/>
            <p:nvPr/>
          </p:nvSpPr>
          <p:spPr>
            <a:xfrm>
              <a:off x="2836709" y="4105252"/>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36" y="6629"/>
                  </a:moveTo>
                  <a:cubicBezTo>
                    <a:pt x="19099" y="2756"/>
                    <a:pt x="15279" y="0"/>
                    <a:pt x="10792" y="0"/>
                  </a:cubicBezTo>
                  <a:cubicBezTo>
                    <a:pt x="6321" y="0"/>
                    <a:pt x="2486" y="2756"/>
                    <a:pt x="864" y="6629"/>
                  </a:cubicBezTo>
                  <a:cubicBezTo>
                    <a:pt x="0" y="6629"/>
                    <a:pt x="0" y="6629"/>
                    <a:pt x="0" y="6629"/>
                  </a:cubicBezTo>
                  <a:cubicBezTo>
                    <a:pt x="0" y="10800"/>
                    <a:pt x="0" y="10800"/>
                    <a:pt x="0" y="10800"/>
                  </a:cubicBezTo>
                  <a:cubicBezTo>
                    <a:pt x="0" y="16908"/>
                    <a:pt x="4835" y="21600"/>
                    <a:pt x="10792" y="21600"/>
                  </a:cubicBezTo>
                  <a:cubicBezTo>
                    <a:pt x="16765" y="21600"/>
                    <a:pt x="21600" y="16908"/>
                    <a:pt x="21600" y="10800"/>
                  </a:cubicBezTo>
                  <a:cubicBezTo>
                    <a:pt x="21600" y="6629"/>
                    <a:pt x="21600" y="6629"/>
                    <a:pt x="21600" y="6629"/>
                  </a:cubicBezTo>
                  <a:lnTo>
                    <a:pt x="20736" y="6629"/>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78" name="Shape"/>
            <p:cNvSpPr/>
            <p:nvPr/>
          </p:nvSpPr>
          <p:spPr>
            <a:xfrm>
              <a:off x="2836709" y="403093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5" y="21600"/>
                    <a:pt x="10792" y="21600"/>
                  </a:cubicBezTo>
                  <a:cubicBezTo>
                    <a:pt x="4835" y="21600"/>
                    <a:pt x="0" y="16730"/>
                    <a:pt x="0" y="10819"/>
                  </a:cubicBezTo>
                  <a:cubicBezTo>
                    <a:pt x="0" y="4870"/>
                    <a:pt x="4835" y="0"/>
                    <a:pt x="10792" y="0"/>
                  </a:cubicBezTo>
                  <a:cubicBezTo>
                    <a:pt x="16765" y="0"/>
                    <a:pt x="21600" y="4870"/>
                    <a:pt x="2160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79" name="Shape"/>
            <p:cNvSpPr/>
            <p:nvPr/>
          </p:nvSpPr>
          <p:spPr>
            <a:xfrm>
              <a:off x="2902126" y="4042826"/>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710"/>
                  </a:moveTo>
                  <a:cubicBezTo>
                    <a:pt x="21600" y="16805"/>
                    <a:pt x="16744" y="21600"/>
                    <a:pt x="10747" y="21600"/>
                  </a:cubicBezTo>
                  <a:cubicBezTo>
                    <a:pt x="4769" y="21600"/>
                    <a:pt x="0" y="16805"/>
                    <a:pt x="0" y="10710"/>
                  </a:cubicBezTo>
                  <a:cubicBezTo>
                    <a:pt x="0" y="4795"/>
                    <a:pt x="4769" y="0"/>
                    <a:pt x="10747" y="0"/>
                  </a:cubicBezTo>
                  <a:cubicBezTo>
                    <a:pt x="16744" y="0"/>
                    <a:pt x="21600" y="4795"/>
                    <a:pt x="21600" y="1071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80" name="Shape"/>
            <p:cNvSpPr/>
            <p:nvPr/>
          </p:nvSpPr>
          <p:spPr>
            <a:xfrm>
              <a:off x="2836709" y="399823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618"/>
                  </a:moveTo>
                  <a:cubicBezTo>
                    <a:pt x="19099" y="2788"/>
                    <a:pt x="15279" y="0"/>
                    <a:pt x="10792" y="0"/>
                  </a:cubicBezTo>
                  <a:cubicBezTo>
                    <a:pt x="6321" y="0"/>
                    <a:pt x="2486" y="2788"/>
                    <a:pt x="864" y="6618"/>
                  </a:cubicBezTo>
                  <a:cubicBezTo>
                    <a:pt x="0" y="6618"/>
                    <a:pt x="0" y="6618"/>
                    <a:pt x="0" y="6618"/>
                  </a:cubicBezTo>
                  <a:cubicBezTo>
                    <a:pt x="0" y="10819"/>
                    <a:pt x="0" y="10819"/>
                    <a:pt x="0" y="10819"/>
                  </a:cubicBezTo>
                  <a:cubicBezTo>
                    <a:pt x="0" y="16916"/>
                    <a:pt x="4835" y="21600"/>
                    <a:pt x="10792" y="21600"/>
                  </a:cubicBezTo>
                  <a:cubicBezTo>
                    <a:pt x="16765" y="21600"/>
                    <a:pt x="21600" y="16916"/>
                    <a:pt x="21600" y="10819"/>
                  </a:cubicBezTo>
                  <a:cubicBezTo>
                    <a:pt x="21600" y="6618"/>
                    <a:pt x="21600" y="6618"/>
                    <a:pt x="21600" y="6618"/>
                  </a:cubicBezTo>
                  <a:lnTo>
                    <a:pt x="20736"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81" name="Shape"/>
            <p:cNvSpPr/>
            <p:nvPr/>
          </p:nvSpPr>
          <p:spPr>
            <a:xfrm>
              <a:off x="2836709" y="392392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65" y="21600"/>
                    <a:pt x="10792" y="21600"/>
                  </a:cubicBezTo>
                  <a:cubicBezTo>
                    <a:pt x="4835" y="21600"/>
                    <a:pt x="0" y="16730"/>
                    <a:pt x="0" y="10781"/>
                  </a:cubicBezTo>
                  <a:cubicBezTo>
                    <a:pt x="0" y="4870"/>
                    <a:pt x="4835" y="0"/>
                    <a:pt x="10792" y="0"/>
                  </a:cubicBezTo>
                  <a:cubicBezTo>
                    <a:pt x="16765"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82" name="Shape"/>
            <p:cNvSpPr/>
            <p:nvPr/>
          </p:nvSpPr>
          <p:spPr>
            <a:xfrm>
              <a:off x="2902126" y="3935810"/>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760"/>
                    <a:pt x="16744" y="21600"/>
                    <a:pt x="10747" y="21600"/>
                  </a:cubicBezTo>
                  <a:cubicBezTo>
                    <a:pt x="4769" y="21600"/>
                    <a:pt x="0" y="16760"/>
                    <a:pt x="0" y="10890"/>
                  </a:cubicBezTo>
                  <a:cubicBezTo>
                    <a:pt x="0" y="4795"/>
                    <a:pt x="4769" y="0"/>
                    <a:pt x="10747" y="0"/>
                  </a:cubicBezTo>
                  <a:cubicBezTo>
                    <a:pt x="16744" y="0"/>
                    <a:pt x="21600" y="4795"/>
                    <a:pt x="21600" y="1089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83" name="Shape"/>
            <p:cNvSpPr/>
            <p:nvPr/>
          </p:nvSpPr>
          <p:spPr>
            <a:xfrm>
              <a:off x="2875364" y="3909056"/>
              <a:ext cx="959767" cy="388751"/>
            </a:xfrm>
            <a:custGeom>
              <a:avLst/>
              <a:gdLst/>
              <a:ahLst/>
              <a:cxnLst>
                <a:cxn ang="0">
                  <a:pos x="wd2" y="hd2"/>
                </a:cxn>
                <a:cxn ang="5400000">
                  <a:pos x="wd2" y="hd2"/>
                </a:cxn>
                <a:cxn ang="10800000">
                  <a:pos x="wd2" y="hd2"/>
                </a:cxn>
                <a:cxn ang="16200000">
                  <a:pos x="wd2" y="hd2"/>
                </a:cxn>
              </a:cxnLst>
              <a:rect l="0" t="0" r="r" b="b"/>
              <a:pathLst>
                <a:path w="21600" h="21600" extrusionOk="0">
                  <a:moveTo>
                    <a:pt x="20678" y="6618"/>
                  </a:moveTo>
                  <a:cubicBezTo>
                    <a:pt x="19045" y="2788"/>
                    <a:pt x="15221" y="0"/>
                    <a:pt x="10762" y="0"/>
                  </a:cubicBezTo>
                  <a:cubicBezTo>
                    <a:pt x="6364" y="0"/>
                    <a:pt x="2539" y="2788"/>
                    <a:pt x="846" y="6618"/>
                  </a:cubicBezTo>
                  <a:cubicBezTo>
                    <a:pt x="0" y="6618"/>
                    <a:pt x="0" y="6618"/>
                    <a:pt x="0" y="6618"/>
                  </a:cubicBezTo>
                  <a:cubicBezTo>
                    <a:pt x="0" y="10819"/>
                    <a:pt x="0" y="10819"/>
                    <a:pt x="0" y="10819"/>
                  </a:cubicBezTo>
                  <a:cubicBezTo>
                    <a:pt x="0" y="16730"/>
                    <a:pt x="4807" y="21600"/>
                    <a:pt x="10762" y="21600"/>
                  </a:cubicBezTo>
                  <a:cubicBezTo>
                    <a:pt x="16703" y="21600"/>
                    <a:pt x="21600" y="16730"/>
                    <a:pt x="21600" y="10819"/>
                  </a:cubicBezTo>
                  <a:cubicBezTo>
                    <a:pt x="21600" y="6618"/>
                    <a:pt x="21600" y="6618"/>
                    <a:pt x="21600" y="6618"/>
                  </a:cubicBezTo>
                  <a:lnTo>
                    <a:pt x="20678"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84" name="Shape"/>
            <p:cNvSpPr/>
            <p:nvPr/>
          </p:nvSpPr>
          <p:spPr>
            <a:xfrm>
              <a:off x="2875364" y="3834739"/>
              <a:ext cx="959767"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03" y="21600"/>
                    <a:pt x="10762" y="21600"/>
                  </a:cubicBezTo>
                  <a:cubicBezTo>
                    <a:pt x="4807" y="21600"/>
                    <a:pt x="0" y="16730"/>
                    <a:pt x="0" y="10781"/>
                  </a:cubicBezTo>
                  <a:cubicBezTo>
                    <a:pt x="0" y="4870"/>
                    <a:pt x="4807" y="0"/>
                    <a:pt x="10762" y="0"/>
                  </a:cubicBezTo>
                  <a:cubicBezTo>
                    <a:pt x="16703"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85" name="Shape"/>
            <p:cNvSpPr/>
            <p:nvPr/>
          </p:nvSpPr>
          <p:spPr>
            <a:xfrm>
              <a:off x="2940781" y="3846630"/>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1" y="21600"/>
                    <a:pt x="10765" y="21600"/>
                  </a:cubicBezTo>
                  <a:cubicBezTo>
                    <a:pt x="4856" y="21600"/>
                    <a:pt x="0" y="16770"/>
                    <a:pt x="0" y="10688"/>
                  </a:cubicBezTo>
                  <a:cubicBezTo>
                    <a:pt x="0" y="4830"/>
                    <a:pt x="4856" y="0"/>
                    <a:pt x="10765" y="0"/>
                  </a:cubicBezTo>
                  <a:cubicBezTo>
                    <a:pt x="16761"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86" name="Shape"/>
            <p:cNvSpPr/>
            <p:nvPr/>
          </p:nvSpPr>
          <p:spPr>
            <a:xfrm>
              <a:off x="2857523" y="3802040"/>
              <a:ext cx="956794" cy="388752"/>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14" y="2788"/>
                    <a:pt x="15279" y="0"/>
                    <a:pt x="10808" y="0"/>
                  </a:cubicBezTo>
                  <a:cubicBezTo>
                    <a:pt x="6321" y="0"/>
                    <a:pt x="2486" y="2788"/>
                    <a:pt x="849" y="6618"/>
                  </a:cubicBezTo>
                  <a:cubicBezTo>
                    <a:pt x="0" y="6618"/>
                    <a:pt x="0" y="6618"/>
                    <a:pt x="0" y="6618"/>
                  </a:cubicBezTo>
                  <a:cubicBezTo>
                    <a:pt x="0" y="10781"/>
                    <a:pt x="0" y="10781"/>
                    <a:pt x="0" y="10781"/>
                  </a:cubicBezTo>
                  <a:cubicBezTo>
                    <a:pt x="0" y="16878"/>
                    <a:pt x="4835" y="21600"/>
                    <a:pt x="10808" y="21600"/>
                  </a:cubicBezTo>
                  <a:cubicBezTo>
                    <a:pt x="16765" y="21600"/>
                    <a:pt x="21600" y="16878"/>
                    <a:pt x="21600" y="10781"/>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87" name="Shape"/>
            <p:cNvSpPr/>
            <p:nvPr/>
          </p:nvSpPr>
          <p:spPr>
            <a:xfrm>
              <a:off x="2857523" y="3727724"/>
              <a:ext cx="956794"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1"/>
                    <a:pt x="16765" y="21600"/>
                    <a:pt x="10808" y="21600"/>
                  </a:cubicBezTo>
                  <a:cubicBezTo>
                    <a:pt x="4835" y="21600"/>
                    <a:pt x="0" y="16721"/>
                    <a:pt x="0" y="10800"/>
                  </a:cubicBezTo>
                  <a:cubicBezTo>
                    <a:pt x="0" y="4879"/>
                    <a:pt x="4835" y="0"/>
                    <a:pt x="10808" y="0"/>
                  </a:cubicBezTo>
                  <a:cubicBezTo>
                    <a:pt x="16765" y="0"/>
                    <a:pt x="21600" y="487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88" name="Shape"/>
            <p:cNvSpPr/>
            <p:nvPr/>
          </p:nvSpPr>
          <p:spPr>
            <a:xfrm>
              <a:off x="2922940" y="3739614"/>
              <a:ext cx="825959"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816" y="21600"/>
                    <a:pt x="10818" y="21600"/>
                  </a:cubicBezTo>
                  <a:cubicBezTo>
                    <a:pt x="4784" y="21600"/>
                    <a:pt x="0" y="16770"/>
                    <a:pt x="0" y="10867"/>
                  </a:cubicBezTo>
                  <a:cubicBezTo>
                    <a:pt x="0" y="4830"/>
                    <a:pt x="4784" y="0"/>
                    <a:pt x="10818" y="0"/>
                  </a:cubicBezTo>
                  <a:cubicBezTo>
                    <a:pt x="16816"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89" name="Shape"/>
            <p:cNvSpPr/>
            <p:nvPr/>
          </p:nvSpPr>
          <p:spPr>
            <a:xfrm>
              <a:off x="2902126" y="3689079"/>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12" y="2602"/>
                    <a:pt x="15275" y="0"/>
                    <a:pt x="10800" y="0"/>
                  </a:cubicBezTo>
                  <a:cubicBezTo>
                    <a:pt x="6325" y="0"/>
                    <a:pt x="2488" y="2602"/>
                    <a:pt x="849" y="6618"/>
                  </a:cubicBezTo>
                  <a:cubicBezTo>
                    <a:pt x="0" y="6618"/>
                    <a:pt x="0" y="6618"/>
                    <a:pt x="0" y="6618"/>
                  </a:cubicBezTo>
                  <a:cubicBezTo>
                    <a:pt x="0" y="10819"/>
                    <a:pt x="0" y="10819"/>
                    <a:pt x="0" y="10819"/>
                  </a:cubicBezTo>
                  <a:cubicBezTo>
                    <a:pt x="0" y="16730"/>
                    <a:pt x="4824" y="21600"/>
                    <a:pt x="10800" y="21600"/>
                  </a:cubicBezTo>
                  <a:cubicBezTo>
                    <a:pt x="16761" y="21600"/>
                    <a:pt x="21600" y="16730"/>
                    <a:pt x="21600" y="10819"/>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90" name="Shape"/>
            <p:cNvSpPr/>
            <p:nvPr/>
          </p:nvSpPr>
          <p:spPr>
            <a:xfrm>
              <a:off x="2902126" y="3614762"/>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21"/>
                    <a:pt x="16761" y="21600"/>
                    <a:pt x="10800" y="21600"/>
                  </a:cubicBezTo>
                  <a:cubicBezTo>
                    <a:pt x="4824" y="21600"/>
                    <a:pt x="0" y="16721"/>
                    <a:pt x="0" y="10800"/>
                  </a:cubicBezTo>
                  <a:cubicBezTo>
                    <a:pt x="0" y="4692"/>
                    <a:pt x="4824" y="0"/>
                    <a:pt x="10800" y="0"/>
                  </a:cubicBezTo>
                  <a:cubicBezTo>
                    <a:pt x="16761" y="0"/>
                    <a:pt x="21600" y="4692"/>
                    <a:pt x="2160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91" name="Shape"/>
            <p:cNvSpPr/>
            <p:nvPr/>
          </p:nvSpPr>
          <p:spPr>
            <a:xfrm>
              <a:off x="2964569" y="3626653"/>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5" y="21600"/>
                    <a:pt x="10844" y="21600"/>
                  </a:cubicBezTo>
                  <a:cubicBezTo>
                    <a:pt x="4853" y="21600"/>
                    <a:pt x="0" y="16770"/>
                    <a:pt x="0" y="10688"/>
                  </a:cubicBezTo>
                  <a:cubicBezTo>
                    <a:pt x="0" y="4830"/>
                    <a:pt x="4853" y="0"/>
                    <a:pt x="10844" y="0"/>
                  </a:cubicBezTo>
                  <a:cubicBezTo>
                    <a:pt x="16765"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92" name="Shape"/>
            <p:cNvSpPr/>
            <p:nvPr/>
          </p:nvSpPr>
          <p:spPr>
            <a:xfrm>
              <a:off x="2890232" y="3582063"/>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618"/>
                  </a:moveTo>
                  <a:cubicBezTo>
                    <a:pt x="19099" y="2788"/>
                    <a:pt x="15264" y="0"/>
                    <a:pt x="10792" y="0"/>
                  </a:cubicBezTo>
                  <a:cubicBezTo>
                    <a:pt x="6321" y="0"/>
                    <a:pt x="2486" y="2788"/>
                    <a:pt x="849" y="6618"/>
                  </a:cubicBezTo>
                  <a:cubicBezTo>
                    <a:pt x="0" y="6618"/>
                    <a:pt x="0" y="6618"/>
                    <a:pt x="0" y="6618"/>
                  </a:cubicBezTo>
                  <a:cubicBezTo>
                    <a:pt x="0" y="10781"/>
                    <a:pt x="0" y="10781"/>
                    <a:pt x="0" y="10781"/>
                  </a:cubicBezTo>
                  <a:cubicBezTo>
                    <a:pt x="0" y="16730"/>
                    <a:pt x="4820" y="21600"/>
                    <a:pt x="10792" y="21600"/>
                  </a:cubicBezTo>
                  <a:cubicBezTo>
                    <a:pt x="16765" y="21600"/>
                    <a:pt x="21600" y="16730"/>
                    <a:pt x="21600" y="10781"/>
                  </a:cubicBezTo>
                  <a:cubicBezTo>
                    <a:pt x="21600" y="6618"/>
                    <a:pt x="21600" y="6618"/>
                    <a:pt x="21600" y="6618"/>
                  </a:cubicBezTo>
                  <a:lnTo>
                    <a:pt x="20736"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93" name="Shape"/>
            <p:cNvSpPr/>
            <p:nvPr/>
          </p:nvSpPr>
          <p:spPr>
            <a:xfrm>
              <a:off x="2890232" y="3504774"/>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01"/>
                    <a:pt x="16765" y="21600"/>
                    <a:pt x="10792" y="21600"/>
                  </a:cubicBezTo>
                  <a:cubicBezTo>
                    <a:pt x="4820" y="21600"/>
                    <a:pt x="0" y="16701"/>
                    <a:pt x="0" y="10800"/>
                  </a:cubicBezTo>
                  <a:cubicBezTo>
                    <a:pt x="0" y="4713"/>
                    <a:pt x="4820" y="0"/>
                    <a:pt x="10792" y="0"/>
                  </a:cubicBezTo>
                  <a:cubicBezTo>
                    <a:pt x="16765" y="0"/>
                    <a:pt x="21600" y="4713"/>
                    <a:pt x="2160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94" name="Shape"/>
            <p:cNvSpPr/>
            <p:nvPr/>
          </p:nvSpPr>
          <p:spPr>
            <a:xfrm>
              <a:off x="2952675" y="351963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1" y="21600"/>
                    <a:pt x="10835" y="21600"/>
                  </a:cubicBezTo>
                  <a:cubicBezTo>
                    <a:pt x="4839" y="21600"/>
                    <a:pt x="0" y="16770"/>
                    <a:pt x="0" y="10688"/>
                  </a:cubicBezTo>
                  <a:cubicBezTo>
                    <a:pt x="0" y="4830"/>
                    <a:pt x="4839" y="0"/>
                    <a:pt x="10835" y="0"/>
                  </a:cubicBezTo>
                  <a:cubicBezTo>
                    <a:pt x="16761"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95" name="Shape"/>
            <p:cNvSpPr/>
            <p:nvPr/>
          </p:nvSpPr>
          <p:spPr>
            <a:xfrm>
              <a:off x="2940781" y="34928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0751" y="6643"/>
                  </a:moveTo>
                  <a:cubicBezTo>
                    <a:pt x="19128" y="2635"/>
                    <a:pt x="15275" y="0"/>
                    <a:pt x="10800" y="0"/>
                  </a:cubicBezTo>
                  <a:cubicBezTo>
                    <a:pt x="6325" y="0"/>
                    <a:pt x="2488" y="2635"/>
                    <a:pt x="849" y="6643"/>
                  </a:cubicBezTo>
                  <a:cubicBezTo>
                    <a:pt x="0" y="6643"/>
                    <a:pt x="0" y="6643"/>
                    <a:pt x="0" y="6643"/>
                  </a:cubicBezTo>
                  <a:cubicBezTo>
                    <a:pt x="0" y="10800"/>
                    <a:pt x="0" y="10800"/>
                    <a:pt x="0" y="10800"/>
                  </a:cubicBezTo>
                  <a:cubicBezTo>
                    <a:pt x="0" y="16738"/>
                    <a:pt x="4839" y="21600"/>
                    <a:pt x="10800" y="21600"/>
                  </a:cubicBezTo>
                  <a:cubicBezTo>
                    <a:pt x="16761" y="21600"/>
                    <a:pt x="21600" y="16738"/>
                    <a:pt x="21600" y="10800"/>
                  </a:cubicBezTo>
                  <a:cubicBezTo>
                    <a:pt x="21600" y="6643"/>
                    <a:pt x="21600" y="6643"/>
                    <a:pt x="21600" y="6643"/>
                  </a:cubicBezTo>
                  <a:lnTo>
                    <a:pt x="20751" y="6643"/>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96" name="Shape"/>
            <p:cNvSpPr/>
            <p:nvPr/>
          </p:nvSpPr>
          <p:spPr>
            <a:xfrm>
              <a:off x="2940781" y="3418566"/>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30"/>
                    <a:pt x="16761" y="21600"/>
                    <a:pt x="10800" y="21600"/>
                  </a:cubicBezTo>
                  <a:cubicBezTo>
                    <a:pt x="4839" y="21600"/>
                    <a:pt x="0" y="16730"/>
                    <a:pt x="0" y="10819"/>
                  </a:cubicBezTo>
                  <a:cubicBezTo>
                    <a:pt x="0" y="4722"/>
                    <a:pt x="4839" y="0"/>
                    <a:pt x="10800" y="0"/>
                  </a:cubicBezTo>
                  <a:cubicBezTo>
                    <a:pt x="16761" y="0"/>
                    <a:pt x="21600" y="4722"/>
                    <a:pt x="2160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97" name="Shape"/>
            <p:cNvSpPr/>
            <p:nvPr/>
          </p:nvSpPr>
          <p:spPr>
            <a:xfrm>
              <a:off x="3006198" y="343045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688"/>
                  </a:moveTo>
                  <a:cubicBezTo>
                    <a:pt x="21600" y="16770"/>
                    <a:pt x="16765" y="21600"/>
                    <a:pt x="10756" y="21600"/>
                  </a:cubicBezTo>
                  <a:cubicBezTo>
                    <a:pt x="4853" y="21600"/>
                    <a:pt x="0" y="16770"/>
                    <a:pt x="0" y="10688"/>
                  </a:cubicBezTo>
                  <a:cubicBezTo>
                    <a:pt x="0" y="4830"/>
                    <a:pt x="4853" y="0"/>
                    <a:pt x="10756" y="0"/>
                  </a:cubicBezTo>
                  <a:cubicBezTo>
                    <a:pt x="16765" y="0"/>
                    <a:pt x="21600" y="4830"/>
                    <a:pt x="2160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98" name="Shape"/>
            <p:cNvSpPr/>
            <p:nvPr/>
          </p:nvSpPr>
          <p:spPr>
            <a:xfrm>
              <a:off x="2890232" y="338586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36" y="6618"/>
                  </a:moveTo>
                  <a:cubicBezTo>
                    <a:pt x="19099" y="2788"/>
                    <a:pt x="15264" y="0"/>
                    <a:pt x="10792" y="0"/>
                  </a:cubicBezTo>
                  <a:cubicBezTo>
                    <a:pt x="6321" y="0"/>
                    <a:pt x="2486" y="2788"/>
                    <a:pt x="849" y="6618"/>
                  </a:cubicBezTo>
                  <a:cubicBezTo>
                    <a:pt x="0" y="6618"/>
                    <a:pt x="0" y="6618"/>
                    <a:pt x="0" y="6618"/>
                  </a:cubicBezTo>
                  <a:cubicBezTo>
                    <a:pt x="0" y="10819"/>
                    <a:pt x="0" y="10819"/>
                    <a:pt x="0" y="10819"/>
                  </a:cubicBezTo>
                  <a:cubicBezTo>
                    <a:pt x="0" y="16730"/>
                    <a:pt x="4820" y="21600"/>
                    <a:pt x="10792" y="21600"/>
                  </a:cubicBezTo>
                  <a:cubicBezTo>
                    <a:pt x="16765" y="21600"/>
                    <a:pt x="21600" y="16730"/>
                    <a:pt x="21600" y="10819"/>
                  </a:cubicBezTo>
                  <a:cubicBezTo>
                    <a:pt x="21600" y="6618"/>
                    <a:pt x="21600" y="6618"/>
                    <a:pt x="21600" y="6618"/>
                  </a:cubicBezTo>
                  <a:lnTo>
                    <a:pt x="20736"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99" name="Shape"/>
            <p:cNvSpPr/>
            <p:nvPr/>
          </p:nvSpPr>
          <p:spPr>
            <a:xfrm>
              <a:off x="2890232" y="331155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65" y="21600"/>
                    <a:pt x="10792" y="21600"/>
                  </a:cubicBezTo>
                  <a:cubicBezTo>
                    <a:pt x="4820" y="21600"/>
                    <a:pt x="0" y="16730"/>
                    <a:pt x="0" y="10781"/>
                  </a:cubicBezTo>
                  <a:cubicBezTo>
                    <a:pt x="0" y="4684"/>
                    <a:pt x="4820" y="0"/>
                    <a:pt x="10792" y="0"/>
                  </a:cubicBezTo>
                  <a:cubicBezTo>
                    <a:pt x="16765" y="0"/>
                    <a:pt x="21600" y="4684"/>
                    <a:pt x="2160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00" name="Shape"/>
            <p:cNvSpPr/>
            <p:nvPr/>
          </p:nvSpPr>
          <p:spPr>
            <a:xfrm>
              <a:off x="2952675" y="33234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733"/>
                  </a:moveTo>
                  <a:cubicBezTo>
                    <a:pt x="21600" y="16770"/>
                    <a:pt x="16761" y="21600"/>
                    <a:pt x="10835" y="21600"/>
                  </a:cubicBezTo>
                  <a:cubicBezTo>
                    <a:pt x="4839" y="21600"/>
                    <a:pt x="0" y="16770"/>
                    <a:pt x="0" y="10733"/>
                  </a:cubicBezTo>
                  <a:cubicBezTo>
                    <a:pt x="0" y="4830"/>
                    <a:pt x="4839" y="0"/>
                    <a:pt x="10835" y="0"/>
                  </a:cubicBezTo>
                  <a:cubicBezTo>
                    <a:pt x="16761" y="0"/>
                    <a:pt x="21600" y="4830"/>
                    <a:pt x="21600" y="10733"/>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01" name="Shape"/>
            <p:cNvSpPr/>
            <p:nvPr/>
          </p:nvSpPr>
          <p:spPr>
            <a:xfrm>
              <a:off x="1807882" y="4726539"/>
              <a:ext cx="956792" cy="388752"/>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8" y="2788"/>
                    <a:pt x="6325" y="0"/>
                    <a:pt x="10800" y="0"/>
                  </a:cubicBezTo>
                  <a:cubicBezTo>
                    <a:pt x="15275" y="0"/>
                    <a:pt x="19112" y="2788"/>
                    <a:pt x="20751" y="6618"/>
                  </a:cubicBezTo>
                  <a:cubicBezTo>
                    <a:pt x="21600" y="6618"/>
                    <a:pt x="21600" y="6618"/>
                    <a:pt x="21600" y="6618"/>
                  </a:cubicBezTo>
                  <a:cubicBezTo>
                    <a:pt x="21600" y="10781"/>
                    <a:pt x="21600" y="10781"/>
                    <a:pt x="21600" y="10781"/>
                  </a:cubicBezTo>
                  <a:cubicBezTo>
                    <a:pt x="21600" y="16916"/>
                    <a:pt x="16761" y="21600"/>
                    <a:pt x="10800" y="21600"/>
                  </a:cubicBezTo>
                  <a:cubicBezTo>
                    <a:pt x="4824" y="21600"/>
                    <a:pt x="0" y="16916"/>
                    <a:pt x="0" y="10781"/>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02" name="Shape"/>
            <p:cNvSpPr/>
            <p:nvPr/>
          </p:nvSpPr>
          <p:spPr>
            <a:xfrm>
              <a:off x="1807882" y="4649250"/>
              <a:ext cx="956792"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24" y="21600"/>
                    <a:pt x="10800" y="21600"/>
                  </a:cubicBezTo>
                  <a:cubicBezTo>
                    <a:pt x="16761" y="21600"/>
                    <a:pt x="21600" y="16721"/>
                    <a:pt x="21600" y="10800"/>
                  </a:cubicBezTo>
                  <a:cubicBezTo>
                    <a:pt x="21600" y="4879"/>
                    <a:pt x="16761" y="0"/>
                    <a:pt x="10800" y="0"/>
                  </a:cubicBezTo>
                  <a:cubicBezTo>
                    <a:pt x="4824" y="0"/>
                    <a:pt x="0" y="4879"/>
                    <a:pt x="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03" name="Shape"/>
            <p:cNvSpPr/>
            <p:nvPr/>
          </p:nvSpPr>
          <p:spPr>
            <a:xfrm>
              <a:off x="1873298" y="4661141"/>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53" y="21600"/>
                    <a:pt x="10844" y="21600"/>
                  </a:cubicBezTo>
                  <a:cubicBezTo>
                    <a:pt x="16747" y="21600"/>
                    <a:pt x="21600" y="16770"/>
                    <a:pt x="21600" y="10688"/>
                  </a:cubicBezTo>
                  <a:cubicBezTo>
                    <a:pt x="21600" y="4830"/>
                    <a:pt x="16747" y="0"/>
                    <a:pt x="10844" y="0"/>
                  </a:cubicBezTo>
                  <a:cubicBezTo>
                    <a:pt x="4853"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04" name="Shape"/>
            <p:cNvSpPr/>
            <p:nvPr/>
          </p:nvSpPr>
          <p:spPr>
            <a:xfrm>
              <a:off x="1843563" y="462249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849" y="6592"/>
                  </a:moveTo>
                  <a:cubicBezTo>
                    <a:pt x="2488" y="2756"/>
                    <a:pt x="6325" y="0"/>
                    <a:pt x="10800" y="0"/>
                  </a:cubicBezTo>
                  <a:cubicBezTo>
                    <a:pt x="15275" y="0"/>
                    <a:pt x="19112" y="2756"/>
                    <a:pt x="20751" y="6592"/>
                  </a:cubicBezTo>
                  <a:cubicBezTo>
                    <a:pt x="21600" y="6592"/>
                    <a:pt x="21600" y="6592"/>
                    <a:pt x="21600" y="6592"/>
                  </a:cubicBezTo>
                  <a:cubicBezTo>
                    <a:pt x="21600" y="10800"/>
                    <a:pt x="21600" y="10800"/>
                    <a:pt x="21600" y="10800"/>
                  </a:cubicBezTo>
                  <a:cubicBezTo>
                    <a:pt x="21600" y="16908"/>
                    <a:pt x="16776" y="21600"/>
                    <a:pt x="10800" y="21600"/>
                  </a:cubicBezTo>
                  <a:cubicBezTo>
                    <a:pt x="4839" y="21600"/>
                    <a:pt x="0" y="16908"/>
                    <a:pt x="0" y="10800"/>
                  </a:cubicBezTo>
                  <a:cubicBezTo>
                    <a:pt x="0" y="6592"/>
                    <a:pt x="0" y="6592"/>
                    <a:pt x="0" y="6592"/>
                  </a:cubicBezTo>
                  <a:lnTo>
                    <a:pt x="849" y="6592"/>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05" name="Shape"/>
            <p:cNvSpPr/>
            <p:nvPr/>
          </p:nvSpPr>
          <p:spPr>
            <a:xfrm>
              <a:off x="1843563" y="454520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9" y="21600"/>
                    <a:pt x="10800" y="21600"/>
                  </a:cubicBezTo>
                  <a:cubicBezTo>
                    <a:pt x="16776" y="21600"/>
                    <a:pt x="21600" y="16730"/>
                    <a:pt x="21600" y="10781"/>
                  </a:cubicBezTo>
                  <a:cubicBezTo>
                    <a:pt x="21600" y="4870"/>
                    <a:pt x="16776" y="0"/>
                    <a:pt x="10800" y="0"/>
                  </a:cubicBezTo>
                  <a:cubicBezTo>
                    <a:pt x="4839"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06" name="Shape"/>
            <p:cNvSpPr/>
            <p:nvPr/>
          </p:nvSpPr>
          <p:spPr>
            <a:xfrm>
              <a:off x="1906007" y="4557097"/>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760"/>
                    <a:pt x="4839" y="21600"/>
                    <a:pt x="10835" y="21600"/>
                  </a:cubicBezTo>
                  <a:cubicBezTo>
                    <a:pt x="16744" y="21600"/>
                    <a:pt x="21600" y="16760"/>
                    <a:pt x="21600" y="10890"/>
                  </a:cubicBezTo>
                  <a:cubicBezTo>
                    <a:pt x="21600" y="4795"/>
                    <a:pt x="16744" y="0"/>
                    <a:pt x="10835" y="0"/>
                  </a:cubicBezTo>
                  <a:cubicBezTo>
                    <a:pt x="4839" y="0"/>
                    <a:pt x="0" y="4795"/>
                    <a:pt x="0" y="1089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07" name="Shape"/>
            <p:cNvSpPr/>
            <p:nvPr/>
          </p:nvSpPr>
          <p:spPr>
            <a:xfrm>
              <a:off x="1843563" y="4530344"/>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469"/>
                  </a:moveTo>
                  <a:cubicBezTo>
                    <a:pt x="2488" y="2640"/>
                    <a:pt x="6325" y="0"/>
                    <a:pt x="10800" y="0"/>
                  </a:cubicBezTo>
                  <a:cubicBezTo>
                    <a:pt x="15275" y="0"/>
                    <a:pt x="19112" y="2640"/>
                    <a:pt x="20751" y="6469"/>
                  </a:cubicBezTo>
                  <a:cubicBezTo>
                    <a:pt x="21600" y="6469"/>
                    <a:pt x="21600" y="6469"/>
                    <a:pt x="21600" y="6469"/>
                  </a:cubicBezTo>
                  <a:cubicBezTo>
                    <a:pt x="21600" y="10819"/>
                    <a:pt x="21600" y="10819"/>
                    <a:pt x="21600" y="10819"/>
                  </a:cubicBezTo>
                  <a:cubicBezTo>
                    <a:pt x="21600" y="16767"/>
                    <a:pt x="16776" y="21600"/>
                    <a:pt x="10800" y="21600"/>
                  </a:cubicBezTo>
                  <a:cubicBezTo>
                    <a:pt x="4839" y="21600"/>
                    <a:pt x="0" y="16767"/>
                    <a:pt x="0" y="10819"/>
                  </a:cubicBezTo>
                  <a:cubicBezTo>
                    <a:pt x="0" y="6469"/>
                    <a:pt x="0" y="6469"/>
                    <a:pt x="0" y="6469"/>
                  </a:cubicBezTo>
                  <a:lnTo>
                    <a:pt x="849" y="6469"/>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08" name="Shape"/>
            <p:cNvSpPr/>
            <p:nvPr/>
          </p:nvSpPr>
          <p:spPr>
            <a:xfrm>
              <a:off x="1843563" y="4450082"/>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39" y="21600"/>
                    <a:pt x="10800" y="21600"/>
                  </a:cubicBezTo>
                  <a:cubicBezTo>
                    <a:pt x="16776" y="21600"/>
                    <a:pt x="21600" y="16730"/>
                    <a:pt x="21600" y="10819"/>
                  </a:cubicBezTo>
                  <a:cubicBezTo>
                    <a:pt x="21600" y="4870"/>
                    <a:pt x="16776" y="0"/>
                    <a:pt x="10800" y="0"/>
                  </a:cubicBezTo>
                  <a:cubicBezTo>
                    <a:pt x="4839"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09" name="Shape"/>
            <p:cNvSpPr/>
            <p:nvPr/>
          </p:nvSpPr>
          <p:spPr>
            <a:xfrm>
              <a:off x="1906007" y="4461972"/>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39" y="21600"/>
                    <a:pt x="10835" y="21600"/>
                  </a:cubicBezTo>
                  <a:cubicBezTo>
                    <a:pt x="16744" y="21600"/>
                    <a:pt x="21600" y="16770"/>
                    <a:pt x="21600" y="10867"/>
                  </a:cubicBezTo>
                  <a:cubicBezTo>
                    <a:pt x="21600" y="4830"/>
                    <a:pt x="16744" y="0"/>
                    <a:pt x="10835" y="0"/>
                  </a:cubicBezTo>
                  <a:cubicBezTo>
                    <a:pt x="4839"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10" name="Shape"/>
            <p:cNvSpPr/>
            <p:nvPr/>
          </p:nvSpPr>
          <p:spPr>
            <a:xfrm>
              <a:off x="1843563" y="443224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469"/>
                  </a:moveTo>
                  <a:cubicBezTo>
                    <a:pt x="2488" y="2640"/>
                    <a:pt x="6325" y="0"/>
                    <a:pt x="10800" y="0"/>
                  </a:cubicBezTo>
                  <a:cubicBezTo>
                    <a:pt x="15275" y="0"/>
                    <a:pt x="19112" y="2640"/>
                    <a:pt x="20751" y="6469"/>
                  </a:cubicBezTo>
                  <a:cubicBezTo>
                    <a:pt x="21600" y="6469"/>
                    <a:pt x="21600" y="6469"/>
                    <a:pt x="21600" y="6469"/>
                  </a:cubicBezTo>
                  <a:cubicBezTo>
                    <a:pt x="21600" y="10781"/>
                    <a:pt x="21600" y="10781"/>
                    <a:pt x="21600" y="10781"/>
                  </a:cubicBezTo>
                  <a:cubicBezTo>
                    <a:pt x="21600" y="16730"/>
                    <a:pt x="16776" y="21600"/>
                    <a:pt x="10800" y="21600"/>
                  </a:cubicBezTo>
                  <a:cubicBezTo>
                    <a:pt x="4839" y="21600"/>
                    <a:pt x="0" y="16730"/>
                    <a:pt x="0" y="10781"/>
                  </a:cubicBezTo>
                  <a:cubicBezTo>
                    <a:pt x="0" y="6469"/>
                    <a:pt x="0" y="6469"/>
                    <a:pt x="0" y="6469"/>
                  </a:cubicBezTo>
                  <a:lnTo>
                    <a:pt x="849" y="6469"/>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11" name="Shape"/>
            <p:cNvSpPr/>
            <p:nvPr/>
          </p:nvSpPr>
          <p:spPr>
            <a:xfrm>
              <a:off x="1843563" y="43519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916"/>
                    <a:pt x="4839" y="21600"/>
                    <a:pt x="10800" y="21600"/>
                  </a:cubicBezTo>
                  <a:cubicBezTo>
                    <a:pt x="16776" y="21600"/>
                    <a:pt x="21600" y="16916"/>
                    <a:pt x="21600" y="10819"/>
                  </a:cubicBezTo>
                  <a:cubicBezTo>
                    <a:pt x="21600" y="4870"/>
                    <a:pt x="16776" y="0"/>
                    <a:pt x="10800" y="0"/>
                  </a:cubicBezTo>
                  <a:cubicBezTo>
                    <a:pt x="4839"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12" name="Shape"/>
            <p:cNvSpPr/>
            <p:nvPr/>
          </p:nvSpPr>
          <p:spPr>
            <a:xfrm>
              <a:off x="1906007" y="436684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39" y="21600"/>
                    <a:pt x="10835" y="21600"/>
                  </a:cubicBezTo>
                  <a:cubicBezTo>
                    <a:pt x="16744" y="21600"/>
                    <a:pt x="21600" y="16770"/>
                    <a:pt x="21600" y="10867"/>
                  </a:cubicBezTo>
                  <a:cubicBezTo>
                    <a:pt x="21600" y="4830"/>
                    <a:pt x="16744" y="0"/>
                    <a:pt x="10835" y="0"/>
                  </a:cubicBezTo>
                  <a:cubicBezTo>
                    <a:pt x="4839"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13" name="Shape"/>
            <p:cNvSpPr/>
            <p:nvPr/>
          </p:nvSpPr>
          <p:spPr>
            <a:xfrm>
              <a:off x="719584" y="4726539"/>
              <a:ext cx="956794" cy="388752"/>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6" y="2788"/>
                    <a:pt x="6321" y="0"/>
                    <a:pt x="10792" y="0"/>
                  </a:cubicBezTo>
                  <a:cubicBezTo>
                    <a:pt x="15279" y="0"/>
                    <a:pt x="19099" y="2788"/>
                    <a:pt x="20736" y="6618"/>
                  </a:cubicBezTo>
                  <a:cubicBezTo>
                    <a:pt x="21600" y="6618"/>
                    <a:pt x="21600" y="6618"/>
                    <a:pt x="21600" y="6618"/>
                  </a:cubicBezTo>
                  <a:cubicBezTo>
                    <a:pt x="21600" y="10781"/>
                    <a:pt x="21600" y="10781"/>
                    <a:pt x="21600" y="10781"/>
                  </a:cubicBezTo>
                  <a:cubicBezTo>
                    <a:pt x="21600" y="16916"/>
                    <a:pt x="16765" y="21600"/>
                    <a:pt x="10792" y="21600"/>
                  </a:cubicBezTo>
                  <a:cubicBezTo>
                    <a:pt x="4820" y="21600"/>
                    <a:pt x="0" y="16916"/>
                    <a:pt x="0" y="10781"/>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14" name="Shape"/>
            <p:cNvSpPr/>
            <p:nvPr/>
          </p:nvSpPr>
          <p:spPr>
            <a:xfrm>
              <a:off x="719584" y="4649250"/>
              <a:ext cx="956794"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20" y="21600"/>
                    <a:pt x="10792" y="21600"/>
                  </a:cubicBezTo>
                  <a:cubicBezTo>
                    <a:pt x="16765" y="21600"/>
                    <a:pt x="21600" y="16721"/>
                    <a:pt x="21600" y="10800"/>
                  </a:cubicBezTo>
                  <a:cubicBezTo>
                    <a:pt x="21600" y="4879"/>
                    <a:pt x="16765" y="0"/>
                    <a:pt x="10792" y="0"/>
                  </a:cubicBezTo>
                  <a:cubicBezTo>
                    <a:pt x="4820" y="0"/>
                    <a:pt x="0" y="4879"/>
                    <a:pt x="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15" name="Shape"/>
            <p:cNvSpPr/>
            <p:nvPr/>
          </p:nvSpPr>
          <p:spPr>
            <a:xfrm>
              <a:off x="782027" y="46611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39" y="21600"/>
                    <a:pt x="10835" y="21600"/>
                  </a:cubicBezTo>
                  <a:cubicBezTo>
                    <a:pt x="16761" y="21600"/>
                    <a:pt x="21600" y="16770"/>
                    <a:pt x="21600" y="10688"/>
                  </a:cubicBezTo>
                  <a:cubicBezTo>
                    <a:pt x="21600" y="4830"/>
                    <a:pt x="16761" y="0"/>
                    <a:pt x="10835" y="0"/>
                  </a:cubicBezTo>
                  <a:cubicBezTo>
                    <a:pt x="4839"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16" name="Shape"/>
            <p:cNvSpPr/>
            <p:nvPr/>
          </p:nvSpPr>
          <p:spPr>
            <a:xfrm>
              <a:off x="752293" y="462249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864" y="6592"/>
                  </a:moveTo>
                  <a:cubicBezTo>
                    <a:pt x="2486" y="2756"/>
                    <a:pt x="6321" y="0"/>
                    <a:pt x="10792" y="0"/>
                  </a:cubicBezTo>
                  <a:cubicBezTo>
                    <a:pt x="15279" y="0"/>
                    <a:pt x="19114" y="2756"/>
                    <a:pt x="20736" y="6592"/>
                  </a:cubicBezTo>
                  <a:cubicBezTo>
                    <a:pt x="21600" y="6592"/>
                    <a:pt x="21600" y="6592"/>
                    <a:pt x="21600" y="6592"/>
                  </a:cubicBezTo>
                  <a:cubicBezTo>
                    <a:pt x="21600" y="10800"/>
                    <a:pt x="21600" y="10800"/>
                    <a:pt x="21600" y="10800"/>
                  </a:cubicBezTo>
                  <a:cubicBezTo>
                    <a:pt x="21600" y="16908"/>
                    <a:pt x="16765" y="21600"/>
                    <a:pt x="10792" y="21600"/>
                  </a:cubicBezTo>
                  <a:cubicBezTo>
                    <a:pt x="4835" y="21600"/>
                    <a:pt x="0" y="16908"/>
                    <a:pt x="0" y="10800"/>
                  </a:cubicBezTo>
                  <a:cubicBezTo>
                    <a:pt x="0" y="6592"/>
                    <a:pt x="0" y="6592"/>
                    <a:pt x="0" y="6592"/>
                  </a:cubicBezTo>
                  <a:lnTo>
                    <a:pt x="864" y="6592"/>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17" name="Shape"/>
            <p:cNvSpPr/>
            <p:nvPr/>
          </p:nvSpPr>
          <p:spPr>
            <a:xfrm>
              <a:off x="752293" y="454520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5" y="21600"/>
                    <a:pt x="10792" y="21600"/>
                  </a:cubicBezTo>
                  <a:cubicBezTo>
                    <a:pt x="16765" y="21600"/>
                    <a:pt x="21600" y="16730"/>
                    <a:pt x="21600" y="10781"/>
                  </a:cubicBezTo>
                  <a:cubicBezTo>
                    <a:pt x="21600" y="4870"/>
                    <a:pt x="16765" y="0"/>
                    <a:pt x="10792" y="0"/>
                  </a:cubicBezTo>
                  <a:cubicBezTo>
                    <a:pt x="4835"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18" name="Shape"/>
            <p:cNvSpPr/>
            <p:nvPr/>
          </p:nvSpPr>
          <p:spPr>
            <a:xfrm>
              <a:off x="817709" y="4557097"/>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760"/>
                    <a:pt x="4856" y="21600"/>
                    <a:pt x="10835" y="21600"/>
                  </a:cubicBezTo>
                  <a:cubicBezTo>
                    <a:pt x="16761" y="21600"/>
                    <a:pt x="21600" y="16760"/>
                    <a:pt x="21600" y="10890"/>
                  </a:cubicBezTo>
                  <a:cubicBezTo>
                    <a:pt x="21600" y="4795"/>
                    <a:pt x="16761" y="0"/>
                    <a:pt x="10835" y="0"/>
                  </a:cubicBezTo>
                  <a:cubicBezTo>
                    <a:pt x="4856" y="0"/>
                    <a:pt x="0" y="4795"/>
                    <a:pt x="0" y="1089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19" name="Shape"/>
            <p:cNvSpPr/>
            <p:nvPr/>
          </p:nvSpPr>
          <p:spPr>
            <a:xfrm>
              <a:off x="752293" y="4530344"/>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64" y="6469"/>
                  </a:moveTo>
                  <a:cubicBezTo>
                    <a:pt x="2486" y="2640"/>
                    <a:pt x="6321" y="0"/>
                    <a:pt x="10792" y="0"/>
                  </a:cubicBezTo>
                  <a:cubicBezTo>
                    <a:pt x="15279" y="0"/>
                    <a:pt x="19114" y="2640"/>
                    <a:pt x="20736" y="6469"/>
                  </a:cubicBezTo>
                  <a:cubicBezTo>
                    <a:pt x="21600" y="6469"/>
                    <a:pt x="21600" y="6469"/>
                    <a:pt x="21600" y="6469"/>
                  </a:cubicBezTo>
                  <a:cubicBezTo>
                    <a:pt x="21600" y="10819"/>
                    <a:pt x="21600" y="10819"/>
                    <a:pt x="21600" y="10819"/>
                  </a:cubicBezTo>
                  <a:cubicBezTo>
                    <a:pt x="21600" y="16767"/>
                    <a:pt x="16765" y="21600"/>
                    <a:pt x="10792" y="21600"/>
                  </a:cubicBezTo>
                  <a:cubicBezTo>
                    <a:pt x="4835" y="21600"/>
                    <a:pt x="0" y="16767"/>
                    <a:pt x="0" y="10819"/>
                  </a:cubicBezTo>
                  <a:cubicBezTo>
                    <a:pt x="0" y="6469"/>
                    <a:pt x="0" y="6469"/>
                    <a:pt x="0" y="6469"/>
                  </a:cubicBezTo>
                  <a:lnTo>
                    <a:pt x="864" y="6469"/>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20" name="Shape"/>
            <p:cNvSpPr/>
            <p:nvPr/>
          </p:nvSpPr>
          <p:spPr>
            <a:xfrm>
              <a:off x="752293" y="4450082"/>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35" y="21600"/>
                    <a:pt x="10792" y="21600"/>
                  </a:cubicBezTo>
                  <a:cubicBezTo>
                    <a:pt x="16765" y="21600"/>
                    <a:pt x="21600" y="16730"/>
                    <a:pt x="21600" y="10819"/>
                  </a:cubicBezTo>
                  <a:cubicBezTo>
                    <a:pt x="21600" y="4870"/>
                    <a:pt x="16765" y="0"/>
                    <a:pt x="10792" y="0"/>
                  </a:cubicBezTo>
                  <a:cubicBezTo>
                    <a:pt x="4835"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21" name="Shape"/>
            <p:cNvSpPr/>
            <p:nvPr/>
          </p:nvSpPr>
          <p:spPr>
            <a:xfrm>
              <a:off x="817709" y="4461972"/>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56" y="21600"/>
                    <a:pt x="10835" y="21600"/>
                  </a:cubicBezTo>
                  <a:cubicBezTo>
                    <a:pt x="16761" y="21600"/>
                    <a:pt x="21600" y="16770"/>
                    <a:pt x="21600" y="10867"/>
                  </a:cubicBezTo>
                  <a:cubicBezTo>
                    <a:pt x="21600" y="4830"/>
                    <a:pt x="16761" y="0"/>
                    <a:pt x="10835" y="0"/>
                  </a:cubicBezTo>
                  <a:cubicBezTo>
                    <a:pt x="4856"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22" name="Shape"/>
            <p:cNvSpPr/>
            <p:nvPr/>
          </p:nvSpPr>
          <p:spPr>
            <a:xfrm>
              <a:off x="752293" y="443224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64" y="6469"/>
                  </a:moveTo>
                  <a:cubicBezTo>
                    <a:pt x="2486" y="2640"/>
                    <a:pt x="6321" y="0"/>
                    <a:pt x="10792" y="0"/>
                  </a:cubicBezTo>
                  <a:cubicBezTo>
                    <a:pt x="15279" y="0"/>
                    <a:pt x="19114" y="2640"/>
                    <a:pt x="20736" y="6469"/>
                  </a:cubicBezTo>
                  <a:cubicBezTo>
                    <a:pt x="21600" y="6469"/>
                    <a:pt x="21600" y="6469"/>
                    <a:pt x="21600" y="6469"/>
                  </a:cubicBezTo>
                  <a:cubicBezTo>
                    <a:pt x="21600" y="10781"/>
                    <a:pt x="21600" y="10781"/>
                    <a:pt x="21600" y="10781"/>
                  </a:cubicBezTo>
                  <a:cubicBezTo>
                    <a:pt x="21600" y="16730"/>
                    <a:pt x="16765" y="21600"/>
                    <a:pt x="10792" y="21600"/>
                  </a:cubicBezTo>
                  <a:cubicBezTo>
                    <a:pt x="4835" y="21600"/>
                    <a:pt x="0" y="16730"/>
                    <a:pt x="0" y="10781"/>
                  </a:cubicBezTo>
                  <a:cubicBezTo>
                    <a:pt x="0" y="6469"/>
                    <a:pt x="0" y="6469"/>
                    <a:pt x="0" y="6469"/>
                  </a:cubicBezTo>
                  <a:lnTo>
                    <a:pt x="864" y="6469"/>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23" name="Shape"/>
            <p:cNvSpPr/>
            <p:nvPr/>
          </p:nvSpPr>
          <p:spPr>
            <a:xfrm>
              <a:off x="752293" y="4351983"/>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916"/>
                    <a:pt x="4835" y="21600"/>
                    <a:pt x="10792" y="21600"/>
                  </a:cubicBezTo>
                  <a:cubicBezTo>
                    <a:pt x="16765" y="21600"/>
                    <a:pt x="21600" y="16916"/>
                    <a:pt x="21600" y="10819"/>
                  </a:cubicBezTo>
                  <a:cubicBezTo>
                    <a:pt x="21600" y="4870"/>
                    <a:pt x="16765" y="0"/>
                    <a:pt x="10792" y="0"/>
                  </a:cubicBezTo>
                  <a:cubicBezTo>
                    <a:pt x="4835"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24" name="Shape"/>
            <p:cNvSpPr/>
            <p:nvPr/>
          </p:nvSpPr>
          <p:spPr>
            <a:xfrm>
              <a:off x="817709" y="436684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56" y="21600"/>
                    <a:pt x="10835" y="21600"/>
                  </a:cubicBezTo>
                  <a:cubicBezTo>
                    <a:pt x="16761" y="21600"/>
                    <a:pt x="21600" y="16770"/>
                    <a:pt x="21600" y="10867"/>
                  </a:cubicBezTo>
                  <a:cubicBezTo>
                    <a:pt x="21600" y="4830"/>
                    <a:pt x="16761" y="0"/>
                    <a:pt x="10835" y="0"/>
                  </a:cubicBezTo>
                  <a:cubicBezTo>
                    <a:pt x="4856"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25" name="Shape"/>
            <p:cNvSpPr/>
            <p:nvPr/>
          </p:nvSpPr>
          <p:spPr>
            <a:xfrm>
              <a:off x="1873298" y="4328202"/>
              <a:ext cx="959767" cy="391724"/>
            </a:xfrm>
            <a:custGeom>
              <a:avLst/>
              <a:gdLst/>
              <a:ahLst/>
              <a:cxnLst>
                <a:cxn ang="0">
                  <a:pos x="wd2" y="hd2"/>
                </a:cxn>
                <a:cxn ang="5400000">
                  <a:pos x="wd2" y="hd2"/>
                </a:cxn>
                <a:cxn ang="10800000">
                  <a:pos x="wd2" y="hd2"/>
                </a:cxn>
                <a:cxn ang="16200000">
                  <a:pos x="wd2" y="hd2"/>
                </a:cxn>
              </a:cxnLst>
              <a:rect l="0" t="0" r="r" b="b"/>
              <a:pathLst>
                <a:path w="21600" h="21600" extrusionOk="0">
                  <a:moveTo>
                    <a:pt x="922" y="6598"/>
                  </a:moveTo>
                  <a:cubicBezTo>
                    <a:pt x="2555" y="2801"/>
                    <a:pt x="6379" y="0"/>
                    <a:pt x="10838" y="0"/>
                  </a:cubicBezTo>
                  <a:cubicBezTo>
                    <a:pt x="15221" y="0"/>
                    <a:pt x="19045" y="2801"/>
                    <a:pt x="20754" y="6598"/>
                  </a:cubicBezTo>
                  <a:cubicBezTo>
                    <a:pt x="21600" y="6598"/>
                    <a:pt x="21600" y="6598"/>
                    <a:pt x="21600" y="6598"/>
                  </a:cubicBezTo>
                  <a:cubicBezTo>
                    <a:pt x="21600" y="10726"/>
                    <a:pt x="21600" y="10726"/>
                    <a:pt x="21600" y="10726"/>
                  </a:cubicBezTo>
                  <a:cubicBezTo>
                    <a:pt x="21600" y="16771"/>
                    <a:pt x="16793" y="21600"/>
                    <a:pt x="10838" y="21600"/>
                  </a:cubicBezTo>
                  <a:cubicBezTo>
                    <a:pt x="4822" y="21600"/>
                    <a:pt x="0" y="16771"/>
                    <a:pt x="0" y="10726"/>
                  </a:cubicBezTo>
                  <a:cubicBezTo>
                    <a:pt x="0" y="6598"/>
                    <a:pt x="0" y="6598"/>
                    <a:pt x="0" y="6598"/>
                  </a:cubicBezTo>
                  <a:lnTo>
                    <a:pt x="922" y="659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26" name="Shape"/>
            <p:cNvSpPr/>
            <p:nvPr/>
          </p:nvSpPr>
          <p:spPr>
            <a:xfrm>
              <a:off x="1873298" y="4250913"/>
              <a:ext cx="959767"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22" y="21600"/>
                    <a:pt x="10838" y="21600"/>
                  </a:cubicBezTo>
                  <a:cubicBezTo>
                    <a:pt x="16793" y="21600"/>
                    <a:pt x="21600" y="16730"/>
                    <a:pt x="21600" y="10819"/>
                  </a:cubicBezTo>
                  <a:cubicBezTo>
                    <a:pt x="21600" y="4870"/>
                    <a:pt x="16793" y="0"/>
                    <a:pt x="10838" y="0"/>
                  </a:cubicBezTo>
                  <a:cubicBezTo>
                    <a:pt x="4822"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27" name="Shape"/>
            <p:cNvSpPr/>
            <p:nvPr/>
          </p:nvSpPr>
          <p:spPr>
            <a:xfrm>
              <a:off x="1938715" y="4265776"/>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805"/>
                    <a:pt x="4839" y="21600"/>
                    <a:pt x="10835" y="21600"/>
                  </a:cubicBezTo>
                  <a:cubicBezTo>
                    <a:pt x="16744" y="21600"/>
                    <a:pt x="21600" y="16805"/>
                    <a:pt x="21600" y="10890"/>
                  </a:cubicBezTo>
                  <a:cubicBezTo>
                    <a:pt x="21600" y="4840"/>
                    <a:pt x="16744" y="0"/>
                    <a:pt x="10835" y="0"/>
                  </a:cubicBezTo>
                  <a:cubicBezTo>
                    <a:pt x="4839" y="0"/>
                    <a:pt x="0" y="4840"/>
                    <a:pt x="0" y="1089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28" name="Shape"/>
            <p:cNvSpPr/>
            <p:nvPr/>
          </p:nvSpPr>
          <p:spPr>
            <a:xfrm>
              <a:off x="1807882" y="4236049"/>
              <a:ext cx="956792"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443"/>
                  </a:moveTo>
                  <a:cubicBezTo>
                    <a:pt x="2488" y="2607"/>
                    <a:pt x="6325" y="0"/>
                    <a:pt x="10800" y="0"/>
                  </a:cubicBezTo>
                  <a:cubicBezTo>
                    <a:pt x="15275" y="0"/>
                    <a:pt x="19112" y="2607"/>
                    <a:pt x="20751" y="6443"/>
                  </a:cubicBezTo>
                  <a:cubicBezTo>
                    <a:pt x="21600" y="6443"/>
                    <a:pt x="21600" y="6443"/>
                    <a:pt x="21600" y="6443"/>
                  </a:cubicBezTo>
                  <a:cubicBezTo>
                    <a:pt x="21600" y="10800"/>
                    <a:pt x="21600" y="10800"/>
                    <a:pt x="21600" y="10800"/>
                  </a:cubicBezTo>
                  <a:cubicBezTo>
                    <a:pt x="21600" y="16721"/>
                    <a:pt x="16761" y="21600"/>
                    <a:pt x="10800" y="21600"/>
                  </a:cubicBezTo>
                  <a:cubicBezTo>
                    <a:pt x="4824" y="21600"/>
                    <a:pt x="0" y="16721"/>
                    <a:pt x="0" y="10800"/>
                  </a:cubicBezTo>
                  <a:cubicBezTo>
                    <a:pt x="0" y="6443"/>
                    <a:pt x="0" y="6443"/>
                    <a:pt x="0" y="6443"/>
                  </a:cubicBezTo>
                  <a:lnTo>
                    <a:pt x="849" y="6443"/>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29" name="Shape"/>
            <p:cNvSpPr/>
            <p:nvPr/>
          </p:nvSpPr>
          <p:spPr>
            <a:xfrm>
              <a:off x="1807882" y="4155788"/>
              <a:ext cx="956792"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887"/>
                    <a:pt x="4824" y="21600"/>
                    <a:pt x="10800" y="21600"/>
                  </a:cubicBezTo>
                  <a:cubicBezTo>
                    <a:pt x="16761" y="21600"/>
                    <a:pt x="21600" y="16887"/>
                    <a:pt x="21600" y="10800"/>
                  </a:cubicBezTo>
                  <a:cubicBezTo>
                    <a:pt x="21600" y="4899"/>
                    <a:pt x="16761" y="0"/>
                    <a:pt x="10800" y="0"/>
                  </a:cubicBezTo>
                  <a:cubicBezTo>
                    <a:pt x="4824" y="0"/>
                    <a:pt x="0" y="4899"/>
                    <a:pt x="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30" name="Shape"/>
            <p:cNvSpPr/>
            <p:nvPr/>
          </p:nvSpPr>
          <p:spPr>
            <a:xfrm>
              <a:off x="1873298" y="4170651"/>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912"/>
                  </a:moveTo>
                  <a:cubicBezTo>
                    <a:pt x="0" y="16770"/>
                    <a:pt x="4853" y="21600"/>
                    <a:pt x="10844" y="21600"/>
                  </a:cubicBezTo>
                  <a:cubicBezTo>
                    <a:pt x="16747" y="21600"/>
                    <a:pt x="21600" y="16770"/>
                    <a:pt x="21600" y="10912"/>
                  </a:cubicBezTo>
                  <a:cubicBezTo>
                    <a:pt x="21600" y="4830"/>
                    <a:pt x="16747" y="0"/>
                    <a:pt x="10844" y="0"/>
                  </a:cubicBezTo>
                  <a:cubicBezTo>
                    <a:pt x="4853" y="0"/>
                    <a:pt x="0" y="4830"/>
                    <a:pt x="0" y="10912"/>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31" name="Shape"/>
            <p:cNvSpPr/>
            <p:nvPr/>
          </p:nvSpPr>
          <p:spPr>
            <a:xfrm>
              <a:off x="1894113" y="4105252"/>
              <a:ext cx="959766" cy="388750"/>
            </a:xfrm>
            <a:custGeom>
              <a:avLst/>
              <a:gdLst/>
              <a:ahLst/>
              <a:cxnLst>
                <a:cxn ang="0">
                  <a:pos x="wd2" y="hd2"/>
                </a:cxn>
                <a:cxn ang="5400000">
                  <a:pos x="wd2" y="hd2"/>
                </a:cxn>
                <a:cxn ang="10800000">
                  <a:pos x="wd2" y="hd2"/>
                </a:cxn>
                <a:cxn ang="16200000">
                  <a:pos x="wd2" y="hd2"/>
                </a:cxn>
              </a:cxnLst>
              <a:rect l="0" t="0" r="r" b="b"/>
              <a:pathLst>
                <a:path w="21600" h="21600" extrusionOk="0">
                  <a:moveTo>
                    <a:pt x="922" y="6629"/>
                  </a:moveTo>
                  <a:cubicBezTo>
                    <a:pt x="2555" y="2756"/>
                    <a:pt x="6379" y="0"/>
                    <a:pt x="10838" y="0"/>
                  </a:cubicBezTo>
                  <a:cubicBezTo>
                    <a:pt x="15236" y="0"/>
                    <a:pt x="19061" y="2756"/>
                    <a:pt x="20754" y="6629"/>
                  </a:cubicBezTo>
                  <a:cubicBezTo>
                    <a:pt x="21600" y="6629"/>
                    <a:pt x="21600" y="6629"/>
                    <a:pt x="21600" y="6629"/>
                  </a:cubicBezTo>
                  <a:cubicBezTo>
                    <a:pt x="21600" y="10800"/>
                    <a:pt x="21600" y="10800"/>
                    <a:pt x="21600" y="10800"/>
                  </a:cubicBezTo>
                  <a:cubicBezTo>
                    <a:pt x="21600" y="16908"/>
                    <a:pt x="16793" y="21600"/>
                    <a:pt x="10838" y="21600"/>
                  </a:cubicBezTo>
                  <a:cubicBezTo>
                    <a:pt x="4822" y="21600"/>
                    <a:pt x="0" y="16908"/>
                    <a:pt x="0" y="10800"/>
                  </a:cubicBezTo>
                  <a:cubicBezTo>
                    <a:pt x="0" y="6629"/>
                    <a:pt x="0" y="6629"/>
                    <a:pt x="0" y="6629"/>
                  </a:cubicBezTo>
                  <a:lnTo>
                    <a:pt x="922" y="6629"/>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32" name="Shape"/>
            <p:cNvSpPr/>
            <p:nvPr/>
          </p:nvSpPr>
          <p:spPr>
            <a:xfrm>
              <a:off x="1894113" y="4030936"/>
              <a:ext cx="959766"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22" y="21600"/>
                    <a:pt x="10838" y="21600"/>
                  </a:cubicBezTo>
                  <a:cubicBezTo>
                    <a:pt x="16793" y="21600"/>
                    <a:pt x="21600" y="16730"/>
                    <a:pt x="21600" y="10819"/>
                  </a:cubicBezTo>
                  <a:cubicBezTo>
                    <a:pt x="21600" y="4870"/>
                    <a:pt x="16793" y="0"/>
                    <a:pt x="10838" y="0"/>
                  </a:cubicBezTo>
                  <a:cubicBezTo>
                    <a:pt x="4822" y="0"/>
                    <a:pt x="0" y="4870"/>
                    <a:pt x="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33" name="Shape"/>
            <p:cNvSpPr/>
            <p:nvPr/>
          </p:nvSpPr>
          <p:spPr>
            <a:xfrm>
              <a:off x="1959529" y="4042826"/>
              <a:ext cx="828933"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710"/>
                  </a:moveTo>
                  <a:cubicBezTo>
                    <a:pt x="0" y="16805"/>
                    <a:pt x="4853" y="21600"/>
                    <a:pt x="10844" y="21600"/>
                  </a:cubicBezTo>
                  <a:cubicBezTo>
                    <a:pt x="16747" y="21600"/>
                    <a:pt x="21600" y="16805"/>
                    <a:pt x="21600" y="10710"/>
                  </a:cubicBezTo>
                  <a:cubicBezTo>
                    <a:pt x="21600" y="4795"/>
                    <a:pt x="16747" y="0"/>
                    <a:pt x="10844" y="0"/>
                  </a:cubicBezTo>
                  <a:cubicBezTo>
                    <a:pt x="4853" y="0"/>
                    <a:pt x="0" y="4795"/>
                    <a:pt x="0" y="1071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34" name="Shape"/>
            <p:cNvSpPr/>
            <p:nvPr/>
          </p:nvSpPr>
          <p:spPr>
            <a:xfrm>
              <a:off x="1894113" y="3998236"/>
              <a:ext cx="959766" cy="388751"/>
            </a:xfrm>
            <a:custGeom>
              <a:avLst/>
              <a:gdLst/>
              <a:ahLst/>
              <a:cxnLst>
                <a:cxn ang="0">
                  <a:pos x="wd2" y="hd2"/>
                </a:cxn>
                <a:cxn ang="5400000">
                  <a:pos x="wd2" y="hd2"/>
                </a:cxn>
                <a:cxn ang="10800000">
                  <a:pos x="wd2" y="hd2"/>
                </a:cxn>
                <a:cxn ang="16200000">
                  <a:pos x="wd2" y="hd2"/>
                </a:cxn>
              </a:cxnLst>
              <a:rect l="0" t="0" r="r" b="b"/>
              <a:pathLst>
                <a:path w="21600" h="21600" extrusionOk="0">
                  <a:moveTo>
                    <a:pt x="922" y="6618"/>
                  </a:moveTo>
                  <a:cubicBezTo>
                    <a:pt x="2555" y="2788"/>
                    <a:pt x="6379" y="0"/>
                    <a:pt x="10838" y="0"/>
                  </a:cubicBezTo>
                  <a:cubicBezTo>
                    <a:pt x="15236" y="0"/>
                    <a:pt x="19061" y="2788"/>
                    <a:pt x="20754" y="6618"/>
                  </a:cubicBezTo>
                  <a:cubicBezTo>
                    <a:pt x="21600" y="6618"/>
                    <a:pt x="21600" y="6618"/>
                    <a:pt x="21600" y="6618"/>
                  </a:cubicBezTo>
                  <a:cubicBezTo>
                    <a:pt x="21600" y="10819"/>
                    <a:pt x="21600" y="10819"/>
                    <a:pt x="21600" y="10819"/>
                  </a:cubicBezTo>
                  <a:cubicBezTo>
                    <a:pt x="21600" y="16916"/>
                    <a:pt x="16793" y="21600"/>
                    <a:pt x="10838" y="21600"/>
                  </a:cubicBezTo>
                  <a:cubicBezTo>
                    <a:pt x="4822" y="21600"/>
                    <a:pt x="0" y="16916"/>
                    <a:pt x="0" y="10819"/>
                  </a:cubicBezTo>
                  <a:cubicBezTo>
                    <a:pt x="0" y="6618"/>
                    <a:pt x="0" y="6618"/>
                    <a:pt x="0" y="6618"/>
                  </a:cubicBezTo>
                  <a:lnTo>
                    <a:pt x="922"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35" name="Shape"/>
            <p:cNvSpPr/>
            <p:nvPr/>
          </p:nvSpPr>
          <p:spPr>
            <a:xfrm>
              <a:off x="1894113" y="3923920"/>
              <a:ext cx="959766"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22" y="21600"/>
                    <a:pt x="10838" y="21600"/>
                  </a:cubicBezTo>
                  <a:cubicBezTo>
                    <a:pt x="16793" y="21600"/>
                    <a:pt x="21600" y="16730"/>
                    <a:pt x="21600" y="10781"/>
                  </a:cubicBezTo>
                  <a:cubicBezTo>
                    <a:pt x="21600" y="4870"/>
                    <a:pt x="16793" y="0"/>
                    <a:pt x="10838" y="0"/>
                  </a:cubicBezTo>
                  <a:cubicBezTo>
                    <a:pt x="4822"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36" name="Shape"/>
            <p:cNvSpPr/>
            <p:nvPr/>
          </p:nvSpPr>
          <p:spPr>
            <a:xfrm>
              <a:off x="1959529" y="3935810"/>
              <a:ext cx="828933" cy="323351"/>
            </a:xfrm>
            <a:custGeom>
              <a:avLst/>
              <a:gdLst/>
              <a:ahLst/>
              <a:cxnLst>
                <a:cxn ang="0">
                  <a:pos x="wd2" y="hd2"/>
                </a:cxn>
                <a:cxn ang="5400000">
                  <a:pos x="wd2" y="hd2"/>
                </a:cxn>
                <a:cxn ang="10800000">
                  <a:pos x="wd2" y="hd2"/>
                </a:cxn>
                <a:cxn ang="16200000">
                  <a:pos x="wd2" y="hd2"/>
                </a:cxn>
              </a:cxnLst>
              <a:rect l="0" t="0" r="r" b="b"/>
              <a:pathLst>
                <a:path w="21600" h="21600" extrusionOk="0">
                  <a:moveTo>
                    <a:pt x="0" y="10890"/>
                  </a:moveTo>
                  <a:cubicBezTo>
                    <a:pt x="0" y="16760"/>
                    <a:pt x="4853" y="21600"/>
                    <a:pt x="10844" y="21600"/>
                  </a:cubicBezTo>
                  <a:cubicBezTo>
                    <a:pt x="16747" y="21600"/>
                    <a:pt x="21600" y="16760"/>
                    <a:pt x="21600" y="10890"/>
                  </a:cubicBezTo>
                  <a:cubicBezTo>
                    <a:pt x="21600" y="4795"/>
                    <a:pt x="16747" y="0"/>
                    <a:pt x="10844" y="0"/>
                  </a:cubicBezTo>
                  <a:cubicBezTo>
                    <a:pt x="4853" y="0"/>
                    <a:pt x="0" y="4795"/>
                    <a:pt x="0" y="1089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37" name="Shape"/>
            <p:cNvSpPr/>
            <p:nvPr/>
          </p:nvSpPr>
          <p:spPr>
            <a:xfrm>
              <a:off x="1855457" y="3909056"/>
              <a:ext cx="956794" cy="388751"/>
            </a:xfrm>
            <a:custGeom>
              <a:avLst/>
              <a:gdLst/>
              <a:ahLst/>
              <a:cxnLst>
                <a:cxn ang="0">
                  <a:pos x="wd2" y="hd2"/>
                </a:cxn>
                <a:cxn ang="5400000">
                  <a:pos x="wd2" y="hd2"/>
                </a:cxn>
                <a:cxn ang="10800000">
                  <a:pos x="wd2" y="hd2"/>
                </a:cxn>
                <a:cxn ang="16200000">
                  <a:pos x="wd2" y="hd2"/>
                </a:cxn>
              </a:cxnLst>
              <a:rect l="0" t="0" r="r" b="b"/>
              <a:pathLst>
                <a:path w="21600" h="21600" extrusionOk="0">
                  <a:moveTo>
                    <a:pt x="864" y="6618"/>
                  </a:moveTo>
                  <a:cubicBezTo>
                    <a:pt x="2501" y="2788"/>
                    <a:pt x="6336" y="0"/>
                    <a:pt x="10808" y="0"/>
                  </a:cubicBezTo>
                  <a:cubicBezTo>
                    <a:pt x="15279" y="0"/>
                    <a:pt x="19114" y="2788"/>
                    <a:pt x="20751" y="6618"/>
                  </a:cubicBezTo>
                  <a:cubicBezTo>
                    <a:pt x="21600" y="6618"/>
                    <a:pt x="21600" y="6618"/>
                    <a:pt x="21600" y="6618"/>
                  </a:cubicBezTo>
                  <a:cubicBezTo>
                    <a:pt x="21600" y="10819"/>
                    <a:pt x="21600" y="10819"/>
                    <a:pt x="21600" y="10819"/>
                  </a:cubicBezTo>
                  <a:cubicBezTo>
                    <a:pt x="21600" y="16730"/>
                    <a:pt x="16780" y="21600"/>
                    <a:pt x="10808" y="21600"/>
                  </a:cubicBezTo>
                  <a:cubicBezTo>
                    <a:pt x="4835" y="21600"/>
                    <a:pt x="0" y="16730"/>
                    <a:pt x="0" y="10819"/>
                  </a:cubicBezTo>
                  <a:cubicBezTo>
                    <a:pt x="0" y="6618"/>
                    <a:pt x="0" y="6618"/>
                    <a:pt x="0" y="6618"/>
                  </a:cubicBezTo>
                  <a:lnTo>
                    <a:pt x="864"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38" name="Shape"/>
            <p:cNvSpPr/>
            <p:nvPr/>
          </p:nvSpPr>
          <p:spPr>
            <a:xfrm>
              <a:off x="1855457" y="3834739"/>
              <a:ext cx="956794"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5" y="21600"/>
                    <a:pt x="10808" y="21600"/>
                  </a:cubicBezTo>
                  <a:cubicBezTo>
                    <a:pt x="16780" y="21600"/>
                    <a:pt x="21600" y="16730"/>
                    <a:pt x="21600" y="10781"/>
                  </a:cubicBezTo>
                  <a:cubicBezTo>
                    <a:pt x="21600" y="4870"/>
                    <a:pt x="16780" y="0"/>
                    <a:pt x="10808" y="0"/>
                  </a:cubicBezTo>
                  <a:cubicBezTo>
                    <a:pt x="4835" y="0"/>
                    <a:pt x="0" y="4870"/>
                    <a:pt x="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39" name="Shape"/>
            <p:cNvSpPr/>
            <p:nvPr/>
          </p:nvSpPr>
          <p:spPr>
            <a:xfrm>
              <a:off x="1923848" y="3846630"/>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53" y="21600"/>
                    <a:pt x="10756" y="21600"/>
                  </a:cubicBezTo>
                  <a:cubicBezTo>
                    <a:pt x="16747" y="21600"/>
                    <a:pt x="21600" y="16770"/>
                    <a:pt x="21600" y="10688"/>
                  </a:cubicBezTo>
                  <a:cubicBezTo>
                    <a:pt x="21600" y="4830"/>
                    <a:pt x="16747" y="0"/>
                    <a:pt x="10756" y="0"/>
                  </a:cubicBezTo>
                  <a:cubicBezTo>
                    <a:pt x="4853"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40" name="Shape"/>
            <p:cNvSpPr/>
            <p:nvPr/>
          </p:nvSpPr>
          <p:spPr>
            <a:xfrm>
              <a:off x="1873298" y="3802040"/>
              <a:ext cx="959767" cy="388752"/>
            </a:xfrm>
            <a:custGeom>
              <a:avLst/>
              <a:gdLst/>
              <a:ahLst/>
              <a:cxnLst>
                <a:cxn ang="0">
                  <a:pos x="wd2" y="hd2"/>
                </a:cxn>
                <a:cxn ang="5400000">
                  <a:pos x="wd2" y="hd2"/>
                </a:cxn>
                <a:cxn ang="10800000">
                  <a:pos x="wd2" y="hd2"/>
                </a:cxn>
                <a:cxn ang="16200000">
                  <a:pos x="wd2" y="hd2"/>
                </a:cxn>
              </a:cxnLst>
              <a:rect l="0" t="0" r="r" b="b"/>
              <a:pathLst>
                <a:path w="21600" h="21600" extrusionOk="0">
                  <a:moveTo>
                    <a:pt x="922" y="6618"/>
                  </a:moveTo>
                  <a:cubicBezTo>
                    <a:pt x="2555" y="2788"/>
                    <a:pt x="6379" y="0"/>
                    <a:pt x="10838" y="0"/>
                  </a:cubicBezTo>
                  <a:cubicBezTo>
                    <a:pt x="15221" y="0"/>
                    <a:pt x="19045" y="2788"/>
                    <a:pt x="20754" y="6618"/>
                  </a:cubicBezTo>
                  <a:cubicBezTo>
                    <a:pt x="21600" y="6618"/>
                    <a:pt x="21600" y="6618"/>
                    <a:pt x="21600" y="6618"/>
                  </a:cubicBezTo>
                  <a:cubicBezTo>
                    <a:pt x="21600" y="10781"/>
                    <a:pt x="21600" y="10781"/>
                    <a:pt x="21600" y="10781"/>
                  </a:cubicBezTo>
                  <a:cubicBezTo>
                    <a:pt x="21600" y="16878"/>
                    <a:pt x="16793" y="21600"/>
                    <a:pt x="10838" y="21600"/>
                  </a:cubicBezTo>
                  <a:cubicBezTo>
                    <a:pt x="4822" y="21600"/>
                    <a:pt x="0" y="16878"/>
                    <a:pt x="0" y="10781"/>
                  </a:cubicBezTo>
                  <a:cubicBezTo>
                    <a:pt x="0" y="6618"/>
                    <a:pt x="0" y="6618"/>
                    <a:pt x="0" y="6618"/>
                  </a:cubicBezTo>
                  <a:lnTo>
                    <a:pt x="922"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41" name="Shape"/>
            <p:cNvSpPr/>
            <p:nvPr/>
          </p:nvSpPr>
          <p:spPr>
            <a:xfrm>
              <a:off x="1873298" y="3727724"/>
              <a:ext cx="959767"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22" y="21600"/>
                    <a:pt x="10838" y="21600"/>
                  </a:cubicBezTo>
                  <a:cubicBezTo>
                    <a:pt x="16793" y="21600"/>
                    <a:pt x="21600" y="16721"/>
                    <a:pt x="21600" y="10800"/>
                  </a:cubicBezTo>
                  <a:cubicBezTo>
                    <a:pt x="21600" y="4879"/>
                    <a:pt x="16793" y="0"/>
                    <a:pt x="10838" y="0"/>
                  </a:cubicBezTo>
                  <a:cubicBezTo>
                    <a:pt x="4822" y="0"/>
                    <a:pt x="0" y="4879"/>
                    <a:pt x="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42" name="Shape"/>
            <p:cNvSpPr/>
            <p:nvPr/>
          </p:nvSpPr>
          <p:spPr>
            <a:xfrm>
              <a:off x="1938715" y="3739614"/>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867"/>
                  </a:moveTo>
                  <a:cubicBezTo>
                    <a:pt x="0" y="16770"/>
                    <a:pt x="4839" y="21600"/>
                    <a:pt x="10835" y="21600"/>
                  </a:cubicBezTo>
                  <a:cubicBezTo>
                    <a:pt x="16744" y="21600"/>
                    <a:pt x="21600" y="16770"/>
                    <a:pt x="21600" y="10867"/>
                  </a:cubicBezTo>
                  <a:cubicBezTo>
                    <a:pt x="21600" y="4830"/>
                    <a:pt x="16744" y="0"/>
                    <a:pt x="10835" y="0"/>
                  </a:cubicBezTo>
                  <a:cubicBezTo>
                    <a:pt x="4839" y="0"/>
                    <a:pt x="0" y="4830"/>
                    <a:pt x="0" y="10867"/>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43" name="Shape"/>
            <p:cNvSpPr/>
            <p:nvPr/>
          </p:nvSpPr>
          <p:spPr>
            <a:xfrm>
              <a:off x="1828696" y="3689079"/>
              <a:ext cx="962739" cy="388751"/>
            </a:xfrm>
            <a:custGeom>
              <a:avLst/>
              <a:gdLst/>
              <a:ahLst/>
              <a:cxnLst>
                <a:cxn ang="0">
                  <a:pos x="wd2" y="hd2"/>
                </a:cxn>
                <a:cxn ang="5400000">
                  <a:pos x="wd2" y="hd2"/>
                </a:cxn>
                <a:cxn ang="10800000">
                  <a:pos x="wd2" y="hd2"/>
                </a:cxn>
                <a:cxn ang="16200000">
                  <a:pos x="wd2" y="hd2"/>
                </a:cxn>
              </a:cxnLst>
              <a:rect l="0" t="0" r="r" b="b"/>
              <a:pathLst>
                <a:path w="21600" h="21600" extrusionOk="0">
                  <a:moveTo>
                    <a:pt x="921" y="6618"/>
                  </a:moveTo>
                  <a:cubicBezTo>
                    <a:pt x="2553" y="2602"/>
                    <a:pt x="6374" y="0"/>
                    <a:pt x="10830" y="0"/>
                  </a:cubicBezTo>
                  <a:cubicBezTo>
                    <a:pt x="15286" y="0"/>
                    <a:pt x="19047" y="2602"/>
                    <a:pt x="20754" y="6618"/>
                  </a:cubicBezTo>
                  <a:cubicBezTo>
                    <a:pt x="21600" y="6618"/>
                    <a:pt x="21600" y="6618"/>
                    <a:pt x="21600" y="6618"/>
                  </a:cubicBezTo>
                  <a:cubicBezTo>
                    <a:pt x="21600" y="10819"/>
                    <a:pt x="21600" y="10819"/>
                    <a:pt x="21600" y="10819"/>
                  </a:cubicBezTo>
                  <a:cubicBezTo>
                    <a:pt x="21600" y="16730"/>
                    <a:pt x="16782" y="21600"/>
                    <a:pt x="10830" y="21600"/>
                  </a:cubicBezTo>
                  <a:cubicBezTo>
                    <a:pt x="4894" y="21600"/>
                    <a:pt x="0" y="16730"/>
                    <a:pt x="0" y="10819"/>
                  </a:cubicBezTo>
                  <a:cubicBezTo>
                    <a:pt x="0" y="6618"/>
                    <a:pt x="0" y="6618"/>
                    <a:pt x="0" y="6618"/>
                  </a:cubicBezTo>
                  <a:lnTo>
                    <a:pt x="921"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44" name="Shape"/>
            <p:cNvSpPr/>
            <p:nvPr/>
          </p:nvSpPr>
          <p:spPr>
            <a:xfrm>
              <a:off x="1828696" y="3614762"/>
              <a:ext cx="962739" cy="388750"/>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21"/>
                    <a:pt x="4894" y="21600"/>
                    <a:pt x="10830" y="21600"/>
                  </a:cubicBezTo>
                  <a:cubicBezTo>
                    <a:pt x="16782" y="21600"/>
                    <a:pt x="21600" y="16721"/>
                    <a:pt x="21600" y="10800"/>
                  </a:cubicBezTo>
                  <a:cubicBezTo>
                    <a:pt x="21600" y="4692"/>
                    <a:pt x="16782" y="0"/>
                    <a:pt x="10830" y="0"/>
                  </a:cubicBezTo>
                  <a:cubicBezTo>
                    <a:pt x="4894" y="0"/>
                    <a:pt x="0" y="4692"/>
                    <a:pt x="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45" name="Shape"/>
            <p:cNvSpPr/>
            <p:nvPr/>
          </p:nvSpPr>
          <p:spPr>
            <a:xfrm>
              <a:off x="1894113" y="3626653"/>
              <a:ext cx="828931"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39" y="21600"/>
                    <a:pt x="10835" y="21600"/>
                  </a:cubicBezTo>
                  <a:cubicBezTo>
                    <a:pt x="16761" y="21600"/>
                    <a:pt x="21600" y="16770"/>
                    <a:pt x="21600" y="10688"/>
                  </a:cubicBezTo>
                  <a:cubicBezTo>
                    <a:pt x="21600" y="4830"/>
                    <a:pt x="16761" y="0"/>
                    <a:pt x="10835" y="0"/>
                  </a:cubicBezTo>
                  <a:cubicBezTo>
                    <a:pt x="4839"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46" name="Shape"/>
            <p:cNvSpPr/>
            <p:nvPr/>
          </p:nvSpPr>
          <p:spPr>
            <a:xfrm>
              <a:off x="1843563" y="3582063"/>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8" y="2788"/>
                    <a:pt x="6325" y="0"/>
                    <a:pt x="10800" y="0"/>
                  </a:cubicBezTo>
                  <a:cubicBezTo>
                    <a:pt x="15275" y="0"/>
                    <a:pt x="19112" y="2788"/>
                    <a:pt x="20751" y="6618"/>
                  </a:cubicBezTo>
                  <a:cubicBezTo>
                    <a:pt x="21600" y="6618"/>
                    <a:pt x="21600" y="6618"/>
                    <a:pt x="21600" y="6618"/>
                  </a:cubicBezTo>
                  <a:cubicBezTo>
                    <a:pt x="21600" y="10781"/>
                    <a:pt x="21600" y="10781"/>
                    <a:pt x="21600" y="10781"/>
                  </a:cubicBezTo>
                  <a:cubicBezTo>
                    <a:pt x="21600" y="16730"/>
                    <a:pt x="16776" y="21600"/>
                    <a:pt x="10800" y="21600"/>
                  </a:cubicBezTo>
                  <a:cubicBezTo>
                    <a:pt x="4839" y="21600"/>
                    <a:pt x="0" y="16730"/>
                    <a:pt x="0" y="10781"/>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47" name="Shape"/>
            <p:cNvSpPr/>
            <p:nvPr/>
          </p:nvSpPr>
          <p:spPr>
            <a:xfrm>
              <a:off x="1843563" y="3504774"/>
              <a:ext cx="956793"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701"/>
                    <a:pt x="4839" y="21600"/>
                    <a:pt x="10800" y="21600"/>
                  </a:cubicBezTo>
                  <a:cubicBezTo>
                    <a:pt x="16776" y="21600"/>
                    <a:pt x="21600" y="16701"/>
                    <a:pt x="21600" y="10800"/>
                  </a:cubicBezTo>
                  <a:cubicBezTo>
                    <a:pt x="21600" y="4713"/>
                    <a:pt x="16776" y="0"/>
                    <a:pt x="10800" y="0"/>
                  </a:cubicBezTo>
                  <a:cubicBezTo>
                    <a:pt x="4839" y="0"/>
                    <a:pt x="0" y="4713"/>
                    <a:pt x="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48" name="Shape"/>
            <p:cNvSpPr/>
            <p:nvPr/>
          </p:nvSpPr>
          <p:spPr>
            <a:xfrm>
              <a:off x="1906007" y="351963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39" y="21600"/>
                    <a:pt x="10835" y="21600"/>
                  </a:cubicBezTo>
                  <a:cubicBezTo>
                    <a:pt x="16744" y="21600"/>
                    <a:pt x="21600" y="16770"/>
                    <a:pt x="21600" y="10688"/>
                  </a:cubicBezTo>
                  <a:cubicBezTo>
                    <a:pt x="21600" y="4830"/>
                    <a:pt x="16744" y="0"/>
                    <a:pt x="10835" y="0"/>
                  </a:cubicBezTo>
                  <a:cubicBezTo>
                    <a:pt x="4839"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49" name="Shape"/>
            <p:cNvSpPr/>
            <p:nvPr/>
          </p:nvSpPr>
          <p:spPr>
            <a:xfrm>
              <a:off x="1790041" y="3492883"/>
              <a:ext cx="962738" cy="388752"/>
            </a:xfrm>
            <a:custGeom>
              <a:avLst/>
              <a:gdLst/>
              <a:ahLst/>
              <a:cxnLst>
                <a:cxn ang="0">
                  <a:pos x="wd2" y="hd2"/>
                </a:cxn>
                <a:cxn ang="5400000">
                  <a:pos x="wd2" y="hd2"/>
                </a:cxn>
                <a:cxn ang="10800000">
                  <a:pos x="wd2" y="hd2"/>
                </a:cxn>
                <a:cxn ang="16200000">
                  <a:pos x="wd2" y="hd2"/>
                </a:cxn>
              </a:cxnLst>
              <a:rect l="0" t="0" r="r" b="b"/>
              <a:pathLst>
                <a:path w="21600" h="21600" extrusionOk="0">
                  <a:moveTo>
                    <a:pt x="846" y="6643"/>
                  </a:moveTo>
                  <a:cubicBezTo>
                    <a:pt x="2553" y="2635"/>
                    <a:pt x="6374" y="0"/>
                    <a:pt x="10755" y="0"/>
                  </a:cubicBezTo>
                  <a:cubicBezTo>
                    <a:pt x="15226" y="0"/>
                    <a:pt x="19047" y="2635"/>
                    <a:pt x="20679" y="6643"/>
                  </a:cubicBezTo>
                  <a:cubicBezTo>
                    <a:pt x="21600" y="6643"/>
                    <a:pt x="21600" y="6643"/>
                    <a:pt x="21600" y="6643"/>
                  </a:cubicBezTo>
                  <a:cubicBezTo>
                    <a:pt x="21600" y="10800"/>
                    <a:pt x="21600" y="10800"/>
                    <a:pt x="21600" y="10800"/>
                  </a:cubicBezTo>
                  <a:cubicBezTo>
                    <a:pt x="21600" y="16738"/>
                    <a:pt x="16706" y="21600"/>
                    <a:pt x="10755" y="21600"/>
                  </a:cubicBezTo>
                  <a:cubicBezTo>
                    <a:pt x="4818" y="21600"/>
                    <a:pt x="0" y="16738"/>
                    <a:pt x="0" y="10800"/>
                  </a:cubicBezTo>
                  <a:cubicBezTo>
                    <a:pt x="0" y="6643"/>
                    <a:pt x="0" y="6643"/>
                    <a:pt x="0" y="6643"/>
                  </a:cubicBezTo>
                  <a:lnTo>
                    <a:pt x="846" y="6643"/>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50" name="Shape"/>
            <p:cNvSpPr/>
            <p:nvPr/>
          </p:nvSpPr>
          <p:spPr>
            <a:xfrm>
              <a:off x="1790041" y="3418566"/>
              <a:ext cx="962738" cy="388752"/>
            </a:xfrm>
            <a:custGeom>
              <a:avLst/>
              <a:gdLst/>
              <a:ahLst/>
              <a:cxnLst>
                <a:cxn ang="0">
                  <a:pos x="wd2" y="hd2"/>
                </a:cxn>
                <a:cxn ang="5400000">
                  <a:pos x="wd2" y="hd2"/>
                </a:cxn>
                <a:cxn ang="10800000">
                  <a:pos x="wd2" y="hd2"/>
                </a:cxn>
                <a:cxn ang="16200000">
                  <a:pos x="wd2" y="hd2"/>
                </a:cxn>
              </a:cxnLst>
              <a:rect l="0" t="0" r="r" b="b"/>
              <a:pathLst>
                <a:path w="21600" h="21600" extrusionOk="0">
                  <a:moveTo>
                    <a:pt x="0" y="10819"/>
                  </a:moveTo>
                  <a:cubicBezTo>
                    <a:pt x="0" y="16730"/>
                    <a:pt x="4818" y="21600"/>
                    <a:pt x="10755" y="21600"/>
                  </a:cubicBezTo>
                  <a:cubicBezTo>
                    <a:pt x="16706" y="21600"/>
                    <a:pt x="21600" y="16730"/>
                    <a:pt x="21600" y="10819"/>
                  </a:cubicBezTo>
                  <a:cubicBezTo>
                    <a:pt x="21600" y="4722"/>
                    <a:pt x="16706" y="0"/>
                    <a:pt x="10755" y="0"/>
                  </a:cubicBezTo>
                  <a:cubicBezTo>
                    <a:pt x="4818" y="0"/>
                    <a:pt x="0" y="4722"/>
                    <a:pt x="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51" name="Shape"/>
            <p:cNvSpPr/>
            <p:nvPr/>
          </p:nvSpPr>
          <p:spPr>
            <a:xfrm>
              <a:off x="1855457" y="3430457"/>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688"/>
                  </a:moveTo>
                  <a:cubicBezTo>
                    <a:pt x="0" y="16770"/>
                    <a:pt x="4853" y="21600"/>
                    <a:pt x="10756" y="21600"/>
                  </a:cubicBezTo>
                  <a:cubicBezTo>
                    <a:pt x="16765" y="21600"/>
                    <a:pt x="21600" y="16770"/>
                    <a:pt x="21600" y="10688"/>
                  </a:cubicBezTo>
                  <a:cubicBezTo>
                    <a:pt x="21600" y="4830"/>
                    <a:pt x="16765" y="0"/>
                    <a:pt x="10756" y="0"/>
                  </a:cubicBezTo>
                  <a:cubicBezTo>
                    <a:pt x="4853" y="0"/>
                    <a:pt x="0" y="4830"/>
                    <a:pt x="0" y="10688"/>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52" name="Shape"/>
            <p:cNvSpPr/>
            <p:nvPr/>
          </p:nvSpPr>
          <p:spPr>
            <a:xfrm>
              <a:off x="1843563" y="3385867"/>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849" y="6618"/>
                  </a:moveTo>
                  <a:cubicBezTo>
                    <a:pt x="2488" y="2788"/>
                    <a:pt x="6325" y="0"/>
                    <a:pt x="10800" y="0"/>
                  </a:cubicBezTo>
                  <a:cubicBezTo>
                    <a:pt x="15275" y="0"/>
                    <a:pt x="19112" y="2788"/>
                    <a:pt x="20751" y="6618"/>
                  </a:cubicBezTo>
                  <a:cubicBezTo>
                    <a:pt x="21600" y="6618"/>
                    <a:pt x="21600" y="6618"/>
                    <a:pt x="21600" y="6618"/>
                  </a:cubicBezTo>
                  <a:cubicBezTo>
                    <a:pt x="21600" y="10819"/>
                    <a:pt x="21600" y="10819"/>
                    <a:pt x="21600" y="10819"/>
                  </a:cubicBezTo>
                  <a:cubicBezTo>
                    <a:pt x="21600" y="16730"/>
                    <a:pt x="16776" y="21600"/>
                    <a:pt x="10800" y="21600"/>
                  </a:cubicBezTo>
                  <a:cubicBezTo>
                    <a:pt x="4839" y="21600"/>
                    <a:pt x="0" y="16730"/>
                    <a:pt x="0" y="10819"/>
                  </a:cubicBezTo>
                  <a:cubicBezTo>
                    <a:pt x="0" y="6618"/>
                    <a:pt x="0" y="6618"/>
                    <a:pt x="0" y="6618"/>
                  </a:cubicBezTo>
                  <a:lnTo>
                    <a:pt x="849"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53" name="Shape"/>
            <p:cNvSpPr/>
            <p:nvPr/>
          </p:nvSpPr>
          <p:spPr>
            <a:xfrm>
              <a:off x="1843563" y="331155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0" y="10781"/>
                  </a:moveTo>
                  <a:cubicBezTo>
                    <a:pt x="0" y="16730"/>
                    <a:pt x="4839" y="21600"/>
                    <a:pt x="10800" y="21600"/>
                  </a:cubicBezTo>
                  <a:cubicBezTo>
                    <a:pt x="16776" y="21600"/>
                    <a:pt x="21600" y="16730"/>
                    <a:pt x="21600" y="10781"/>
                  </a:cubicBezTo>
                  <a:cubicBezTo>
                    <a:pt x="21600" y="4684"/>
                    <a:pt x="16776" y="0"/>
                    <a:pt x="10800" y="0"/>
                  </a:cubicBezTo>
                  <a:cubicBezTo>
                    <a:pt x="4839" y="0"/>
                    <a:pt x="0" y="4684"/>
                    <a:pt x="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54" name="Shape"/>
            <p:cNvSpPr/>
            <p:nvPr/>
          </p:nvSpPr>
          <p:spPr>
            <a:xfrm>
              <a:off x="1906007" y="332344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0" y="10733"/>
                  </a:moveTo>
                  <a:cubicBezTo>
                    <a:pt x="0" y="16770"/>
                    <a:pt x="4839" y="21600"/>
                    <a:pt x="10835" y="21600"/>
                  </a:cubicBezTo>
                  <a:cubicBezTo>
                    <a:pt x="16744" y="21600"/>
                    <a:pt x="21600" y="16770"/>
                    <a:pt x="21600" y="10733"/>
                  </a:cubicBezTo>
                  <a:cubicBezTo>
                    <a:pt x="21600" y="4830"/>
                    <a:pt x="16744" y="0"/>
                    <a:pt x="10835" y="0"/>
                  </a:cubicBezTo>
                  <a:cubicBezTo>
                    <a:pt x="4839" y="0"/>
                    <a:pt x="0" y="4830"/>
                    <a:pt x="0" y="10733"/>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55" name="Shape"/>
            <p:cNvSpPr/>
            <p:nvPr/>
          </p:nvSpPr>
          <p:spPr>
            <a:xfrm>
              <a:off x="2890232" y="3272906"/>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36" y="6443"/>
                  </a:moveTo>
                  <a:cubicBezTo>
                    <a:pt x="19099" y="2607"/>
                    <a:pt x="15264" y="0"/>
                    <a:pt x="10792" y="0"/>
                  </a:cubicBezTo>
                  <a:cubicBezTo>
                    <a:pt x="6321" y="0"/>
                    <a:pt x="2486" y="2607"/>
                    <a:pt x="849" y="6443"/>
                  </a:cubicBezTo>
                  <a:cubicBezTo>
                    <a:pt x="0" y="6443"/>
                    <a:pt x="0" y="6443"/>
                    <a:pt x="0" y="6443"/>
                  </a:cubicBezTo>
                  <a:cubicBezTo>
                    <a:pt x="0" y="10800"/>
                    <a:pt x="0" y="10800"/>
                    <a:pt x="0" y="10800"/>
                  </a:cubicBezTo>
                  <a:cubicBezTo>
                    <a:pt x="0" y="16721"/>
                    <a:pt x="4820" y="21600"/>
                    <a:pt x="10792" y="21600"/>
                  </a:cubicBezTo>
                  <a:cubicBezTo>
                    <a:pt x="16765" y="21600"/>
                    <a:pt x="21600" y="16721"/>
                    <a:pt x="21600" y="10800"/>
                  </a:cubicBezTo>
                  <a:cubicBezTo>
                    <a:pt x="21600" y="6443"/>
                    <a:pt x="21600" y="6443"/>
                    <a:pt x="21600" y="6443"/>
                  </a:cubicBezTo>
                  <a:lnTo>
                    <a:pt x="20736" y="6443"/>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56" name="Shape"/>
            <p:cNvSpPr/>
            <p:nvPr/>
          </p:nvSpPr>
          <p:spPr>
            <a:xfrm>
              <a:off x="2890232" y="3192643"/>
              <a:ext cx="956793" cy="388753"/>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87"/>
                    <a:pt x="16765" y="21600"/>
                    <a:pt x="10792" y="21600"/>
                  </a:cubicBezTo>
                  <a:cubicBezTo>
                    <a:pt x="4820" y="21600"/>
                    <a:pt x="0" y="16887"/>
                    <a:pt x="0" y="10800"/>
                  </a:cubicBezTo>
                  <a:cubicBezTo>
                    <a:pt x="0" y="4899"/>
                    <a:pt x="4820" y="0"/>
                    <a:pt x="10792" y="0"/>
                  </a:cubicBezTo>
                  <a:cubicBezTo>
                    <a:pt x="16765" y="0"/>
                    <a:pt x="21600" y="4899"/>
                    <a:pt x="2160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57" name="Shape"/>
            <p:cNvSpPr/>
            <p:nvPr/>
          </p:nvSpPr>
          <p:spPr>
            <a:xfrm>
              <a:off x="2952675" y="3207507"/>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61" y="21600"/>
                    <a:pt x="10835" y="21600"/>
                  </a:cubicBezTo>
                  <a:cubicBezTo>
                    <a:pt x="4839" y="21600"/>
                    <a:pt x="0" y="16770"/>
                    <a:pt x="0" y="10912"/>
                  </a:cubicBezTo>
                  <a:cubicBezTo>
                    <a:pt x="0" y="4830"/>
                    <a:pt x="4839" y="0"/>
                    <a:pt x="10835" y="0"/>
                  </a:cubicBezTo>
                  <a:cubicBezTo>
                    <a:pt x="16761"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58" name="Shape"/>
            <p:cNvSpPr/>
            <p:nvPr/>
          </p:nvSpPr>
          <p:spPr>
            <a:xfrm>
              <a:off x="2940781" y="3177780"/>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618"/>
                  </a:moveTo>
                  <a:cubicBezTo>
                    <a:pt x="19128" y="2602"/>
                    <a:pt x="15275" y="0"/>
                    <a:pt x="10800" y="0"/>
                  </a:cubicBezTo>
                  <a:cubicBezTo>
                    <a:pt x="6325" y="0"/>
                    <a:pt x="2488" y="2602"/>
                    <a:pt x="849" y="6618"/>
                  </a:cubicBezTo>
                  <a:cubicBezTo>
                    <a:pt x="0" y="6618"/>
                    <a:pt x="0" y="6618"/>
                    <a:pt x="0" y="6618"/>
                  </a:cubicBezTo>
                  <a:cubicBezTo>
                    <a:pt x="0" y="10819"/>
                    <a:pt x="0" y="10819"/>
                    <a:pt x="0" y="10819"/>
                  </a:cubicBezTo>
                  <a:cubicBezTo>
                    <a:pt x="0" y="16730"/>
                    <a:pt x="4839" y="21600"/>
                    <a:pt x="10800" y="21600"/>
                  </a:cubicBezTo>
                  <a:cubicBezTo>
                    <a:pt x="16761" y="21600"/>
                    <a:pt x="21600" y="16730"/>
                    <a:pt x="21600" y="10819"/>
                  </a:cubicBezTo>
                  <a:cubicBezTo>
                    <a:pt x="21600" y="6618"/>
                    <a:pt x="21600" y="6618"/>
                    <a:pt x="21600" y="6618"/>
                  </a:cubicBezTo>
                  <a:lnTo>
                    <a:pt x="20751" y="6618"/>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59" name="Shape"/>
            <p:cNvSpPr/>
            <p:nvPr/>
          </p:nvSpPr>
          <p:spPr>
            <a:xfrm>
              <a:off x="2940781" y="3097518"/>
              <a:ext cx="956793" cy="391724"/>
            </a:xfrm>
            <a:custGeom>
              <a:avLst/>
              <a:gdLst/>
              <a:ahLst/>
              <a:cxnLst>
                <a:cxn ang="0">
                  <a:pos x="wd2" y="hd2"/>
                </a:cxn>
                <a:cxn ang="5400000">
                  <a:pos x="wd2" y="hd2"/>
                </a:cxn>
                <a:cxn ang="10800000">
                  <a:pos x="wd2" y="hd2"/>
                </a:cxn>
                <a:cxn ang="16200000">
                  <a:pos x="wd2" y="hd2"/>
                </a:cxn>
              </a:cxnLst>
              <a:rect l="0" t="0" r="r" b="b"/>
              <a:pathLst>
                <a:path w="21600" h="21600" extrusionOk="0">
                  <a:moveTo>
                    <a:pt x="21600" y="10892"/>
                  </a:moveTo>
                  <a:cubicBezTo>
                    <a:pt x="21600" y="16763"/>
                    <a:pt x="16761" y="21600"/>
                    <a:pt x="10800" y="21600"/>
                  </a:cubicBezTo>
                  <a:cubicBezTo>
                    <a:pt x="4839" y="21600"/>
                    <a:pt x="0" y="16763"/>
                    <a:pt x="0" y="10892"/>
                  </a:cubicBezTo>
                  <a:cubicBezTo>
                    <a:pt x="0" y="4837"/>
                    <a:pt x="4839" y="0"/>
                    <a:pt x="10800" y="0"/>
                  </a:cubicBezTo>
                  <a:cubicBezTo>
                    <a:pt x="16761" y="0"/>
                    <a:pt x="21600" y="4837"/>
                    <a:pt x="21600" y="10892"/>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60" name="Shape"/>
            <p:cNvSpPr/>
            <p:nvPr/>
          </p:nvSpPr>
          <p:spPr>
            <a:xfrm>
              <a:off x="3006198" y="3115354"/>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733"/>
                  </a:moveTo>
                  <a:cubicBezTo>
                    <a:pt x="21600" y="16770"/>
                    <a:pt x="16765" y="21600"/>
                    <a:pt x="10756" y="21600"/>
                  </a:cubicBezTo>
                  <a:cubicBezTo>
                    <a:pt x="4853" y="21600"/>
                    <a:pt x="0" y="16770"/>
                    <a:pt x="0" y="10733"/>
                  </a:cubicBezTo>
                  <a:cubicBezTo>
                    <a:pt x="0" y="4830"/>
                    <a:pt x="4853" y="0"/>
                    <a:pt x="10756" y="0"/>
                  </a:cubicBezTo>
                  <a:cubicBezTo>
                    <a:pt x="16765" y="0"/>
                    <a:pt x="21600" y="4830"/>
                    <a:pt x="21600" y="10733"/>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61" name="Shape"/>
            <p:cNvSpPr/>
            <p:nvPr/>
          </p:nvSpPr>
          <p:spPr>
            <a:xfrm>
              <a:off x="2902126" y="3052928"/>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1" y="6432"/>
                  </a:moveTo>
                  <a:cubicBezTo>
                    <a:pt x="19112" y="2602"/>
                    <a:pt x="15275" y="0"/>
                    <a:pt x="10800" y="0"/>
                  </a:cubicBezTo>
                  <a:cubicBezTo>
                    <a:pt x="6325" y="0"/>
                    <a:pt x="2488" y="2602"/>
                    <a:pt x="849" y="6432"/>
                  </a:cubicBezTo>
                  <a:cubicBezTo>
                    <a:pt x="0" y="6432"/>
                    <a:pt x="0" y="6432"/>
                    <a:pt x="0" y="6432"/>
                  </a:cubicBezTo>
                  <a:cubicBezTo>
                    <a:pt x="0" y="10781"/>
                    <a:pt x="0" y="10781"/>
                    <a:pt x="0" y="10781"/>
                  </a:cubicBezTo>
                  <a:cubicBezTo>
                    <a:pt x="0" y="16730"/>
                    <a:pt x="4824" y="21600"/>
                    <a:pt x="10800" y="21600"/>
                  </a:cubicBezTo>
                  <a:cubicBezTo>
                    <a:pt x="16761" y="21600"/>
                    <a:pt x="21600" y="16730"/>
                    <a:pt x="21600" y="10781"/>
                  </a:cubicBezTo>
                  <a:cubicBezTo>
                    <a:pt x="21600" y="6432"/>
                    <a:pt x="21600" y="6432"/>
                    <a:pt x="21600" y="6432"/>
                  </a:cubicBezTo>
                  <a:lnTo>
                    <a:pt x="20751" y="6432"/>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62" name="Shape"/>
            <p:cNvSpPr/>
            <p:nvPr/>
          </p:nvSpPr>
          <p:spPr>
            <a:xfrm>
              <a:off x="2902126" y="2972666"/>
              <a:ext cx="956793"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819"/>
                  </a:moveTo>
                  <a:cubicBezTo>
                    <a:pt x="21600" y="16767"/>
                    <a:pt x="16761" y="21600"/>
                    <a:pt x="10800" y="21600"/>
                  </a:cubicBezTo>
                  <a:cubicBezTo>
                    <a:pt x="4824" y="21600"/>
                    <a:pt x="0" y="16767"/>
                    <a:pt x="0" y="10819"/>
                  </a:cubicBezTo>
                  <a:cubicBezTo>
                    <a:pt x="0" y="4907"/>
                    <a:pt x="4824" y="0"/>
                    <a:pt x="10800" y="0"/>
                  </a:cubicBezTo>
                  <a:cubicBezTo>
                    <a:pt x="16761" y="0"/>
                    <a:pt x="21600" y="4907"/>
                    <a:pt x="21600" y="10819"/>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63" name="Shape"/>
            <p:cNvSpPr/>
            <p:nvPr/>
          </p:nvSpPr>
          <p:spPr>
            <a:xfrm>
              <a:off x="2964569" y="2984557"/>
              <a:ext cx="828933"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65" y="21600"/>
                    <a:pt x="10844" y="21600"/>
                  </a:cubicBezTo>
                  <a:cubicBezTo>
                    <a:pt x="4853" y="21600"/>
                    <a:pt x="0" y="16770"/>
                    <a:pt x="0" y="10912"/>
                  </a:cubicBezTo>
                  <a:cubicBezTo>
                    <a:pt x="0" y="4830"/>
                    <a:pt x="4853" y="0"/>
                    <a:pt x="10844" y="0"/>
                  </a:cubicBezTo>
                  <a:cubicBezTo>
                    <a:pt x="16765"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64" name="Shape"/>
            <p:cNvSpPr/>
            <p:nvPr/>
          </p:nvSpPr>
          <p:spPr>
            <a:xfrm>
              <a:off x="2964569" y="2957803"/>
              <a:ext cx="962739" cy="388751"/>
            </a:xfrm>
            <a:custGeom>
              <a:avLst/>
              <a:gdLst/>
              <a:ahLst/>
              <a:cxnLst>
                <a:cxn ang="0">
                  <a:pos x="wd2" y="hd2"/>
                </a:cxn>
                <a:cxn ang="5400000">
                  <a:pos x="wd2" y="hd2"/>
                </a:cxn>
                <a:cxn ang="10800000">
                  <a:pos x="wd2" y="hd2"/>
                </a:cxn>
                <a:cxn ang="16200000">
                  <a:pos x="wd2" y="hd2"/>
                </a:cxn>
              </a:cxnLst>
              <a:rect l="0" t="0" r="r" b="b"/>
              <a:pathLst>
                <a:path w="21600" h="21600" extrusionOk="0">
                  <a:moveTo>
                    <a:pt x="20754" y="6432"/>
                  </a:moveTo>
                  <a:cubicBezTo>
                    <a:pt x="19047" y="2640"/>
                    <a:pt x="15226" y="0"/>
                    <a:pt x="10830" y="0"/>
                  </a:cubicBezTo>
                  <a:cubicBezTo>
                    <a:pt x="6374" y="0"/>
                    <a:pt x="2553" y="2640"/>
                    <a:pt x="921" y="6432"/>
                  </a:cubicBezTo>
                  <a:cubicBezTo>
                    <a:pt x="0" y="6432"/>
                    <a:pt x="0" y="6432"/>
                    <a:pt x="0" y="6432"/>
                  </a:cubicBezTo>
                  <a:cubicBezTo>
                    <a:pt x="0" y="10781"/>
                    <a:pt x="0" y="10781"/>
                    <a:pt x="0" y="10781"/>
                  </a:cubicBezTo>
                  <a:cubicBezTo>
                    <a:pt x="0" y="16730"/>
                    <a:pt x="4894" y="21600"/>
                    <a:pt x="10830" y="21600"/>
                  </a:cubicBezTo>
                  <a:cubicBezTo>
                    <a:pt x="16782" y="21600"/>
                    <a:pt x="21600" y="16730"/>
                    <a:pt x="21600" y="10781"/>
                  </a:cubicBezTo>
                  <a:cubicBezTo>
                    <a:pt x="21600" y="6432"/>
                    <a:pt x="21600" y="6432"/>
                    <a:pt x="21600" y="6432"/>
                  </a:cubicBezTo>
                  <a:lnTo>
                    <a:pt x="20754" y="6432"/>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65" name="Shape"/>
            <p:cNvSpPr/>
            <p:nvPr/>
          </p:nvSpPr>
          <p:spPr>
            <a:xfrm>
              <a:off x="2964569" y="2877541"/>
              <a:ext cx="962739"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878"/>
                    <a:pt x="16782" y="21600"/>
                    <a:pt x="10830" y="21600"/>
                  </a:cubicBezTo>
                  <a:cubicBezTo>
                    <a:pt x="4894" y="21600"/>
                    <a:pt x="0" y="16878"/>
                    <a:pt x="0" y="10781"/>
                  </a:cubicBezTo>
                  <a:cubicBezTo>
                    <a:pt x="0" y="4870"/>
                    <a:pt x="4894" y="0"/>
                    <a:pt x="10830" y="0"/>
                  </a:cubicBezTo>
                  <a:cubicBezTo>
                    <a:pt x="16782"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66" name="Shape"/>
            <p:cNvSpPr/>
            <p:nvPr/>
          </p:nvSpPr>
          <p:spPr>
            <a:xfrm>
              <a:off x="3032959" y="2889431"/>
              <a:ext cx="828932" cy="323352"/>
            </a:xfrm>
            <a:custGeom>
              <a:avLst/>
              <a:gdLst/>
              <a:ahLst/>
              <a:cxnLst>
                <a:cxn ang="0">
                  <a:pos x="wd2" y="hd2"/>
                </a:cxn>
                <a:cxn ang="5400000">
                  <a:pos x="wd2" y="hd2"/>
                </a:cxn>
                <a:cxn ang="10800000">
                  <a:pos x="wd2" y="hd2"/>
                </a:cxn>
                <a:cxn ang="16200000">
                  <a:pos x="wd2" y="hd2"/>
                </a:cxn>
              </a:cxnLst>
              <a:rect l="0" t="0" r="r" b="b"/>
              <a:pathLst>
                <a:path w="21600" h="21600" extrusionOk="0">
                  <a:moveTo>
                    <a:pt x="21600" y="10867"/>
                  </a:moveTo>
                  <a:cubicBezTo>
                    <a:pt x="21600" y="16770"/>
                    <a:pt x="16761" y="21600"/>
                    <a:pt x="10835" y="21600"/>
                  </a:cubicBezTo>
                  <a:cubicBezTo>
                    <a:pt x="4839" y="21600"/>
                    <a:pt x="0" y="16770"/>
                    <a:pt x="0" y="10867"/>
                  </a:cubicBezTo>
                  <a:cubicBezTo>
                    <a:pt x="0" y="4830"/>
                    <a:pt x="4839" y="0"/>
                    <a:pt x="10835" y="0"/>
                  </a:cubicBezTo>
                  <a:cubicBezTo>
                    <a:pt x="16761" y="0"/>
                    <a:pt x="21600" y="4830"/>
                    <a:pt x="21600" y="10867"/>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67" name="Shape"/>
            <p:cNvSpPr/>
            <p:nvPr/>
          </p:nvSpPr>
          <p:spPr>
            <a:xfrm>
              <a:off x="2988357" y="2853759"/>
              <a:ext cx="959767" cy="391724"/>
            </a:xfrm>
            <a:custGeom>
              <a:avLst/>
              <a:gdLst/>
              <a:ahLst/>
              <a:cxnLst>
                <a:cxn ang="0">
                  <a:pos x="wd2" y="hd2"/>
                </a:cxn>
                <a:cxn ang="5400000">
                  <a:pos x="wd2" y="hd2"/>
                </a:cxn>
                <a:cxn ang="10800000">
                  <a:pos x="wd2" y="hd2"/>
                </a:cxn>
                <a:cxn ang="16200000">
                  <a:pos x="wd2" y="hd2"/>
                </a:cxn>
              </a:cxnLst>
              <a:rect l="0" t="0" r="r" b="b"/>
              <a:pathLst>
                <a:path w="21600" h="21600" extrusionOk="0">
                  <a:moveTo>
                    <a:pt x="20754" y="6535"/>
                  </a:moveTo>
                  <a:cubicBezTo>
                    <a:pt x="19061" y="2769"/>
                    <a:pt x="15236" y="0"/>
                    <a:pt x="10838" y="0"/>
                  </a:cubicBezTo>
                  <a:cubicBezTo>
                    <a:pt x="6379" y="0"/>
                    <a:pt x="2555" y="2769"/>
                    <a:pt x="922" y="6535"/>
                  </a:cubicBezTo>
                  <a:cubicBezTo>
                    <a:pt x="0" y="6535"/>
                    <a:pt x="0" y="6535"/>
                    <a:pt x="0" y="6535"/>
                  </a:cubicBezTo>
                  <a:cubicBezTo>
                    <a:pt x="0" y="10892"/>
                    <a:pt x="0" y="10892"/>
                    <a:pt x="0" y="10892"/>
                  </a:cubicBezTo>
                  <a:cubicBezTo>
                    <a:pt x="0" y="16763"/>
                    <a:pt x="4882" y="21600"/>
                    <a:pt x="10838" y="21600"/>
                  </a:cubicBezTo>
                  <a:cubicBezTo>
                    <a:pt x="16793" y="21600"/>
                    <a:pt x="21600" y="16763"/>
                    <a:pt x="21600" y="10892"/>
                  </a:cubicBezTo>
                  <a:cubicBezTo>
                    <a:pt x="21600" y="6535"/>
                    <a:pt x="21600" y="6535"/>
                    <a:pt x="21600" y="6535"/>
                  </a:cubicBezTo>
                  <a:lnTo>
                    <a:pt x="20754" y="6535"/>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68" name="Shape"/>
            <p:cNvSpPr/>
            <p:nvPr/>
          </p:nvSpPr>
          <p:spPr>
            <a:xfrm>
              <a:off x="2988357" y="2776470"/>
              <a:ext cx="959767" cy="388751"/>
            </a:xfrm>
            <a:custGeom>
              <a:avLst/>
              <a:gdLst/>
              <a:ahLst/>
              <a:cxnLst>
                <a:cxn ang="0">
                  <a:pos x="wd2" y="hd2"/>
                </a:cxn>
                <a:cxn ang="5400000">
                  <a:pos x="wd2" y="hd2"/>
                </a:cxn>
                <a:cxn ang="10800000">
                  <a:pos x="wd2" y="hd2"/>
                </a:cxn>
                <a:cxn ang="16200000">
                  <a:pos x="wd2" y="hd2"/>
                </a:cxn>
              </a:cxnLst>
              <a:rect l="0" t="0" r="r" b="b"/>
              <a:pathLst>
                <a:path w="21600" h="21600" extrusionOk="0">
                  <a:moveTo>
                    <a:pt x="21600" y="10781"/>
                  </a:moveTo>
                  <a:cubicBezTo>
                    <a:pt x="21600" y="16730"/>
                    <a:pt x="16793" y="21600"/>
                    <a:pt x="10838" y="21600"/>
                  </a:cubicBezTo>
                  <a:cubicBezTo>
                    <a:pt x="4882" y="21600"/>
                    <a:pt x="0" y="16730"/>
                    <a:pt x="0" y="10781"/>
                  </a:cubicBezTo>
                  <a:cubicBezTo>
                    <a:pt x="0" y="4870"/>
                    <a:pt x="4882" y="0"/>
                    <a:pt x="10838" y="0"/>
                  </a:cubicBezTo>
                  <a:cubicBezTo>
                    <a:pt x="16793" y="0"/>
                    <a:pt x="21600" y="4870"/>
                    <a:pt x="21600" y="10781"/>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69" name="Shape"/>
            <p:cNvSpPr/>
            <p:nvPr/>
          </p:nvSpPr>
          <p:spPr>
            <a:xfrm>
              <a:off x="3053774" y="2788361"/>
              <a:ext cx="828932" cy="323351"/>
            </a:xfrm>
            <a:custGeom>
              <a:avLst/>
              <a:gdLst/>
              <a:ahLst/>
              <a:cxnLst>
                <a:cxn ang="0">
                  <a:pos x="wd2" y="hd2"/>
                </a:cxn>
                <a:cxn ang="5400000">
                  <a:pos x="wd2" y="hd2"/>
                </a:cxn>
                <a:cxn ang="10800000">
                  <a:pos x="wd2" y="hd2"/>
                </a:cxn>
                <a:cxn ang="16200000">
                  <a:pos x="wd2" y="hd2"/>
                </a:cxn>
              </a:cxnLst>
              <a:rect l="0" t="0" r="r" b="b"/>
              <a:pathLst>
                <a:path w="21600" h="21600" extrusionOk="0">
                  <a:moveTo>
                    <a:pt x="21600" y="10890"/>
                  </a:moveTo>
                  <a:cubicBezTo>
                    <a:pt x="21600" y="16805"/>
                    <a:pt x="16744" y="21600"/>
                    <a:pt x="10835" y="21600"/>
                  </a:cubicBezTo>
                  <a:cubicBezTo>
                    <a:pt x="4839" y="21600"/>
                    <a:pt x="0" y="16805"/>
                    <a:pt x="0" y="10890"/>
                  </a:cubicBezTo>
                  <a:cubicBezTo>
                    <a:pt x="0" y="4840"/>
                    <a:pt x="4839" y="0"/>
                    <a:pt x="10835" y="0"/>
                  </a:cubicBezTo>
                  <a:cubicBezTo>
                    <a:pt x="16744" y="0"/>
                    <a:pt x="21600" y="4840"/>
                    <a:pt x="21600" y="10890"/>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70" name="Shape"/>
            <p:cNvSpPr/>
            <p:nvPr/>
          </p:nvSpPr>
          <p:spPr>
            <a:xfrm>
              <a:off x="2940781" y="2761607"/>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0751" y="6443"/>
                  </a:moveTo>
                  <a:cubicBezTo>
                    <a:pt x="19128" y="2607"/>
                    <a:pt x="15275" y="0"/>
                    <a:pt x="10800" y="0"/>
                  </a:cubicBezTo>
                  <a:cubicBezTo>
                    <a:pt x="6325" y="0"/>
                    <a:pt x="2488" y="2607"/>
                    <a:pt x="849" y="6443"/>
                  </a:cubicBezTo>
                  <a:cubicBezTo>
                    <a:pt x="0" y="6443"/>
                    <a:pt x="0" y="6443"/>
                    <a:pt x="0" y="6443"/>
                  </a:cubicBezTo>
                  <a:cubicBezTo>
                    <a:pt x="0" y="10800"/>
                    <a:pt x="0" y="10800"/>
                    <a:pt x="0" y="10800"/>
                  </a:cubicBezTo>
                  <a:cubicBezTo>
                    <a:pt x="0" y="16759"/>
                    <a:pt x="4839" y="21600"/>
                    <a:pt x="10800" y="21600"/>
                  </a:cubicBezTo>
                  <a:cubicBezTo>
                    <a:pt x="16761" y="21600"/>
                    <a:pt x="21600" y="16759"/>
                    <a:pt x="21600" y="10800"/>
                  </a:cubicBezTo>
                  <a:cubicBezTo>
                    <a:pt x="21600" y="6443"/>
                    <a:pt x="21600" y="6443"/>
                    <a:pt x="21600" y="6443"/>
                  </a:cubicBezTo>
                  <a:lnTo>
                    <a:pt x="20751" y="6443"/>
                  </a:ln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71" name="Shape"/>
            <p:cNvSpPr/>
            <p:nvPr/>
          </p:nvSpPr>
          <p:spPr>
            <a:xfrm>
              <a:off x="2940781" y="2681345"/>
              <a:ext cx="956793" cy="38875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908"/>
                    <a:pt x="16761" y="21600"/>
                    <a:pt x="10800" y="21600"/>
                  </a:cubicBezTo>
                  <a:cubicBezTo>
                    <a:pt x="4839" y="21600"/>
                    <a:pt x="0" y="16908"/>
                    <a:pt x="0" y="10800"/>
                  </a:cubicBezTo>
                  <a:cubicBezTo>
                    <a:pt x="0" y="4841"/>
                    <a:pt x="4839" y="0"/>
                    <a:pt x="10800" y="0"/>
                  </a:cubicBezTo>
                  <a:cubicBezTo>
                    <a:pt x="16761" y="0"/>
                    <a:pt x="21600" y="4841"/>
                    <a:pt x="2160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72" name="Shape"/>
            <p:cNvSpPr/>
            <p:nvPr/>
          </p:nvSpPr>
          <p:spPr>
            <a:xfrm>
              <a:off x="3006198" y="2693235"/>
              <a:ext cx="828932" cy="323353"/>
            </a:xfrm>
            <a:custGeom>
              <a:avLst/>
              <a:gdLst/>
              <a:ahLst/>
              <a:cxnLst>
                <a:cxn ang="0">
                  <a:pos x="wd2" y="hd2"/>
                </a:cxn>
                <a:cxn ang="5400000">
                  <a:pos x="wd2" y="hd2"/>
                </a:cxn>
                <a:cxn ang="10800000">
                  <a:pos x="wd2" y="hd2"/>
                </a:cxn>
                <a:cxn ang="16200000">
                  <a:pos x="wd2" y="hd2"/>
                </a:cxn>
              </a:cxnLst>
              <a:rect l="0" t="0" r="r" b="b"/>
              <a:pathLst>
                <a:path w="21600" h="21600" extrusionOk="0">
                  <a:moveTo>
                    <a:pt x="21600" y="10912"/>
                  </a:moveTo>
                  <a:cubicBezTo>
                    <a:pt x="21600" y="16770"/>
                    <a:pt x="16765" y="21600"/>
                    <a:pt x="10756" y="21600"/>
                  </a:cubicBezTo>
                  <a:cubicBezTo>
                    <a:pt x="4853" y="21600"/>
                    <a:pt x="0" y="16770"/>
                    <a:pt x="0" y="10912"/>
                  </a:cubicBezTo>
                  <a:cubicBezTo>
                    <a:pt x="0" y="4830"/>
                    <a:pt x="4853" y="0"/>
                    <a:pt x="10756" y="0"/>
                  </a:cubicBezTo>
                  <a:cubicBezTo>
                    <a:pt x="16765" y="0"/>
                    <a:pt x="21600" y="4830"/>
                    <a:pt x="21600" y="10912"/>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73" name="Shape"/>
            <p:cNvSpPr/>
            <p:nvPr/>
          </p:nvSpPr>
          <p:spPr>
            <a:xfrm>
              <a:off x="3535479" y="4203350"/>
              <a:ext cx="956793" cy="959501"/>
            </a:xfrm>
            <a:custGeom>
              <a:avLst/>
              <a:gdLst/>
              <a:ahLst/>
              <a:cxnLst>
                <a:cxn ang="0">
                  <a:pos x="wd2" y="hd2"/>
                </a:cxn>
                <a:cxn ang="5400000">
                  <a:pos x="wd2" y="hd2"/>
                </a:cxn>
                <a:cxn ang="10800000">
                  <a:pos x="wd2" y="hd2"/>
                </a:cxn>
                <a:cxn ang="16200000">
                  <a:pos x="wd2" y="hd2"/>
                </a:cxn>
              </a:cxnLst>
              <a:rect l="0" t="0" r="r" b="b"/>
              <a:pathLst>
                <a:path w="21600" h="21600" extrusionOk="0">
                  <a:moveTo>
                    <a:pt x="21600" y="10762"/>
                  </a:moveTo>
                  <a:cubicBezTo>
                    <a:pt x="21600" y="16718"/>
                    <a:pt x="16776" y="21600"/>
                    <a:pt x="10800" y="21600"/>
                  </a:cubicBezTo>
                  <a:cubicBezTo>
                    <a:pt x="4839" y="21600"/>
                    <a:pt x="0" y="16718"/>
                    <a:pt x="0" y="10762"/>
                  </a:cubicBezTo>
                  <a:cubicBezTo>
                    <a:pt x="0" y="4822"/>
                    <a:pt x="4839" y="0"/>
                    <a:pt x="10800" y="0"/>
                  </a:cubicBezTo>
                  <a:cubicBezTo>
                    <a:pt x="16776" y="0"/>
                    <a:pt x="21600" y="4822"/>
                    <a:pt x="21600" y="10762"/>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74" name="Shape"/>
            <p:cNvSpPr/>
            <p:nvPr/>
          </p:nvSpPr>
          <p:spPr>
            <a:xfrm>
              <a:off x="3535479" y="4176596"/>
              <a:ext cx="956793" cy="956528"/>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761"/>
                    <a:pt x="16776" y="21600"/>
                    <a:pt x="10800" y="21600"/>
                  </a:cubicBezTo>
                  <a:cubicBezTo>
                    <a:pt x="4839" y="21600"/>
                    <a:pt x="0" y="16761"/>
                    <a:pt x="0" y="10800"/>
                  </a:cubicBezTo>
                  <a:cubicBezTo>
                    <a:pt x="0" y="4824"/>
                    <a:pt x="4839" y="0"/>
                    <a:pt x="10800" y="0"/>
                  </a:cubicBezTo>
                  <a:cubicBezTo>
                    <a:pt x="16776" y="0"/>
                    <a:pt x="21600" y="4824"/>
                    <a:pt x="21600" y="10800"/>
                  </a:cubicBezTo>
                </a:path>
              </a:pathLst>
            </a:custGeom>
            <a:solidFill>
              <a:srgbClr val="FFC907"/>
            </a:solidFill>
            <a:ln w="12700" cap="flat">
              <a:noFill/>
              <a:miter lim="400000"/>
            </a:ln>
            <a:effectLst/>
          </p:spPr>
          <p:txBody>
            <a:bodyPr wrap="square" lIns="45719" tIns="45719" rIns="45719" bIns="45719" numCol="1" anchor="ctr">
              <a:noAutofit/>
            </a:bodyPr>
            <a:lstStyle/>
            <a:p/>
          </p:txBody>
        </p:sp>
        <p:sp>
          <p:nvSpPr>
            <p:cNvPr id="175" name="Shape"/>
            <p:cNvSpPr/>
            <p:nvPr/>
          </p:nvSpPr>
          <p:spPr>
            <a:xfrm>
              <a:off x="3597923" y="4239022"/>
              <a:ext cx="831905" cy="831675"/>
            </a:xfrm>
            <a:custGeom>
              <a:avLst/>
              <a:gdLst/>
              <a:ahLst/>
              <a:cxnLst>
                <a:cxn ang="0">
                  <a:pos x="wd2" y="hd2"/>
                </a:cxn>
                <a:cxn ang="5400000">
                  <a:pos x="wd2" y="hd2"/>
                </a:cxn>
                <a:cxn ang="10800000">
                  <a:pos x="wd2" y="hd2"/>
                </a:cxn>
                <a:cxn ang="16200000">
                  <a:pos x="wd2" y="hd2"/>
                </a:cxn>
              </a:cxnLst>
              <a:rect l="0" t="0" r="r" b="b"/>
              <a:pathLst>
                <a:path w="21600" h="21600" extrusionOk="0">
                  <a:moveTo>
                    <a:pt x="21600" y="10791"/>
                  </a:moveTo>
                  <a:cubicBezTo>
                    <a:pt x="21600" y="16763"/>
                    <a:pt x="16763" y="21600"/>
                    <a:pt x="10791" y="21600"/>
                  </a:cubicBezTo>
                  <a:cubicBezTo>
                    <a:pt x="4819" y="21600"/>
                    <a:pt x="0" y="16763"/>
                    <a:pt x="0" y="10791"/>
                  </a:cubicBezTo>
                  <a:cubicBezTo>
                    <a:pt x="0" y="4819"/>
                    <a:pt x="4819" y="0"/>
                    <a:pt x="10791" y="0"/>
                  </a:cubicBezTo>
                  <a:cubicBezTo>
                    <a:pt x="16763" y="0"/>
                    <a:pt x="21600" y="4819"/>
                    <a:pt x="21600" y="10791"/>
                  </a:cubicBezTo>
                </a:path>
              </a:pathLst>
            </a:custGeom>
            <a:solidFill>
              <a:srgbClr val="FBE023"/>
            </a:solidFill>
            <a:ln w="12700" cap="flat">
              <a:noFill/>
              <a:miter lim="400000"/>
            </a:ln>
            <a:effectLst/>
          </p:spPr>
          <p:txBody>
            <a:bodyPr wrap="square" lIns="45719" tIns="45719" rIns="45719" bIns="45719" numCol="1" anchor="ctr">
              <a:noAutofit/>
            </a:bodyPr>
            <a:lstStyle/>
            <a:p/>
          </p:txBody>
        </p:sp>
        <p:sp>
          <p:nvSpPr>
            <p:cNvPr id="176" name="$"/>
            <p:cNvSpPr/>
            <p:nvPr/>
          </p:nvSpPr>
          <p:spPr>
            <a:xfrm>
              <a:off x="3782279" y="4146870"/>
              <a:ext cx="669036" cy="953174"/>
            </a:xfrm>
            <a:prstGeom prst="rect">
              <a:avLst/>
            </a:prstGeom>
            <a:noFill/>
            <a:ln w="12700" cap="flat">
              <a:noFill/>
              <a:miter lim="400000"/>
            </a:ln>
            <a:effectLst/>
          </p:spPr>
          <p:txBody>
            <a:bodyPr wrap="square" lIns="0" tIns="0" rIns="0" bIns="0" numCol="1" anchor="t">
              <a:noAutofit/>
            </a:bodyPr>
            <a:lstStyle>
              <a:lvl1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7200" b="1">
                  <a:solidFill>
                    <a:srgbClr val="FFC907"/>
                  </a:solidFill>
                  <a:latin typeface="Lato Bold"/>
                  <a:ea typeface="Lato Bold"/>
                  <a:cs typeface="Lato Bold"/>
                  <a:sym typeface="Lato Bold"/>
                </a:defRPr>
              </a:lvl1pPr>
            </a:lstStyle>
            <a:p>
              <a:r>
                <a:t>$</a:t>
              </a:r>
            </a:p>
          </p:txBody>
        </p:sp>
      </p:grpSp>
      <p:pic>
        <p:nvPicPr>
          <p:cNvPr id="178" name="Untitled10.tiff" descr="Untitled10.tiff"/>
          <p:cNvPicPr>
            <a:picLocks noChangeAspect="1"/>
          </p:cNvPicPr>
          <p:nvPr/>
        </p:nvPicPr>
        <p:blipFill>
          <a:blip r:embed="rId1"/>
          <a:stretch>
            <a:fillRect/>
          </a:stretch>
        </p:blipFill>
        <p:spPr>
          <a:xfrm>
            <a:off x="9852180" y="7667820"/>
            <a:ext cx="9131301" cy="838201"/>
          </a:xfrm>
          <a:prstGeom prst="rect">
            <a:avLst/>
          </a:prstGeom>
          <a:ln w="12700">
            <a:miter lim="400000"/>
            <a:headEnd/>
            <a:tailEnd/>
          </a:ln>
          <a:effectLst>
            <a:outerShdw blurRad="101600" dist="25400" dir="5400000" rotWithShape="0">
              <a:srgbClr val="000000">
                <a:alpha val="75000"/>
              </a:srgbClr>
            </a:outerShdw>
          </a:effectLst>
        </p:spPr>
      </p:pic>
      <p:pic>
        <p:nvPicPr>
          <p:cNvPr id="179" name="Untitled4.tiff" descr="Untitled4.tiff"/>
          <p:cNvPicPr>
            <a:picLocks noChangeAspect="1"/>
          </p:cNvPicPr>
          <p:nvPr/>
        </p:nvPicPr>
        <p:blipFill>
          <a:blip r:embed="rId2"/>
          <a:stretch>
            <a:fillRect/>
          </a:stretch>
        </p:blipFill>
        <p:spPr>
          <a:xfrm rot="21480000">
            <a:off x="9795902" y="5402477"/>
            <a:ext cx="9156701" cy="1041401"/>
          </a:xfrm>
          <a:prstGeom prst="rect">
            <a:avLst/>
          </a:prstGeom>
          <a:ln w="12700">
            <a:miter lim="400000"/>
            <a:headEnd/>
            <a:tailEnd/>
          </a:ln>
          <a:effectLst>
            <a:outerShdw blurRad="101600" dist="25400" dir="5400000" rotWithShape="0">
              <a:srgbClr val="000000">
                <a:alpha val="75000"/>
              </a:srgbClr>
            </a:outerShdw>
          </a:effectLst>
        </p:spPr>
      </p:pic>
      <p:pic>
        <p:nvPicPr>
          <p:cNvPr id="180" name="Untitled11.tiff" descr="Untitled11.tiff"/>
          <p:cNvPicPr>
            <a:picLocks noChangeAspect="1"/>
          </p:cNvPicPr>
          <p:nvPr/>
        </p:nvPicPr>
        <p:blipFill>
          <a:blip r:embed="rId3"/>
          <a:stretch>
            <a:fillRect/>
          </a:stretch>
        </p:blipFill>
        <p:spPr>
          <a:xfrm rot="21540000">
            <a:off x="11450089" y="9342810"/>
            <a:ext cx="10546248" cy="3954844"/>
          </a:xfrm>
          <a:prstGeom prst="rect">
            <a:avLst/>
          </a:prstGeom>
          <a:ln w="12700">
            <a:miter lim="400000"/>
            <a:headEnd/>
            <a:tailEnd/>
          </a:ln>
          <a:effectLst>
            <a:outerShdw blurRad="101600" dist="25400" dir="5400000" rotWithShape="0">
              <a:srgbClr val="000000">
                <a:alpha val="75000"/>
              </a:srgbClr>
            </a:outerShdw>
          </a:effectLst>
        </p:spPr>
      </p:pic>
      <p:pic>
        <p:nvPicPr>
          <p:cNvPr id="181" name="Untitled12.tiff" descr="Untitled12.tiff"/>
          <p:cNvPicPr>
            <a:picLocks noChangeAspect="1"/>
          </p:cNvPicPr>
          <p:nvPr/>
        </p:nvPicPr>
        <p:blipFill>
          <a:blip r:embed="rId4"/>
          <a:stretch>
            <a:fillRect/>
          </a:stretch>
        </p:blipFill>
        <p:spPr>
          <a:xfrm rot="180000">
            <a:off x="19884638" y="6708970"/>
            <a:ext cx="3581401" cy="1917701"/>
          </a:xfrm>
          <a:prstGeom prst="rect">
            <a:avLst/>
          </a:prstGeom>
          <a:ln w="12700">
            <a:miter lim="400000"/>
            <a:headEnd/>
            <a:tailEnd/>
          </a:ln>
          <a:effectLst>
            <a:outerShdw blurRad="101600" dist="25400" dir="5400000" rotWithShape="0">
              <a:srgbClr val="000000">
                <a:alpha val="75000"/>
              </a:srgbClr>
            </a:outerShdw>
          </a:effectLst>
        </p:spPr>
      </p:pic>
      <p:pic>
        <p:nvPicPr>
          <p:cNvPr id="182" name="Untitled16.tiff" descr="Untitled16.tiff"/>
          <p:cNvPicPr>
            <a:picLocks noChangeAspect="1"/>
          </p:cNvPicPr>
          <p:nvPr/>
        </p:nvPicPr>
        <p:blipFill>
          <a:blip r:embed="rId5"/>
          <a:stretch>
            <a:fillRect/>
          </a:stretch>
        </p:blipFill>
        <p:spPr>
          <a:xfrm rot="21480000">
            <a:off x="581379" y="2513706"/>
            <a:ext cx="8343901" cy="4356101"/>
          </a:xfrm>
          <a:prstGeom prst="rect">
            <a:avLst/>
          </a:prstGeom>
          <a:ln w="12700">
            <a:miter lim="400000"/>
            <a:headEnd/>
            <a:tailEnd/>
          </a:ln>
          <a:effectLst>
            <a:outerShdw blurRad="101600" dist="25400" dir="5400000" rotWithShape="0">
              <a:srgbClr val="000000">
                <a:alpha val="75000"/>
              </a:srgbClr>
            </a:outerShdw>
          </a:effectLst>
        </p:spPr>
      </p:pic>
      <p:pic>
        <p:nvPicPr>
          <p:cNvPr id="183" name="Untitled15.tiff" descr="Untitled15.tiff"/>
          <p:cNvPicPr>
            <a:picLocks noChangeAspect="1"/>
          </p:cNvPicPr>
          <p:nvPr/>
        </p:nvPicPr>
        <p:blipFill>
          <a:blip r:embed="rId6"/>
          <a:stretch>
            <a:fillRect/>
          </a:stretch>
        </p:blipFill>
        <p:spPr>
          <a:xfrm rot="21540000">
            <a:off x="19960267" y="4320801"/>
            <a:ext cx="3200400" cy="1981201"/>
          </a:xfrm>
          <a:prstGeom prst="rect">
            <a:avLst/>
          </a:prstGeom>
          <a:ln w="12700">
            <a:miter lim="400000"/>
            <a:headEnd/>
            <a:tailEnd/>
          </a:ln>
          <a:effectLst>
            <a:outerShdw blurRad="101600" dist="25400" dir="5400000" rotWithShape="0">
              <a:srgbClr val="000000">
                <a:alpha val="75000"/>
              </a:srgbClr>
            </a:outerShdw>
          </a:effectLst>
        </p:spPr>
      </p:pic>
      <p:pic>
        <p:nvPicPr>
          <p:cNvPr id="184" name="Untitled14.tiff" descr="Untitled14.tiff"/>
          <p:cNvPicPr>
            <a:picLocks noChangeAspect="1"/>
          </p:cNvPicPr>
          <p:nvPr/>
        </p:nvPicPr>
        <p:blipFill>
          <a:blip r:embed="rId7"/>
          <a:stretch>
            <a:fillRect/>
          </a:stretch>
        </p:blipFill>
        <p:spPr>
          <a:xfrm rot="120000">
            <a:off x="19781734" y="2087270"/>
            <a:ext cx="3416301" cy="1892301"/>
          </a:xfrm>
          <a:prstGeom prst="rect">
            <a:avLst/>
          </a:prstGeom>
          <a:ln w="12700">
            <a:miter lim="400000"/>
            <a:headEnd/>
            <a:tailEnd/>
          </a:ln>
          <a:effectLst>
            <a:outerShdw blurRad="101600" dist="25400" dir="5400000" rotWithShape="0">
              <a:srgbClr val="000000">
                <a:alpha val="75000"/>
              </a:srgbClr>
            </a:outerShdw>
          </a:effectLst>
        </p:spPr>
      </p:pic>
      <p:pic>
        <p:nvPicPr>
          <p:cNvPr id="185" name="Untitled13.tiff" descr="Untitled13.tiff"/>
          <p:cNvPicPr>
            <a:picLocks noChangeAspect="1"/>
          </p:cNvPicPr>
          <p:nvPr/>
        </p:nvPicPr>
        <p:blipFill>
          <a:blip r:embed="rId8"/>
          <a:stretch>
            <a:fillRect/>
          </a:stretch>
        </p:blipFill>
        <p:spPr>
          <a:xfrm>
            <a:off x="9812247" y="2433442"/>
            <a:ext cx="6731001" cy="1778001"/>
          </a:xfrm>
          <a:prstGeom prst="rect">
            <a:avLst/>
          </a:prstGeom>
          <a:ln w="12700">
            <a:miter lim="400000"/>
            <a:headEnd/>
            <a:tailEnd/>
          </a:ln>
          <a:effectLst>
            <a:outerShdw blurRad="101600" dist="25400" dir="5400000" rotWithShape="0">
              <a:srgbClr val="000000">
                <a:alpha val="75000"/>
              </a:srgbClr>
            </a:outerShdw>
          </a:effectLst>
        </p:spPr>
      </p:pic>
      <p:pic>
        <p:nvPicPr>
          <p:cNvPr id="2" name="Picture 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764736" y="7483194"/>
            <a:ext cx="5740400" cy="876300"/>
          </a:xfrm>
          <a:prstGeom prst="rect">
            <a:avLst/>
          </a:prstGeom>
          <a:effectLst>
            <a:outerShdw blurRad="101600" dist="25400" dir="5400000" algn="ctr" rotWithShape="0">
              <a:schemeClr val="accent6">
                <a:alpha val="75000"/>
              </a:schemeClr>
            </a:outerShdw>
          </a:effectLst>
        </p:spPr>
      </p:pic>
    </p:spTree>
  </p:cSld>
  <p:clrMapOvr>
    <a:masterClrMapping/>
  </p:clrMapOvr>
  <p:transition spd="med" advTm="191"/>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637" name="Group"/>
          <p:cNvSpPr/>
          <p:nvPr/>
        </p:nvSpPr>
        <p:spPr>
          <a:xfrm>
            <a:off x="9637194" y="483016"/>
            <a:ext cx="5103318"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Properties</a:t>
            </a:r>
            <a:endParaRPr dirty="0"/>
          </a:p>
        </p:txBody>
      </p:sp>
      <p:grpSp>
        <p:nvGrpSpPr>
          <p:cNvPr id="48" name="Group 47"/>
          <p:cNvGrpSpPr/>
          <p:nvPr/>
        </p:nvGrpSpPr>
        <p:grpSpPr>
          <a:xfrm>
            <a:off x="649937" y="2411537"/>
            <a:ext cx="13149189" cy="2526922"/>
            <a:chOff x="574838" y="2770809"/>
            <a:chExt cx="13149189" cy="2526922"/>
          </a:xfrm>
        </p:grpSpPr>
        <p:sp>
          <p:nvSpPr>
            <p:cNvPr id="49" name="Shape"/>
            <p:cNvSpPr/>
            <p:nvPr/>
          </p:nvSpPr>
          <p:spPr>
            <a:xfrm>
              <a:off x="1018948" y="2988676"/>
              <a:ext cx="12088045" cy="1644666"/>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50" name="Can subnet S3 reach S2"/>
            <p:cNvSpPr/>
            <p:nvPr/>
          </p:nvSpPr>
          <p:spPr>
            <a:xfrm>
              <a:off x="1856938" y="3306814"/>
              <a:ext cx="11867089" cy="1015671"/>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Does P hold after k link failures?</a:t>
              </a:r>
              <a:endParaRPr dirty="0"/>
            </a:p>
          </p:txBody>
        </p:sp>
        <p:sp>
          <p:nvSpPr>
            <p:cNvPr id="51" name="‘‘"/>
            <p:cNvSpPr/>
            <p:nvPr/>
          </p:nvSpPr>
          <p:spPr>
            <a:xfrm>
              <a:off x="574838"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52" name="’’"/>
            <p:cNvSpPr/>
            <p:nvPr/>
          </p:nvSpPr>
          <p:spPr>
            <a:xfrm>
              <a:off x="11555287" y="2770809"/>
              <a:ext cx="1790002" cy="2526922"/>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grpSp>
      <p:sp>
        <p:nvSpPr>
          <p:cNvPr id="63" name="canReach_R1 &lt;==&gt;…"/>
          <p:cNvSpPr/>
          <p:nvPr/>
        </p:nvSpPr>
        <p:spPr>
          <a:xfrm>
            <a:off x="1932037" y="7606283"/>
            <a:ext cx="7842851" cy="830997"/>
          </a:xfrm>
          <a:prstGeom prst="rect">
            <a:avLst/>
          </a:prstGeom>
          <a:ln w="12700">
            <a:miter lim="400000"/>
          </a:ln>
        </p:spPr>
        <p:txBody>
          <a:bodyPr wrap="none" lIns="45719" rIns="45719">
            <a:spAutoFit/>
          </a:bodyPr>
          <a:lstStyle/>
          <a:p>
            <a:pPr>
              <a:defRPr sz="4800"/>
            </a:pPr>
            <a:r>
              <a:rPr lang="en-US" b="1" dirty="0" smtClean="0"/>
              <a:t>Constraint:</a:t>
            </a:r>
            <a:r>
              <a:rPr lang="en-US" b="1" dirty="0"/>
              <a:t> </a:t>
            </a:r>
            <a:r>
              <a:rPr lang="en-US" b="1" dirty="0" smtClean="0"/>
              <a:t> </a:t>
            </a:r>
            <a:r>
              <a:rPr lang="en-US" dirty="0" smtClean="0"/>
              <a:t>∑</a:t>
            </a:r>
            <a:r>
              <a:rPr lang="en-US" baseline="-25000" dirty="0" smtClean="0"/>
              <a:t>x,y</a:t>
            </a:r>
            <a:r>
              <a:rPr lang="en-US" dirty="0" smtClean="0"/>
              <a:t> failed</a:t>
            </a:r>
            <a:r>
              <a:rPr lang="en-US" baseline="-25000" dirty="0" smtClean="0"/>
              <a:t>x,y</a:t>
            </a:r>
            <a:r>
              <a:rPr lang="en-US" dirty="0" smtClean="0"/>
              <a:t> ≤ </a:t>
            </a:r>
            <a:r>
              <a:rPr lang="en-US" dirty="0"/>
              <a:t>k</a:t>
            </a:r>
            <a:endParaRPr lang="en-US" dirty="0" smtClean="0"/>
          </a:p>
        </p:txBody>
      </p:sp>
      <p:grpSp>
        <p:nvGrpSpPr>
          <p:cNvPr id="2" name="Group 1"/>
          <p:cNvGrpSpPr/>
          <p:nvPr/>
        </p:nvGrpSpPr>
        <p:grpSpPr>
          <a:xfrm>
            <a:off x="14740512" y="4938459"/>
            <a:ext cx="7498966" cy="6528784"/>
            <a:chOff x="16310324" y="5815616"/>
            <a:chExt cx="5491290" cy="4856482"/>
          </a:xfrm>
        </p:grpSpPr>
        <p:sp>
          <p:nvSpPr>
            <p:cNvPr id="38" name="Oval 37"/>
            <p:cNvSpPr/>
            <p:nvPr/>
          </p:nvSpPr>
          <p:spPr>
            <a:xfrm>
              <a:off x="16310324" y="5815616"/>
              <a:ext cx="5491290" cy="4856482"/>
            </a:xfrm>
            <a:prstGeom prst="ellipse">
              <a:avLst/>
            </a:prstGeom>
            <a:solidFill>
              <a:srgbClr val="FCFFF3"/>
            </a:solidFill>
            <a:ln w="50800" cap="flat">
              <a:solidFill>
                <a:schemeClr val="accent6">
                  <a:lumMod val="75000"/>
                  <a:lumOff val="25000"/>
                </a:schemeClr>
              </a:solid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9" name="Line"/>
            <p:cNvSpPr/>
            <p:nvPr/>
          </p:nvSpPr>
          <p:spPr>
            <a:xfrm flipV="1">
              <a:off x="17733818" y="6594764"/>
              <a:ext cx="748145" cy="2854036"/>
            </a:xfrm>
            <a:prstGeom prst="line">
              <a:avLst/>
            </a:prstGeom>
            <a:ln w="177800">
              <a:solidFill>
                <a:schemeClr val="bg1">
                  <a:lumMod val="75000"/>
                </a:schemeClr>
              </a:solidFill>
              <a:miter/>
            </a:ln>
          </p:spPr>
          <p:txBody>
            <a:bodyPr lIns="45719" rIns="45719"/>
            <a:lstStyle/>
            <a:p/>
          </p:txBody>
        </p:sp>
        <p:sp>
          <p:nvSpPr>
            <p:cNvPr id="40" name="Line"/>
            <p:cNvSpPr/>
            <p:nvPr/>
          </p:nvSpPr>
          <p:spPr>
            <a:xfrm flipH="1">
              <a:off x="17678400" y="9171709"/>
              <a:ext cx="3075709" cy="471055"/>
            </a:xfrm>
            <a:prstGeom prst="line">
              <a:avLst/>
            </a:prstGeom>
            <a:ln w="177800">
              <a:solidFill>
                <a:schemeClr val="bg1">
                  <a:lumMod val="75000"/>
                </a:schemeClr>
              </a:solidFill>
              <a:miter/>
            </a:ln>
          </p:spPr>
          <p:txBody>
            <a:bodyPr lIns="45719" rIns="45719"/>
            <a:lstStyle/>
            <a:p/>
          </p:txBody>
        </p:sp>
        <p:sp>
          <p:nvSpPr>
            <p:cNvPr id="41" name="Line"/>
            <p:cNvSpPr/>
            <p:nvPr/>
          </p:nvSpPr>
          <p:spPr>
            <a:xfrm flipH="1" flipV="1">
              <a:off x="18565090" y="6511635"/>
              <a:ext cx="2216728" cy="2576944"/>
            </a:xfrm>
            <a:prstGeom prst="line">
              <a:avLst/>
            </a:prstGeom>
            <a:ln w="177800">
              <a:solidFill>
                <a:schemeClr val="bg1">
                  <a:lumMod val="75000"/>
                </a:schemeClr>
              </a:solidFill>
              <a:miter/>
            </a:ln>
          </p:spPr>
          <p:txBody>
            <a:bodyPr lIns="45719" rIns="45719"/>
            <a:lstStyle/>
            <a:p/>
          </p:txBody>
        </p:sp>
        <p:grpSp>
          <p:nvGrpSpPr>
            <p:cNvPr id="5" name="Group 4"/>
            <p:cNvGrpSpPr/>
            <p:nvPr/>
          </p:nvGrpSpPr>
          <p:grpSpPr>
            <a:xfrm>
              <a:off x="17045754" y="8969551"/>
              <a:ext cx="1181101" cy="1181101"/>
              <a:chOff x="18929973" y="7528678"/>
              <a:chExt cx="1181101" cy="1181101"/>
            </a:xfrm>
          </p:grpSpPr>
          <p:sp>
            <p:nvSpPr>
              <p:cNvPr id="47" name="Circle"/>
              <p:cNvSpPr/>
              <p:nvPr/>
            </p:nvSpPr>
            <p:spPr>
              <a:xfrm>
                <a:off x="18929973" y="7528678"/>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54" name="TextBox 53"/>
              <p:cNvSpPr txBox="1"/>
              <p:nvPr/>
            </p:nvSpPr>
            <p:spPr>
              <a:xfrm>
                <a:off x="19196234" y="7816661"/>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R2</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7" name="Group 6"/>
            <p:cNvGrpSpPr/>
            <p:nvPr/>
          </p:nvGrpSpPr>
          <p:grpSpPr>
            <a:xfrm>
              <a:off x="20232297" y="8563556"/>
              <a:ext cx="1181101" cy="1181101"/>
              <a:chOff x="18929973" y="10253811"/>
              <a:chExt cx="1181101" cy="1181101"/>
            </a:xfrm>
          </p:grpSpPr>
          <p:sp>
            <p:nvSpPr>
              <p:cNvPr id="42" name="Circle"/>
              <p:cNvSpPr/>
              <p:nvPr/>
            </p:nvSpPr>
            <p:spPr>
              <a:xfrm>
                <a:off x="18929973" y="10253811"/>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55" name="TextBox 54"/>
              <p:cNvSpPr txBox="1"/>
              <p:nvPr/>
            </p:nvSpPr>
            <p:spPr>
              <a:xfrm>
                <a:off x="19182625" y="10521196"/>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R3</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grpSp>
          <p:nvGrpSpPr>
            <p:cNvPr id="99" name="Group 98"/>
            <p:cNvGrpSpPr/>
            <p:nvPr/>
          </p:nvGrpSpPr>
          <p:grpSpPr>
            <a:xfrm>
              <a:off x="18032220" y="5853909"/>
              <a:ext cx="1181101" cy="1181101"/>
              <a:chOff x="16674475" y="8929616"/>
              <a:chExt cx="1181101" cy="1181101"/>
            </a:xfrm>
          </p:grpSpPr>
          <p:sp>
            <p:nvSpPr>
              <p:cNvPr id="100" name="Circle"/>
              <p:cNvSpPr/>
              <p:nvPr/>
            </p:nvSpPr>
            <p:spPr>
              <a:xfrm>
                <a:off x="16674475" y="8929616"/>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101" name="TextBox 100"/>
              <p:cNvSpPr txBox="1"/>
              <p:nvPr/>
            </p:nvSpPr>
            <p:spPr>
              <a:xfrm>
                <a:off x="16953367" y="9232298"/>
                <a:ext cx="68223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r>
                  <a:rPr kumimoji="0" lang="en-US" sz="3600" b="0" i="0" u="none" strike="noStrike" cap="none" spc="0" normalizeH="0" baseline="0" dirty="0" smtClean="0">
                    <a:ln>
                      <a:noFill/>
                    </a:ln>
                    <a:solidFill>
                      <a:schemeClr val="bg1"/>
                    </a:solidFill>
                    <a:effectLst/>
                    <a:uFillTx/>
                    <a:latin typeface="+mn-lt"/>
                    <a:ea typeface="+mn-ea"/>
                    <a:cs typeface="+mn-cs"/>
                    <a:sym typeface="Helvetica"/>
                  </a:rPr>
                  <a:t>R1</a:t>
                </a:r>
                <a:endParaRPr kumimoji="0" lang="en-US" sz="3600" b="0" i="0" u="none" strike="noStrike" cap="none" spc="0" normalizeH="0" baseline="0" dirty="0">
                  <a:ln>
                    <a:noFill/>
                  </a:ln>
                  <a:solidFill>
                    <a:schemeClr val="bg1"/>
                  </a:solidFill>
                  <a:effectLst/>
                  <a:uFillTx/>
                  <a:latin typeface="+mn-lt"/>
                  <a:ea typeface="+mn-ea"/>
                  <a:cs typeface="+mn-cs"/>
                  <a:sym typeface="Helvetica"/>
                </a:endParaRPr>
              </a:p>
            </p:txBody>
          </p:sp>
        </p:grpSp>
        <p:sp>
          <p:nvSpPr>
            <p:cNvPr id="43" name="Shape"/>
            <p:cNvSpPr/>
            <p:nvPr/>
          </p:nvSpPr>
          <p:spPr>
            <a:xfrm>
              <a:off x="18880882" y="9126849"/>
              <a:ext cx="637414" cy="65821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grpSp>
    </p:spTree>
  </p:cSld>
  <p:clrMapOvr>
    <a:masterClrMapping/>
  </p:clrMapOvr>
  <p:transition spd="med"/>
  <p:timing>
    <p:tnLst>
      <p:par>
        <p:cTn id="1" dur="indefinite" restart="never" fill="hold"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566" name="Group"/>
          <p:cNvSpPr/>
          <p:nvPr/>
        </p:nvSpPr>
        <p:spPr>
          <a:xfrm>
            <a:off x="4157774" y="483016"/>
            <a:ext cx="16062137"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Optimizations: Prefix Hoisting</a:t>
            </a:r>
          </a:p>
        </p:txBody>
      </p:sp>
      <p:grpSp>
        <p:nvGrpSpPr>
          <p:cNvPr id="1586" name="Group"/>
          <p:cNvGrpSpPr/>
          <p:nvPr/>
        </p:nvGrpSpPr>
        <p:grpSpPr>
          <a:xfrm>
            <a:off x="1654190" y="4011943"/>
            <a:ext cx="9384933" cy="7152452"/>
            <a:chOff x="4714288" y="705072"/>
            <a:chExt cx="9384931" cy="7152451"/>
          </a:xfrm>
        </p:grpSpPr>
        <p:sp>
          <p:nvSpPr>
            <p:cNvPr id="1567" name="med:"/>
            <p:cNvSpPr/>
            <p:nvPr/>
          </p:nvSpPr>
          <p:spPr>
            <a:xfrm>
              <a:off x="6917540" y="6300668"/>
              <a:ext cx="1459370"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med:</a:t>
              </a:r>
            </a:p>
          </p:txBody>
        </p:sp>
        <p:sp>
          <p:nvSpPr>
            <p:cNvPr id="1568" name="{"/>
            <p:cNvSpPr/>
            <p:nvPr/>
          </p:nvSpPr>
          <p:spPr>
            <a:xfrm flipH="1">
              <a:off x="12722599" y="2097930"/>
              <a:ext cx="1376622" cy="4663441"/>
            </a:xfrm>
            <a:prstGeom prst="rect">
              <a:avLst/>
            </a:prstGeom>
            <a:noFill/>
            <a:ln w="12700" cap="flat">
              <a:noFill/>
              <a:miter lim="400000"/>
            </a:ln>
            <a:effectLst/>
          </p:spPr>
          <p:txBody>
            <a:bodyPr wrap="none" lIns="45719" tIns="45719" rIns="45719" bIns="45719" numCol="1" anchor="t">
              <a:spAutoFit/>
            </a:bodyPr>
            <a:lstStyle>
              <a:lvl1pPr>
                <a:defRPr sz="30000"/>
              </a:lvl1pPr>
            </a:lstStyle>
            <a:p>
              <a:r>
                <a:rPr lang="en-US" dirty="0" smtClean="0"/>
                <a:t>}</a:t>
              </a:r>
              <a:endParaRPr dirty="0"/>
            </a:p>
          </p:txBody>
        </p:sp>
        <p:sp>
          <p:nvSpPr>
            <p:cNvPr id="1569" name="prefix:"/>
            <p:cNvSpPr/>
            <p:nvPr/>
          </p:nvSpPr>
          <p:spPr>
            <a:xfrm>
              <a:off x="6934060" y="2512842"/>
              <a:ext cx="1764170"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prefix:</a:t>
              </a:r>
            </a:p>
          </p:txBody>
        </p:sp>
        <p:sp>
          <p:nvSpPr>
            <p:cNvPr id="1570" name="Symbolic Record"/>
            <p:cNvSpPr/>
            <p:nvPr/>
          </p:nvSpPr>
          <p:spPr>
            <a:xfrm>
              <a:off x="6935487" y="705071"/>
              <a:ext cx="5083930" cy="828041"/>
            </a:xfrm>
            <a:prstGeom prst="rect">
              <a:avLst/>
            </a:prstGeom>
            <a:noFill/>
            <a:ln w="12700" cap="flat">
              <a:noFill/>
              <a:miter lim="400000"/>
            </a:ln>
            <a:effectLst/>
          </p:spPr>
          <p:txBody>
            <a:bodyPr wrap="none" lIns="45719" tIns="45719" rIns="45719" bIns="45719" numCol="1" anchor="t">
              <a:spAutoFit/>
            </a:bodyPr>
            <a:lstStyle>
              <a:lvl1pPr>
                <a:defRPr sz="4800" b="1"/>
              </a:lvl1pPr>
            </a:lstStyle>
            <a:p>
              <a:r>
                <a:t>Symbolic Record</a:t>
              </a:r>
            </a:p>
          </p:txBody>
        </p:sp>
        <p:sp>
          <p:nvSpPr>
            <p:cNvPr id="1571" name="prefixLen:"/>
            <p:cNvSpPr/>
            <p:nvPr/>
          </p:nvSpPr>
          <p:spPr>
            <a:xfrm>
              <a:off x="6934060" y="3250484"/>
              <a:ext cx="2781261"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prefixLen:</a:t>
              </a:r>
              <a:endParaRPr dirty="0"/>
            </a:p>
          </p:txBody>
        </p:sp>
        <p:sp>
          <p:nvSpPr>
            <p:cNvPr id="1572" name="adminDist:"/>
            <p:cNvSpPr/>
            <p:nvPr/>
          </p:nvSpPr>
          <p:spPr>
            <a:xfrm>
              <a:off x="6933613" y="4027949"/>
              <a:ext cx="2983668"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adminDist:</a:t>
              </a:r>
              <a:endParaRPr dirty="0"/>
            </a:p>
          </p:txBody>
        </p:sp>
        <p:sp>
          <p:nvSpPr>
            <p:cNvPr id="1573" name="localPref:"/>
            <p:cNvSpPr/>
            <p:nvPr/>
          </p:nvSpPr>
          <p:spPr>
            <a:xfrm>
              <a:off x="6917540" y="4802121"/>
              <a:ext cx="2645232"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localPref:</a:t>
              </a:r>
              <a:endParaRPr dirty="0"/>
            </a:p>
          </p:txBody>
        </p:sp>
        <p:sp>
          <p:nvSpPr>
            <p:cNvPr id="1574" name="[0,232)"/>
            <p:cNvSpPr/>
            <p:nvPr/>
          </p:nvSpPr>
          <p:spPr>
            <a:xfrm>
              <a:off x="10452903" y="4767315"/>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575" name="[0,28)"/>
            <p:cNvSpPr/>
            <p:nvPr/>
          </p:nvSpPr>
          <p:spPr>
            <a:xfrm>
              <a:off x="10283536" y="4002549"/>
              <a:ext cx="1719323" cy="828041"/>
            </a:xfrm>
            <a:prstGeom prst="rect">
              <a:avLst/>
            </a:prstGeom>
            <a:noFill/>
            <a:ln w="12700" cap="flat">
              <a:noFill/>
              <a:miter lim="400000"/>
            </a:ln>
            <a:effectLst/>
          </p:spPr>
          <p:txBody>
            <a:bodyPr wrap="none" lIns="45719" tIns="45719" rIns="45719" bIns="45719" numCol="1" anchor="t">
              <a:spAutoFit/>
            </a:bodyPr>
            <a:lstStyle/>
            <a:p>
              <a:pPr>
                <a:defRPr sz="4800"/>
              </a:pPr>
              <a:r>
                <a:t> [0,2</a:t>
              </a:r>
              <a:r>
                <a:rPr baseline="32000"/>
                <a:t>8</a:t>
              </a:r>
              <a:r>
                <a:t>)</a:t>
              </a:r>
            </a:p>
          </p:txBody>
        </p:sp>
        <p:sp>
          <p:nvSpPr>
            <p:cNvPr id="1576" name="[0,25)"/>
            <p:cNvSpPr/>
            <p:nvPr/>
          </p:nvSpPr>
          <p:spPr>
            <a:xfrm>
              <a:off x="10283536" y="3250484"/>
              <a:ext cx="1719323" cy="828041"/>
            </a:xfrm>
            <a:prstGeom prst="rect">
              <a:avLst/>
            </a:prstGeom>
            <a:noFill/>
            <a:ln w="12700" cap="flat">
              <a:noFill/>
              <a:miter lim="400000"/>
            </a:ln>
            <a:effectLst/>
          </p:spPr>
          <p:txBody>
            <a:bodyPr wrap="none" lIns="45719" tIns="45719" rIns="45719" bIns="45719" numCol="1" anchor="t">
              <a:spAutoFit/>
            </a:bodyPr>
            <a:lstStyle/>
            <a:p>
              <a:pPr>
                <a:defRPr sz="4800"/>
              </a:pPr>
              <a:r>
                <a:t> [0,2</a:t>
              </a:r>
              <a:r>
                <a:rPr baseline="32000"/>
                <a:t>5</a:t>
              </a:r>
              <a:r>
                <a:t>)</a:t>
              </a:r>
            </a:p>
          </p:txBody>
        </p:sp>
        <p:sp>
          <p:nvSpPr>
            <p:cNvPr id="1577" name="[0,232)"/>
            <p:cNvSpPr/>
            <p:nvPr/>
          </p:nvSpPr>
          <p:spPr>
            <a:xfrm>
              <a:off x="10454267" y="2512842"/>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578" name="metric:"/>
            <p:cNvSpPr/>
            <p:nvPr/>
          </p:nvSpPr>
          <p:spPr>
            <a:xfrm>
              <a:off x="6917540" y="5575148"/>
              <a:ext cx="1932941"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metric:</a:t>
              </a:r>
            </a:p>
          </p:txBody>
        </p:sp>
        <p:sp>
          <p:nvSpPr>
            <p:cNvPr id="1579" name="[0,232)"/>
            <p:cNvSpPr/>
            <p:nvPr/>
          </p:nvSpPr>
          <p:spPr>
            <a:xfrm>
              <a:off x="10452903" y="5514941"/>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580" name="[0,232)"/>
            <p:cNvSpPr/>
            <p:nvPr/>
          </p:nvSpPr>
          <p:spPr>
            <a:xfrm>
              <a:off x="10452903" y="6265862"/>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581" name="ospfType"/>
            <p:cNvSpPr/>
            <p:nvPr/>
          </p:nvSpPr>
          <p:spPr>
            <a:xfrm>
              <a:off x="6917881" y="7029483"/>
              <a:ext cx="2578260"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ospfType</a:t>
              </a:r>
              <a:endParaRPr dirty="0"/>
            </a:p>
          </p:txBody>
        </p:sp>
        <p:sp>
          <p:nvSpPr>
            <p:cNvPr id="1582" name="[0,22)"/>
            <p:cNvSpPr/>
            <p:nvPr/>
          </p:nvSpPr>
          <p:spPr>
            <a:xfrm>
              <a:off x="10453244" y="6994676"/>
              <a:ext cx="1549956"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2</a:t>
              </a:r>
              <a:r>
                <a:t>)</a:t>
              </a:r>
            </a:p>
          </p:txBody>
        </p:sp>
        <p:sp>
          <p:nvSpPr>
            <p:cNvPr id="1583" name="{"/>
            <p:cNvSpPr/>
            <p:nvPr/>
          </p:nvSpPr>
          <p:spPr>
            <a:xfrm>
              <a:off x="4714288" y="2097930"/>
              <a:ext cx="1376622" cy="4663441"/>
            </a:xfrm>
            <a:prstGeom prst="rect">
              <a:avLst/>
            </a:prstGeom>
            <a:noFill/>
            <a:ln w="12700" cap="flat">
              <a:noFill/>
              <a:miter lim="400000"/>
            </a:ln>
            <a:effectLst/>
          </p:spPr>
          <p:txBody>
            <a:bodyPr wrap="none" lIns="45719" tIns="45719" rIns="45719" bIns="45719" numCol="1" anchor="t">
              <a:spAutoFit/>
            </a:bodyPr>
            <a:lstStyle>
              <a:lvl1pPr>
                <a:defRPr sz="30000"/>
              </a:lvl1pPr>
            </a:lstStyle>
            <a:p>
              <a:r>
                <a:t>{</a:t>
              </a:r>
            </a:p>
          </p:txBody>
        </p:sp>
        <p:sp>
          <p:nvSpPr>
            <p:cNvPr id="1584" name="valid:"/>
            <p:cNvSpPr/>
            <p:nvPr/>
          </p:nvSpPr>
          <p:spPr>
            <a:xfrm>
              <a:off x="6936462" y="1777336"/>
              <a:ext cx="1527236"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valid:</a:t>
              </a:r>
            </a:p>
          </p:txBody>
        </p:sp>
        <p:sp>
          <p:nvSpPr>
            <p:cNvPr id="1585" name="1 bit"/>
            <p:cNvSpPr/>
            <p:nvPr/>
          </p:nvSpPr>
          <p:spPr>
            <a:xfrm>
              <a:off x="10456669" y="1777336"/>
              <a:ext cx="1256368"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1 bit</a:t>
              </a:r>
            </a:p>
          </p:txBody>
        </p:sp>
      </p:grpSp>
      <p:sp>
        <p:nvSpPr>
          <p:cNvPr id="1587" name="Line"/>
          <p:cNvSpPr/>
          <p:nvPr/>
        </p:nvSpPr>
        <p:spPr>
          <a:xfrm>
            <a:off x="3501142" y="6298233"/>
            <a:ext cx="5691029" cy="1"/>
          </a:xfrm>
          <a:prstGeom prst="line">
            <a:avLst/>
          </a:prstGeom>
          <a:ln w="139700">
            <a:solidFill>
              <a:schemeClr val="accent5"/>
            </a:solidFill>
            <a:miter/>
          </a:ln>
        </p:spPr>
        <p:txBody>
          <a:bodyPr lIns="45719" rIns="45719"/>
          <a:lstStyle/>
          <a:p/>
        </p:txBody>
      </p:sp>
      <p:sp>
        <p:nvSpPr>
          <p:cNvPr id="1588" name="FBM(r.prefix, 192.4.0.2, r.prefixLen) ⋀…"/>
          <p:cNvSpPr/>
          <p:nvPr/>
        </p:nvSpPr>
        <p:spPr>
          <a:xfrm>
            <a:off x="12331801" y="4146735"/>
            <a:ext cx="8315736" cy="1569660"/>
          </a:xfrm>
          <a:prstGeom prst="rect">
            <a:avLst/>
          </a:prstGeom>
          <a:ln w="12700">
            <a:miter lim="400000"/>
          </a:ln>
        </p:spPr>
        <p:txBody>
          <a:bodyPr wrap="none" lIns="45719" rIns="45719">
            <a:spAutoFit/>
          </a:bodyPr>
          <a:lstStyle/>
          <a:p>
            <a:pPr>
              <a:defRPr sz="4800"/>
            </a:pPr>
            <a:r>
              <a:rPr dirty="0"/>
              <a:t>FBM(</a:t>
            </a:r>
            <a:r>
              <a:rPr b="1" dirty="0"/>
              <a:t>r.prefix</a:t>
            </a:r>
            <a:r>
              <a:rPr dirty="0"/>
              <a:t>, </a:t>
            </a:r>
            <a:r>
              <a:rPr dirty="0" smtClean="0"/>
              <a:t>192.4.0.</a:t>
            </a:r>
            <a:r>
              <a:rPr lang="en-US" dirty="0" smtClean="0"/>
              <a:t>0</a:t>
            </a:r>
            <a:r>
              <a:rPr dirty="0" smtClean="0"/>
              <a:t>, </a:t>
            </a:r>
            <a:r>
              <a:rPr lang="en-US" dirty="0" smtClean="0"/>
              <a:t>16</a:t>
            </a:r>
            <a:r>
              <a:rPr dirty="0" smtClean="0"/>
              <a:t>) </a:t>
            </a:r>
            <a:r>
              <a:rPr dirty="0"/>
              <a:t>⋀</a:t>
            </a:r>
            <a:endParaRPr dirty="0"/>
          </a:p>
          <a:p>
            <a:pPr>
              <a:defRPr sz="4800"/>
            </a:pPr>
            <a:r>
              <a:rPr dirty="0"/>
              <a:t>16 ≤ r.prefixLen ≤ 32 </a:t>
            </a:r>
            <a:endParaRPr dirty="0"/>
          </a:p>
        </p:txBody>
      </p:sp>
      <p:sp>
        <p:nvSpPr>
          <p:cNvPr id="1589" name="FBM(dstIp, 192.4.0.2, r.prefixLen) ⋀…"/>
          <p:cNvSpPr/>
          <p:nvPr/>
        </p:nvSpPr>
        <p:spPr>
          <a:xfrm>
            <a:off x="12373674" y="6848254"/>
            <a:ext cx="7700183" cy="1569660"/>
          </a:xfrm>
          <a:prstGeom prst="rect">
            <a:avLst/>
          </a:prstGeom>
          <a:ln w="12700">
            <a:miter lim="400000"/>
          </a:ln>
        </p:spPr>
        <p:txBody>
          <a:bodyPr wrap="none" lIns="45719" rIns="45719">
            <a:spAutoFit/>
          </a:bodyPr>
          <a:lstStyle/>
          <a:p>
            <a:pPr>
              <a:defRPr sz="4800"/>
            </a:pPr>
            <a:r>
              <a:rPr dirty="0"/>
              <a:t>FBM(</a:t>
            </a:r>
            <a:r>
              <a:rPr b="1" dirty="0"/>
              <a:t>dstIp</a:t>
            </a:r>
            <a:r>
              <a:rPr dirty="0"/>
              <a:t>, </a:t>
            </a:r>
            <a:r>
              <a:rPr dirty="0" smtClean="0"/>
              <a:t>192.4.0.</a:t>
            </a:r>
            <a:r>
              <a:rPr lang="en-US" dirty="0" smtClean="0"/>
              <a:t>0</a:t>
            </a:r>
            <a:r>
              <a:rPr dirty="0" smtClean="0"/>
              <a:t>, </a:t>
            </a:r>
            <a:r>
              <a:rPr lang="en-US" dirty="0" smtClean="0"/>
              <a:t>16</a:t>
            </a:r>
            <a:r>
              <a:rPr dirty="0" smtClean="0"/>
              <a:t>) </a:t>
            </a:r>
            <a:r>
              <a:rPr dirty="0"/>
              <a:t>⋀</a:t>
            </a:r>
            <a:endParaRPr dirty="0"/>
          </a:p>
          <a:p>
            <a:pPr>
              <a:defRPr sz="4800"/>
            </a:pPr>
            <a:r>
              <a:rPr dirty="0"/>
              <a:t>16 ≤ r.prefixLen ≤ 32 </a:t>
            </a:r>
            <a:endParaRPr dirty="0"/>
          </a:p>
        </p:txBody>
      </p:sp>
      <p:sp>
        <p:nvSpPr>
          <p:cNvPr id="1590" name="≡"/>
          <p:cNvSpPr/>
          <p:nvPr/>
        </p:nvSpPr>
        <p:spPr>
          <a:xfrm>
            <a:off x="15826025" y="5441634"/>
            <a:ext cx="812080" cy="1569660"/>
          </a:xfrm>
          <a:prstGeom prst="rect">
            <a:avLst/>
          </a:prstGeom>
          <a:ln w="12700">
            <a:miter lim="400000"/>
          </a:ln>
        </p:spPr>
        <p:txBody>
          <a:bodyPr wrap="none" lIns="45719" rIns="45719">
            <a:spAutoFit/>
          </a:bodyPr>
          <a:lstStyle>
            <a:lvl1pPr>
              <a:defRPr sz="9600"/>
            </a:lvl1pPr>
          </a:lstStyle>
          <a:p>
            <a:r>
              <a:rPr lang="en-US" dirty="0"/>
              <a:t>=</a:t>
            </a:r>
            <a:endParaRPr dirty="0"/>
          </a:p>
        </p:txBody>
      </p:sp>
      <p:sp>
        <p:nvSpPr>
          <p:cNvPr id="30" name="FBM(dstIp, 192.4.0.2, r.prefixLen) ⋀…"/>
          <p:cNvSpPr/>
          <p:nvPr/>
        </p:nvSpPr>
        <p:spPr>
          <a:xfrm>
            <a:off x="12373674" y="9549773"/>
            <a:ext cx="11055268" cy="1569660"/>
          </a:xfrm>
          <a:prstGeom prst="rect">
            <a:avLst/>
          </a:prstGeom>
          <a:ln w="12700">
            <a:miter lim="400000"/>
          </a:ln>
        </p:spPr>
        <p:txBody>
          <a:bodyPr wrap="none" lIns="45719" rIns="45719">
            <a:spAutoFit/>
          </a:bodyPr>
          <a:lstStyle/>
          <a:p>
            <a:pPr>
              <a:defRPr sz="4800"/>
            </a:pPr>
            <a:r>
              <a:rPr lang="en-US" dirty="0" smtClean="0"/>
              <a:t>(</a:t>
            </a:r>
            <a:r>
              <a:rPr lang="hr-HR" dirty="0"/>
              <a:t>192.4.0.0</a:t>
            </a:r>
            <a:r>
              <a:rPr lang="en-US" dirty="0" smtClean="0"/>
              <a:t> ≤ </a:t>
            </a:r>
            <a:r>
              <a:rPr lang="en-US" b="1" dirty="0" smtClean="0"/>
              <a:t>dstIp </a:t>
            </a:r>
            <a:r>
              <a:rPr lang="en-US" dirty="0"/>
              <a:t>≤ </a:t>
            </a:r>
            <a:r>
              <a:rPr dirty="0" smtClean="0"/>
              <a:t>192.4.0.</a:t>
            </a:r>
            <a:r>
              <a:rPr lang="en-US" dirty="0" smtClean="0"/>
              <a:t>0 + 2</a:t>
            </a:r>
            <a:r>
              <a:rPr lang="en-US" baseline="30000" dirty="0" smtClean="0"/>
              <a:t>32-16</a:t>
            </a:r>
            <a:r>
              <a:rPr dirty="0" smtClean="0"/>
              <a:t>) </a:t>
            </a:r>
            <a:r>
              <a:rPr dirty="0"/>
              <a:t>⋀</a:t>
            </a:r>
            <a:endParaRPr dirty="0"/>
          </a:p>
          <a:p>
            <a:pPr>
              <a:defRPr sz="4800"/>
            </a:pPr>
            <a:r>
              <a:rPr dirty="0"/>
              <a:t>16 ≤ r.prefixLen ≤ 32 </a:t>
            </a:r>
            <a:endParaRPr dirty="0"/>
          </a:p>
        </p:txBody>
      </p:sp>
      <p:sp>
        <p:nvSpPr>
          <p:cNvPr id="31" name="≡"/>
          <p:cNvSpPr/>
          <p:nvPr/>
        </p:nvSpPr>
        <p:spPr>
          <a:xfrm>
            <a:off x="15826025" y="8143153"/>
            <a:ext cx="812080" cy="1569660"/>
          </a:xfrm>
          <a:prstGeom prst="rect">
            <a:avLst/>
          </a:prstGeom>
          <a:ln w="12700">
            <a:miter lim="400000"/>
          </a:ln>
        </p:spPr>
        <p:txBody>
          <a:bodyPr wrap="none" lIns="45719" rIns="45719">
            <a:spAutoFit/>
          </a:bodyPr>
          <a:lstStyle>
            <a:lvl1pPr>
              <a:defRPr sz="9600"/>
            </a:lvl1pPr>
          </a:lstStyle>
          <a:p>
            <a:r>
              <a:rPr lang="en-US" dirty="0" smtClean="0"/>
              <a:t>=</a:t>
            </a:r>
            <a:endParaRPr dirty="0"/>
          </a:p>
        </p:txBody>
      </p:sp>
      <p:sp>
        <p:nvSpPr>
          <p:cNvPr id="34" name="Symbolic Record"/>
          <p:cNvSpPr/>
          <p:nvPr/>
        </p:nvSpPr>
        <p:spPr>
          <a:xfrm>
            <a:off x="12373674" y="11752667"/>
            <a:ext cx="7353934" cy="830995"/>
          </a:xfrm>
          <a:prstGeom prst="rect">
            <a:avLst/>
          </a:prstGeom>
          <a:noFill/>
          <a:ln w="12700" cap="flat">
            <a:noFill/>
            <a:miter lim="400000"/>
          </a:ln>
          <a:effectLst/>
        </p:spPr>
        <p:txBody>
          <a:bodyPr wrap="none" lIns="45719" tIns="45719" rIns="45719" bIns="45719" numCol="1" anchor="t">
            <a:spAutoFit/>
          </a:bodyPr>
          <a:lstStyle>
            <a:lvl1pPr>
              <a:defRPr sz="4800" b="1"/>
            </a:lvl1pPr>
          </a:lstStyle>
          <a:p>
            <a:r>
              <a:rPr lang="en-US" dirty="0" smtClean="0">
                <a:solidFill>
                  <a:schemeClr val="accent4">
                    <a:lumMod val="60000"/>
                    <a:lumOff val="40000"/>
                  </a:schemeClr>
                </a:solidFill>
              </a:rPr>
              <a:t>Integer Difference Logic!</a:t>
            </a:r>
            <a:endParaRPr dirty="0">
              <a:solidFill>
                <a:schemeClr val="accent4">
                  <a:lumMod val="60000"/>
                  <a:lumOff val="40000"/>
                </a:schemeClr>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8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8" grpId="0" animBg="1"/>
      <p:bldP spid="1589" grpId="0" animBg="1"/>
      <p:bldP spid="1590" grpId="0" animBg="1"/>
      <p:bldP spid="30" grpId="0" animBg="1"/>
      <p:bldP spid="31" grpId="0" animBg="1"/>
      <p:bldP spid="3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2"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593" name="Group"/>
          <p:cNvSpPr/>
          <p:nvPr/>
        </p:nvSpPr>
        <p:spPr>
          <a:xfrm>
            <a:off x="6269099" y="483016"/>
            <a:ext cx="11839487"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Optimizations: Slicing</a:t>
            </a:r>
          </a:p>
        </p:txBody>
      </p:sp>
      <p:grpSp>
        <p:nvGrpSpPr>
          <p:cNvPr id="1611" name="Group"/>
          <p:cNvGrpSpPr/>
          <p:nvPr/>
        </p:nvGrpSpPr>
        <p:grpSpPr>
          <a:xfrm>
            <a:off x="1800126" y="4328137"/>
            <a:ext cx="9384932" cy="6422773"/>
            <a:chOff x="4714288" y="1434751"/>
            <a:chExt cx="9384931" cy="6422771"/>
          </a:xfrm>
        </p:grpSpPr>
        <p:sp>
          <p:nvSpPr>
            <p:cNvPr id="1594" name="med:"/>
            <p:cNvSpPr/>
            <p:nvPr/>
          </p:nvSpPr>
          <p:spPr>
            <a:xfrm>
              <a:off x="6917540" y="6300668"/>
              <a:ext cx="1459370"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med:</a:t>
              </a:r>
            </a:p>
          </p:txBody>
        </p:sp>
        <p:sp>
          <p:nvSpPr>
            <p:cNvPr id="1595" name="{"/>
            <p:cNvSpPr/>
            <p:nvPr/>
          </p:nvSpPr>
          <p:spPr>
            <a:xfrm flipH="1">
              <a:off x="12722599" y="2351930"/>
              <a:ext cx="1376622" cy="4663441"/>
            </a:xfrm>
            <a:prstGeom prst="rect">
              <a:avLst/>
            </a:prstGeom>
            <a:noFill/>
            <a:ln w="12700" cap="flat">
              <a:noFill/>
              <a:miter lim="400000"/>
            </a:ln>
            <a:effectLst/>
          </p:spPr>
          <p:txBody>
            <a:bodyPr wrap="none" lIns="45719" tIns="45719" rIns="45719" bIns="45719" numCol="1" anchor="t">
              <a:spAutoFit/>
            </a:bodyPr>
            <a:lstStyle>
              <a:lvl1pPr>
                <a:defRPr sz="30000"/>
              </a:lvl1pPr>
            </a:lstStyle>
            <a:p>
              <a:r>
                <a:rPr lang="en-US" dirty="0" smtClean="0"/>
                <a:t>}</a:t>
              </a:r>
              <a:endParaRPr dirty="0"/>
            </a:p>
          </p:txBody>
        </p:sp>
        <p:sp>
          <p:nvSpPr>
            <p:cNvPr id="1596" name="Symbolic Record"/>
            <p:cNvSpPr/>
            <p:nvPr/>
          </p:nvSpPr>
          <p:spPr>
            <a:xfrm>
              <a:off x="6862519" y="1434751"/>
              <a:ext cx="5083930" cy="828041"/>
            </a:xfrm>
            <a:prstGeom prst="rect">
              <a:avLst/>
            </a:prstGeom>
            <a:noFill/>
            <a:ln w="12700" cap="flat">
              <a:noFill/>
              <a:miter lim="400000"/>
            </a:ln>
            <a:effectLst/>
          </p:spPr>
          <p:txBody>
            <a:bodyPr wrap="none" lIns="45719" tIns="45719" rIns="45719" bIns="45719" numCol="1" anchor="t">
              <a:spAutoFit/>
            </a:bodyPr>
            <a:lstStyle>
              <a:lvl1pPr>
                <a:defRPr sz="4800" b="1"/>
              </a:lvl1pPr>
            </a:lstStyle>
            <a:p>
              <a:r>
                <a:t>Symbolic Record</a:t>
              </a:r>
            </a:p>
          </p:txBody>
        </p:sp>
        <p:sp>
          <p:nvSpPr>
            <p:cNvPr id="1597" name="prefixLen:"/>
            <p:cNvSpPr/>
            <p:nvPr/>
          </p:nvSpPr>
          <p:spPr>
            <a:xfrm>
              <a:off x="6934060" y="3250484"/>
              <a:ext cx="2781261"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prefixLen:</a:t>
              </a:r>
              <a:endParaRPr dirty="0"/>
            </a:p>
          </p:txBody>
        </p:sp>
        <p:sp>
          <p:nvSpPr>
            <p:cNvPr id="1598" name="adminDist:"/>
            <p:cNvSpPr/>
            <p:nvPr/>
          </p:nvSpPr>
          <p:spPr>
            <a:xfrm>
              <a:off x="6933613" y="4027949"/>
              <a:ext cx="2983668"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adminDist:</a:t>
              </a:r>
              <a:endParaRPr dirty="0"/>
            </a:p>
          </p:txBody>
        </p:sp>
        <p:sp>
          <p:nvSpPr>
            <p:cNvPr id="1599" name="localPref:"/>
            <p:cNvSpPr/>
            <p:nvPr/>
          </p:nvSpPr>
          <p:spPr>
            <a:xfrm>
              <a:off x="6917540" y="4802121"/>
              <a:ext cx="2645232"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localPref:</a:t>
              </a:r>
              <a:endParaRPr dirty="0"/>
            </a:p>
          </p:txBody>
        </p:sp>
        <p:sp>
          <p:nvSpPr>
            <p:cNvPr id="1600" name="[0,232)"/>
            <p:cNvSpPr/>
            <p:nvPr/>
          </p:nvSpPr>
          <p:spPr>
            <a:xfrm>
              <a:off x="10452903" y="4767315"/>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601" name="[0,28)"/>
            <p:cNvSpPr/>
            <p:nvPr/>
          </p:nvSpPr>
          <p:spPr>
            <a:xfrm>
              <a:off x="10283536" y="4002549"/>
              <a:ext cx="1719323" cy="828041"/>
            </a:xfrm>
            <a:prstGeom prst="rect">
              <a:avLst/>
            </a:prstGeom>
            <a:noFill/>
            <a:ln w="12700" cap="flat">
              <a:noFill/>
              <a:miter lim="400000"/>
            </a:ln>
            <a:effectLst/>
          </p:spPr>
          <p:txBody>
            <a:bodyPr wrap="none" lIns="45719" tIns="45719" rIns="45719" bIns="45719" numCol="1" anchor="t">
              <a:spAutoFit/>
            </a:bodyPr>
            <a:lstStyle/>
            <a:p>
              <a:pPr>
                <a:defRPr sz="4800"/>
              </a:pPr>
              <a:r>
                <a:t> [0,2</a:t>
              </a:r>
              <a:r>
                <a:rPr baseline="32000"/>
                <a:t>8</a:t>
              </a:r>
              <a:r>
                <a:t>)</a:t>
              </a:r>
            </a:p>
          </p:txBody>
        </p:sp>
        <p:sp>
          <p:nvSpPr>
            <p:cNvPr id="1602" name="[0,25)"/>
            <p:cNvSpPr/>
            <p:nvPr/>
          </p:nvSpPr>
          <p:spPr>
            <a:xfrm>
              <a:off x="10283536" y="3250484"/>
              <a:ext cx="1719323" cy="828041"/>
            </a:xfrm>
            <a:prstGeom prst="rect">
              <a:avLst/>
            </a:prstGeom>
            <a:noFill/>
            <a:ln w="12700" cap="flat">
              <a:noFill/>
              <a:miter lim="400000"/>
            </a:ln>
            <a:effectLst/>
          </p:spPr>
          <p:txBody>
            <a:bodyPr wrap="none" lIns="45719" tIns="45719" rIns="45719" bIns="45719" numCol="1" anchor="t">
              <a:spAutoFit/>
            </a:bodyPr>
            <a:lstStyle/>
            <a:p>
              <a:pPr>
                <a:defRPr sz="4800"/>
              </a:pPr>
              <a:r>
                <a:t> [0,2</a:t>
              </a:r>
              <a:r>
                <a:rPr baseline="32000"/>
                <a:t>5</a:t>
              </a:r>
              <a:r>
                <a:t>)</a:t>
              </a:r>
            </a:p>
          </p:txBody>
        </p:sp>
        <p:sp>
          <p:nvSpPr>
            <p:cNvPr id="1603" name="metric:"/>
            <p:cNvSpPr/>
            <p:nvPr/>
          </p:nvSpPr>
          <p:spPr>
            <a:xfrm>
              <a:off x="6917540" y="5575148"/>
              <a:ext cx="1932941"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metric:</a:t>
              </a:r>
            </a:p>
          </p:txBody>
        </p:sp>
        <p:sp>
          <p:nvSpPr>
            <p:cNvPr id="1604" name="[0,232)"/>
            <p:cNvSpPr/>
            <p:nvPr/>
          </p:nvSpPr>
          <p:spPr>
            <a:xfrm>
              <a:off x="10452903" y="5514941"/>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605" name="[0,232)"/>
            <p:cNvSpPr/>
            <p:nvPr/>
          </p:nvSpPr>
          <p:spPr>
            <a:xfrm>
              <a:off x="10452903" y="6265862"/>
              <a:ext cx="1775977"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32</a:t>
              </a:r>
              <a:r>
                <a:t>)</a:t>
              </a:r>
            </a:p>
          </p:txBody>
        </p:sp>
        <p:sp>
          <p:nvSpPr>
            <p:cNvPr id="1606" name="ospfType"/>
            <p:cNvSpPr/>
            <p:nvPr/>
          </p:nvSpPr>
          <p:spPr>
            <a:xfrm>
              <a:off x="6917881" y="7029483"/>
              <a:ext cx="2578260"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rPr dirty="0"/>
                <a:t>ospfType</a:t>
              </a:r>
              <a:endParaRPr dirty="0"/>
            </a:p>
          </p:txBody>
        </p:sp>
        <p:sp>
          <p:nvSpPr>
            <p:cNvPr id="1607" name="[0,22)"/>
            <p:cNvSpPr/>
            <p:nvPr/>
          </p:nvSpPr>
          <p:spPr>
            <a:xfrm>
              <a:off x="10453244" y="6994676"/>
              <a:ext cx="1549956" cy="828041"/>
            </a:xfrm>
            <a:prstGeom prst="rect">
              <a:avLst/>
            </a:prstGeom>
            <a:noFill/>
            <a:ln w="12700" cap="flat">
              <a:noFill/>
              <a:miter lim="400000"/>
            </a:ln>
            <a:effectLst/>
          </p:spPr>
          <p:txBody>
            <a:bodyPr wrap="none" lIns="45719" tIns="45719" rIns="45719" bIns="45719" numCol="1" anchor="t">
              <a:spAutoFit/>
            </a:bodyPr>
            <a:lstStyle/>
            <a:p>
              <a:pPr>
                <a:defRPr sz="4800"/>
              </a:pPr>
              <a:r>
                <a:t>[0,2</a:t>
              </a:r>
              <a:r>
                <a:rPr baseline="32000"/>
                <a:t>2</a:t>
              </a:r>
              <a:r>
                <a:t>)</a:t>
              </a:r>
            </a:p>
          </p:txBody>
        </p:sp>
        <p:sp>
          <p:nvSpPr>
            <p:cNvPr id="1608" name="{"/>
            <p:cNvSpPr/>
            <p:nvPr/>
          </p:nvSpPr>
          <p:spPr>
            <a:xfrm>
              <a:off x="4714288" y="2351930"/>
              <a:ext cx="1376622" cy="4663441"/>
            </a:xfrm>
            <a:prstGeom prst="rect">
              <a:avLst/>
            </a:prstGeom>
            <a:noFill/>
            <a:ln w="12700" cap="flat">
              <a:noFill/>
              <a:miter lim="400000"/>
            </a:ln>
            <a:effectLst/>
          </p:spPr>
          <p:txBody>
            <a:bodyPr wrap="none" lIns="45719" tIns="45719" rIns="45719" bIns="45719" numCol="1" anchor="t">
              <a:spAutoFit/>
            </a:bodyPr>
            <a:lstStyle>
              <a:lvl1pPr>
                <a:defRPr sz="30000"/>
              </a:lvl1pPr>
            </a:lstStyle>
            <a:p>
              <a:r>
                <a:t>{</a:t>
              </a:r>
            </a:p>
          </p:txBody>
        </p:sp>
        <p:sp>
          <p:nvSpPr>
            <p:cNvPr id="1609" name="valid:"/>
            <p:cNvSpPr/>
            <p:nvPr/>
          </p:nvSpPr>
          <p:spPr>
            <a:xfrm>
              <a:off x="6936462" y="2425036"/>
              <a:ext cx="1527236"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valid:</a:t>
              </a:r>
            </a:p>
          </p:txBody>
        </p:sp>
        <p:sp>
          <p:nvSpPr>
            <p:cNvPr id="1610" name="1 bit"/>
            <p:cNvSpPr/>
            <p:nvPr/>
          </p:nvSpPr>
          <p:spPr>
            <a:xfrm>
              <a:off x="10456669" y="2425036"/>
              <a:ext cx="1256368" cy="828041"/>
            </a:xfrm>
            <a:prstGeom prst="rect">
              <a:avLst/>
            </a:prstGeom>
            <a:noFill/>
            <a:ln w="12700" cap="flat">
              <a:noFill/>
              <a:miter lim="400000"/>
            </a:ln>
            <a:effectLst/>
          </p:spPr>
          <p:txBody>
            <a:bodyPr wrap="none" lIns="45719" tIns="45719" rIns="45719" bIns="45719" numCol="1" anchor="t">
              <a:spAutoFit/>
            </a:bodyPr>
            <a:lstStyle>
              <a:lvl1pPr>
                <a:defRPr sz="4800"/>
              </a:lvl1pPr>
            </a:lstStyle>
            <a:p>
              <a:r>
                <a:t>1 bit</a:t>
              </a:r>
            </a:p>
          </p:txBody>
        </p:sp>
      </p:grpSp>
      <p:sp>
        <p:nvSpPr>
          <p:cNvPr id="1612" name="Line"/>
          <p:cNvSpPr/>
          <p:nvPr/>
        </p:nvSpPr>
        <p:spPr>
          <a:xfrm>
            <a:off x="3647078" y="8185166"/>
            <a:ext cx="5691029" cy="1"/>
          </a:xfrm>
          <a:prstGeom prst="line">
            <a:avLst/>
          </a:prstGeom>
          <a:ln w="139700">
            <a:solidFill>
              <a:schemeClr val="accent5"/>
            </a:solidFill>
            <a:miter/>
          </a:ln>
        </p:spPr>
        <p:txBody>
          <a:bodyPr lIns="45719" rIns="45719"/>
          <a:lstStyle/>
          <a:p/>
        </p:txBody>
      </p:sp>
      <p:sp>
        <p:nvSpPr>
          <p:cNvPr id="1613" name="Line"/>
          <p:cNvSpPr/>
          <p:nvPr/>
        </p:nvSpPr>
        <p:spPr>
          <a:xfrm>
            <a:off x="3647078" y="10436938"/>
            <a:ext cx="5691029" cy="1"/>
          </a:xfrm>
          <a:prstGeom prst="line">
            <a:avLst/>
          </a:prstGeom>
          <a:ln w="139700">
            <a:solidFill>
              <a:schemeClr val="accent5"/>
            </a:solidFill>
            <a:miter/>
          </a:ln>
        </p:spPr>
        <p:txBody>
          <a:bodyPr lIns="45719" rIns="45719"/>
          <a:lstStyle/>
          <a:p/>
        </p:txBody>
      </p:sp>
      <p:sp>
        <p:nvSpPr>
          <p:cNvPr id="1614" name="Line"/>
          <p:cNvSpPr/>
          <p:nvPr/>
        </p:nvSpPr>
        <p:spPr>
          <a:xfrm>
            <a:off x="3647078" y="7432724"/>
            <a:ext cx="5691029" cy="1"/>
          </a:xfrm>
          <a:prstGeom prst="line">
            <a:avLst/>
          </a:prstGeom>
          <a:ln w="139700">
            <a:solidFill>
              <a:schemeClr val="accent5"/>
            </a:solidFill>
            <a:miter/>
          </a:ln>
        </p:spPr>
        <p:txBody>
          <a:bodyPr lIns="45719" rIns="45719"/>
          <a:lstStyle/>
          <a:p/>
        </p:txBody>
      </p:sp>
      <p:sp>
        <p:nvSpPr>
          <p:cNvPr id="1615" name="Line"/>
          <p:cNvSpPr/>
          <p:nvPr/>
        </p:nvSpPr>
        <p:spPr>
          <a:xfrm>
            <a:off x="3647078" y="9723636"/>
            <a:ext cx="5691029" cy="1"/>
          </a:xfrm>
          <a:prstGeom prst="line">
            <a:avLst/>
          </a:prstGeom>
          <a:ln w="139700">
            <a:solidFill>
              <a:schemeClr val="accent5"/>
            </a:solidFill>
            <a:miter/>
          </a:ln>
        </p:spPr>
        <p:txBody>
          <a:bodyPr lIns="45719" rIns="45719"/>
          <a:lstStyle/>
          <a:p/>
        </p:txBody>
      </p:sp>
      <p:grpSp>
        <p:nvGrpSpPr>
          <p:cNvPr id="1618" name="Group"/>
          <p:cNvGrpSpPr/>
          <p:nvPr/>
        </p:nvGrpSpPr>
        <p:grpSpPr>
          <a:xfrm>
            <a:off x="12937354" y="5206378"/>
            <a:ext cx="542715" cy="542749"/>
            <a:chOff x="0" y="0"/>
            <a:chExt cx="542713" cy="542747"/>
          </a:xfrm>
        </p:grpSpPr>
        <p:sp>
          <p:nvSpPr>
            <p:cNvPr id="161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61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619" name="Statically analyze the configs to…"/>
          <p:cNvSpPr/>
          <p:nvPr/>
        </p:nvSpPr>
        <p:spPr>
          <a:xfrm>
            <a:off x="13992691" y="5063732"/>
            <a:ext cx="8521612" cy="2110741"/>
          </a:xfrm>
          <a:prstGeom prst="rect">
            <a:avLst/>
          </a:prstGeom>
          <a:ln w="12700">
            <a:miter lim="400000"/>
          </a:ln>
        </p:spPr>
        <p:txBody>
          <a:bodyPr wrap="none" lIns="45719" rIns="45719">
            <a:spAutoFit/>
          </a:bodyPr>
          <a:lstStyle/>
          <a:p>
            <a:pPr>
              <a:defRPr sz="4400"/>
            </a:pPr>
            <a:r>
              <a:rPr dirty="0"/>
              <a:t>Statically analyze the configs to</a:t>
            </a:r>
            <a:endParaRPr dirty="0"/>
          </a:p>
          <a:p>
            <a:pPr>
              <a:defRPr sz="4400"/>
            </a:pPr>
            <a:r>
              <a:rPr dirty="0"/>
              <a:t>determine when certain attributes</a:t>
            </a:r>
            <a:endParaRPr dirty="0"/>
          </a:p>
          <a:p>
            <a:pPr>
              <a:defRPr sz="4400"/>
            </a:pPr>
            <a:r>
              <a:rPr dirty="0"/>
              <a:t>are irrelevant</a:t>
            </a:r>
            <a:endParaRPr dirty="0"/>
          </a:p>
        </p:txBody>
      </p:sp>
      <p:grpSp>
        <p:nvGrpSpPr>
          <p:cNvPr id="1622" name="Group"/>
          <p:cNvGrpSpPr/>
          <p:nvPr/>
        </p:nvGrpSpPr>
        <p:grpSpPr>
          <a:xfrm>
            <a:off x="12948808" y="8325127"/>
            <a:ext cx="542714" cy="542749"/>
            <a:chOff x="0" y="0"/>
            <a:chExt cx="542713" cy="542747"/>
          </a:xfrm>
        </p:grpSpPr>
        <p:sp>
          <p:nvSpPr>
            <p:cNvPr id="1620"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621"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623" name="Example: if the local preference…"/>
          <p:cNvSpPr/>
          <p:nvPr/>
        </p:nvSpPr>
        <p:spPr>
          <a:xfrm>
            <a:off x="14004143" y="8182481"/>
            <a:ext cx="8522430" cy="2110741"/>
          </a:xfrm>
          <a:prstGeom prst="rect">
            <a:avLst/>
          </a:prstGeom>
          <a:ln w="12700">
            <a:miter lim="400000"/>
          </a:ln>
        </p:spPr>
        <p:txBody>
          <a:bodyPr wrap="none" lIns="45719" rIns="45719">
            <a:spAutoFit/>
          </a:bodyPr>
          <a:lstStyle/>
          <a:p>
            <a:pPr>
              <a:defRPr sz="4400"/>
            </a:pPr>
            <a:r>
              <a:t>Example: if the local preference</a:t>
            </a:r>
          </a:p>
          <a:p>
            <a:pPr>
              <a:defRPr sz="4400"/>
            </a:pPr>
            <a:r>
              <a:t>is never explicitly set, then it can</a:t>
            </a:r>
          </a:p>
          <a:p>
            <a:pPr>
              <a:defRPr sz="4400"/>
            </a:pPr>
            <a:r>
              <a:t>not influence the decision process</a:t>
            </a:r>
          </a:p>
        </p:txBody>
      </p:sp>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626" name="Group"/>
          <p:cNvSpPr/>
          <p:nvPr/>
        </p:nvSpPr>
        <p:spPr>
          <a:xfrm>
            <a:off x="6269099" y="483016"/>
            <a:ext cx="11839487"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Optimizations: Slicing</a:t>
            </a:r>
          </a:p>
        </p:txBody>
      </p:sp>
      <p:grpSp>
        <p:nvGrpSpPr>
          <p:cNvPr id="1629" name="Group"/>
          <p:cNvGrpSpPr/>
          <p:nvPr/>
        </p:nvGrpSpPr>
        <p:grpSpPr>
          <a:xfrm>
            <a:off x="14509312" y="5062025"/>
            <a:ext cx="542715" cy="542749"/>
            <a:chOff x="0" y="0"/>
            <a:chExt cx="542713" cy="542747"/>
          </a:xfrm>
        </p:grpSpPr>
        <p:sp>
          <p:nvSpPr>
            <p:cNvPr id="1627"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628"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630" name="Maintain a single copy of export…"/>
          <p:cNvSpPr/>
          <p:nvPr/>
        </p:nvSpPr>
        <p:spPr>
          <a:xfrm>
            <a:off x="15564649" y="4919379"/>
            <a:ext cx="8211107" cy="2110741"/>
          </a:xfrm>
          <a:prstGeom prst="rect">
            <a:avLst/>
          </a:prstGeom>
          <a:ln w="12700">
            <a:miter lim="400000"/>
          </a:ln>
        </p:spPr>
        <p:txBody>
          <a:bodyPr wrap="none" lIns="45719" rIns="45719">
            <a:spAutoFit/>
          </a:bodyPr>
          <a:lstStyle/>
          <a:p>
            <a:pPr>
              <a:defRPr sz="4400"/>
            </a:pPr>
            <a:r>
              <a:t>Maintain a single copy of export</a:t>
            </a:r>
          </a:p>
          <a:p>
            <a:pPr>
              <a:defRPr sz="4400"/>
            </a:pPr>
            <a:r>
              <a:t>variables when the export policy</a:t>
            </a:r>
          </a:p>
          <a:p>
            <a:pPr>
              <a:defRPr sz="4400"/>
            </a:pPr>
            <a:r>
              <a:t>is uniform to all peers</a:t>
            </a:r>
          </a:p>
        </p:txBody>
      </p:sp>
      <p:grpSp>
        <p:nvGrpSpPr>
          <p:cNvPr id="1633" name="Group"/>
          <p:cNvGrpSpPr/>
          <p:nvPr/>
        </p:nvGrpSpPr>
        <p:grpSpPr>
          <a:xfrm>
            <a:off x="14520766" y="8180774"/>
            <a:ext cx="542715" cy="542749"/>
            <a:chOff x="0" y="0"/>
            <a:chExt cx="542713" cy="542747"/>
          </a:xfrm>
        </p:grpSpPr>
        <p:sp>
          <p:nvSpPr>
            <p:cNvPr id="1631"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632"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634" name="Merge the import and export…"/>
          <p:cNvSpPr/>
          <p:nvPr/>
        </p:nvSpPr>
        <p:spPr>
          <a:xfrm>
            <a:off x="15576101" y="8038127"/>
            <a:ext cx="8086687" cy="2110741"/>
          </a:xfrm>
          <a:prstGeom prst="rect">
            <a:avLst/>
          </a:prstGeom>
          <a:ln w="12700">
            <a:miter lim="400000"/>
          </a:ln>
        </p:spPr>
        <p:txBody>
          <a:bodyPr wrap="none" lIns="45719" rIns="45719">
            <a:spAutoFit/>
          </a:bodyPr>
          <a:lstStyle/>
          <a:p>
            <a:pPr>
              <a:defRPr sz="4400"/>
            </a:pPr>
            <a:r>
              <a:t>Merge the import and export</a:t>
            </a:r>
          </a:p>
          <a:p>
            <a:pPr>
              <a:defRPr sz="4400"/>
            </a:pPr>
            <a:r>
              <a:t>records when the default import</a:t>
            </a:r>
          </a:p>
          <a:p>
            <a:pPr>
              <a:defRPr sz="4400"/>
            </a:pPr>
            <a:r>
              <a:t>policy is used</a:t>
            </a:r>
          </a:p>
        </p:txBody>
      </p:sp>
      <p:grpSp>
        <p:nvGrpSpPr>
          <p:cNvPr id="1651" name="Group"/>
          <p:cNvGrpSpPr/>
          <p:nvPr/>
        </p:nvGrpSpPr>
        <p:grpSpPr>
          <a:xfrm>
            <a:off x="604172" y="5066845"/>
            <a:ext cx="5328698" cy="4934558"/>
            <a:chOff x="3757543" y="0"/>
            <a:chExt cx="5328697" cy="4934557"/>
          </a:xfrm>
        </p:grpSpPr>
        <p:sp>
          <p:nvSpPr>
            <p:cNvPr id="1635" name="Line"/>
            <p:cNvSpPr/>
            <p:nvPr/>
          </p:nvSpPr>
          <p:spPr>
            <a:xfrm>
              <a:off x="4596921" y="4326101"/>
              <a:ext cx="2897170" cy="54689"/>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636" name="Line"/>
            <p:cNvSpPr/>
            <p:nvPr/>
          </p:nvSpPr>
          <p:spPr>
            <a:xfrm rot="5400000" flipH="1" flipV="1">
              <a:off x="3387418" y="2716504"/>
              <a:ext cx="2465937" cy="46933"/>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637" name="Circle"/>
            <p:cNvSpPr/>
            <p:nvPr/>
          </p:nvSpPr>
          <p:spPr>
            <a:xfrm>
              <a:off x="3757543"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638" name="R1BGP"/>
            <p:cNvSpPr/>
            <p:nvPr/>
          </p:nvSpPr>
          <p:spPr>
            <a:xfrm>
              <a:off x="3823014" y="3836404"/>
              <a:ext cx="1443395"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BGP   </a:t>
              </a:r>
              <a:endParaRPr sz="2400"/>
            </a:p>
          </p:txBody>
        </p:sp>
        <p:sp>
          <p:nvSpPr>
            <p:cNvPr id="1639" name="Circle"/>
            <p:cNvSpPr/>
            <p:nvPr/>
          </p:nvSpPr>
          <p:spPr>
            <a:xfrm>
              <a:off x="7526998"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640" name="Circle"/>
            <p:cNvSpPr/>
            <p:nvPr/>
          </p:nvSpPr>
          <p:spPr>
            <a:xfrm>
              <a:off x="3757543" y="0"/>
              <a:ext cx="1559242" cy="155924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641" name="R2BGP"/>
            <p:cNvSpPr/>
            <p:nvPr/>
          </p:nvSpPr>
          <p:spPr>
            <a:xfrm>
              <a:off x="7603607" y="3847542"/>
              <a:ext cx="1443396"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R2</a:t>
              </a:r>
              <a:r>
                <a:rPr sz="2400"/>
                <a:t>BGP   </a:t>
              </a:r>
              <a:endParaRPr sz="2400"/>
            </a:p>
          </p:txBody>
        </p:sp>
        <p:sp>
          <p:nvSpPr>
            <p:cNvPr id="1642" name="N1BGP"/>
            <p:cNvSpPr/>
            <p:nvPr/>
          </p:nvSpPr>
          <p:spPr>
            <a:xfrm>
              <a:off x="3867564" y="416540"/>
              <a:ext cx="1443395"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N1</a:t>
              </a:r>
              <a:r>
                <a:rPr sz="2400"/>
                <a:t>BGP   </a:t>
              </a:r>
              <a:endParaRPr sz="2400"/>
            </a:p>
          </p:txBody>
        </p:sp>
        <p:sp>
          <p:nvSpPr>
            <p:cNvPr id="1643" name="Circle"/>
            <p:cNvSpPr/>
            <p:nvPr/>
          </p:nvSpPr>
          <p:spPr>
            <a:xfrm>
              <a:off x="4456060" y="2899948"/>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644" name="Circle"/>
            <p:cNvSpPr/>
            <p:nvPr/>
          </p:nvSpPr>
          <p:spPr>
            <a:xfrm>
              <a:off x="4442987" y="2240922"/>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645" name="Circle"/>
            <p:cNvSpPr/>
            <p:nvPr/>
          </p:nvSpPr>
          <p:spPr>
            <a:xfrm>
              <a:off x="5438408" y="4168371"/>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646" name="Circle"/>
            <p:cNvSpPr/>
            <p:nvPr/>
          </p:nvSpPr>
          <p:spPr>
            <a:xfrm>
              <a:off x="6348717" y="4177860"/>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647" name="e2"/>
            <p:cNvSpPr/>
            <p:nvPr/>
          </p:nvSpPr>
          <p:spPr>
            <a:xfrm>
              <a:off x="4885234" y="2085579"/>
              <a:ext cx="760096" cy="559101"/>
            </a:xfrm>
            <a:prstGeom prst="rect">
              <a:avLst/>
            </a:prstGeom>
            <a:noFill/>
            <a:ln w="12700" cap="flat">
              <a:noFill/>
              <a:miter lim="400000"/>
            </a:ln>
            <a:effectLst/>
          </p:spPr>
          <p:txBody>
            <a:bodyPr wrap="square" lIns="45719" tIns="45719" rIns="45719" bIns="45719" numCol="1" anchor="t">
              <a:noAutofit/>
            </a:bodyPr>
            <a:lstStyle/>
            <a:p>
              <a:r>
                <a:rPr dirty="0"/>
                <a:t>e2  </a:t>
              </a:r>
              <a:endParaRPr dirty="0"/>
            </a:p>
          </p:txBody>
        </p:sp>
        <p:sp>
          <p:nvSpPr>
            <p:cNvPr id="1648" name="e3"/>
            <p:cNvSpPr/>
            <p:nvPr/>
          </p:nvSpPr>
          <p:spPr>
            <a:xfrm>
              <a:off x="6257342" y="3516313"/>
              <a:ext cx="760096" cy="559100"/>
            </a:xfrm>
            <a:prstGeom prst="rect">
              <a:avLst/>
            </a:prstGeom>
            <a:noFill/>
            <a:ln w="12700" cap="flat">
              <a:noFill/>
              <a:miter lim="400000"/>
            </a:ln>
            <a:effectLst/>
          </p:spPr>
          <p:txBody>
            <a:bodyPr wrap="square" lIns="45719" tIns="45719" rIns="45719" bIns="45719" numCol="1" anchor="t">
              <a:noAutofit/>
            </a:bodyPr>
            <a:lstStyle/>
            <a:p>
              <a:r>
                <a:t>e3  </a:t>
              </a:r>
            </a:p>
          </p:txBody>
        </p:sp>
        <p:sp>
          <p:nvSpPr>
            <p:cNvPr id="1649" name="out2"/>
            <p:cNvSpPr/>
            <p:nvPr/>
          </p:nvSpPr>
          <p:spPr>
            <a:xfrm>
              <a:off x="4823082" y="2735137"/>
              <a:ext cx="1094480" cy="559100"/>
            </a:xfrm>
            <a:prstGeom prst="rect">
              <a:avLst/>
            </a:prstGeom>
            <a:noFill/>
            <a:ln w="12700" cap="flat">
              <a:noFill/>
              <a:miter lim="400000"/>
            </a:ln>
            <a:effectLst/>
          </p:spPr>
          <p:txBody>
            <a:bodyPr wrap="square" lIns="45719" tIns="45719" rIns="45719" bIns="45719" numCol="1" anchor="t">
              <a:noAutofit/>
            </a:bodyPr>
            <a:lstStyle/>
            <a:p>
              <a:r>
                <a:rPr dirty="0"/>
                <a:t>out2  </a:t>
              </a:r>
              <a:endParaRPr dirty="0"/>
            </a:p>
          </p:txBody>
        </p:sp>
        <p:sp>
          <p:nvSpPr>
            <p:cNvPr id="1650" name="out3"/>
            <p:cNvSpPr/>
            <p:nvPr/>
          </p:nvSpPr>
          <p:spPr>
            <a:xfrm>
              <a:off x="5230478" y="3557884"/>
              <a:ext cx="1094480" cy="559100"/>
            </a:xfrm>
            <a:prstGeom prst="rect">
              <a:avLst/>
            </a:prstGeom>
            <a:noFill/>
            <a:ln w="12700" cap="flat">
              <a:noFill/>
              <a:miter lim="400000"/>
            </a:ln>
            <a:effectLst/>
          </p:spPr>
          <p:txBody>
            <a:bodyPr wrap="square" lIns="45719" tIns="45719" rIns="45719" bIns="45719" numCol="1" anchor="t">
              <a:noAutofit/>
            </a:bodyPr>
            <a:lstStyle/>
            <a:p>
              <a:r>
                <a:t>out3  </a:t>
              </a:r>
            </a:p>
          </p:txBody>
        </p:sp>
      </p:grpSp>
      <p:grpSp>
        <p:nvGrpSpPr>
          <p:cNvPr id="1664" name="Group"/>
          <p:cNvGrpSpPr/>
          <p:nvPr/>
        </p:nvGrpSpPr>
        <p:grpSpPr>
          <a:xfrm>
            <a:off x="8251073" y="5066845"/>
            <a:ext cx="5328699" cy="4934558"/>
            <a:chOff x="3757543" y="0"/>
            <a:chExt cx="5328697" cy="4934557"/>
          </a:xfrm>
        </p:grpSpPr>
        <p:sp>
          <p:nvSpPr>
            <p:cNvPr id="1652" name="Line"/>
            <p:cNvSpPr/>
            <p:nvPr/>
          </p:nvSpPr>
          <p:spPr>
            <a:xfrm>
              <a:off x="4596921" y="4326101"/>
              <a:ext cx="2897170" cy="54690"/>
            </a:xfrm>
            <a:custGeom>
              <a:avLst/>
              <a:gdLst/>
              <a:ahLst/>
              <a:cxnLst>
                <a:cxn ang="0">
                  <a:pos x="wd2" y="hd2"/>
                </a:cxn>
                <a:cxn ang="5400000">
                  <a:pos x="wd2" y="hd2"/>
                </a:cxn>
                <a:cxn ang="10800000">
                  <a:pos x="wd2" y="hd2"/>
                </a:cxn>
                <a:cxn ang="16200000">
                  <a:pos x="wd2" y="hd2"/>
                </a:cxn>
              </a:cxnLst>
              <a:rect l="0" t="0" r="r" b="b"/>
              <a:pathLst>
                <a:path w="21600" h="19785" extrusionOk="0">
                  <a:moveTo>
                    <a:pt x="0" y="19785"/>
                  </a:moveTo>
                  <a:cubicBezTo>
                    <a:pt x="2057" y="6414"/>
                    <a:pt x="7602" y="-1815"/>
                    <a:pt x="13293" y="342"/>
                  </a:cubicBezTo>
                  <a:cubicBezTo>
                    <a:pt x="16963" y="1733"/>
                    <a:pt x="20086" y="7292"/>
                    <a:pt x="21600" y="1550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653" name="Line"/>
            <p:cNvSpPr/>
            <p:nvPr/>
          </p:nvSpPr>
          <p:spPr>
            <a:xfrm rot="5400000" flipH="1" flipV="1">
              <a:off x="3387418" y="2716503"/>
              <a:ext cx="2465937" cy="46933"/>
            </a:xfrm>
            <a:custGeom>
              <a:avLst/>
              <a:gdLst/>
              <a:ahLst/>
              <a:cxnLst>
                <a:cxn ang="0">
                  <a:pos x="wd2" y="hd2"/>
                </a:cxn>
                <a:cxn ang="5400000">
                  <a:pos x="wd2" y="hd2"/>
                </a:cxn>
                <a:cxn ang="10800000">
                  <a:pos x="wd2" y="hd2"/>
                </a:cxn>
                <a:cxn ang="16200000">
                  <a:pos x="wd2" y="hd2"/>
                </a:cxn>
              </a:cxnLst>
              <a:rect l="0" t="0" r="r" b="b"/>
              <a:pathLst>
                <a:path w="21600" h="21052" extrusionOk="0">
                  <a:moveTo>
                    <a:pt x="0" y="21052"/>
                  </a:moveTo>
                  <a:cubicBezTo>
                    <a:pt x="2306" y="7548"/>
                    <a:pt x="7156" y="-548"/>
                    <a:pt x="12160" y="29"/>
                  </a:cubicBezTo>
                  <a:cubicBezTo>
                    <a:pt x="16129" y="487"/>
                    <a:pt x="19623" y="6862"/>
                    <a:pt x="21600" y="16934"/>
                  </a:cubicBezTo>
                </a:path>
              </a:pathLst>
            </a:custGeom>
            <a:noFill/>
            <a:ln w="190500" cap="flat">
              <a:solidFill>
                <a:schemeClr val="bg1">
                  <a:lumMod val="75000"/>
                </a:schemeClr>
              </a:solidFill>
              <a:prstDash val="solid"/>
              <a:miter lim="800000"/>
              <a:tailEnd type="triangle" w="med" len="med"/>
            </a:ln>
            <a:effectLst/>
          </p:spPr>
          <p:txBody>
            <a:bodyPr wrap="square" lIns="45719" tIns="45719" rIns="45719" bIns="45719" numCol="1" anchor="t">
              <a:noAutofit/>
            </a:bodyPr>
            <a:lstStyle/>
            <a:p/>
          </p:txBody>
        </p:sp>
        <p:sp>
          <p:nvSpPr>
            <p:cNvPr id="1654" name="Circle"/>
            <p:cNvSpPr/>
            <p:nvPr/>
          </p:nvSpPr>
          <p:spPr>
            <a:xfrm>
              <a:off x="3757543"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655" name="R1BGP"/>
            <p:cNvSpPr/>
            <p:nvPr/>
          </p:nvSpPr>
          <p:spPr>
            <a:xfrm>
              <a:off x="3823014" y="3836404"/>
              <a:ext cx="1443395" cy="614788"/>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R1</a:t>
              </a:r>
              <a:r>
                <a:rPr sz="2400"/>
                <a:t>BGP   </a:t>
              </a:r>
              <a:endParaRPr sz="2400"/>
            </a:p>
          </p:txBody>
        </p:sp>
        <p:sp>
          <p:nvSpPr>
            <p:cNvPr id="1656" name="Circle"/>
            <p:cNvSpPr/>
            <p:nvPr/>
          </p:nvSpPr>
          <p:spPr>
            <a:xfrm>
              <a:off x="7526998" y="3375315"/>
              <a:ext cx="1559242" cy="1559242"/>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657" name="Circle"/>
            <p:cNvSpPr/>
            <p:nvPr/>
          </p:nvSpPr>
          <p:spPr>
            <a:xfrm>
              <a:off x="3757543" y="0"/>
              <a:ext cx="1559242" cy="1559241"/>
            </a:xfrm>
            <a:prstGeom prst="ellipse">
              <a:avLst/>
            </a:prstGeom>
            <a:solidFill>
              <a:schemeClr val="accent5">
                <a:satOff val="-10407"/>
                <a:lumOff val="16519"/>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1658" name="R2BGP"/>
            <p:cNvSpPr/>
            <p:nvPr/>
          </p:nvSpPr>
          <p:spPr>
            <a:xfrm>
              <a:off x="7603607" y="3847542"/>
              <a:ext cx="1443396"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R2</a:t>
              </a:r>
              <a:r>
                <a:rPr sz="2400"/>
                <a:t>BGP   </a:t>
              </a:r>
              <a:endParaRPr sz="2400"/>
            </a:p>
          </p:txBody>
        </p:sp>
        <p:sp>
          <p:nvSpPr>
            <p:cNvPr id="1659" name="N1BGP"/>
            <p:cNvSpPr/>
            <p:nvPr/>
          </p:nvSpPr>
          <p:spPr>
            <a:xfrm>
              <a:off x="3867564" y="416540"/>
              <a:ext cx="1443395" cy="614787"/>
            </a:xfrm>
            <a:prstGeom prst="rect">
              <a:avLst/>
            </a:prstGeom>
            <a:noFill/>
            <a:ln w="12700" cap="flat">
              <a:noFill/>
              <a:miter lim="400000"/>
            </a:ln>
            <a:effectLst/>
          </p:spPr>
          <p:txBody>
            <a:bodyPr wrap="square" lIns="45719" tIns="45719" rIns="45719" bIns="45719" numCol="1" anchor="t">
              <a:noAutofit/>
            </a:bodyPr>
            <a:lstStyle/>
            <a:p>
              <a:pPr>
                <a:defRPr sz="4800">
                  <a:solidFill>
                    <a:srgbClr val="FFFFFF"/>
                  </a:solidFill>
                </a:defRPr>
              </a:pPr>
              <a:r>
                <a:rPr sz="4000"/>
                <a:t>N1</a:t>
              </a:r>
              <a:r>
                <a:rPr sz="2400"/>
                <a:t>BGP   </a:t>
              </a:r>
              <a:endParaRPr sz="2400"/>
            </a:p>
          </p:txBody>
        </p:sp>
        <p:sp>
          <p:nvSpPr>
            <p:cNvPr id="1660" name="Circle"/>
            <p:cNvSpPr/>
            <p:nvPr/>
          </p:nvSpPr>
          <p:spPr>
            <a:xfrm>
              <a:off x="4442987" y="2240922"/>
              <a:ext cx="289575"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661" name="Circle"/>
            <p:cNvSpPr/>
            <p:nvPr/>
          </p:nvSpPr>
          <p:spPr>
            <a:xfrm>
              <a:off x="5438408" y="4168371"/>
              <a:ext cx="289574" cy="289574"/>
            </a:xfrm>
            <a:prstGeom prst="ellipse">
              <a:avLst/>
            </a:prstGeom>
            <a:solidFill>
              <a:schemeClr val="accent6">
                <a:lumOff val="-3798"/>
              </a:schemeClr>
            </a:solidFill>
            <a:ln w="12700" cap="flat">
              <a:solidFill>
                <a:schemeClr val="accent6">
                  <a:lumOff val="-3798"/>
                </a:schemeClr>
              </a:solidFill>
              <a:prstDash val="solid"/>
              <a:miter lim="800000"/>
            </a:ln>
            <a:effectLst/>
          </p:spPr>
          <p:txBody>
            <a:bodyPr wrap="square" lIns="45719" tIns="45719" rIns="45719" bIns="45719" numCol="1" anchor="ctr">
              <a:noAutofit/>
            </a:bodyPr>
            <a:lstStyle/>
            <a:p/>
          </p:txBody>
        </p:sp>
        <p:sp>
          <p:nvSpPr>
            <p:cNvPr id="1662" name="e2"/>
            <p:cNvSpPr/>
            <p:nvPr/>
          </p:nvSpPr>
          <p:spPr>
            <a:xfrm>
              <a:off x="4829817" y="2085579"/>
              <a:ext cx="760096" cy="559101"/>
            </a:xfrm>
            <a:prstGeom prst="rect">
              <a:avLst/>
            </a:prstGeom>
            <a:noFill/>
            <a:ln w="12700" cap="flat">
              <a:noFill/>
              <a:miter lim="400000"/>
            </a:ln>
            <a:effectLst/>
          </p:spPr>
          <p:txBody>
            <a:bodyPr wrap="square" lIns="45719" tIns="45719" rIns="45719" bIns="45719" numCol="1" anchor="t">
              <a:noAutofit/>
            </a:bodyPr>
            <a:lstStyle/>
            <a:p>
              <a:r>
                <a:t>e2  </a:t>
              </a:r>
            </a:p>
          </p:txBody>
        </p:sp>
        <p:sp>
          <p:nvSpPr>
            <p:cNvPr id="1663" name="out3"/>
            <p:cNvSpPr/>
            <p:nvPr/>
          </p:nvSpPr>
          <p:spPr>
            <a:xfrm>
              <a:off x="5230478" y="3447048"/>
              <a:ext cx="1094480" cy="559100"/>
            </a:xfrm>
            <a:prstGeom prst="rect">
              <a:avLst/>
            </a:prstGeom>
            <a:noFill/>
            <a:ln w="12700" cap="flat">
              <a:noFill/>
              <a:miter lim="400000"/>
            </a:ln>
            <a:effectLst/>
          </p:spPr>
          <p:txBody>
            <a:bodyPr wrap="square" lIns="45719" tIns="45719" rIns="45719" bIns="45719" numCol="1" anchor="t">
              <a:noAutofit/>
            </a:bodyPr>
            <a:lstStyle/>
            <a:p>
              <a:r>
                <a:t>out3  </a:t>
              </a:r>
            </a:p>
          </p:txBody>
        </p:sp>
      </p:grpSp>
      <p:sp>
        <p:nvSpPr>
          <p:cNvPr id="1665" name="Shape"/>
          <p:cNvSpPr/>
          <p:nvPr/>
        </p:nvSpPr>
        <p:spPr>
          <a:xfrm flipH="1">
            <a:off x="5490279" y="6524242"/>
            <a:ext cx="2202834"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p>
        </p:txBody>
      </p:sp>
    </p:spTree>
  </p:cSld>
  <p:clrMapOvr>
    <a:masterClrMapping/>
  </p:clrMapOvr>
  <p:transition spd="med"/>
  <p:timing>
    <p:tnLst>
      <p:par>
        <p:cTn id="1" dur="indefinite" restart="never" fill="hold"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7"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668" name="Group"/>
          <p:cNvSpPr/>
          <p:nvPr/>
        </p:nvSpPr>
        <p:spPr>
          <a:xfrm>
            <a:off x="9311122" y="483016"/>
            <a:ext cx="5755442"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Evaluation</a:t>
            </a:r>
          </a:p>
        </p:txBody>
      </p:sp>
      <p:grpSp>
        <p:nvGrpSpPr>
          <p:cNvPr id="1674" name="Group"/>
          <p:cNvGrpSpPr/>
          <p:nvPr/>
        </p:nvGrpSpPr>
        <p:grpSpPr>
          <a:xfrm>
            <a:off x="3752313" y="3870546"/>
            <a:ext cx="542715" cy="542749"/>
            <a:chOff x="0" y="0"/>
            <a:chExt cx="542713" cy="542747"/>
          </a:xfrm>
        </p:grpSpPr>
        <p:sp>
          <p:nvSpPr>
            <p:cNvPr id="1672"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673"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675" name="Can Minesweeper find real bugs?"/>
          <p:cNvSpPr/>
          <p:nvPr/>
        </p:nvSpPr>
        <p:spPr>
          <a:xfrm>
            <a:off x="4807651" y="3727900"/>
            <a:ext cx="8428842" cy="764541"/>
          </a:xfrm>
          <a:prstGeom prst="rect">
            <a:avLst/>
          </a:prstGeom>
          <a:ln w="12700">
            <a:miter lim="400000"/>
          </a:ln>
        </p:spPr>
        <p:txBody>
          <a:bodyPr wrap="none" lIns="45719" rIns="45719">
            <a:spAutoFit/>
          </a:bodyPr>
          <a:lstStyle>
            <a:lvl1pPr>
              <a:defRPr sz="4400"/>
            </a:lvl1pPr>
          </a:lstStyle>
          <a:p>
            <a:r>
              <a:t>Can Minesweeper find real bugs?</a:t>
            </a:r>
          </a:p>
        </p:txBody>
      </p:sp>
      <p:grpSp>
        <p:nvGrpSpPr>
          <p:cNvPr id="1678" name="Group"/>
          <p:cNvGrpSpPr/>
          <p:nvPr/>
        </p:nvGrpSpPr>
        <p:grpSpPr>
          <a:xfrm>
            <a:off x="3745004" y="8277267"/>
            <a:ext cx="542715" cy="542749"/>
            <a:chOff x="0" y="0"/>
            <a:chExt cx="542713" cy="542747"/>
          </a:xfrm>
        </p:grpSpPr>
        <p:sp>
          <p:nvSpPr>
            <p:cNvPr id="167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67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679" name="How well does Minesweeper scale?"/>
          <p:cNvSpPr/>
          <p:nvPr/>
        </p:nvSpPr>
        <p:spPr>
          <a:xfrm>
            <a:off x="4800340" y="8134621"/>
            <a:ext cx="8955991" cy="764541"/>
          </a:xfrm>
          <a:prstGeom prst="rect">
            <a:avLst/>
          </a:prstGeom>
          <a:ln w="12700">
            <a:miter lim="400000"/>
          </a:ln>
        </p:spPr>
        <p:txBody>
          <a:bodyPr wrap="none" lIns="45719" rIns="45719">
            <a:spAutoFit/>
          </a:bodyPr>
          <a:lstStyle>
            <a:lvl1pPr>
              <a:defRPr sz="4400"/>
            </a:lvl1pPr>
          </a:lstStyle>
          <a:p>
            <a:r>
              <a:t>How well does Minesweeper scale?</a:t>
            </a:r>
          </a:p>
        </p:txBody>
      </p:sp>
      <p:grpSp>
        <p:nvGrpSpPr>
          <p:cNvPr id="1687" name="Group"/>
          <p:cNvGrpSpPr/>
          <p:nvPr/>
        </p:nvGrpSpPr>
        <p:grpSpPr>
          <a:xfrm>
            <a:off x="5389991" y="5740292"/>
            <a:ext cx="340138" cy="614609"/>
            <a:chOff x="0" y="0"/>
            <a:chExt cx="340137" cy="614608"/>
          </a:xfrm>
        </p:grpSpPr>
        <p:sp>
          <p:nvSpPr>
            <p:cNvPr id="1685"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686"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1688" name="1—23K lines of configuration"/>
          <p:cNvSpPr/>
          <p:nvPr/>
        </p:nvSpPr>
        <p:spPr>
          <a:xfrm>
            <a:off x="6148888" y="5665326"/>
            <a:ext cx="7248759" cy="764541"/>
          </a:xfrm>
          <a:prstGeom prst="rect">
            <a:avLst/>
          </a:prstGeom>
          <a:ln w="12700">
            <a:miter lim="400000"/>
          </a:ln>
        </p:spPr>
        <p:txBody>
          <a:bodyPr wrap="none" lIns="45719" rIns="45719">
            <a:spAutoFit/>
          </a:bodyPr>
          <a:lstStyle>
            <a:lvl1pPr>
              <a:defRPr sz="4400"/>
            </a:lvl1pPr>
          </a:lstStyle>
          <a:p>
            <a:r>
              <a:t>1—23K lines of configuration</a:t>
            </a:r>
          </a:p>
        </p:txBody>
      </p:sp>
      <p:grpSp>
        <p:nvGrpSpPr>
          <p:cNvPr id="1691" name="Group"/>
          <p:cNvGrpSpPr/>
          <p:nvPr/>
        </p:nvGrpSpPr>
        <p:grpSpPr>
          <a:xfrm>
            <a:off x="5374285" y="10313369"/>
            <a:ext cx="340139" cy="614609"/>
            <a:chOff x="0" y="0"/>
            <a:chExt cx="340137" cy="614608"/>
          </a:xfrm>
        </p:grpSpPr>
        <p:sp>
          <p:nvSpPr>
            <p:cNvPr id="1689"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690"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1692" name="Compare verification time across a wide variety of properties"/>
          <p:cNvSpPr/>
          <p:nvPr/>
        </p:nvSpPr>
        <p:spPr>
          <a:xfrm>
            <a:off x="6133183" y="10238403"/>
            <a:ext cx="15073596" cy="764541"/>
          </a:xfrm>
          <a:prstGeom prst="rect">
            <a:avLst/>
          </a:prstGeom>
          <a:ln w="12700">
            <a:miter lim="400000"/>
          </a:ln>
        </p:spPr>
        <p:txBody>
          <a:bodyPr wrap="none" lIns="45719" rIns="45719">
            <a:spAutoFit/>
          </a:bodyPr>
          <a:lstStyle>
            <a:lvl1pPr>
              <a:defRPr sz="4400"/>
            </a:lvl1pPr>
          </a:lstStyle>
          <a:p>
            <a:r>
              <a:t>Compare verification time across a wide variety of properties</a:t>
            </a:r>
          </a:p>
        </p:txBody>
      </p:sp>
      <p:grpSp>
        <p:nvGrpSpPr>
          <p:cNvPr id="1695" name="Group"/>
          <p:cNvGrpSpPr/>
          <p:nvPr/>
        </p:nvGrpSpPr>
        <p:grpSpPr>
          <a:xfrm>
            <a:off x="5368900" y="9386269"/>
            <a:ext cx="340139" cy="614609"/>
            <a:chOff x="0" y="0"/>
            <a:chExt cx="340137" cy="614608"/>
          </a:xfrm>
        </p:grpSpPr>
        <p:sp>
          <p:nvSpPr>
            <p:cNvPr id="1693"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694"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1696" name="Test on a collection of synthetic data center benchmarks"/>
          <p:cNvSpPr/>
          <p:nvPr/>
        </p:nvSpPr>
        <p:spPr>
          <a:xfrm>
            <a:off x="6127798" y="9311303"/>
            <a:ext cx="13988465" cy="764541"/>
          </a:xfrm>
          <a:prstGeom prst="rect">
            <a:avLst/>
          </a:prstGeom>
          <a:ln w="12700">
            <a:miter lim="400000"/>
          </a:ln>
        </p:spPr>
        <p:txBody>
          <a:bodyPr wrap="none" lIns="45719" rIns="45719">
            <a:spAutoFit/>
          </a:bodyPr>
          <a:lstStyle>
            <a:lvl1pPr>
              <a:defRPr sz="4400"/>
            </a:lvl1pPr>
          </a:lstStyle>
          <a:p>
            <a:r>
              <a:t>Test on a collection of synthetic data center benchmarks</a:t>
            </a:r>
          </a:p>
        </p:txBody>
      </p:sp>
      <p:grpSp>
        <p:nvGrpSpPr>
          <p:cNvPr id="1699" name="Group"/>
          <p:cNvGrpSpPr/>
          <p:nvPr/>
        </p:nvGrpSpPr>
        <p:grpSpPr>
          <a:xfrm>
            <a:off x="5407000" y="4813192"/>
            <a:ext cx="340139" cy="614609"/>
            <a:chOff x="0" y="0"/>
            <a:chExt cx="340137" cy="614608"/>
          </a:xfrm>
        </p:grpSpPr>
        <p:sp>
          <p:nvSpPr>
            <p:cNvPr id="1697"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698"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1700" name="Run on a collection of 152 legacy networks"/>
          <p:cNvSpPr/>
          <p:nvPr/>
        </p:nvSpPr>
        <p:spPr>
          <a:xfrm>
            <a:off x="6165898" y="4738226"/>
            <a:ext cx="10727616" cy="764541"/>
          </a:xfrm>
          <a:prstGeom prst="rect">
            <a:avLst/>
          </a:prstGeom>
          <a:ln w="12700">
            <a:miter lim="400000"/>
          </a:ln>
        </p:spPr>
        <p:txBody>
          <a:bodyPr wrap="none" lIns="45719" rIns="45719">
            <a:spAutoFit/>
          </a:bodyPr>
          <a:lstStyle>
            <a:lvl1pPr>
              <a:defRPr sz="4400"/>
            </a:lvl1pPr>
          </a:lstStyle>
          <a:p>
            <a:r>
              <a:t>Run on a collection of 152 legacy networks</a:t>
            </a:r>
          </a:p>
        </p:txBody>
      </p:sp>
      <p:grpSp>
        <p:nvGrpSpPr>
          <p:cNvPr id="1703" name="Group"/>
          <p:cNvGrpSpPr/>
          <p:nvPr/>
        </p:nvGrpSpPr>
        <p:grpSpPr>
          <a:xfrm>
            <a:off x="5379672" y="11289634"/>
            <a:ext cx="340138" cy="614609"/>
            <a:chOff x="0" y="0"/>
            <a:chExt cx="340137" cy="614608"/>
          </a:xfrm>
        </p:grpSpPr>
        <p:sp>
          <p:nvSpPr>
            <p:cNvPr id="1701"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1702"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1704" name="Compare verification time with and without optimizations"/>
          <p:cNvSpPr/>
          <p:nvPr/>
        </p:nvSpPr>
        <p:spPr>
          <a:xfrm>
            <a:off x="6138569" y="11214668"/>
            <a:ext cx="14018207" cy="764541"/>
          </a:xfrm>
          <a:prstGeom prst="rect">
            <a:avLst/>
          </a:prstGeom>
          <a:ln w="12700">
            <a:miter lim="400000"/>
          </a:ln>
        </p:spPr>
        <p:txBody>
          <a:bodyPr wrap="none" lIns="45719" rIns="45719">
            <a:spAutoFit/>
          </a:bodyPr>
          <a:lstStyle>
            <a:lvl1pPr>
              <a:defRPr sz="4400"/>
            </a:lvl1pPr>
          </a:lstStyle>
          <a:p>
            <a:r>
              <a:t>Compare verification time with and without optimizations</a:t>
            </a:r>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6"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707" name="Group"/>
          <p:cNvSpPr/>
          <p:nvPr/>
        </p:nvSpPr>
        <p:spPr>
          <a:xfrm>
            <a:off x="5711118" y="483016"/>
            <a:ext cx="12955450"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Evaluation: Bug Finding</a:t>
            </a:r>
          </a:p>
        </p:txBody>
      </p:sp>
      <p:sp>
        <p:nvSpPr>
          <p:cNvPr id="1732" name="Line"/>
          <p:cNvSpPr/>
          <p:nvPr/>
        </p:nvSpPr>
        <p:spPr>
          <a:xfrm flipV="1">
            <a:off x="17237400" y="4734171"/>
            <a:ext cx="1395129" cy="1855740"/>
          </a:xfrm>
          <a:prstGeom prst="line">
            <a:avLst/>
          </a:prstGeom>
          <a:ln w="165100">
            <a:solidFill>
              <a:schemeClr val="bg1">
                <a:lumMod val="75000"/>
              </a:schemeClr>
            </a:solidFill>
            <a:miter/>
          </a:ln>
        </p:spPr>
        <p:txBody>
          <a:bodyPr lIns="45719" rIns="45719"/>
          <a:lstStyle/>
          <a:p/>
        </p:txBody>
      </p:sp>
      <p:sp>
        <p:nvSpPr>
          <p:cNvPr id="1733" name="Line"/>
          <p:cNvSpPr/>
          <p:nvPr/>
        </p:nvSpPr>
        <p:spPr>
          <a:xfrm flipH="1" flipV="1">
            <a:off x="18708728" y="4786986"/>
            <a:ext cx="1351052" cy="1869896"/>
          </a:xfrm>
          <a:prstGeom prst="line">
            <a:avLst/>
          </a:prstGeom>
          <a:ln w="165100">
            <a:solidFill>
              <a:schemeClr val="bg1">
                <a:lumMod val="75000"/>
              </a:schemeClr>
            </a:solidFill>
            <a:miter/>
          </a:ln>
        </p:spPr>
        <p:txBody>
          <a:bodyPr lIns="45719" rIns="45719"/>
          <a:lstStyle/>
          <a:p/>
        </p:txBody>
      </p:sp>
      <p:sp>
        <p:nvSpPr>
          <p:cNvPr id="1734" name="Line"/>
          <p:cNvSpPr/>
          <p:nvPr/>
        </p:nvSpPr>
        <p:spPr>
          <a:xfrm flipH="1">
            <a:off x="17211840" y="6705089"/>
            <a:ext cx="2838781" cy="1"/>
          </a:xfrm>
          <a:prstGeom prst="line">
            <a:avLst/>
          </a:prstGeom>
          <a:ln w="165100">
            <a:solidFill>
              <a:schemeClr val="bg1">
                <a:lumMod val="75000"/>
              </a:schemeClr>
            </a:solidFill>
            <a:miter/>
          </a:ln>
        </p:spPr>
        <p:txBody>
          <a:bodyPr lIns="45719" rIns="45719"/>
          <a:lstStyle/>
          <a:p/>
        </p:txBody>
      </p:sp>
      <p:sp>
        <p:nvSpPr>
          <p:cNvPr id="1735" name="Circle"/>
          <p:cNvSpPr/>
          <p:nvPr/>
        </p:nvSpPr>
        <p:spPr>
          <a:xfrm>
            <a:off x="16558708" y="6046485"/>
            <a:ext cx="1267142" cy="1267141"/>
          </a:xfrm>
          <a:prstGeom prst="ellipse">
            <a:avLst/>
          </a:prstGeom>
          <a:solidFill>
            <a:schemeClr val="accent5">
              <a:satOff val="-10407"/>
              <a:lumOff val="16519"/>
            </a:schemeClr>
          </a:solidFill>
          <a:ln w="12700">
            <a:solidFill>
              <a:schemeClr val="accent1"/>
            </a:solidFill>
            <a:miter/>
          </a:ln>
        </p:spPr>
        <p:txBody>
          <a:bodyPr lIns="45719" rIns="45719" anchor="ctr"/>
          <a:lstStyle/>
          <a:p/>
        </p:txBody>
      </p:sp>
      <p:sp>
        <p:nvSpPr>
          <p:cNvPr id="1736" name="Line"/>
          <p:cNvSpPr/>
          <p:nvPr/>
        </p:nvSpPr>
        <p:spPr>
          <a:xfrm flipV="1">
            <a:off x="18672911" y="3150048"/>
            <a:ext cx="18240" cy="1508572"/>
          </a:xfrm>
          <a:prstGeom prst="line">
            <a:avLst/>
          </a:prstGeom>
          <a:ln w="165100">
            <a:solidFill>
              <a:schemeClr val="bg1">
                <a:lumMod val="75000"/>
              </a:schemeClr>
            </a:solidFill>
            <a:miter/>
          </a:ln>
        </p:spPr>
        <p:txBody>
          <a:bodyPr lIns="45719" rIns="45719"/>
          <a:lstStyle/>
          <a:p/>
        </p:txBody>
      </p:sp>
      <p:sp>
        <p:nvSpPr>
          <p:cNvPr id="1737" name="Circle"/>
          <p:cNvSpPr/>
          <p:nvPr/>
        </p:nvSpPr>
        <p:spPr>
          <a:xfrm>
            <a:off x="18042277" y="4045559"/>
            <a:ext cx="1267141" cy="1267141"/>
          </a:xfrm>
          <a:prstGeom prst="ellipse">
            <a:avLst/>
          </a:prstGeom>
          <a:solidFill>
            <a:schemeClr val="accent5">
              <a:satOff val="-10407"/>
              <a:lumOff val="16519"/>
            </a:schemeClr>
          </a:solidFill>
          <a:ln w="12700">
            <a:solidFill>
              <a:schemeClr val="accent1"/>
            </a:solidFill>
            <a:miter/>
          </a:ln>
        </p:spPr>
        <p:txBody>
          <a:bodyPr lIns="45719" rIns="45719" anchor="ctr"/>
          <a:lstStyle/>
          <a:p/>
        </p:txBody>
      </p:sp>
      <p:sp>
        <p:nvSpPr>
          <p:cNvPr id="1738" name="Loopback0"/>
          <p:cNvSpPr/>
          <p:nvPr/>
        </p:nvSpPr>
        <p:spPr>
          <a:xfrm>
            <a:off x="18980675" y="3382619"/>
            <a:ext cx="2838387" cy="764541"/>
          </a:xfrm>
          <a:prstGeom prst="rect">
            <a:avLst/>
          </a:prstGeom>
          <a:ln w="12700">
            <a:miter lim="400000"/>
          </a:ln>
        </p:spPr>
        <p:txBody>
          <a:bodyPr wrap="none" lIns="45719" rIns="45719">
            <a:spAutoFit/>
          </a:bodyPr>
          <a:lstStyle>
            <a:lvl1pPr>
              <a:defRPr sz="4400"/>
            </a:lvl1pPr>
          </a:lstStyle>
          <a:p>
            <a:r>
              <a:t>Loopback0</a:t>
            </a:r>
          </a:p>
        </p:txBody>
      </p:sp>
      <p:sp>
        <p:nvSpPr>
          <p:cNvPr id="1739" name="Shape"/>
          <p:cNvSpPr/>
          <p:nvPr/>
        </p:nvSpPr>
        <p:spPr>
          <a:xfrm>
            <a:off x="20175739" y="10241867"/>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1740" name="Line"/>
          <p:cNvSpPr/>
          <p:nvPr/>
        </p:nvSpPr>
        <p:spPr>
          <a:xfrm flipH="1">
            <a:off x="20081696" y="6789999"/>
            <a:ext cx="2371811" cy="1"/>
          </a:xfrm>
          <a:prstGeom prst="line">
            <a:avLst/>
          </a:prstGeom>
          <a:ln w="165100">
            <a:solidFill>
              <a:schemeClr val="bg1">
                <a:lumMod val="75000"/>
              </a:schemeClr>
            </a:solidFill>
            <a:miter/>
          </a:ln>
        </p:spPr>
        <p:txBody>
          <a:bodyPr lIns="45719" rIns="45719"/>
          <a:lstStyle/>
          <a:p/>
        </p:txBody>
      </p:sp>
      <p:sp>
        <p:nvSpPr>
          <p:cNvPr id="1741" name="Circle"/>
          <p:cNvSpPr/>
          <p:nvPr/>
        </p:nvSpPr>
        <p:spPr>
          <a:xfrm>
            <a:off x="19439007" y="6046485"/>
            <a:ext cx="1267141" cy="1267141"/>
          </a:xfrm>
          <a:prstGeom prst="ellipse">
            <a:avLst/>
          </a:prstGeom>
          <a:solidFill>
            <a:schemeClr val="accent5">
              <a:satOff val="-10407"/>
              <a:lumOff val="16519"/>
            </a:schemeClr>
          </a:solidFill>
          <a:ln w="12700">
            <a:solidFill>
              <a:schemeClr val="accent1"/>
            </a:solidFill>
            <a:miter/>
          </a:ln>
        </p:spPr>
        <p:txBody>
          <a:bodyPr lIns="45719" rIns="45719" anchor="ctr"/>
          <a:lstStyle/>
          <a:p/>
        </p:txBody>
      </p:sp>
      <p:sp>
        <p:nvSpPr>
          <p:cNvPr id="1742" name="Line"/>
          <p:cNvSpPr/>
          <p:nvPr/>
        </p:nvSpPr>
        <p:spPr>
          <a:xfrm flipV="1">
            <a:off x="17191679" y="9534371"/>
            <a:ext cx="1" cy="1954579"/>
          </a:xfrm>
          <a:prstGeom prst="line">
            <a:avLst/>
          </a:prstGeom>
          <a:ln w="165100">
            <a:solidFill>
              <a:schemeClr val="bg1">
                <a:lumMod val="75000"/>
              </a:schemeClr>
            </a:solidFill>
            <a:miter/>
          </a:ln>
        </p:spPr>
        <p:txBody>
          <a:bodyPr lIns="45719" rIns="45719"/>
          <a:lstStyle/>
          <a:p/>
        </p:txBody>
      </p:sp>
      <p:sp>
        <p:nvSpPr>
          <p:cNvPr id="1743" name="Line"/>
          <p:cNvSpPr/>
          <p:nvPr/>
        </p:nvSpPr>
        <p:spPr>
          <a:xfrm flipV="1">
            <a:off x="20057983" y="9534371"/>
            <a:ext cx="1" cy="1954579"/>
          </a:xfrm>
          <a:prstGeom prst="line">
            <a:avLst/>
          </a:prstGeom>
          <a:ln w="165100">
            <a:solidFill>
              <a:schemeClr val="bg1">
                <a:lumMod val="75000"/>
              </a:schemeClr>
            </a:solidFill>
            <a:miter/>
          </a:ln>
        </p:spPr>
        <p:txBody>
          <a:bodyPr lIns="45719" rIns="45719"/>
          <a:lstStyle/>
          <a:p/>
        </p:txBody>
      </p:sp>
      <p:sp>
        <p:nvSpPr>
          <p:cNvPr id="1744" name="Line"/>
          <p:cNvSpPr/>
          <p:nvPr/>
        </p:nvSpPr>
        <p:spPr>
          <a:xfrm flipV="1">
            <a:off x="17353263" y="9407371"/>
            <a:ext cx="2690924" cy="2028060"/>
          </a:xfrm>
          <a:prstGeom prst="line">
            <a:avLst/>
          </a:prstGeom>
          <a:ln w="165100">
            <a:solidFill>
              <a:schemeClr val="bg1">
                <a:lumMod val="75000"/>
              </a:schemeClr>
            </a:solidFill>
            <a:miter/>
          </a:ln>
        </p:spPr>
        <p:txBody>
          <a:bodyPr lIns="45719" rIns="45719"/>
          <a:lstStyle/>
          <a:p/>
        </p:txBody>
      </p:sp>
      <p:sp>
        <p:nvSpPr>
          <p:cNvPr id="1745" name="Line"/>
          <p:cNvSpPr/>
          <p:nvPr/>
        </p:nvSpPr>
        <p:spPr>
          <a:xfrm flipH="1" flipV="1">
            <a:off x="17133878" y="9307767"/>
            <a:ext cx="2938102" cy="2162368"/>
          </a:xfrm>
          <a:prstGeom prst="line">
            <a:avLst/>
          </a:prstGeom>
          <a:ln w="165100">
            <a:solidFill>
              <a:schemeClr val="bg1">
                <a:lumMod val="75000"/>
              </a:schemeClr>
            </a:solidFill>
            <a:miter/>
          </a:ln>
        </p:spPr>
        <p:txBody>
          <a:bodyPr lIns="45719" rIns="45719"/>
          <a:lstStyle/>
          <a:p/>
        </p:txBody>
      </p:sp>
      <p:sp>
        <p:nvSpPr>
          <p:cNvPr id="1746" name="Circle"/>
          <p:cNvSpPr/>
          <p:nvPr/>
        </p:nvSpPr>
        <p:spPr>
          <a:xfrm>
            <a:off x="16556913" y="10878553"/>
            <a:ext cx="1267142" cy="1267142"/>
          </a:xfrm>
          <a:prstGeom prst="ellipse">
            <a:avLst/>
          </a:prstGeom>
          <a:solidFill>
            <a:schemeClr val="accent5">
              <a:satOff val="-10407"/>
              <a:lumOff val="16519"/>
            </a:schemeClr>
          </a:solidFill>
          <a:ln w="12700">
            <a:solidFill>
              <a:schemeClr val="accent1"/>
            </a:solidFill>
            <a:miter/>
          </a:ln>
        </p:spPr>
        <p:txBody>
          <a:bodyPr lIns="45719" rIns="45719" anchor="ctr"/>
          <a:lstStyle/>
          <a:p/>
        </p:txBody>
      </p:sp>
      <p:sp>
        <p:nvSpPr>
          <p:cNvPr id="1747" name="Circle"/>
          <p:cNvSpPr/>
          <p:nvPr/>
        </p:nvSpPr>
        <p:spPr>
          <a:xfrm>
            <a:off x="16558110" y="8788394"/>
            <a:ext cx="1267141" cy="1267142"/>
          </a:xfrm>
          <a:prstGeom prst="ellipse">
            <a:avLst/>
          </a:prstGeom>
          <a:solidFill>
            <a:schemeClr val="accent5">
              <a:satOff val="-10407"/>
              <a:lumOff val="16519"/>
            </a:schemeClr>
          </a:solidFill>
          <a:ln w="12700">
            <a:solidFill>
              <a:schemeClr val="accent1"/>
            </a:solidFill>
            <a:miter/>
          </a:ln>
        </p:spPr>
        <p:txBody>
          <a:bodyPr lIns="45719" rIns="45719" anchor="ctr"/>
          <a:lstStyle/>
          <a:p/>
        </p:txBody>
      </p:sp>
      <p:sp>
        <p:nvSpPr>
          <p:cNvPr id="1748" name="Circle"/>
          <p:cNvSpPr/>
          <p:nvPr/>
        </p:nvSpPr>
        <p:spPr>
          <a:xfrm>
            <a:off x="19437212" y="10878553"/>
            <a:ext cx="1267141" cy="1267142"/>
          </a:xfrm>
          <a:prstGeom prst="ellipse">
            <a:avLst/>
          </a:prstGeom>
          <a:solidFill>
            <a:schemeClr val="accent5">
              <a:satOff val="-10407"/>
              <a:lumOff val="16519"/>
            </a:schemeClr>
          </a:solidFill>
          <a:ln w="12700">
            <a:solidFill>
              <a:schemeClr val="accent1"/>
            </a:solidFill>
            <a:miter/>
          </a:ln>
        </p:spPr>
        <p:txBody>
          <a:bodyPr lIns="45719" rIns="45719" anchor="ctr"/>
          <a:lstStyle/>
          <a:p/>
        </p:txBody>
      </p:sp>
      <p:sp>
        <p:nvSpPr>
          <p:cNvPr id="1749" name="Circle"/>
          <p:cNvSpPr/>
          <p:nvPr/>
        </p:nvSpPr>
        <p:spPr>
          <a:xfrm>
            <a:off x="19438408" y="8788394"/>
            <a:ext cx="1267142" cy="1267142"/>
          </a:xfrm>
          <a:prstGeom prst="ellipse">
            <a:avLst/>
          </a:prstGeom>
          <a:solidFill>
            <a:schemeClr val="accent5">
              <a:satOff val="-10407"/>
              <a:lumOff val="16519"/>
            </a:schemeClr>
          </a:solidFill>
          <a:ln w="12700">
            <a:solidFill>
              <a:schemeClr val="accent1"/>
            </a:solidFill>
            <a:miter/>
          </a:ln>
        </p:spPr>
        <p:txBody>
          <a:bodyPr lIns="45719" rIns="45719" anchor="ctr"/>
          <a:lstStyle/>
          <a:p/>
        </p:txBody>
      </p:sp>
      <p:sp>
        <p:nvSpPr>
          <p:cNvPr id="1750" name="R1"/>
          <p:cNvSpPr/>
          <p:nvPr/>
        </p:nvSpPr>
        <p:spPr>
          <a:xfrm>
            <a:off x="16783045" y="11129853"/>
            <a:ext cx="818466" cy="764541"/>
          </a:xfrm>
          <a:prstGeom prst="rect">
            <a:avLst/>
          </a:prstGeom>
          <a:ln w="12700">
            <a:miter lim="400000"/>
          </a:ln>
        </p:spPr>
        <p:txBody>
          <a:bodyPr wrap="none" lIns="45719" rIns="45719">
            <a:spAutoFit/>
          </a:bodyPr>
          <a:lstStyle>
            <a:lvl1pPr>
              <a:defRPr sz="4400">
                <a:solidFill>
                  <a:srgbClr val="FFFFFF"/>
                </a:solidFill>
              </a:defRPr>
            </a:lvl1pPr>
          </a:lstStyle>
          <a:p>
            <a:r>
              <a:t>R1</a:t>
            </a:r>
          </a:p>
        </p:txBody>
      </p:sp>
      <p:sp>
        <p:nvSpPr>
          <p:cNvPr id="1751" name="R2"/>
          <p:cNvSpPr/>
          <p:nvPr/>
        </p:nvSpPr>
        <p:spPr>
          <a:xfrm>
            <a:off x="19663345" y="11129853"/>
            <a:ext cx="818466" cy="764541"/>
          </a:xfrm>
          <a:prstGeom prst="rect">
            <a:avLst/>
          </a:prstGeom>
          <a:ln w="12700">
            <a:miter lim="400000"/>
          </a:ln>
        </p:spPr>
        <p:txBody>
          <a:bodyPr wrap="none" lIns="45719" rIns="45719">
            <a:spAutoFit/>
          </a:bodyPr>
          <a:lstStyle>
            <a:lvl1pPr>
              <a:defRPr sz="4400">
                <a:solidFill>
                  <a:srgbClr val="FFFFFF"/>
                </a:solidFill>
              </a:defRPr>
            </a:lvl1pPr>
          </a:lstStyle>
          <a:p>
            <a:r>
              <a:t>R2</a:t>
            </a:r>
          </a:p>
        </p:txBody>
      </p:sp>
      <p:sp>
        <p:nvSpPr>
          <p:cNvPr id="1752" name="Shape"/>
          <p:cNvSpPr/>
          <p:nvPr/>
        </p:nvSpPr>
        <p:spPr>
          <a:xfrm>
            <a:off x="19524414" y="5159673"/>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1753" name="Line"/>
          <p:cNvSpPr/>
          <p:nvPr/>
        </p:nvSpPr>
        <p:spPr>
          <a:xfrm>
            <a:off x="20755167" y="6323036"/>
            <a:ext cx="1740590" cy="1"/>
          </a:xfrm>
          <a:prstGeom prst="line">
            <a:avLst/>
          </a:prstGeom>
          <a:ln w="152400">
            <a:solidFill>
              <a:schemeClr val="accent6">
                <a:satOff val="-16370"/>
                <a:lumOff val="40501"/>
              </a:schemeClr>
            </a:solidFill>
            <a:miter/>
            <a:tailEnd type="triangle"/>
          </a:ln>
        </p:spPr>
        <p:txBody>
          <a:bodyPr lIns="45719" rIns="45719"/>
          <a:lstStyle/>
          <a:p/>
        </p:txBody>
      </p:sp>
      <p:sp>
        <p:nvSpPr>
          <p:cNvPr id="1754" name="Line"/>
          <p:cNvSpPr/>
          <p:nvPr/>
        </p:nvSpPr>
        <p:spPr>
          <a:xfrm flipV="1">
            <a:off x="17548600" y="9509908"/>
            <a:ext cx="1622882" cy="1290231"/>
          </a:xfrm>
          <a:prstGeom prst="line">
            <a:avLst/>
          </a:prstGeom>
          <a:ln w="152400">
            <a:solidFill>
              <a:schemeClr val="accent6">
                <a:satOff val="-16370"/>
                <a:lumOff val="40501"/>
              </a:schemeClr>
            </a:solidFill>
            <a:miter/>
            <a:tailEnd type="triangle"/>
          </a:ln>
        </p:spPr>
        <p:txBody>
          <a:bodyPr lIns="45719" rIns="45719"/>
          <a:lstStyle/>
          <a:p/>
        </p:txBody>
      </p:sp>
      <p:sp>
        <p:nvSpPr>
          <p:cNvPr id="1755" name="Shape"/>
          <p:cNvSpPr/>
          <p:nvPr/>
        </p:nvSpPr>
        <p:spPr>
          <a:xfrm>
            <a:off x="18474595" y="6112139"/>
            <a:ext cx="448261" cy="450353"/>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grpSp>
        <p:nvGrpSpPr>
          <p:cNvPr id="52" name="Group"/>
          <p:cNvGrpSpPr/>
          <p:nvPr/>
        </p:nvGrpSpPr>
        <p:grpSpPr>
          <a:xfrm>
            <a:off x="3053088" y="5268011"/>
            <a:ext cx="340138" cy="614609"/>
            <a:chOff x="0" y="0"/>
            <a:chExt cx="340137" cy="614608"/>
          </a:xfrm>
        </p:grpSpPr>
        <p:sp>
          <p:nvSpPr>
            <p:cNvPr id="53"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54"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grpSp>
        <p:nvGrpSpPr>
          <p:cNvPr id="55" name="Group"/>
          <p:cNvGrpSpPr/>
          <p:nvPr/>
        </p:nvGrpSpPr>
        <p:grpSpPr>
          <a:xfrm>
            <a:off x="1410025" y="3334765"/>
            <a:ext cx="542715" cy="542749"/>
            <a:chOff x="0" y="0"/>
            <a:chExt cx="542713" cy="542747"/>
          </a:xfrm>
        </p:grpSpPr>
        <p:sp>
          <p:nvSpPr>
            <p:cNvPr id="5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5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58" name="Mangement interface reachability"/>
          <p:cNvSpPr/>
          <p:nvPr/>
        </p:nvSpPr>
        <p:spPr>
          <a:xfrm>
            <a:off x="2465363" y="3192119"/>
            <a:ext cx="9033881" cy="769441"/>
          </a:xfrm>
          <a:prstGeom prst="rect">
            <a:avLst/>
          </a:prstGeom>
          <a:ln w="12700">
            <a:miter lim="400000"/>
          </a:ln>
        </p:spPr>
        <p:txBody>
          <a:bodyPr wrap="none" lIns="45719" rIns="45719">
            <a:spAutoFit/>
          </a:bodyPr>
          <a:lstStyle>
            <a:lvl1pPr>
              <a:defRPr sz="4400"/>
            </a:lvl1pPr>
          </a:lstStyle>
          <a:p>
            <a:r>
              <a:rPr b="1" dirty="0"/>
              <a:t>Mangement interface reachability</a:t>
            </a:r>
            <a:endParaRPr b="1" dirty="0"/>
          </a:p>
        </p:txBody>
      </p:sp>
      <p:grpSp>
        <p:nvGrpSpPr>
          <p:cNvPr id="59" name="Group"/>
          <p:cNvGrpSpPr/>
          <p:nvPr/>
        </p:nvGrpSpPr>
        <p:grpSpPr>
          <a:xfrm>
            <a:off x="1402716" y="8288739"/>
            <a:ext cx="542715" cy="542748"/>
            <a:chOff x="0" y="0"/>
            <a:chExt cx="542713" cy="542747"/>
          </a:xfrm>
        </p:grpSpPr>
        <p:sp>
          <p:nvSpPr>
            <p:cNvPr id="60"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61"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62" name="Local equivalence of routers"/>
          <p:cNvSpPr/>
          <p:nvPr/>
        </p:nvSpPr>
        <p:spPr>
          <a:xfrm>
            <a:off x="2458052" y="8146092"/>
            <a:ext cx="7748273" cy="769441"/>
          </a:xfrm>
          <a:prstGeom prst="rect">
            <a:avLst/>
          </a:prstGeom>
          <a:ln w="12700">
            <a:miter lim="400000"/>
          </a:ln>
        </p:spPr>
        <p:txBody>
          <a:bodyPr wrap="none" lIns="45719" rIns="45719">
            <a:spAutoFit/>
          </a:bodyPr>
          <a:lstStyle>
            <a:lvl1pPr>
              <a:defRPr sz="4400"/>
            </a:lvl1pPr>
          </a:lstStyle>
          <a:p>
            <a:r>
              <a:rPr b="1" dirty="0"/>
              <a:t>Local equivalence of routers</a:t>
            </a:r>
            <a:endParaRPr b="1" dirty="0"/>
          </a:p>
        </p:txBody>
      </p:sp>
      <p:sp>
        <p:nvSpPr>
          <p:cNvPr id="63" name="Each required a specific environment"/>
          <p:cNvSpPr/>
          <p:nvPr/>
        </p:nvSpPr>
        <p:spPr>
          <a:xfrm>
            <a:off x="3811985" y="5193045"/>
            <a:ext cx="9317613" cy="769441"/>
          </a:xfrm>
          <a:prstGeom prst="rect">
            <a:avLst/>
          </a:prstGeom>
          <a:ln w="12700">
            <a:miter lim="400000"/>
          </a:ln>
        </p:spPr>
        <p:txBody>
          <a:bodyPr wrap="none" lIns="45719" rIns="45719">
            <a:spAutoFit/>
          </a:bodyPr>
          <a:lstStyle>
            <a:lvl1pPr>
              <a:defRPr sz="4400"/>
            </a:lvl1pPr>
          </a:lstStyle>
          <a:p>
            <a:r>
              <a:rPr lang="en-US" dirty="0" smtClean="0"/>
              <a:t>Most </a:t>
            </a:r>
            <a:r>
              <a:rPr dirty="0" smtClean="0"/>
              <a:t>required </a:t>
            </a:r>
            <a:r>
              <a:rPr dirty="0"/>
              <a:t>a specific environment</a:t>
            </a:r>
            <a:endParaRPr dirty="0"/>
          </a:p>
        </p:txBody>
      </p:sp>
      <p:grpSp>
        <p:nvGrpSpPr>
          <p:cNvPr id="64" name="Group"/>
          <p:cNvGrpSpPr/>
          <p:nvPr/>
        </p:nvGrpSpPr>
        <p:grpSpPr>
          <a:xfrm>
            <a:off x="3047703" y="4340911"/>
            <a:ext cx="340138" cy="614609"/>
            <a:chOff x="0" y="0"/>
            <a:chExt cx="340137" cy="614608"/>
          </a:xfrm>
        </p:grpSpPr>
        <p:sp>
          <p:nvSpPr>
            <p:cNvPr id="65"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66"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67" name="Found 67 violations of the property"/>
          <p:cNvSpPr/>
          <p:nvPr/>
        </p:nvSpPr>
        <p:spPr>
          <a:xfrm>
            <a:off x="3806600" y="4265945"/>
            <a:ext cx="8708788" cy="764541"/>
          </a:xfrm>
          <a:prstGeom prst="rect">
            <a:avLst/>
          </a:prstGeom>
          <a:ln w="12700">
            <a:miter lim="400000"/>
          </a:ln>
        </p:spPr>
        <p:txBody>
          <a:bodyPr wrap="none" lIns="45719" rIns="45719">
            <a:spAutoFit/>
          </a:bodyPr>
          <a:lstStyle>
            <a:lvl1pPr>
              <a:defRPr sz="4400"/>
            </a:lvl1pPr>
          </a:lstStyle>
          <a:p>
            <a:r>
              <a:t>Found 67 violations of the property</a:t>
            </a:r>
          </a:p>
        </p:txBody>
      </p:sp>
      <p:grpSp>
        <p:nvGrpSpPr>
          <p:cNvPr id="68" name="Group"/>
          <p:cNvGrpSpPr/>
          <p:nvPr/>
        </p:nvGrpSpPr>
        <p:grpSpPr>
          <a:xfrm>
            <a:off x="3031997" y="10324840"/>
            <a:ext cx="340139" cy="614609"/>
            <a:chOff x="0" y="0"/>
            <a:chExt cx="340137" cy="614608"/>
          </a:xfrm>
        </p:grpSpPr>
        <p:sp>
          <p:nvSpPr>
            <p:cNvPr id="69"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70"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71" name="Most caused by likely copy-paste errors"/>
          <p:cNvSpPr/>
          <p:nvPr/>
        </p:nvSpPr>
        <p:spPr>
          <a:xfrm>
            <a:off x="3790894" y="10249874"/>
            <a:ext cx="10540704" cy="769441"/>
          </a:xfrm>
          <a:prstGeom prst="rect">
            <a:avLst/>
          </a:prstGeom>
          <a:ln w="12700">
            <a:miter lim="400000"/>
          </a:ln>
        </p:spPr>
        <p:txBody>
          <a:bodyPr wrap="none" lIns="45719" rIns="45719">
            <a:spAutoFit/>
          </a:bodyPr>
          <a:lstStyle>
            <a:lvl1pPr>
              <a:defRPr sz="4400"/>
            </a:lvl1pPr>
          </a:lstStyle>
          <a:p>
            <a:r>
              <a:rPr lang="en-US" dirty="0" smtClean="0"/>
              <a:t>Many </a:t>
            </a:r>
            <a:r>
              <a:rPr dirty="0" smtClean="0"/>
              <a:t>caused </a:t>
            </a:r>
            <a:r>
              <a:rPr dirty="0"/>
              <a:t>by </a:t>
            </a:r>
            <a:r>
              <a:rPr lang="en-US" dirty="0" smtClean="0"/>
              <a:t>simple </a:t>
            </a:r>
            <a:r>
              <a:rPr dirty="0" smtClean="0"/>
              <a:t>copy-paste </a:t>
            </a:r>
            <a:r>
              <a:rPr dirty="0"/>
              <a:t>errors</a:t>
            </a:r>
            <a:endParaRPr dirty="0"/>
          </a:p>
        </p:txBody>
      </p:sp>
      <p:grpSp>
        <p:nvGrpSpPr>
          <p:cNvPr id="72" name="Group"/>
          <p:cNvGrpSpPr/>
          <p:nvPr/>
        </p:nvGrpSpPr>
        <p:grpSpPr>
          <a:xfrm>
            <a:off x="3026612" y="9397740"/>
            <a:ext cx="340139" cy="614609"/>
            <a:chOff x="0" y="0"/>
            <a:chExt cx="340137" cy="614608"/>
          </a:xfrm>
        </p:grpSpPr>
        <p:sp>
          <p:nvSpPr>
            <p:cNvPr id="73"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74"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75" name="Found 29 violations"/>
          <p:cNvSpPr/>
          <p:nvPr/>
        </p:nvSpPr>
        <p:spPr>
          <a:xfrm>
            <a:off x="3785510" y="9322774"/>
            <a:ext cx="4950257" cy="764541"/>
          </a:xfrm>
          <a:prstGeom prst="rect">
            <a:avLst/>
          </a:prstGeom>
          <a:ln w="12700">
            <a:miter lim="400000"/>
          </a:ln>
        </p:spPr>
        <p:txBody>
          <a:bodyPr wrap="none" lIns="45719" rIns="45719">
            <a:spAutoFit/>
          </a:bodyPr>
          <a:lstStyle>
            <a:lvl1pPr>
              <a:defRPr sz="4400"/>
            </a:lvl1pPr>
          </a:lstStyle>
          <a:p>
            <a:r>
              <a:t>Found 29 violations</a:t>
            </a:r>
          </a:p>
        </p:txBody>
      </p:sp>
      <p:grpSp>
        <p:nvGrpSpPr>
          <p:cNvPr id="76" name="Group"/>
          <p:cNvGrpSpPr/>
          <p:nvPr/>
        </p:nvGrpSpPr>
        <p:grpSpPr>
          <a:xfrm>
            <a:off x="3047702" y="6236889"/>
            <a:ext cx="340138" cy="614609"/>
            <a:chOff x="0" y="0"/>
            <a:chExt cx="340137" cy="614608"/>
          </a:xfrm>
        </p:grpSpPr>
        <p:sp>
          <p:nvSpPr>
            <p:cNvPr id="77"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78"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79" name="Each required a specific environment"/>
          <p:cNvSpPr/>
          <p:nvPr/>
        </p:nvSpPr>
        <p:spPr>
          <a:xfrm>
            <a:off x="3806599" y="6161923"/>
            <a:ext cx="11016796" cy="769441"/>
          </a:xfrm>
          <a:prstGeom prst="rect">
            <a:avLst/>
          </a:prstGeom>
          <a:ln w="12700">
            <a:miter lim="400000"/>
          </a:ln>
        </p:spPr>
        <p:txBody>
          <a:bodyPr wrap="none" lIns="45719" rIns="45719">
            <a:spAutoFit/>
          </a:bodyPr>
          <a:lstStyle>
            <a:lvl1pPr>
              <a:defRPr sz="4400"/>
            </a:lvl1pPr>
          </a:lstStyle>
          <a:p>
            <a:r>
              <a:rPr lang="en-US" dirty="0" smtClean="0"/>
              <a:t>Example: BGP peer sends /32 with length 2</a:t>
            </a:r>
            <a:endParaRPr dirty="0"/>
          </a:p>
        </p:txBody>
      </p:sp>
      <p:grpSp>
        <p:nvGrpSpPr>
          <p:cNvPr id="80" name="Group"/>
          <p:cNvGrpSpPr/>
          <p:nvPr/>
        </p:nvGrpSpPr>
        <p:grpSpPr>
          <a:xfrm>
            <a:off x="3017837" y="11343989"/>
            <a:ext cx="340139" cy="614609"/>
            <a:chOff x="0" y="0"/>
            <a:chExt cx="340137" cy="614608"/>
          </a:xfrm>
        </p:grpSpPr>
        <p:sp>
          <p:nvSpPr>
            <p:cNvPr id="81" name="Triangle"/>
            <p:cNvSpPr/>
            <p:nvPr/>
          </p:nvSpPr>
          <p:spPr>
            <a:xfrm rot="5400000">
              <a:off x="-137236" y="137235"/>
              <a:ext cx="614609" cy="3401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E5FEE1"/>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sp>
          <p:nvSpPr>
            <p:cNvPr id="82" name="Triangle"/>
            <p:cNvSpPr/>
            <p:nvPr/>
          </p:nvSpPr>
          <p:spPr>
            <a:xfrm rot="5400000">
              <a:off x="-39681" y="199529"/>
              <a:ext cx="389483" cy="21555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accent2"/>
            </a:solidFill>
            <a:ln w="12700" cap="flat">
              <a:solidFill>
                <a:srgbClr val="718843"/>
              </a:solidFill>
              <a:prstDash val="solid"/>
              <a:miter lim="800000"/>
            </a:ln>
            <a:effectLst/>
          </p:spPr>
          <p:txBody>
            <a:bodyPr wrap="square" lIns="45719" tIns="45719" rIns="45719" bIns="45719" numCol="1" anchor="ctr">
              <a:noAutofit/>
            </a:bodyPr>
            <a:lstStyle/>
            <a:p>
              <a:pPr>
                <a:defRPr>
                  <a:solidFill>
                    <a:srgbClr val="FFFFFF"/>
                  </a:solidFill>
                </a:defRPr>
              </a:pPr>
            </a:p>
          </p:txBody>
        </p:sp>
      </p:grpSp>
      <p:sp>
        <p:nvSpPr>
          <p:cNvPr id="83" name="Most caused by likely copy-paste errors"/>
          <p:cNvSpPr/>
          <p:nvPr/>
        </p:nvSpPr>
        <p:spPr>
          <a:xfrm>
            <a:off x="3776734" y="11269023"/>
            <a:ext cx="8407108" cy="769441"/>
          </a:xfrm>
          <a:prstGeom prst="rect">
            <a:avLst/>
          </a:prstGeom>
          <a:ln w="12700">
            <a:miter lim="400000"/>
          </a:ln>
        </p:spPr>
        <p:txBody>
          <a:bodyPr wrap="none" lIns="45719" rIns="45719">
            <a:spAutoFit/>
          </a:bodyPr>
          <a:lstStyle>
            <a:lvl1pPr>
              <a:defRPr sz="4400"/>
            </a:lvl1pPr>
          </a:lstStyle>
          <a:p>
            <a:r>
              <a:rPr lang="en-US" dirty="0" smtClean="0"/>
              <a:t>Example: ACL has missing entry</a:t>
            </a:r>
            <a:endParaRPr dirty="0"/>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7"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758" name="Group"/>
          <p:cNvSpPr/>
          <p:nvPr/>
        </p:nvSpPr>
        <p:spPr>
          <a:xfrm>
            <a:off x="6205525" y="483016"/>
            <a:ext cx="11966636"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Evaluation: Scalability</a:t>
            </a:r>
          </a:p>
        </p:txBody>
      </p:sp>
      <p:sp>
        <p:nvSpPr>
          <p:cNvPr id="1759" name="Text"/>
          <p:cNvSpPr/>
          <p:nvPr/>
        </p:nvSpPr>
        <p:spPr>
          <a:xfrm>
            <a:off x="11184836" y="5082579"/>
            <a:ext cx="180341" cy="447041"/>
          </a:xfrm>
          <a:prstGeom prst="rect">
            <a:avLst/>
          </a:prstGeom>
          <a:ln w="12700">
            <a:miter lim="400000"/>
          </a:ln>
        </p:spPr>
        <p:txBody>
          <a:bodyPr wrap="none" lIns="45719" rIns="45719">
            <a:spAutoFit/>
          </a:bodyPr>
          <a:lstStyle>
            <a:lvl1pPr defTabSz="457200">
              <a:lnSpc>
                <a:spcPts val="2800"/>
              </a:lnSpc>
              <a:defRPr sz="1200">
                <a:solidFill>
                  <a:srgbClr val="000000"/>
                </a:solidFill>
                <a:latin typeface="Times"/>
                <a:ea typeface="Times"/>
                <a:cs typeface="Times"/>
                <a:sym typeface="Times"/>
              </a:defRPr>
            </a:lvl1pPr>
          </a:lstStyle>
          <a:p>
            <a:r>
              <a:t> </a:t>
            </a:r>
          </a:p>
        </p:txBody>
      </p:sp>
      <p:pic>
        <p:nvPicPr>
          <p:cNvPr id="1760" name="time-real-lc.pdf" descr="time-real-lc.pdf"/>
          <p:cNvPicPr>
            <a:picLocks noChangeAspect="1"/>
          </p:cNvPicPr>
          <p:nvPr/>
        </p:nvPicPr>
        <p:blipFill>
          <a:blip r:embed="rId1"/>
          <a:stretch>
            <a:fillRect/>
          </a:stretch>
        </p:blipFill>
        <p:spPr>
          <a:xfrm>
            <a:off x="1084457" y="8491415"/>
            <a:ext cx="10840077" cy="4419416"/>
          </a:xfrm>
          <a:prstGeom prst="rect">
            <a:avLst/>
          </a:prstGeom>
          <a:ln w="12700">
            <a:miter lim="400000"/>
            <a:headEnd/>
            <a:tailEnd/>
          </a:ln>
        </p:spPr>
      </p:pic>
      <p:pic>
        <p:nvPicPr>
          <p:cNvPr id="1761" name="time-real-reach.pdf" descr="time-real-reach.pdf"/>
          <p:cNvPicPr>
            <a:picLocks noChangeAspect="1"/>
          </p:cNvPicPr>
          <p:nvPr/>
        </p:nvPicPr>
        <p:blipFill>
          <a:blip r:embed="rId2"/>
          <a:stretch>
            <a:fillRect/>
          </a:stretch>
        </p:blipFill>
        <p:spPr>
          <a:xfrm>
            <a:off x="1251997" y="2730020"/>
            <a:ext cx="10606597" cy="4419416"/>
          </a:xfrm>
          <a:prstGeom prst="rect">
            <a:avLst/>
          </a:prstGeom>
          <a:ln w="12700">
            <a:miter lim="400000"/>
            <a:headEnd/>
            <a:tailEnd/>
          </a:ln>
        </p:spPr>
      </p:pic>
      <p:sp>
        <p:nvSpPr>
          <p:cNvPr id="1762" name="Management interface reachability"/>
          <p:cNvSpPr/>
          <p:nvPr/>
        </p:nvSpPr>
        <p:spPr>
          <a:xfrm>
            <a:off x="13072695" y="4557457"/>
            <a:ext cx="9265405" cy="764541"/>
          </a:xfrm>
          <a:prstGeom prst="rect">
            <a:avLst/>
          </a:prstGeom>
          <a:ln w="12700">
            <a:miter lim="400000"/>
          </a:ln>
        </p:spPr>
        <p:txBody>
          <a:bodyPr wrap="none" lIns="45719" rIns="45719">
            <a:spAutoFit/>
          </a:bodyPr>
          <a:lstStyle>
            <a:lvl1pPr>
              <a:defRPr sz="4400" b="1"/>
            </a:lvl1pPr>
          </a:lstStyle>
          <a:p>
            <a:r>
              <a:t>Management interface reachability</a:t>
            </a:r>
          </a:p>
        </p:txBody>
      </p:sp>
      <p:sp>
        <p:nvSpPr>
          <p:cNvPr id="1763" name="Local equivalence of routers…"/>
          <p:cNvSpPr/>
          <p:nvPr/>
        </p:nvSpPr>
        <p:spPr>
          <a:xfrm>
            <a:off x="13130445" y="9982302"/>
            <a:ext cx="7836481" cy="1437641"/>
          </a:xfrm>
          <a:prstGeom prst="rect">
            <a:avLst/>
          </a:prstGeom>
          <a:ln w="12700">
            <a:miter lim="400000"/>
          </a:ln>
        </p:spPr>
        <p:txBody>
          <a:bodyPr wrap="none" lIns="45719" rIns="45719">
            <a:spAutoFit/>
          </a:bodyPr>
          <a:lstStyle/>
          <a:p>
            <a:pPr>
              <a:defRPr sz="4400" b="1"/>
            </a:pPr>
            <a:r>
              <a:rPr dirty="0"/>
              <a:t>Local equivalence of routers</a:t>
            </a:r>
            <a:endParaRPr dirty="0"/>
          </a:p>
          <a:p>
            <a:pPr>
              <a:defRPr sz="4400" b="1"/>
            </a:pPr>
            <a:r>
              <a:rPr dirty="0"/>
              <a:t>(For all n </a:t>
            </a:r>
            <a:r>
              <a:rPr lang="en-US" dirty="0" smtClean="0"/>
              <a:t>comparisons</a:t>
            </a:r>
            <a:r>
              <a:rPr dirty="0" smtClean="0"/>
              <a:t>)</a:t>
            </a:r>
            <a:endParaRPr dirty="0"/>
          </a:p>
        </p:txBody>
      </p:sp>
      <p:sp>
        <p:nvSpPr>
          <p:cNvPr id="9" name="Management interface reachability"/>
          <p:cNvSpPr/>
          <p:nvPr/>
        </p:nvSpPr>
        <p:spPr>
          <a:xfrm>
            <a:off x="10858299" y="6638226"/>
            <a:ext cx="821698" cy="584775"/>
          </a:xfrm>
          <a:prstGeom prst="rect">
            <a:avLst/>
          </a:prstGeom>
          <a:ln w="12700">
            <a:miter lim="400000"/>
          </a:ln>
        </p:spPr>
        <p:txBody>
          <a:bodyPr wrap="none" lIns="45719" rIns="45719">
            <a:spAutoFit/>
          </a:bodyPr>
          <a:lstStyle>
            <a:lvl1pPr>
              <a:defRPr sz="4400" b="1"/>
            </a:lvl1pPr>
          </a:lstStyle>
          <a:p>
            <a:r>
              <a:rPr lang="en-US" sz="3200" b="0" dirty="0" smtClean="0"/>
              <a:t>23K</a:t>
            </a:r>
            <a:endParaRPr sz="3200" b="0" dirty="0"/>
          </a:p>
        </p:txBody>
      </p:sp>
      <p:sp>
        <p:nvSpPr>
          <p:cNvPr id="10" name="Management interface reachability"/>
          <p:cNvSpPr/>
          <p:nvPr/>
        </p:nvSpPr>
        <p:spPr>
          <a:xfrm>
            <a:off x="2337753" y="6620570"/>
            <a:ext cx="594071" cy="584775"/>
          </a:xfrm>
          <a:prstGeom prst="rect">
            <a:avLst/>
          </a:prstGeom>
          <a:ln w="12700">
            <a:miter lim="400000"/>
          </a:ln>
        </p:spPr>
        <p:txBody>
          <a:bodyPr wrap="none" lIns="45719" rIns="45719">
            <a:spAutoFit/>
          </a:bodyPr>
          <a:lstStyle>
            <a:lvl1pPr>
              <a:defRPr sz="4400" b="1"/>
            </a:lvl1pPr>
          </a:lstStyle>
          <a:p>
            <a:r>
              <a:rPr lang="en-US" sz="3200" b="0" dirty="0" smtClean="0"/>
              <a:t>1K</a:t>
            </a:r>
            <a:endParaRPr sz="3200" b="0" dirty="0"/>
          </a:p>
        </p:txBody>
      </p:sp>
      <p:sp>
        <p:nvSpPr>
          <p:cNvPr id="2" name="Rectangle 1"/>
          <p:cNvSpPr/>
          <p:nvPr/>
        </p:nvSpPr>
        <p:spPr>
          <a:xfrm>
            <a:off x="5791200" y="6636379"/>
            <a:ext cx="2438400" cy="568475"/>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3" name="Management interface reachability"/>
          <p:cNvSpPr/>
          <p:nvPr/>
        </p:nvSpPr>
        <p:spPr>
          <a:xfrm>
            <a:off x="5017392" y="6638226"/>
            <a:ext cx="3986026" cy="584775"/>
          </a:xfrm>
          <a:prstGeom prst="rect">
            <a:avLst/>
          </a:prstGeom>
          <a:ln w="12700">
            <a:miter lim="400000"/>
          </a:ln>
        </p:spPr>
        <p:txBody>
          <a:bodyPr wrap="none" lIns="45719" rIns="45719">
            <a:spAutoFit/>
          </a:bodyPr>
          <a:lstStyle>
            <a:lvl1pPr>
              <a:defRPr sz="4400" b="1"/>
            </a:lvl1pPr>
          </a:lstStyle>
          <a:p>
            <a:pPr algn="ctr"/>
            <a:r>
              <a:rPr lang="en-US" sz="3200" b="0" dirty="0" smtClean="0"/>
              <a:t>Lines of configuration</a:t>
            </a:r>
            <a:endParaRPr sz="3200" b="0" dirty="0"/>
          </a:p>
        </p:txBody>
      </p:sp>
      <p:sp>
        <p:nvSpPr>
          <p:cNvPr id="14" name="Management interface reachability"/>
          <p:cNvSpPr/>
          <p:nvPr/>
        </p:nvSpPr>
        <p:spPr>
          <a:xfrm>
            <a:off x="10936214" y="12413379"/>
            <a:ext cx="821698" cy="584775"/>
          </a:xfrm>
          <a:prstGeom prst="rect">
            <a:avLst/>
          </a:prstGeom>
          <a:ln w="12700">
            <a:miter lim="400000"/>
          </a:ln>
        </p:spPr>
        <p:txBody>
          <a:bodyPr wrap="none" lIns="45719" rIns="45719">
            <a:spAutoFit/>
          </a:bodyPr>
          <a:lstStyle>
            <a:lvl1pPr>
              <a:defRPr sz="4400" b="1"/>
            </a:lvl1pPr>
          </a:lstStyle>
          <a:p>
            <a:r>
              <a:rPr lang="en-US" sz="3200" b="0" dirty="0" smtClean="0"/>
              <a:t>23K</a:t>
            </a:r>
            <a:endParaRPr sz="3200" b="0" dirty="0"/>
          </a:p>
        </p:txBody>
      </p:sp>
      <p:sp>
        <p:nvSpPr>
          <p:cNvPr id="15" name="Management interface reachability"/>
          <p:cNvSpPr/>
          <p:nvPr/>
        </p:nvSpPr>
        <p:spPr>
          <a:xfrm>
            <a:off x="2415668" y="12395723"/>
            <a:ext cx="594071" cy="584775"/>
          </a:xfrm>
          <a:prstGeom prst="rect">
            <a:avLst/>
          </a:prstGeom>
          <a:ln w="12700">
            <a:miter lim="400000"/>
          </a:ln>
        </p:spPr>
        <p:txBody>
          <a:bodyPr wrap="none" lIns="45719" rIns="45719">
            <a:spAutoFit/>
          </a:bodyPr>
          <a:lstStyle>
            <a:lvl1pPr>
              <a:defRPr sz="4400" b="1"/>
            </a:lvl1pPr>
          </a:lstStyle>
          <a:p>
            <a:r>
              <a:rPr lang="en-US" sz="3200" b="0" dirty="0" smtClean="0"/>
              <a:t>1K</a:t>
            </a:r>
            <a:endParaRPr sz="3200" b="0" dirty="0"/>
          </a:p>
        </p:txBody>
      </p:sp>
      <p:sp>
        <p:nvSpPr>
          <p:cNvPr id="16" name="Rectangle 15"/>
          <p:cNvSpPr/>
          <p:nvPr/>
        </p:nvSpPr>
        <p:spPr>
          <a:xfrm>
            <a:off x="5869115" y="12411532"/>
            <a:ext cx="2438400" cy="568475"/>
          </a:xfrm>
          <a:prstGeom prst="rect">
            <a:avLst/>
          </a:prstGeom>
          <a:solidFill>
            <a:srgbClr val="FFFFF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17" name="Management interface reachability"/>
          <p:cNvSpPr/>
          <p:nvPr/>
        </p:nvSpPr>
        <p:spPr>
          <a:xfrm>
            <a:off x="5049621" y="12413379"/>
            <a:ext cx="4077397" cy="584775"/>
          </a:xfrm>
          <a:prstGeom prst="rect">
            <a:avLst/>
          </a:prstGeom>
          <a:ln w="12700">
            <a:miter lim="400000"/>
          </a:ln>
        </p:spPr>
        <p:txBody>
          <a:bodyPr wrap="none" lIns="45719" rIns="45719">
            <a:spAutoFit/>
          </a:bodyPr>
          <a:lstStyle>
            <a:lvl1pPr>
              <a:defRPr sz="4400" b="1"/>
            </a:lvl1pPr>
          </a:lstStyle>
          <a:p>
            <a:pPr algn="ctr"/>
            <a:r>
              <a:rPr lang="en-US" sz="3200" b="0" dirty="0" smtClean="0"/>
              <a:t>Lines of configuration</a:t>
            </a:r>
            <a:endParaRPr sz="3200" b="0" dirty="0"/>
          </a:p>
        </p:txBody>
      </p:sp>
    </p:spTree>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5"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766" name="Group"/>
          <p:cNvSpPr/>
          <p:nvPr/>
        </p:nvSpPr>
        <p:spPr>
          <a:xfrm>
            <a:off x="6205525" y="483016"/>
            <a:ext cx="11966636"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Evaluation: Scalability</a:t>
            </a:r>
          </a:p>
        </p:txBody>
      </p:sp>
      <p:pic>
        <p:nvPicPr>
          <p:cNvPr id="1767" name="verification-time.pdf" descr="verification-time.pdf"/>
          <p:cNvPicPr>
            <a:picLocks noChangeAspect="1"/>
          </p:cNvPicPr>
          <p:nvPr/>
        </p:nvPicPr>
        <p:blipFill>
          <a:blip r:embed="rId1"/>
          <a:stretch>
            <a:fillRect/>
          </a:stretch>
        </p:blipFill>
        <p:spPr>
          <a:xfrm>
            <a:off x="1329245" y="4188473"/>
            <a:ext cx="21033816" cy="6166892"/>
          </a:xfrm>
          <a:prstGeom prst="rect">
            <a:avLst/>
          </a:prstGeom>
          <a:ln w="12700">
            <a:miter lim="400000"/>
            <a:headEnd/>
            <a:tailEnd/>
          </a:ln>
        </p:spPr>
      </p:pic>
    </p:spTree>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9"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770" name="Group"/>
          <p:cNvSpPr/>
          <p:nvPr/>
        </p:nvSpPr>
        <p:spPr>
          <a:xfrm>
            <a:off x="5275374" y="483016"/>
            <a:ext cx="13826937"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Evaluation: Optimizations</a:t>
            </a:r>
          </a:p>
        </p:txBody>
      </p:sp>
      <p:pic>
        <p:nvPicPr>
          <p:cNvPr id="1771" name="optimizations.pdf" descr="optimizations.pdf"/>
          <p:cNvPicPr>
            <a:picLocks noChangeAspect="1"/>
          </p:cNvPicPr>
          <p:nvPr/>
        </p:nvPicPr>
        <p:blipFill>
          <a:blip r:embed="rId1"/>
          <a:stretch>
            <a:fillRect/>
          </a:stretch>
        </p:blipFill>
        <p:spPr>
          <a:xfrm>
            <a:off x="2368583" y="4298060"/>
            <a:ext cx="8761791" cy="6453068"/>
          </a:xfrm>
          <a:prstGeom prst="rect">
            <a:avLst/>
          </a:prstGeom>
          <a:ln w="12700">
            <a:miter lim="400000"/>
            <a:headEnd/>
            <a:tailEnd/>
          </a:ln>
        </p:spPr>
      </p:pic>
      <p:grpSp>
        <p:nvGrpSpPr>
          <p:cNvPr id="1774" name="Group"/>
          <p:cNvGrpSpPr/>
          <p:nvPr/>
        </p:nvGrpSpPr>
        <p:grpSpPr>
          <a:xfrm>
            <a:off x="13268806" y="5491838"/>
            <a:ext cx="542715" cy="542748"/>
            <a:chOff x="0" y="0"/>
            <a:chExt cx="542713" cy="542747"/>
          </a:xfrm>
        </p:grpSpPr>
        <p:sp>
          <p:nvSpPr>
            <p:cNvPr id="1772"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773"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775" name="Average speedup for an all-source…"/>
          <p:cNvSpPr/>
          <p:nvPr/>
        </p:nvSpPr>
        <p:spPr>
          <a:xfrm>
            <a:off x="14324143" y="5349192"/>
            <a:ext cx="8792008" cy="1437641"/>
          </a:xfrm>
          <a:prstGeom prst="rect">
            <a:avLst/>
          </a:prstGeom>
          <a:ln w="12700">
            <a:miter lim="400000"/>
          </a:ln>
        </p:spPr>
        <p:txBody>
          <a:bodyPr wrap="none" lIns="45719" rIns="45719">
            <a:spAutoFit/>
          </a:bodyPr>
          <a:lstStyle/>
          <a:p>
            <a:pPr>
              <a:defRPr sz="4400"/>
            </a:pPr>
            <a:r>
              <a:rPr dirty="0"/>
              <a:t>Average speedup for an all-source</a:t>
            </a:r>
            <a:endParaRPr dirty="0"/>
          </a:p>
          <a:p>
            <a:pPr>
              <a:defRPr sz="4400"/>
            </a:pPr>
            <a:r>
              <a:rPr dirty="0"/>
              <a:t>reachability query </a:t>
            </a:r>
            <a:r>
              <a:rPr lang="en-US" dirty="0" smtClean="0"/>
              <a:t>for </a:t>
            </a:r>
            <a:r>
              <a:rPr dirty="0" smtClean="0"/>
              <a:t>data center</a:t>
            </a:r>
            <a:r>
              <a:rPr lang="en-US" dirty="0" smtClean="0"/>
              <a:t>s</a:t>
            </a:r>
            <a:endParaRPr dirty="0"/>
          </a:p>
        </p:txBody>
      </p:sp>
      <p:grpSp>
        <p:nvGrpSpPr>
          <p:cNvPr id="1778" name="Group"/>
          <p:cNvGrpSpPr/>
          <p:nvPr/>
        </p:nvGrpSpPr>
        <p:grpSpPr>
          <a:xfrm>
            <a:off x="13280260" y="8115286"/>
            <a:ext cx="542714" cy="542749"/>
            <a:chOff x="0" y="0"/>
            <a:chExt cx="542713" cy="542747"/>
          </a:xfrm>
        </p:grpSpPr>
        <p:sp>
          <p:nvSpPr>
            <p:cNvPr id="177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77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779" name="Both with prefix hoisting alone,…"/>
          <p:cNvSpPr/>
          <p:nvPr/>
        </p:nvSpPr>
        <p:spPr>
          <a:xfrm>
            <a:off x="14335595" y="7972640"/>
            <a:ext cx="7993917" cy="1437641"/>
          </a:xfrm>
          <a:prstGeom prst="rect">
            <a:avLst/>
          </a:prstGeom>
          <a:ln w="12700">
            <a:miter lim="400000"/>
          </a:ln>
        </p:spPr>
        <p:txBody>
          <a:bodyPr wrap="none" lIns="45719" rIns="45719">
            <a:spAutoFit/>
          </a:bodyPr>
          <a:lstStyle/>
          <a:p>
            <a:pPr>
              <a:defRPr sz="4400"/>
            </a:pPr>
            <a:r>
              <a:rPr dirty="0"/>
              <a:t>Both with prefix hoisting alone, </a:t>
            </a:r>
            <a:endParaRPr dirty="0"/>
          </a:p>
          <a:p>
            <a:pPr>
              <a:defRPr sz="4400"/>
            </a:pPr>
            <a:r>
              <a:rPr dirty="0"/>
              <a:t>and with network slicing added</a:t>
            </a:r>
            <a:endParaRPr dirty="0"/>
          </a:p>
        </p:txBody>
      </p:sp>
      <p:sp>
        <p:nvSpPr>
          <p:cNvPr id="2" name="TextBox 1"/>
          <p:cNvSpPr txBox="1"/>
          <p:nvPr/>
        </p:nvSpPr>
        <p:spPr>
          <a:xfrm>
            <a:off x="3269673" y="1579418"/>
            <a:ext cx="92396"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Tree>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400" name="Group"/>
          <p:cNvSpPr/>
          <p:nvPr/>
        </p:nvSpPr>
        <p:spPr>
          <a:xfrm>
            <a:off x="8742723" y="483016"/>
            <a:ext cx="6892270"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Related Work</a:t>
            </a:r>
            <a:endParaRPr dirty="0"/>
          </a:p>
        </p:txBody>
      </p:sp>
      <p:sp>
        <p:nvSpPr>
          <p:cNvPr id="85" name="Control Plane"/>
          <p:cNvSpPr/>
          <p:nvPr/>
        </p:nvSpPr>
        <p:spPr>
          <a:xfrm>
            <a:off x="16073555" y="5183403"/>
            <a:ext cx="7812393" cy="5262979"/>
          </a:xfrm>
          <a:prstGeom prst="rect">
            <a:avLst/>
          </a:prstGeom>
          <a:ln w="63500">
            <a:solidFill>
              <a:schemeClr val="accent5"/>
            </a:solidFill>
            <a:miter lim="400000"/>
          </a:ln>
        </p:spPr>
        <p:txBody>
          <a:bodyPr wrap="none" lIns="45719" rIns="45719">
            <a:spAutoFit/>
          </a:bodyPr>
          <a:lstStyle>
            <a:lvl1pPr>
              <a:defRPr sz="4800">
                <a:solidFill>
                  <a:schemeClr val="accent6">
                    <a:lumOff val="-3798"/>
                  </a:schemeClr>
                </a:solidFill>
              </a:defRPr>
            </a:lvl1pPr>
          </a:lstStyle>
          <a:p>
            <a:pPr>
              <a:lnSpc>
                <a:spcPct val="150000"/>
              </a:lnSpc>
            </a:pPr>
            <a:r>
              <a:rPr lang="en-US" sz="3200" dirty="0" smtClean="0">
                <a:solidFill>
                  <a:schemeClr val="accent5"/>
                </a:solidFill>
              </a:rPr>
              <a:t> [1] Kazemian et al, NSDI</a:t>
            </a:r>
            <a:r>
              <a:rPr lang="en-US" sz="3200" dirty="0" smtClean="0">
                <a:solidFill>
                  <a:schemeClr val="accent5"/>
                </a:solidFill>
              </a:rPr>
              <a:t>’</a:t>
            </a:r>
            <a:r>
              <a:rPr lang="en-US" sz="3200" dirty="0" smtClean="0">
                <a:solidFill>
                  <a:schemeClr val="accent5"/>
                </a:solidFill>
              </a:rPr>
              <a:t>12</a:t>
            </a:r>
            <a:endParaRPr lang="en-US" sz="3200" dirty="0">
              <a:solidFill>
                <a:schemeClr val="accent5"/>
              </a:solidFill>
            </a:endParaRPr>
          </a:p>
          <a:p>
            <a:pPr>
              <a:lnSpc>
                <a:spcPct val="150000"/>
              </a:lnSpc>
            </a:pPr>
            <a:r>
              <a:rPr lang="en-US" sz="3200" dirty="0" smtClean="0">
                <a:solidFill>
                  <a:schemeClr val="accent5"/>
                </a:solidFill>
              </a:rPr>
              <a:t> [2] Khurshid et al, NSDI’13</a:t>
            </a:r>
            <a:endParaRPr lang="en-US" sz="3200" dirty="0">
              <a:solidFill>
                <a:schemeClr val="accent5"/>
              </a:solidFill>
            </a:endParaRPr>
          </a:p>
          <a:p>
            <a:pPr>
              <a:lnSpc>
                <a:spcPct val="150000"/>
              </a:lnSpc>
            </a:pPr>
            <a:r>
              <a:rPr lang="en-US" sz="3200" dirty="0" smtClean="0">
                <a:solidFill>
                  <a:schemeClr val="accent5"/>
                </a:solidFill>
              </a:rPr>
              <a:t> [3] Fogel et al, NSDI’15</a:t>
            </a:r>
            <a:endParaRPr lang="en-US" sz="3200" dirty="0" smtClean="0">
              <a:solidFill>
                <a:schemeClr val="accent5"/>
              </a:solidFill>
            </a:endParaRPr>
          </a:p>
          <a:p>
            <a:pPr>
              <a:lnSpc>
                <a:spcPct val="150000"/>
              </a:lnSpc>
            </a:pPr>
            <a:r>
              <a:rPr lang="en-US" sz="3200" dirty="0" smtClean="0">
                <a:solidFill>
                  <a:schemeClr val="accent5"/>
                </a:solidFill>
              </a:rPr>
              <a:t> [4] Feamster et al, NSDI’05</a:t>
            </a:r>
            <a:endParaRPr lang="en-US" sz="3200" dirty="0" smtClean="0">
              <a:solidFill>
                <a:schemeClr val="accent5"/>
              </a:solidFill>
            </a:endParaRPr>
          </a:p>
          <a:p>
            <a:pPr>
              <a:lnSpc>
                <a:spcPct val="150000"/>
              </a:lnSpc>
            </a:pPr>
            <a:r>
              <a:rPr lang="en-US" sz="3200" dirty="0" smtClean="0">
                <a:solidFill>
                  <a:schemeClr val="accent5"/>
                </a:solidFill>
              </a:rPr>
              <a:t> [5] Fayaz et al, OSDI’16</a:t>
            </a:r>
            <a:endParaRPr lang="en-US" sz="3200" dirty="0" smtClean="0">
              <a:solidFill>
                <a:schemeClr val="accent5"/>
              </a:solidFill>
            </a:endParaRPr>
          </a:p>
          <a:p>
            <a:pPr>
              <a:lnSpc>
                <a:spcPct val="150000"/>
              </a:lnSpc>
            </a:pPr>
            <a:r>
              <a:rPr lang="en-US" sz="3200" dirty="0" smtClean="0">
                <a:solidFill>
                  <a:schemeClr val="accent5"/>
                </a:solidFill>
              </a:rPr>
              <a:t> [6] Weitz et al, OOPSLA’16</a:t>
            </a:r>
            <a:endParaRPr lang="en-US" sz="3200" dirty="0" smtClean="0">
              <a:solidFill>
                <a:schemeClr val="accent5"/>
              </a:solidFill>
            </a:endParaRPr>
          </a:p>
          <a:p>
            <a:pPr>
              <a:lnSpc>
                <a:spcPct val="150000"/>
              </a:lnSpc>
            </a:pPr>
            <a:r>
              <a:rPr lang="en-US" sz="3200" dirty="0" smtClean="0">
                <a:solidFill>
                  <a:schemeClr val="accent5"/>
                </a:solidFill>
              </a:rPr>
              <a:t> [7] Gember-Jacobson et al, SIGCOMM’16</a:t>
            </a:r>
            <a:endParaRPr lang="en-US" sz="3200" dirty="0">
              <a:solidFill>
                <a:schemeClr val="accent5"/>
              </a:solidFill>
            </a:endParaRPr>
          </a:p>
        </p:txBody>
      </p:sp>
      <p:grpSp>
        <p:nvGrpSpPr>
          <p:cNvPr id="21" name="Group 20"/>
          <p:cNvGrpSpPr/>
          <p:nvPr/>
        </p:nvGrpSpPr>
        <p:grpSpPr>
          <a:xfrm>
            <a:off x="2387044" y="3403919"/>
            <a:ext cx="13670386" cy="9165502"/>
            <a:chOff x="2416541" y="3403919"/>
            <a:chExt cx="13670386" cy="9165502"/>
          </a:xfrm>
        </p:grpSpPr>
        <p:sp>
          <p:nvSpPr>
            <p:cNvPr id="8" name="Line"/>
            <p:cNvSpPr/>
            <p:nvPr/>
          </p:nvSpPr>
          <p:spPr>
            <a:xfrm flipV="1">
              <a:off x="4284176" y="11210148"/>
              <a:ext cx="11802751" cy="155"/>
            </a:xfrm>
            <a:prstGeom prst="line">
              <a:avLst/>
            </a:prstGeom>
            <a:ln w="152400">
              <a:solidFill>
                <a:schemeClr val="bg2"/>
              </a:solidFill>
              <a:miter/>
              <a:tailEnd type="triangle"/>
            </a:ln>
          </p:spPr>
          <p:txBody>
            <a:bodyPr lIns="45719" rIns="45719"/>
            <a:lstStyle/>
            <a:p/>
          </p:txBody>
        </p:sp>
        <p:sp>
          <p:nvSpPr>
            <p:cNvPr id="9" name="Line"/>
            <p:cNvSpPr/>
            <p:nvPr/>
          </p:nvSpPr>
          <p:spPr>
            <a:xfrm flipV="1">
              <a:off x="4334397" y="3965969"/>
              <a:ext cx="4018" cy="7313607"/>
            </a:xfrm>
            <a:prstGeom prst="line">
              <a:avLst/>
            </a:prstGeom>
            <a:ln w="152400">
              <a:solidFill>
                <a:schemeClr val="bg2"/>
              </a:solidFill>
              <a:miter/>
              <a:tailEnd type="triangle"/>
            </a:ln>
          </p:spPr>
          <p:txBody>
            <a:bodyPr lIns="45719" rIns="45719"/>
            <a:lstStyle/>
            <a:p/>
          </p:txBody>
        </p:sp>
        <p:sp>
          <p:nvSpPr>
            <p:cNvPr id="10" name="Control Plane"/>
            <p:cNvSpPr/>
            <p:nvPr/>
          </p:nvSpPr>
          <p:spPr>
            <a:xfrm rot="16200000">
              <a:off x="1060402" y="7278036"/>
              <a:ext cx="3727942" cy="1015663"/>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sz="6000" dirty="0" smtClean="0"/>
                <a:t>#Networks</a:t>
              </a:r>
              <a:endParaRPr sz="6000" dirty="0"/>
            </a:p>
          </p:txBody>
        </p:sp>
        <p:sp>
          <p:nvSpPr>
            <p:cNvPr id="11" name="Control Plane"/>
            <p:cNvSpPr/>
            <p:nvPr/>
          </p:nvSpPr>
          <p:spPr>
            <a:xfrm>
              <a:off x="7927840" y="11553758"/>
              <a:ext cx="4414027" cy="1015663"/>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sz="6000" dirty="0" smtClean="0"/>
                <a:t>#Dataplanes</a:t>
              </a:r>
              <a:endParaRPr sz="6000" dirty="0"/>
            </a:p>
          </p:txBody>
        </p:sp>
        <p:sp>
          <p:nvSpPr>
            <p:cNvPr id="2" name="Rectangle 1"/>
            <p:cNvSpPr/>
            <p:nvPr/>
          </p:nvSpPr>
          <p:spPr>
            <a:xfrm>
              <a:off x="4417249" y="4424480"/>
              <a:ext cx="3068978" cy="6731835"/>
            </a:xfrm>
            <a:prstGeom prst="rect">
              <a:avLst/>
            </a:prstGeom>
            <a:solidFill>
              <a:schemeClr val="accent4">
                <a:alpha val="10000"/>
              </a:schemeClr>
            </a:solidFill>
            <a:ln w="12700" cap="flat">
              <a:noFill/>
              <a:prstDash val="sysDash"/>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9" name="Control Plane"/>
            <p:cNvSpPr/>
            <p:nvPr/>
          </p:nvSpPr>
          <p:spPr>
            <a:xfrm>
              <a:off x="5124428" y="3403919"/>
              <a:ext cx="1733806" cy="646331"/>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sz="3600" b="1" dirty="0" smtClean="0">
                  <a:solidFill>
                    <a:schemeClr val="accent5"/>
                  </a:solidFill>
                </a:rPr>
                <a:t>Testing</a:t>
              </a:r>
              <a:endParaRPr sz="3600" b="1" dirty="0">
                <a:solidFill>
                  <a:schemeClr val="accent5"/>
                </a:solidFill>
              </a:endParaRPr>
            </a:p>
          </p:txBody>
        </p:sp>
        <p:sp>
          <p:nvSpPr>
            <p:cNvPr id="41" name="Control Plane"/>
            <p:cNvSpPr/>
            <p:nvPr/>
          </p:nvSpPr>
          <p:spPr>
            <a:xfrm>
              <a:off x="12405072" y="3447669"/>
              <a:ext cx="2605840" cy="646331"/>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sz="3600" b="1" dirty="0" smtClean="0">
                  <a:solidFill>
                    <a:schemeClr val="accent5"/>
                  </a:solidFill>
                </a:rPr>
                <a:t>Verification</a:t>
              </a:r>
              <a:endParaRPr sz="3600" b="1" dirty="0">
                <a:solidFill>
                  <a:schemeClr val="accent5"/>
                </a:solidFill>
              </a:endParaRPr>
            </a:p>
          </p:txBody>
        </p:sp>
        <p:sp>
          <p:nvSpPr>
            <p:cNvPr id="42" name="Control Plane"/>
            <p:cNvSpPr/>
            <p:nvPr/>
          </p:nvSpPr>
          <p:spPr>
            <a:xfrm>
              <a:off x="5533530" y="4411430"/>
              <a:ext cx="1993492" cy="1015663"/>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pPr algn="ctr"/>
              <a:r>
                <a:rPr lang="en-US" sz="3000" dirty="0" smtClean="0"/>
                <a:t>HSA [1]</a:t>
              </a:r>
              <a:endParaRPr lang="en-US" sz="3000" dirty="0" smtClean="0"/>
            </a:p>
            <a:p>
              <a:pPr algn="ctr"/>
              <a:r>
                <a:rPr lang="en-US" sz="3000" dirty="0" smtClean="0"/>
                <a:t>Veriflow [2]</a:t>
              </a:r>
              <a:endParaRPr lang="en-US" sz="3000" dirty="0" smtClean="0"/>
            </a:p>
          </p:txBody>
        </p:sp>
        <p:sp>
          <p:nvSpPr>
            <p:cNvPr id="44" name="Circle"/>
            <p:cNvSpPr/>
            <p:nvPr/>
          </p:nvSpPr>
          <p:spPr>
            <a:xfrm>
              <a:off x="6397557" y="5411027"/>
              <a:ext cx="452178" cy="444635"/>
            </a:xfrm>
            <a:prstGeom prst="ellipse">
              <a:avLst/>
            </a:prstGeom>
            <a:solidFill>
              <a:schemeClr val="accent4"/>
            </a:solidFill>
            <a:ln w="12700" cap="flat">
              <a:noFill/>
              <a:prstDash val="solid"/>
              <a:miter lim="800000"/>
            </a:ln>
            <a:effectLst/>
          </p:spPr>
          <p:txBody>
            <a:bodyPr wrap="square" lIns="45719" tIns="45719" rIns="45719" bIns="45719" numCol="1" anchor="ctr">
              <a:noAutofit/>
            </a:bodyPr>
            <a:lstStyle/>
            <a:p/>
          </p:txBody>
        </p:sp>
        <p:sp>
          <p:nvSpPr>
            <p:cNvPr id="66" name="Circle"/>
            <p:cNvSpPr/>
            <p:nvPr/>
          </p:nvSpPr>
          <p:spPr>
            <a:xfrm>
              <a:off x="5067075" y="5411027"/>
              <a:ext cx="452178" cy="444635"/>
            </a:xfrm>
            <a:prstGeom prst="ellipse">
              <a:avLst/>
            </a:prstGeom>
            <a:solidFill>
              <a:schemeClr val="accent4"/>
            </a:solidFill>
            <a:ln w="12700" cap="flat">
              <a:noFill/>
              <a:prstDash val="solid"/>
              <a:miter lim="800000"/>
            </a:ln>
            <a:effectLst/>
          </p:spPr>
          <p:txBody>
            <a:bodyPr wrap="square" lIns="45719" tIns="45719" rIns="45719" bIns="45719" numCol="1" anchor="ctr">
              <a:noAutofit/>
            </a:bodyPr>
            <a:lstStyle/>
            <a:p/>
          </p:txBody>
        </p:sp>
        <p:sp>
          <p:nvSpPr>
            <p:cNvPr id="67" name="Control Plane"/>
            <p:cNvSpPr/>
            <p:nvPr/>
          </p:nvSpPr>
          <p:spPr>
            <a:xfrm>
              <a:off x="4479422" y="6043591"/>
              <a:ext cx="1950212" cy="1015663"/>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pPr algn="ctr"/>
              <a:r>
                <a:rPr lang="en-US" sz="3000" dirty="0" smtClean="0"/>
                <a:t>Ping</a:t>
              </a:r>
              <a:endParaRPr lang="en-US" sz="3000" dirty="0" smtClean="0"/>
            </a:p>
            <a:p>
              <a:pPr algn="ctr"/>
              <a:r>
                <a:rPr lang="en-US" sz="3000" dirty="0" smtClean="0"/>
                <a:t>Traceroute</a:t>
              </a:r>
              <a:endParaRPr lang="en-US" sz="3000" dirty="0" smtClean="0"/>
            </a:p>
          </p:txBody>
        </p:sp>
        <p:sp>
          <p:nvSpPr>
            <p:cNvPr id="68" name="Rectangle 67"/>
            <p:cNvSpPr/>
            <p:nvPr/>
          </p:nvSpPr>
          <p:spPr>
            <a:xfrm>
              <a:off x="7481615" y="4432704"/>
              <a:ext cx="2665276" cy="6731835"/>
            </a:xfrm>
            <a:prstGeom prst="rect">
              <a:avLst/>
            </a:prstGeom>
            <a:solidFill>
              <a:schemeClr val="accent2">
                <a:alpha val="10000"/>
              </a:schemeClr>
            </a:solidFill>
            <a:ln w="127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70" name="Circle"/>
            <p:cNvSpPr/>
            <p:nvPr/>
          </p:nvSpPr>
          <p:spPr>
            <a:xfrm>
              <a:off x="8431990" y="5405199"/>
              <a:ext cx="452178" cy="444635"/>
            </a:xfrm>
            <a:prstGeom prst="ellipse">
              <a:avLst/>
            </a:prstGeom>
            <a:solidFill>
              <a:srgbClr val="9BBC5B"/>
            </a:solidFill>
            <a:ln w="12700" cap="flat">
              <a:noFill/>
              <a:prstDash val="solid"/>
              <a:miter lim="800000"/>
            </a:ln>
            <a:effectLst/>
          </p:spPr>
          <p:txBody>
            <a:bodyPr wrap="square" lIns="45719" tIns="45719" rIns="45719" bIns="45719" numCol="1" anchor="ctr">
              <a:noAutofit/>
            </a:bodyPr>
            <a:lstStyle/>
            <a:p/>
          </p:txBody>
        </p:sp>
        <p:sp>
          <p:nvSpPr>
            <p:cNvPr id="71" name="Control Plane"/>
            <p:cNvSpPr/>
            <p:nvPr/>
          </p:nvSpPr>
          <p:spPr>
            <a:xfrm>
              <a:off x="7750465" y="4633345"/>
              <a:ext cx="1802736" cy="553998"/>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pPr algn="ctr"/>
              <a:r>
                <a:rPr lang="en-US" sz="3000" dirty="0" smtClean="0"/>
                <a:t>Batfish [3]</a:t>
              </a:r>
              <a:endParaRPr lang="en-US" sz="3000" dirty="0" smtClean="0"/>
            </a:p>
          </p:txBody>
        </p:sp>
        <p:sp>
          <p:nvSpPr>
            <p:cNvPr id="72" name="Rectangle 71"/>
            <p:cNvSpPr/>
            <p:nvPr/>
          </p:nvSpPr>
          <p:spPr>
            <a:xfrm>
              <a:off x="10146891" y="4439527"/>
              <a:ext cx="5469876" cy="6731835"/>
            </a:xfrm>
            <a:prstGeom prst="rect">
              <a:avLst/>
            </a:prstGeom>
            <a:solidFill>
              <a:schemeClr val="accent1">
                <a:alpha val="10000"/>
              </a:schemeClr>
            </a:solidFill>
            <a:ln w="12700" cap="flat">
              <a:noFill/>
              <a:prstDash val="sysDot"/>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73" name="Circle"/>
            <p:cNvSpPr/>
            <p:nvPr/>
          </p:nvSpPr>
          <p:spPr>
            <a:xfrm>
              <a:off x="11480739" y="8201481"/>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p:txBody>
        </p:sp>
        <p:sp>
          <p:nvSpPr>
            <p:cNvPr id="74" name="Control Plane"/>
            <p:cNvSpPr/>
            <p:nvPr/>
          </p:nvSpPr>
          <p:spPr>
            <a:xfrm>
              <a:off x="11037229" y="7570479"/>
              <a:ext cx="1438853" cy="553998"/>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sz="3000" dirty="0" smtClean="0"/>
                <a:t>ARC [6]</a:t>
              </a:r>
              <a:endParaRPr sz="3000" dirty="0"/>
            </a:p>
          </p:txBody>
        </p:sp>
        <p:sp>
          <p:nvSpPr>
            <p:cNvPr id="75" name="Circle"/>
            <p:cNvSpPr/>
            <p:nvPr/>
          </p:nvSpPr>
          <p:spPr>
            <a:xfrm>
              <a:off x="10669909" y="6824986"/>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p:txBody>
        </p:sp>
        <p:sp>
          <p:nvSpPr>
            <p:cNvPr id="76" name="Control Plane"/>
            <p:cNvSpPr/>
            <p:nvPr/>
          </p:nvSpPr>
          <p:spPr>
            <a:xfrm>
              <a:off x="10245889" y="6166232"/>
              <a:ext cx="1418015" cy="553998"/>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sz="3000" dirty="0" smtClean="0"/>
                <a:t>ERA [5]</a:t>
              </a:r>
              <a:endParaRPr sz="3000" dirty="0"/>
            </a:p>
          </p:txBody>
        </p:sp>
        <p:sp>
          <p:nvSpPr>
            <p:cNvPr id="77" name="Control Plane"/>
            <p:cNvSpPr/>
            <p:nvPr/>
          </p:nvSpPr>
          <p:spPr>
            <a:xfrm>
              <a:off x="13343385" y="9345268"/>
              <a:ext cx="2035171" cy="553998"/>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pPr algn="ctr"/>
              <a:r>
                <a:rPr lang="en-US" sz="3000" dirty="0" smtClean="0"/>
                <a:t>Bagpipe [7]</a:t>
              </a:r>
              <a:endParaRPr sz="3000" dirty="0"/>
            </a:p>
          </p:txBody>
        </p:sp>
        <p:sp>
          <p:nvSpPr>
            <p:cNvPr id="78" name="Circle"/>
            <p:cNvSpPr/>
            <p:nvPr/>
          </p:nvSpPr>
          <p:spPr>
            <a:xfrm>
              <a:off x="14133274" y="10001747"/>
              <a:ext cx="452178" cy="444635"/>
            </a:xfrm>
            <a:prstGeom prst="ellipse">
              <a:avLst/>
            </a:prstGeom>
            <a:solidFill>
              <a:srgbClr val="1EA283"/>
            </a:solidFill>
            <a:ln w="12700" cap="flat">
              <a:noFill/>
              <a:prstDash val="solid"/>
              <a:miter lim="800000"/>
            </a:ln>
            <a:effectLst/>
          </p:spPr>
          <p:txBody>
            <a:bodyPr wrap="square" lIns="45719" tIns="45719" rIns="45719" bIns="45719" numCol="1" anchor="ctr">
              <a:noAutofit/>
            </a:bodyPr>
            <a:lstStyle/>
            <a:p/>
          </p:txBody>
        </p:sp>
        <p:sp>
          <p:nvSpPr>
            <p:cNvPr id="79" name="Circle"/>
            <p:cNvSpPr/>
            <p:nvPr/>
          </p:nvSpPr>
          <p:spPr>
            <a:xfrm>
              <a:off x="14114039" y="5470206"/>
              <a:ext cx="452178" cy="444635"/>
            </a:xfrm>
            <a:prstGeom prst="ellipse">
              <a:avLst/>
            </a:prstGeom>
            <a:solidFill>
              <a:schemeClr val="accent1"/>
            </a:solidFill>
            <a:ln w="12700" cap="flat">
              <a:noFill/>
              <a:prstDash val="solid"/>
              <a:miter lim="800000"/>
            </a:ln>
            <a:effectLst/>
          </p:spPr>
          <p:txBody>
            <a:bodyPr wrap="square" lIns="45719" tIns="45719" rIns="45719" bIns="45719" numCol="1" anchor="ctr">
              <a:noAutofit/>
            </a:bodyPr>
            <a:lstStyle/>
            <a:p/>
          </p:txBody>
        </p:sp>
        <p:sp>
          <p:nvSpPr>
            <p:cNvPr id="80" name="Control Plane"/>
            <p:cNvSpPr/>
            <p:nvPr/>
          </p:nvSpPr>
          <p:spPr>
            <a:xfrm>
              <a:off x="13055929" y="4874426"/>
              <a:ext cx="2482409" cy="553998"/>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pPr algn="ctr"/>
              <a:r>
                <a:rPr lang="en-US" sz="3000" dirty="0" smtClean="0"/>
                <a:t>Minesweeper </a:t>
              </a:r>
              <a:endParaRPr lang="en-US" sz="3000" dirty="0" smtClean="0"/>
            </a:p>
          </p:txBody>
        </p:sp>
        <p:sp>
          <p:nvSpPr>
            <p:cNvPr id="92" name="Circle"/>
            <p:cNvSpPr/>
            <p:nvPr/>
          </p:nvSpPr>
          <p:spPr>
            <a:xfrm>
              <a:off x="8933765" y="6549631"/>
              <a:ext cx="452178" cy="444635"/>
            </a:xfrm>
            <a:prstGeom prst="ellipse">
              <a:avLst/>
            </a:prstGeom>
            <a:solidFill>
              <a:srgbClr val="9BBC5B"/>
            </a:solidFill>
            <a:ln w="12700" cap="flat">
              <a:noFill/>
              <a:prstDash val="solid"/>
              <a:miter lim="800000"/>
            </a:ln>
            <a:effectLst/>
          </p:spPr>
          <p:txBody>
            <a:bodyPr wrap="square" lIns="45719" tIns="45719" rIns="45719" bIns="45719" numCol="1" anchor="ctr">
              <a:noAutofit/>
            </a:bodyPr>
            <a:lstStyle/>
            <a:p/>
          </p:txBody>
        </p:sp>
        <p:sp>
          <p:nvSpPr>
            <p:cNvPr id="93" name="Control Plane"/>
            <p:cNvSpPr/>
            <p:nvPr/>
          </p:nvSpPr>
          <p:spPr>
            <a:xfrm>
              <a:off x="8448506" y="7114731"/>
              <a:ext cx="1459693" cy="553998"/>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pPr algn="ctr"/>
              <a:r>
                <a:rPr lang="en-US" sz="3000" smtClean="0"/>
                <a:t>RCC [4]</a:t>
              </a:r>
              <a:endParaRPr lang="en-US" sz="3000" dirty="0" smtClean="0"/>
            </a:p>
          </p:txBody>
        </p:sp>
      </p:grpSp>
    </p:spTree>
  </p:cSld>
  <p:clrMapOvr>
    <a:masterClrMapping/>
  </p:clrMapOvr>
  <p:transition spd="med" advTm="121"/>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188" name="Group"/>
          <p:cNvSpPr/>
          <p:nvPr/>
        </p:nvSpPr>
        <p:spPr>
          <a:xfrm>
            <a:off x="2438084" y="483016"/>
            <a:ext cx="19501490"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dirty="0" smtClean="0"/>
              <a:t>Why</a:t>
            </a:r>
            <a:r>
              <a:rPr lang="en-US" dirty="0" smtClean="0"/>
              <a:t> control-plane</a:t>
            </a:r>
            <a:r>
              <a:rPr dirty="0" smtClean="0"/>
              <a:t> </a:t>
            </a:r>
            <a:r>
              <a:rPr dirty="0"/>
              <a:t>configuration is hard</a:t>
            </a:r>
            <a:endParaRPr dirty="0"/>
          </a:p>
        </p:txBody>
      </p:sp>
      <p:sp>
        <p:nvSpPr>
          <p:cNvPr id="189" name="-BGP, OSPF, RIP…"/>
          <p:cNvSpPr/>
          <p:nvPr/>
        </p:nvSpPr>
        <p:spPr>
          <a:xfrm>
            <a:off x="1978533" y="5145186"/>
            <a:ext cx="4847789" cy="2529841"/>
          </a:xfrm>
          <a:prstGeom prst="rect">
            <a:avLst/>
          </a:prstGeom>
          <a:ln w="12700">
            <a:miter lim="400000"/>
          </a:ln>
        </p:spPr>
        <p:txBody>
          <a:bodyPr wrap="none" lIns="45719" rIns="45719">
            <a:spAutoFit/>
          </a:bodyPr>
          <a:lstStyle/>
          <a:p>
            <a:pPr>
              <a:defRPr sz="4000"/>
            </a:pPr>
            <a:r>
              <a:rPr dirty="0"/>
              <a:t>-BGP, OSPF, </a:t>
            </a:r>
            <a:r>
              <a:rPr dirty="0" smtClean="0"/>
              <a:t>RIP</a:t>
            </a:r>
            <a:endParaRPr dirty="0"/>
          </a:p>
          <a:p>
            <a:pPr>
              <a:defRPr sz="4000"/>
            </a:pPr>
            <a:r>
              <a:rPr dirty="0"/>
              <a:t>-Route redistribution</a:t>
            </a:r>
            <a:endParaRPr dirty="0"/>
          </a:p>
          <a:p>
            <a:pPr>
              <a:defRPr sz="4000"/>
            </a:pPr>
            <a:r>
              <a:rPr dirty="0"/>
              <a:t>-Protocol preference</a:t>
            </a:r>
            <a:endParaRPr dirty="0"/>
          </a:p>
          <a:p>
            <a:pPr>
              <a:defRPr sz="4000"/>
            </a:pPr>
            <a:r>
              <a:rPr dirty="0"/>
              <a:t>-Metric conversions</a:t>
            </a:r>
            <a:endParaRPr dirty="0"/>
          </a:p>
        </p:txBody>
      </p:sp>
      <p:sp>
        <p:nvSpPr>
          <p:cNvPr id="190" name="-Protocol parameters…"/>
          <p:cNvSpPr/>
          <p:nvPr/>
        </p:nvSpPr>
        <p:spPr>
          <a:xfrm>
            <a:off x="8801759" y="5177841"/>
            <a:ext cx="4988432" cy="2529841"/>
          </a:xfrm>
          <a:prstGeom prst="rect">
            <a:avLst/>
          </a:prstGeom>
          <a:ln w="12700">
            <a:miter lim="400000"/>
          </a:ln>
        </p:spPr>
        <p:txBody>
          <a:bodyPr wrap="none" lIns="45719" rIns="45719">
            <a:spAutoFit/>
          </a:bodyPr>
          <a:lstStyle/>
          <a:p>
            <a:pPr>
              <a:defRPr sz="4000"/>
            </a:pPr>
            <a:r>
              <a:t>-Protocol parameters</a:t>
            </a:r>
          </a:p>
          <a:p>
            <a:pPr>
              <a:defRPr sz="4000"/>
            </a:pPr>
            <a:r>
              <a:rPr dirty="0"/>
              <a:t>-Interface metrics</a:t>
            </a:r>
            <a:endParaRPr dirty="0"/>
          </a:p>
          <a:p>
            <a:pPr>
              <a:defRPr sz="4000"/>
            </a:pPr>
            <a:r>
              <a:rPr dirty="0"/>
              <a:t>-Route maps</a:t>
            </a:r>
            <a:endParaRPr dirty="0"/>
          </a:p>
          <a:p>
            <a:pPr>
              <a:defRPr sz="4000"/>
            </a:pPr>
            <a:r>
              <a:rPr dirty="0"/>
              <a:t>-Access control lists</a:t>
            </a:r>
            <a:endParaRPr dirty="0"/>
          </a:p>
        </p:txBody>
      </p:sp>
      <p:sp>
        <p:nvSpPr>
          <p:cNvPr id="191" name="Oval"/>
          <p:cNvSpPr/>
          <p:nvPr/>
        </p:nvSpPr>
        <p:spPr>
          <a:xfrm>
            <a:off x="16591717" y="4102468"/>
            <a:ext cx="6698197" cy="2326197"/>
          </a:xfrm>
          <a:prstGeom prst="ellipse">
            <a:avLst/>
          </a:prstGeom>
          <a:solidFill>
            <a:srgbClr val="D9D9D9">
              <a:alpha val="40000"/>
            </a:srgbClr>
          </a:solidFill>
          <a:ln w="12700">
            <a:miter lim="400000"/>
          </a:ln>
        </p:spPr>
        <p:txBody>
          <a:bodyPr lIns="45719" rIns="45719"/>
          <a:lstStyle/>
          <a:p/>
        </p:txBody>
      </p:sp>
      <p:sp>
        <p:nvSpPr>
          <p:cNvPr id="192" name="Complex"/>
          <p:cNvSpPr/>
          <p:nvPr/>
        </p:nvSpPr>
        <p:spPr>
          <a:xfrm>
            <a:off x="19188616" y="4255998"/>
            <a:ext cx="1942882" cy="1942882"/>
          </a:xfrm>
          <a:prstGeom prst="ellipse">
            <a:avLst/>
          </a:prstGeom>
          <a:solidFill>
            <a:schemeClr val="accent2"/>
          </a:solidFill>
          <a:ln w="12700">
            <a:miter lim="400000"/>
          </a:ln>
        </p:spPr>
        <p:txBody>
          <a:bodyPr lIns="45719" rIns="45719" anchor="ctr"/>
          <a:lstStyle>
            <a:lvl1pPr algn="ctr" defTabSz="1822450">
              <a:lnSpc>
                <a:spcPct val="90000"/>
              </a:lnSpc>
              <a:spcBef>
                <a:spcPts val="1500"/>
              </a:spcBef>
              <a:defRPr sz="2800">
                <a:solidFill>
                  <a:srgbClr val="FFFFFF"/>
                </a:solidFill>
              </a:defRPr>
            </a:lvl1pPr>
          </a:lstStyle>
          <a:p>
            <a:r>
              <a:rPr sz="2200" dirty="0"/>
              <a:t>Complex</a:t>
            </a:r>
            <a:endParaRPr sz="2200" dirty="0"/>
          </a:p>
        </p:txBody>
      </p:sp>
      <p:sp>
        <p:nvSpPr>
          <p:cNvPr id="193" name="Rectangle"/>
          <p:cNvSpPr/>
          <p:nvPr/>
        </p:nvSpPr>
        <p:spPr>
          <a:xfrm>
            <a:off x="8688965" y="9908027"/>
            <a:ext cx="4285305" cy="299754"/>
          </a:xfrm>
          <a:prstGeom prst="rect">
            <a:avLst/>
          </a:prstGeom>
          <a:solidFill>
            <a:schemeClr val="accent5"/>
          </a:solidFill>
          <a:ln w="12700">
            <a:miter lim="400000"/>
          </a:ln>
        </p:spPr>
        <p:txBody>
          <a:bodyPr lIns="45719" rIns="45719" anchor="ctr"/>
          <a:lstStyle/>
          <a:p>
            <a:pPr algn="ctr">
              <a:defRPr>
                <a:solidFill>
                  <a:srgbClr val="FFFFFF"/>
                </a:solidFill>
              </a:defRPr>
            </a:pPr>
          </a:p>
        </p:txBody>
      </p:sp>
      <p:sp>
        <p:nvSpPr>
          <p:cNvPr id="194" name="Rectangle"/>
          <p:cNvSpPr/>
          <p:nvPr/>
        </p:nvSpPr>
        <p:spPr>
          <a:xfrm>
            <a:off x="2019884" y="9884019"/>
            <a:ext cx="4285305" cy="299754"/>
          </a:xfrm>
          <a:prstGeom prst="rect">
            <a:avLst/>
          </a:prstGeom>
          <a:solidFill>
            <a:schemeClr val="accent4"/>
          </a:solidFill>
          <a:ln w="12700">
            <a:miter lim="400000"/>
          </a:ln>
        </p:spPr>
        <p:txBody>
          <a:bodyPr lIns="45719" rIns="45719" anchor="ctr"/>
          <a:lstStyle/>
          <a:p>
            <a:pPr algn="ctr">
              <a:defRPr>
                <a:solidFill>
                  <a:srgbClr val="FFFFFF"/>
                </a:solidFill>
              </a:defRPr>
            </a:pPr>
          </a:p>
        </p:txBody>
      </p:sp>
      <p:sp>
        <p:nvSpPr>
          <p:cNvPr id="195" name="Rectangle"/>
          <p:cNvSpPr/>
          <p:nvPr/>
        </p:nvSpPr>
        <p:spPr>
          <a:xfrm>
            <a:off x="1973115" y="4743175"/>
            <a:ext cx="4285305" cy="299754"/>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96" name="Rectangle"/>
          <p:cNvSpPr/>
          <p:nvPr/>
        </p:nvSpPr>
        <p:spPr>
          <a:xfrm>
            <a:off x="8807644" y="4779095"/>
            <a:ext cx="4285305" cy="299754"/>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97" name="Low-level"/>
          <p:cNvSpPr/>
          <p:nvPr/>
        </p:nvSpPr>
        <p:spPr>
          <a:xfrm>
            <a:off x="9463660" y="3854636"/>
            <a:ext cx="2973273" cy="919445"/>
          </a:xfrm>
          <a:prstGeom prst="rect">
            <a:avLst/>
          </a:prstGeom>
          <a:ln w="12700">
            <a:miter lim="400000"/>
          </a:ln>
        </p:spPr>
        <p:txBody>
          <a:bodyPr wrap="none" lIns="91421" tIns="91421" rIns="91421" bIns="91421">
            <a:spAutoFit/>
          </a:bodyPr>
          <a:lstStyle>
            <a:lvl1pPr algn="ctr">
              <a:defRPr sz="4800" b="1">
                <a:latin typeface="Lato Bold"/>
                <a:ea typeface="Lato Bold"/>
                <a:cs typeface="Lato Bold"/>
                <a:sym typeface="Lato Bold"/>
              </a:defRPr>
            </a:lvl1pPr>
          </a:lstStyle>
          <a:p>
            <a:r>
              <a:t>Low-level</a:t>
            </a:r>
          </a:p>
        </p:txBody>
      </p:sp>
      <p:sp>
        <p:nvSpPr>
          <p:cNvPr id="198" name="Complexity"/>
          <p:cNvSpPr/>
          <p:nvPr/>
        </p:nvSpPr>
        <p:spPr>
          <a:xfrm>
            <a:off x="2375081" y="3721473"/>
            <a:ext cx="3481373" cy="919445"/>
          </a:xfrm>
          <a:prstGeom prst="rect">
            <a:avLst/>
          </a:prstGeom>
          <a:ln w="12700">
            <a:miter lim="400000"/>
          </a:ln>
        </p:spPr>
        <p:txBody>
          <a:bodyPr wrap="none" lIns="91421" tIns="91421" rIns="91421" bIns="91421">
            <a:spAutoFit/>
          </a:bodyPr>
          <a:lstStyle>
            <a:lvl1pPr algn="ctr">
              <a:defRPr sz="4800" b="1">
                <a:latin typeface="Lato Bold"/>
                <a:ea typeface="Lato Bold"/>
                <a:cs typeface="Lato Bold"/>
                <a:sym typeface="Lato Bold"/>
              </a:defRPr>
            </a:lvl1pPr>
          </a:lstStyle>
          <a:p>
            <a:r>
              <a:t>Complexity</a:t>
            </a:r>
          </a:p>
        </p:txBody>
      </p:sp>
      <p:sp>
        <p:nvSpPr>
          <p:cNvPr id="199" name="Distributed"/>
          <p:cNvSpPr/>
          <p:nvPr/>
        </p:nvSpPr>
        <p:spPr>
          <a:xfrm>
            <a:off x="2456081" y="8940592"/>
            <a:ext cx="3412911" cy="919445"/>
          </a:xfrm>
          <a:prstGeom prst="rect">
            <a:avLst/>
          </a:prstGeom>
          <a:ln w="12700">
            <a:miter lim="400000"/>
          </a:ln>
        </p:spPr>
        <p:txBody>
          <a:bodyPr wrap="none" lIns="91421" tIns="91421" rIns="91421" bIns="91421">
            <a:spAutoFit/>
          </a:bodyPr>
          <a:lstStyle>
            <a:lvl1pPr algn="ctr">
              <a:defRPr sz="4800" b="1">
                <a:latin typeface="Lato Bold"/>
                <a:ea typeface="Lato Bold"/>
                <a:cs typeface="Lato Bold"/>
                <a:sym typeface="Lato Bold"/>
              </a:defRPr>
            </a:lvl1pPr>
          </a:lstStyle>
          <a:p>
            <a:r>
              <a:rPr dirty="0"/>
              <a:t>Distributed</a:t>
            </a:r>
            <a:endParaRPr dirty="0"/>
          </a:p>
        </p:txBody>
      </p:sp>
      <p:sp>
        <p:nvSpPr>
          <p:cNvPr id="200" name="Failures"/>
          <p:cNvSpPr/>
          <p:nvPr/>
        </p:nvSpPr>
        <p:spPr>
          <a:xfrm>
            <a:off x="9564949" y="8940592"/>
            <a:ext cx="2533337" cy="919445"/>
          </a:xfrm>
          <a:prstGeom prst="rect">
            <a:avLst/>
          </a:prstGeom>
          <a:ln w="12700">
            <a:miter lim="400000"/>
          </a:ln>
        </p:spPr>
        <p:txBody>
          <a:bodyPr wrap="none" lIns="91421" tIns="91421" rIns="91421" bIns="91421">
            <a:spAutoFit/>
          </a:bodyPr>
          <a:lstStyle>
            <a:lvl1pPr algn="ctr">
              <a:defRPr sz="4800" b="1">
                <a:latin typeface="Lato Bold"/>
                <a:ea typeface="Lato Bold"/>
                <a:cs typeface="Lato Bold"/>
                <a:sym typeface="Lato Bold"/>
              </a:defRPr>
            </a:lvl1pPr>
          </a:lstStyle>
          <a:p>
            <a:r>
              <a:t>Failures</a:t>
            </a:r>
          </a:p>
        </p:txBody>
      </p:sp>
      <p:sp>
        <p:nvSpPr>
          <p:cNvPr id="201" name="-Device configurations…"/>
          <p:cNvSpPr/>
          <p:nvPr/>
        </p:nvSpPr>
        <p:spPr>
          <a:xfrm>
            <a:off x="1937873" y="10207780"/>
            <a:ext cx="5271205" cy="1310641"/>
          </a:xfrm>
          <a:prstGeom prst="rect">
            <a:avLst/>
          </a:prstGeom>
          <a:ln w="12700">
            <a:miter lim="400000"/>
          </a:ln>
        </p:spPr>
        <p:txBody>
          <a:bodyPr wrap="none" lIns="45719" rIns="45719">
            <a:spAutoFit/>
          </a:bodyPr>
          <a:lstStyle/>
          <a:p>
            <a:pPr>
              <a:defRPr sz="4000"/>
            </a:pPr>
            <a:r>
              <a:t>-Device configurations</a:t>
            </a:r>
          </a:p>
          <a:p>
            <a:pPr>
              <a:defRPr sz="4000"/>
            </a:pPr>
            <a:r>
              <a:t>-100,000s of lines</a:t>
            </a:r>
          </a:p>
        </p:txBody>
      </p:sp>
      <p:sp>
        <p:nvSpPr>
          <p:cNvPr id="202" name="-Link failures common…"/>
          <p:cNvSpPr/>
          <p:nvPr/>
        </p:nvSpPr>
        <p:spPr>
          <a:xfrm>
            <a:off x="8674399" y="10255770"/>
            <a:ext cx="5581760" cy="1310641"/>
          </a:xfrm>
          <a:prstGeom prst="rect">
            <a:avLst/>
          </a:prstGeom>
          <a:ln w="12700">
            <a:miter lim="400000"/>
          </a:ln>
        </p:spPr>
        <p:txBody>
          <a:bodyPr wrap="none" lIns="45719" rIns="45719">
            <a:spAutoFit/>
          </a:bodyPr>
          <a:lstStyle/>
          <a:p>
            <a:pPr>
              <a:defRPr sz="4000"/>
            </a:pPr>
            <a:r>
              <a:t>-Link failures common</a:t>
            </a:r>
          </a:p>
          <a:p>
            <a:pPr>
              <a:defRPr sz="4000"/>
            </a:pPr>
            <a:r>
              <a:t>-Router failures possible</a:t>
            </a:r>
          </a:p>
        </p:txBody>
      </p:sp>
      <p:sp>
        <p:nvSpPr>
          <p:cNvPr id="203" name="Failures"/>
          <p:cNvSpPr/>
          <p:nvPr/>
        </p:nvSpPr>
        <p:spPr>
          <a:xfrm>
            <a:off x="18811698" y="7454672"/>
            <a:ext cx="1942882" cy="1942882"/>
          </a:xfrm>
          <a:prstGeom prst="ellipse">
            <a:avLst/>
          </a:prstGeom>
          <a:solidFill>
            <a:schemeClr val="accent5"/>
          </a:solidFill>
          <a:ln w="12700">
            <a:miter lim="400000"/>
          </a:ln>
        </p:spPr>
        <p:txBody>
          <a:bodyPr lIns="45719" rIns="45719" anchor="ctr"/>
          <a:lstStyle>
            <a:lvl1pPr algn="ctr" defTabSz="1822450">
              <a:lnSpc>
                <a:spcPct val="90000"/>
              </a:lnSpc>
              <a:spcBef>
                <a:spcPts val="1500"/>
              </a:spcBef>
              <a:defRPr sz="2800">
                <a:solidFill>
                  <a:srgbClr val="FFFFFF"/>
                </a:solidFill>
              </a:defRPr>
            </a:lvl1pPr>
          </a:lstStyle>
          <a:p>
            <a:r>
              <a:rPr sz="2200"/>
              <a:t>Failures</a:t>
            </a:r>
            <a:endParaRPr sz="2200"/>
          </a:p>
        </p:txBody>
      </p:sp>
      <p:sp>
        <p:nvSpPr>
          <p:cNvPr id="204" name="Distributed"/>
          <p:cNvSpPr/>
          <p:nvPr/>
        </p:nvSpPr>
        <p:spPr>
          <a:xfrm>
            <a:off x="20254368" y="5976253"/>
            <a:ext cx="1942882" cy="1942882"/>
          </a:xfrm>
          <a:prstGeom prst="ellipse">
            <a:avLst/>
          </a:prstGeom>
          <a:solidFill>
            <a:schemeClr val="accent4"/>
          </a:solidFill>
          <a:ln w="12700">
            <a:miter lim="400000"/>
          </a:ln>
        </p:spPr>
        <p:txBody>
          <a:bodyPr lIns="0" rIns="0" anchor="ctr"/>
          <a:lstStyle>
            <a:lvl1pPr algn="ctr" defTabSz="1822450">
              <a:lnSpc>
                <a:spcPct val="90000"/>
              </a:lnSpc>
              <a:spcBef>
                <a:spcPts val="1500"/>
              </a:spcBef>
              <a:defRPr sz="2800">
                <a:solidFill>
                  <a:srgbClr val="FFFFFF"/>
                </a:solidFill>
              </a:defRPr>
            </a:lvl1pPr>
          </a:lstStyle>
          <a:p>
            <a:r>
              <a:rPr sz="2200"/>
              <a:t>Distributed</a:t>
            </a:r>
            <a:endParaRPr sz="2200"/>
          </a:p>
        </p:txBody>
      </p:sp>
      <p:sp>
        <p:nvSpPr>
          <p:cNvPr id="205" name="Low-level"/>
          <p:cNvSpPr/>
          <p:nvPr/>
        </p:nvSpPr>
        <p:spPr>
          <a:xfrm>
            <a:off x="17634349" y="5588585"/>
            <a:ext cx="1942883" cy="1942882"/>
          </a:xfrm>
          <a:prstGeom prst="ellipse">
            <a:avLst/>
          </a:prstGeom>
          <a:solidFill>
            <a:schemeClr val="accent1"/>
          </a:solidFill>
          <a:ln w="12700">
            <a:miter lim="400000"/>
          </a:ln>
        </p:spPr>
        <p:txBody>
          <a:bodyPr lIns="45719" rIns="45719" anchor="ctr"/>
          <a:lstStyle>
            <a:lvl1pPr algn="ctr" defTabSz="1822450">
              <a:lnSpc>
                <a:spcPct val="90000"/>
              </a:lnSpc>
              <a:spcBef>
                <a:spcPts val="1500"/>
              </a:spcBef>
              <a:defRPr sz="2800">
                <a:solidFill>
                  <a:srgbClr val="FFFFFF"/>
                </a:solidFill>
              </a:defRPr>
            </a:lvl1pPr>
          </a:lstStyle>
          <a:p>
            <a:r>
              <a:rPr sz="2200" dirty="0"/>
              <a:t>Low-level</a:t>
            </a:r>
            <a:endParaRPr sz="2200" dirty="0"/>
          </a:p>
        </p:txBody>
      </p:sp>
      <p:sp>
        <p:nvSpPr>
          <p:cNvPr id="206" name="Shape"/>
          <p:cNvSpPr/>
          <p:nvPr/>
        </p:nvSpPr>
        <p:spPr>
          <a:xfrm>
            <a:off x="19302150" y="9798532"/>
            <a:ext cx="1298101" cy="83078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5400" y="10800"/>
                </a:lnTo>
                <a:lnTo>
                  <a:pt x="5400" y="0"/>
                </a:lnTo>
                <a:lnTo>
                  <a:pt x="16200" y="0"/>
                </a:lnTo>
                <a:lnTo>
                  <a:pt x="16200" y="10800"/>
                </a:lnTo>
                <a:lnTo>
                  <a:pt x="21600" y="10800"/>
                </a:lnTo>
                <a:lnTo>
                  <a:pt x="10800" y="21600"/>
                </a:lnTo>
                <a:close/>
              </a:path>
            </a:pathLst>
          </a:custGeom>
          <a:solidFill>
            <a:srgbClr val="BFBFBF"/>
          </a:solidFill>
          <a:ln w="12700">
            <a:miter lim="400000"/>
          </a:ln>
        </p:spPr>
        <p:txBody>
          <a:bodyPr lIns="45719" rIns="45719"/>
          <a:lstStyle/>
          <a:p/>
        </p:txBody>
      </p:sp>
      <p:sp>
        <p:nvSpPr>
          <p:cNvPr id="207" name="Shape"/>
          <p:cNvSpPr/>
          <p:nvPr/>
        </p:nvSpPr>
        <p:spPr>
          <a:xfrm>
            <a:off x="16305950" y="3790698"/>
            <a:ext cx="7269814" cy="5815715"/>
          </a:xfrm>
          <a:custGeom>
            <a:avLst/>
            <a:gdLst/>
            <a:ahLst/>
            <a:cxnLst>
              <a:cxn ang="0">
                <a:pos x="wd2" y="hd2"/>
              </a:cxn>
              <a:cxn ang="5400000">
                <a:pos x="wd2" y="hd2"/>
              </a:cxn>
              <a:cxn ang="10800000">
                <a:pos x="wd2" y="hd2"/>
              </a:cxn>
              <a:cxn ang="16200000">
                <a:pos x="wd2" y="hd2"/>
              </a:cxn>
            </a:cxnLst>
            <a:rect l="0" t="0" r="r" b="b"/>
            <a:pathLst>
              <a:path w="20867" h="21157" extrusionOk="0">
                <a:moveTo>
                  <a:pt x="103" y="6026"/>
                </a:moveTo>
                <a:lnTo>
                  <a:pt x="103" y="6026"/>
                </a:lnTo>
                <a:cubicBezTo>
                  <a:pt x="-699" y="3134"/>
                  <a:pt x="3276" y="459"/>
                  <a:pt x="8982" y="53"/>
                </a:cubicBezTo>
                <a:cubicBezTo>
                  <a:pt x="14688" y="-354"/>
                  <a:pt x="19964" y="1661"/>
                  <a:pt x="20766" y="4554"/>
                </a:cubicBezTo>
                <a:cubicBezTo>
                  <a:pt x="20901" y="5042"/>
                  <a:pt x="20901" y="5538"/>
                  <a:pt x="20766" y="6026"/>
                </a:cubicBezTo>
                <a:lnTo>
                  <a:pt x="13017" y="20019"/>
                </a:lnTo>
                <a:cubicBezTo>
                  <a:pt x="12817" y="20742"/>
                  <a:pt x="11498" y="21246"/>
                  <a:pt x="10071" y="21144"/>
                </a:cubicBezTo>
                <a:cubicBezTo>
                  <a:pt x="8919" y="21062"/>
                  <a:pt x="8013" y="20603"/>
                  <a:pt x="7851" y="20019"/>
                </a:cubicBezTo>
                <a:close/>
                <a:moveTo>
                  <a:pt x="836" y="5290"/>
                </a:moveTo>
                <a:cubicBezTo>
                  <a:pt x="836" y="7627"/>
                  <a:pt x="5133" y="9521"/>
                  <a:pt x="10434" y="9521"/>
                </a:cubicBezTo>
                <a:cubicBezTo>
                  <a:pt x="15735" y="9521"/>
                  <a:pt x="20033" y="7627"/>
                  <a:pt x="20033" y="5290"/>
                </a:cubicBezTo>
                <a:cubicBezTo>
                  <a:pt x="20033" y="2953"/>
                  <a:pt x="15735" y="1059"/>
                  <a:pt x="10434" y="1059"/>
                </a:cubicBezTo>
                <a:cubicBezTo>
                  <a:pt x="5133" y="1059"/>
                  <a:pt x="836" y="2953"/>
                  <a:pt x="836" y="5290"/>
                </a:cubicBezTo>
                <a:close/>
              </a:path>
            </a:pathLst>
          </a:custGeom>
          <a:solidFill>
            <a:srgbClr val="FFFFFF">
              <a:alpha val="40000"/>
            </a:srgbClr>
          </a:solidFill>
          <a:ln w="6350">
            <a:solidFill>
              <a:schemeClr val="accent1"/>
            </a:solidFill>
            <a:miter/>
          </a:ln>
        </p:spPr>
        <p:txBody>
          <a:bodyPr lIns="45719" rIns="45719"/>
          <a:lstStyle/>
          <a:p/>
        </p:txBody>
      </p:sp>
      <p:sp>
        <p:nvSpPr>
          <p:cNvPr id="208" name="Bugs"/>
          <p:cNvSpPr/>
          <p:nvPr/>
        </p:nvSpPr>
        <p:spPr>
          <a:xfrm>
            <a:off x="18853485" y="10653346"/>
            <a:ext cx="2195430" cy="1459781"/>
          </a:xfrm>
          <a:prstGeom prst="rect">
            <a:avLst/>
          </a:prstGeom>
          <a:ln w="12700">
            <a:miter lim="400000"/>
          </a:ln>
        </p:spPr>
        <p:txBody>
          <a:bodyPr wrap="none" lIns="121899" tIns="121899" rIns="121899" bIns="121899">
            <a:spAutoFit/>
          </a:bodyPr>
          <a:lstStyle>
            <a:lvl1pPr algn="ctr" defTabSz="457200">
              <a:lnSpc>
                <a:spcPct val="120000"/>
              </a:lnSpc>
              <a:spcBef>
                <a:spcPts val="2700"/>
              </a:spcBef>
              <a:defRPr sz="7200" b="1">
                <a:latin typeface="Lato Bold"/>
                <a:ea typeface="Lato Bold"/>
                <a:cs typeface="Lato Bold"/>
                <a:sym typeface="Lato Bold"/>
              </a:defRPr>
            </a:lvl1pPr>
          </a:lstStyle>
          <a:p>
            <a:r>
              <a:rPr dirty="0" smtClean="0"/>
              <a:t>Bugs</a:t>
            </a:r>
            <a:endParaRPr dirty="0"/>
          </a:p>
        </p:txBody>
      </p:sp>
    </p:spTree>
  </p:cSld>
  <p:clrMapOvr>
    <a:masterClrMapping/>
  </p:clrMapOvr>
  <p:transition spd="med" advTm="85"/>
  <p:timing>
    <p:tnLst>
      <p:par>
        <p:cTn id="1" dur="indefinite" restart="never" fill="hold"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 name="Slide Number"/>
          <p:cNvSpPr>
            <a:spLocks noGrp="1"/>
          </p:cNvSpPr>
          <p:nvPr>
            <p:ph type="sldNum" sz="quarter" idx="2"/>
          </p:nvPr>
        </p:nvSpPr>
        <p:spPr>
          <a:prstGeom prst="rect">
            <a:avLst/>
          </a:prstGeom>
        </p:spPr>
        <p:txBody>
          <a:bodyPr/>
          <a:lstStyle/>
          <a:p>
            <a:fld id="{86CB4B4D-7CA3-9044-876B-883B54F8677D}" type="slidenum">
              <a:rPr/>
            </a:fld>
            <a:endParaRPr/>
          </a:p>
        </p:txBody>
      </p:sp>
      <p:sp>
        <p:nvSpPr>
          <p:cNvPr id="1782" name="Group"/>
          <p:cNvSpPr/>
          <p:nvPr/>
        </p:nvSpPr>
        <p:spPr>
          <a:xfrm>
            <a:off x="8783699" y="483016"/>
            <a:ext cx="6810287" cy="1437641"/>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t>Conclusions</a:t>
            </a:r>
          </a:p>
        </p:txBody>
      </p:sp>
      <p:grpSp>
        <p:nvGrpSpPr>
          <p:cNvPr id="1785" name="Group"/>
          <p:cNvGrpSpPr/>
          <p:nvPr/>
        </p:nvGrpSpPr>
        <p:grpSpPr>
          <a:xfrm>
            <a:off x="2263850" y="5895620"/>
            <a:ext cx="542715" cy="542749"/>
            <a:chOff x="0" y="0"/>
            <a:chExt cx="542713" cy="542747"/>
          </a:xfrm>
        </p:grpSpPr>
        <p:sp>
          <p:nvSpPr>
            <p:cNvPr id="1783"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784"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786" name="Encodes the control plane as an SMT formula"/>
          <p:cNvSpPr/>
          <p:nvPr/>
        </p:nvSpPr>
        <p:spPr>
          <a:xfrm>
            <a:off x="3319187" y="5752974"/>
            <a:ext cx="11431573" cy="764541"/>
          </a:xfrm>
          <a:prstGeom prst="rect">
            <a:avLst/>
          </a:prstGeom>
          <a:ln w="12700">
            <a:miter lim="400000"/>
          </a:ln>
        </p:spPr>
        <p:txBody>
          <a:bodyPr wrap="none" lIns="45719" rIns="45719">
            <a:spAutoFit/>
          </a:bodyPr>
          <a:lstStyle>
            <a:lvl1pPr>
              <a:defRPr sz="4400"/>
            </a:lvl1pPr>
          </a:lstStyle>
          <a:p>
            <a:r>
              <a:t>Encodes the control plane as an SMT formula</a:t>
            </a:r>
          </a:p>
        </p:txBody>
      </p:sp>
      <p:grpSp>
        <p:nvGrpSpPr>
          <p:cNvPr id="1789" name="Group"/>
          <p:cNvGrpSpPr/>
          <p:nvPr/>
        </p:nvGrpSpPr>
        <p:grpSpPr>
          <a:xfrm>
            <a:off x="2257819" y="7299719"/>
            <a:ext cx="542715" cy="542749"/>
            <a:chOff x="0" y="0"/>
            <a:chExt cx="542713" cy="542747"/>
          </a:xfrm>
        </p:grpSpPr>
        <p:sp>
          <p:nvSpPr>
            <p:cNvPr id="1787"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788"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790" name="Can model a wide variety of features"/>
          <p:cNvSpPr/>
          <p:nvPr/>
        </p:nvSpPr>
        <p:spPr>
          <a:xfrm>
            <a:off x="3313156" y="7157073"/>
            <a:ext cx="9173727" cy="764541"/>
          </a:xfrm>
          <a:prstGeom prst="rect">
            <a:avLst/>
          </a:prstGeom>
          <a:ln w="12700">
            <a:miter lim="400000"/>
          </a:ln>
        </p:spPr>
        <p:txBody>
          <a:bodyPr wrap="none" lIns="45719" rIns="45719">
            <a:spAutoFit/>
          </a:bodyPr>
          <a:lstStyle>
            <a:lvl1pPr>
              <a:defRPr sz="4400"/>
            </a:lvl1pPr>
          </a:lstStyle>
          <a:p>
            <a:r>
              <a:t>Can model a wide variety of features</a:t>
            </a:r>
          </a:p>
        </p:txBody>
      </p:sp>
      <p:grpSp>
        <p:nvGrpSpPr>
          <p:cNvPr id="1793" name="Group"/>
          <p:cNvGrpSpPr/>
          <p:nvPr/>
        </p:nvGrpSpPr>
        <p:grpSpPr>
          <a:xfrm>
            <a:off x="2263282" y="8681364"/>
            <a:ext cx="542715" cy="542749"/>
            <a:chOff x="0" y="0"/>
            <a:chExt cx="542713" cy="542747"/>
          </a:xfrm>
        </p:grpSpPr>
        <p:sp>
          <p:nvSpPr>
            <p:cNvPr id="1791"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792"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794" name="Can verify a rich collection of properties"/>
          <p:cNvSpPr/>
          <p:nvPr/>
        </p:nvSpPr>
        <p:spPr>
          <a:xfrm>
            <a:off x="3318619" y="8538718"/>
            <a:ext cx="9887506" cy="764541"/>
          </a:xfrm>
          <a:prstGeom prst="rect">
            <a:avLst/>
          </a:prstGeom>
          <a:ln w="12700">
            <a:miter lim="400000"/>
          </a:ln>
        </p:spPr>
        <p:txBody>
          <a:bodyPr wrap="none" lIns="45719" rIns="45719">
            <a:spAutoFit/>
          </a:bodyPr>
          <a:lstStyle>
            <a:lvl1pPr>
              <a:defRPr sz="4400"/>
            </a:lvl1pPr>
          </a:lstStyle>
          <a:p>
            <a:r>
              <a:t>Can verify a rich collection of properties</a:t>
            </a:r>
          </a:p>
        </p:txBody>
      </p:sp>
      <p:sp>
        <p:nvSpPr>
          <p:cNvPr id="1795" name="Minesweeper is a general and scalable control plane verification tool"/>
          <p:cNvSpPr/>
          <p:nvPr/>
        </p:nvSpPr>
        <p:spPr>
          <a:xfrm>
            <a:off x="2205295" y="3823779"/>
            <a:ext cx="18741292" cy="828041"/>
          </a:xfrm>
          <a:prstGeom prst="rect">
            <a:avLst/>
          </a:prstGeom>
          <a:ln w="12700">
            <a:miter lim="400000"/>
          </a:ln>
        </p:spPr>
        <p:txBody>
          <a:bodyPr wrap="none" lIns="45719" rIns="45719">
            <a:spAutoFit/>
          </a:bodyPr>
          <a:lstStyle/>
          <a:p>
            <a:pPr>
              <a:defRPr sz="4800"/>
            </a:pPr>
            <a:r>
              <a:rPr b="1"/>
              <a:t>Minesweeper</a:t>
            </a:r>
            <a:r>
              <a:t> is a general and scalable control plane verification tool</a:t>
            </a:r>
          </a:p>
        </p:txBody>
      </p:sp>
      <p:grpSp>
        <p:nvGrpSpPr>
          <p:cNvPr id="1798" name="Group"/>
          <p:cNvGrpSpPr/>
          <p:nvPr/>
        </p:nvGrpSpPr>
        <p:grpSpPr>
          <a:xfrm>
            <a:off x="2283857" y="10098163"/>
            <a:ext cx="542715" cy="542749"/>
            <a:chOff x="0" y="0"/>
            <a:chExt cx="542713" cy="542747"/>
          </a:xfrm>
        </p:grpSpPr>
        <p:sp>
          <p:nvSpPr>
            <p:cNvPr id="1796"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797"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799" name="Can scale to many real networks"/>
          <p:cNvSpPr/>
          <p:nvPr/>
        </p:nvSpPr>
        <p:spPr>
          <a:xfrm>
            <a:off x="3339194" y="9955517"/>
            <a:ext cx="8210288" cy="764541"/>
          </a:xfrm>
          <a:prstGeom prst="rect">
            <a:avLst/>
          </a:prstGeom>
          <a:ln w="12700">
            <a:miter lim="400000"/>
          </a:ln>
        </p:spPr>
        <p:txBody>
          <a:bodyPr wrap="none" lIns="45719" rIns="45719">
            <a:spAutoFit/>
          </a:bodyPr>
          <a:lstStyle>
            <a:lvl1pPr>
              <a:defRPr sz="4400"/>
            </a:lvl1pPr>
          </a:lstStyle>
          <a:p>
            <a:r>
              <a:t>Can scale to many real networks</a:t>
            </a:r>
          </a:p>
        </p:txBody>
      </p:sp>
      <p:grpSp>
        <p:nvGrpSpPr>
          <p:cNvPr id="1851" name="Group"/>
          <p:cNvGrpSpPr/>
          <p:nvPr/>
        </p:nvGrpSpPr>
        <p:grpSpPr>
          <a:xfrm>
            <a:off x="14883345" y="7413879"/>
            <a:ext cx="8687040" cy="3014218"/>
            <a:chOff x="0" y="0"/>
            <a:chExt cx="8687038" cy="3014216"/>
          </a:xfrm>
        </p:grpSpPr>
        <p:grpSp>
          <p:nvGrpSpPr>
            <p:cNvPr id="1845" name="Group"/>
            <p:cNvGrpSpPr/>
            <p:nvPr/>
          </p:nvGrpSpPr>
          <p:grpSpPr>
            <a:xfrm>
              <a:off x="0" y="165040"/>
              <a:ext cx="8444951" cy="2794287"/>
              <a:chOff x="-504447" y="0"/>
              <a:chExt cx="8444950" cy="2794286"/>
            </a:xfrm>
          </p:grpSpPr>
          <p:sp>
            <p:nvSpPr>
              <p:cNvPr id="1800" name="Shape"/>
              <p:cNvSpPr/>
              <p:nvPr/>
            </p:nvSpPr>
            <p:spPr>
              <a:xfrm>
                <a:off x="1505108" y="0"/>
                <a:ext cx="4750284" cy="2794287"/>
              </a:xfrm>
              <a:custGeom>
                <a:avLst/>
                <a:gdLst/>
                <a:ahLst/>
                <a:cxnLst>
                  <a:cxn ang="0">
                    <a:pos x="wd2" y="hd2"/>
                  </a:cxn>
                  <a:cxn ang="5400000">
                    <a:pos x="wd2" y="hd2"/>
                  </a:cxn>
                  <a:cxn ang="10800000">
                    <a:pos x="wd2" y="hd2"/>
                  </a:cxn>
                  <a:cxn ang="16200000">
                    <a:pos x="wd2" y="hd2"/>
                  </a:cxn>
                </a:cxnLst>
                <a:rect l="0" t="0" r="r" b="b"/>
                <a:pathLst>
                  <a:path w="21600" h="21600" extrusionOk="0">
                    <a:moveTo>
                      <a:pt x="21593" y="4657"/>
                    </a:moveTo>
                    <a:lnTo>
                      <a:pt x="21545" y="4644"/>
                    </a:lnTo>
                    <a:lnTo>
                      <a:pt x="21559" y="4606"/>
                    </a:lnTo>
                    <a:lnTo>
                      <a:pt x="21573" y="4529"/>
                    </a:lnTo>
                    <a:lnTo>
                      <a:pt x="21573" y="4389"/>
                    </a:lnTo>
                    <a:lnTo>
                      <a:pt x="21566" y="4325"/>
                    </a:lnTo>
                    <a:lnTo>
                      <a:pt x="21559" y="4376"/>
                    </a:lnTo>
                    <a:lnTo>
                      <a:pt x="21525" y="4376"/>
                    </a:lnTo>
                    <a:lnTo>
                      <a:pt x="21464" y="4363"/>
                    </a:lnTo>
                    <a:lnTo>
                      <a:pt x="21409" y="4274"/>
                    </a:lnTo>
                    <a:lnTo>
                      <a:pt x="21389" y="4210"/>
                    </a:lnTo>
                    <a:lnTo>
                      <a:pt x="21382" y="4159"/>
                    </a:lnTo>
                    <a:lnTo>
                      <a:pt x="21382" y="3955"/>
                    </a:lnTo>
                    <a:lnTo>
                      <a:pt x="21279" y="3853"/>
                    </a:lnTo>
                    <a:lnTo>
                      <a:pt x="21279" y="2488"/>
                    </a:lnTo>
                    <a:lnTo>
                      <a:pt x="21102" y="2169"/>
                    </a:lnTo>
                    <a:lnTo>
                      <a:pt x="21054" y="2169"/>
                    </a:lnTo>
                    <a:lnTo>
                      <a:pt x="21006" y="2309"/>
                    </a:lnTo>
                    <a:lnTo>
                      <a:pt x="20884" y="2348"/>
                    </a:lnTo>
                    <a:lnTo>
                      <a:pt x="20802" y="2284"/>
                    </a:lnTo>
                    <a:lnTo>
                      <a:pt x="20788" y="2245"/>
                    </a:lnTo>
                    <a:lnTo>
                      <a:pt x="20768" y="2169"/>
                    </a:lnTo>
                    <a:lnTo>
                      <a:pt x="20720" y="2080"/>
                    </a:lnTo>
                    <a:lnTo>
                      <a:pt x="20679" y="2067"/>
                    </a:lnTo>
                    <a:lnTo>
                      <a:pt x="20638" y="2118"/>
                    </a:lnTo>
                    <a:lnTo>
                      <a:pt x="20454" y="2692"/>
                    </a:lnTo>
                    <a:lnTo>
                      <a:pt x="20427" y="2998"/>
                    </a:lnTo>
                    <a:lnTo>
                      <a:pt x="20386" y="3151"/>
                    </a:lnTo>
                    <a:lnTo>
                      <a:pt x="20379" y="3228"/>
                    </a:lnTo>
                    <a:lnTo>
                      <a:pt x="20345" y="3343"/>
                    </a:lnTo>
                    <a:lnTo>
                      <a:pt x="20324" y="3432"/>
                    </a:lnTo>
                    <a:lnTo>
                      <a:pt x="20297" y="3891"/>
                    </a:lnTo>
                    <a:lnTo>
                      <a:pt x="20290" y="3917"/>
                    </a:lnTo>
                    <a:lnTo>
                      <a:pt x="20242" y="3981"/>
                    </a:lnTo>
                    <a:lnTo>
                      <a:pt x="20222" y="4044"/>
                    </a:lnTo>
                    <a:lnTo>
                      <a:pt x="20215" y="4108"/>
                    </a:lnTo>
                    <a:lnTo>
                      <a:pt x="20222" y="4185"/>
                    </a:lnTo>
                    <a:lnTo>
                      <a:pt x="20222" y="4210"/>
                    </a:lnTo>
                    <a:lnTo>
                      <a:pt x="20174" y="4172"/>
                    </a:lnTo>
                    <a:lnTo>
                      <a:pt x="20167" y="4185"/>
                    </a:lnTo>
                    <a:lnTo>
                      <a:pt x="20167" y="4261"/>
                    </a:lnTo>
                    <a:lnTo>
                      <a:pt x="20092" y="4210"/>
                    </a:lnTo>
                    <a:lnTo>
                      <a:pt x="20031" y="4249"/>
                    </a:lnTo>
                    <a:lnTo>
                      <a:pt x="20017" y="4274"/>
                    </a:lnTo>
                    <a:lnTo>
                      <a:pt x="19928" y="4300"/>
                    </a:lnTo>
                    <a:lnTo>
                      <a:pt x="19908" y="4338"/>
                    </a:lnTo>
                    <a:lnTo>
                      <a:pt x="19867" y="4542"/>
                    </a:lnTo>
                    <a:lnTo>
                      <a:pt x="18571" y="4542"/>
                    </a:lnTo>
                    <a:lnTo>
                      <a:pt x="18462" y="4733"/>
                    </a:lnTo>
                    <a:lnTo>
                      <a:pt x="18332" y="4874"/>
                    </a:lnTo>
                    <a:lnTo>
                      <a:pt x="18312" y="4938"/>
                    </a:lnTo>
                    <a:lnTo>
                      <a:pt x="18305" y="4950"/>
                    </a:lnTo>
                    <a:lnTo>
                      <a:pt x="18298" y="5027"/>
                    </a:lnTo>
                    <a:lnTo>
                      <a:pt x="18257" y="5154"/>
                    </a:lnTo>
                    <a:lnTo>
                      <a:pt x="18114" y="5333"/>
                    </a:lnTo>
                    <a:lnTo>
                      <a:pt x="18086" y="5397"/>
                    </a:lnTo>
                    <a:lnTo>
                      <a:pt x="18093" y="5461"/>
                    </a:lnTo>
                    <a:lnTo>
                      <a:pt x="18148" y="5461"/>
                    </a:lnTo>
                    <a:lnTo>
                      <a:pt x="18168" y="5499"/>
                    </a:lnTo>
                    <a:lnTo>
                      <a:pt x="18161" y="5563"/>
                    </a:lnTo>
                    <a:lnTo>
                      <a:pt x="18141" y="5601"/>
                    </a:lnTo>
                    <a:lnTo>
                      <a:pt x="18114" y="5575"/>
                    </a:lnTo>
                    <a:lnTo>
                      <a:pt x="18107" y="5614"/>
                    </a:lnTo>
                    <a:lnTo>
                      <a:pt x="18114" y="5639"/>
                    </a:lnTo>
                    <a:lnTo>
                      <a:pt x="18148" y="5716"/>
                    </a:lnTo>
                    <a:lnTo>
                      <a:pt x="18155" y="5843"/>
                    </a:lnTo>
                    <a:lnTo>
                      <a:pt x="18148" y="5945"/>
                    </a:lnTo>
                    <a:lnTo>
                      <a:pt x="18032" y="5971"/>
                    </a:lnTo>
                    <a:lnTo>
                      <a:pt x="17923" y="6124"/>
                    </a:lnTo>
                    <a:lnTo>
                      <a:pt x="17854" y="6175"/>
                    </a:lnTo>
                    <a:lnTo>
                      <a:pt x="17718" y="6175"/>
                    </a:lnTo>
                    <a:lnTo>
                      <a:pt x="17691" y="6162"/>
                    </a:lnTo>
                    <a:lnTo>
                      <a:pt x="17616" y="6201"/>
                    </a:lnTo>
                    <a:lnTo>
                      <a:pt x="17568" y="6124"/>
                    </a:lnTo>
                    <a:lnTo>
                      <a:pt x="17466" y="6086"/>
                    </a:lnTo>
                    <a:lnTo>
                      <a:pt x="17418" y="6086"/>
                    </a:lnTo>
                    <a:lnTo>
                      <a:pt x="17275" y="6111"/>
                    </a:lnTo>
                    <a:lnTo>
                      <a:pt x="17131" y="6175"/>
                    </a:lnTo>
                    <a:lnTo>
                      <a:pt x="17063" y="6239"/>
                    </a:lnTo>
                    <a:lnTo>
                      <a:pt x="17084" y="6366"/>
                    </a:lnTo>
                    <a:lnTo>
                      <a:pt x="17118" y="6456"/>
                    </a:lnTo>
                    <a:lnTo>
                      <a:pt x="17131" y="6609"/>
                    </a:lnTo>
                    <a:lnTo>
                      <a:pt x="17049" y="6775"/>
                    </a:lnTo>
                    <a:lnTo>
                      <a:pt x="17022" y="6839"/>
                    </a:lnTo>
                    <a:lnTo>
                      <a:pt x="16995" y="6864"/>
                    </a:lnTo>
                    <a:lnTo>
                      <a:pt x="16974" y="6877"/>
                    </a:lnTo>
                    <a:lnTo>
                      <a:pt x="16906" y="7004"/>
                    </a:lnTo>
                    <a:lnTo>
                      <a:pt x="16790" y="7145"/>
                    </a:lnTo>
                    <a:lnTo>
                      <a:pt x="16729" y="7221"/>
                    </a:lnTo>
                    <a:lnTo>
                      <a:pt x="16654" y="7247"/>
                    </a:lnTo>
                    <a:lnTo>
                      <a:pt x="16592" y="7336"/>
                    </a:lnTo>
                    <a:lnTo>
                      <a:pt x="16504" y="7425"/>
                    </a:lnTo>
                    <a:lnTo>
                      <a:pt x="16401" y="7464"/>
                    </a:lnTo>
                    <a:lnTo>
                      <a:pt x="16278" y="7566"/>
                    </a:lnTo>
                    <a:lnTo>
                      <a:pt x="16033" y="7834"/>
                    </a:lnTo>
                    <a:lnTo>
                      <a:pt x="15924" y="7834"/>
                    </a:lnTo>
                    <a:lnTo>
                      <a:pt x="15801" y="7910"/>
                    </a:lnTo>
                    <a:lnTo>
                      <a:pt x="15664" y="7885"/>
                    </a:lnTo>
                    <a:lnTo>
                      <a:pt x="15651" y="7834"/>
                    </a:lnTo>
                    <a:lnTo>
                      <a:pt x="15596" y="7834"/>
                    </a:lnTo>
                    <a:lnTo>
                      <a:pt x="15562" y="7821"/>
                    </a:lnTo>
                    <a:lnTo>
                      <a:pt x="15514" y="7744"/>
                    </a:lnTo>
                    <a:lnTo>
                      <a:pt x="15412" y="7681"/>
                    </a:lnTo>
                    <a:lnTo>
                      <a:pt x="15446" y="7591"/>
                    </a:lnTo>
                    <a:lnTo>
                      <a:pt x="15542" y="7413"/>
                    </a:lnTo>
                    <a:lnTo>
                      <a:pt x="15542" y="7272"/>
                    </a:lnTo>
                    <a:lnTo>
                      <a:pt x="15576" y="7119"/>
                    </a:lnTo>
                    <a:lnTo>
                      <a:pt x="15617" y="7055"/>
                    </a:lnTo>
                    <a:lnTo>
                      <a:pt x="15617" y="6953"/>
                    </a:lnTo>
                    <a:lnTo>
                      <a:pt x="15623" y="6902"/>
                    </a:lnTo>
                    <a:lnTo>
                      <a:pt x="15664" y="6813"/>
                    </a:lnTo>
                    <a:lnTo>
                      <a:pt x="15746" y="6813"/>
                    </a:lnTo>
                    <a:lnTo>
                      <a:pt x="15801" y="6469"/>
                    </a:lnTo>
                    <a:lnTo>
                      <a:pt x="15801" y="6379"/>
                    </a:lnTo>
                    <a:lnTo>
                      <a:pt x="15794" y="6405"/>
                    </a:lnTo>
                    <a:lnTo>
                      <a:pt x="15774" y="6328"/>
                    </a:lnTo>
                    <a:lnTo>
                      <a:pt x="15746" y="6239"/>
                    </a:lnTo>
                    <a:lnTo>
                      <a:pt x="15726" y="5818"/>
                    </a:lnTo>
                    <a:lnTo>
                      <a:pt x="15699" y="5677"/>
                    </a:lnTo>
                    <a:lnTo>
                      <a:pt x="15617" y="5422"/>
                    </a:lnTo>
                    <a:lnTo>
                      <a:pt x="15555" y="5435"/>
                    </a:lnTo>
                    <a:lnTo>
                      <a:pt x="15439" y="5537"/>
                    </a:lnTo>
                    <a:lnTo>
                      <a:pt x="15432" y="5550"/>
                    </a:lnTo>
                    <a:lnTo>
                      <a:pt x="15392" y="5754"/>
                    </a:lnTo>
                    <a:lnTo>
                      <a:pt x="15337" y="5818"/>
                    </a:lnTo>
                    <a:lnTo>
                      <a:pt x="15296" y="5843"/>
                    </a:lnTo>
                    <a:lnTo>
                      <a:pt x="15248" y="5818"/>
                    </a:lnTo>
                    <a:lnTo>
                      <a:pt x="15228" y="5754"/>
                    </a:lnTo>
                    <a:lnTo>
                      <a:pt x="15248" y="5639"/>
                    </a:lnTo>
                    <a:lnTo>
                      <a:pt x="15282" y="5512"/>
                    </a:lnTo>
                    <a:lnTo>
                      <a:pt x="15378" y="5371"/>
                    </a:lnTo>
                    <a:lnTo>
                      <a:pt x="15405" y="5256"/>
                    </a:lnTo>
                    <a:lnTo>
                      <a:pt x="15446" y="5154"/>
                    </a:lnTo>
                    <a:lnTo>
                      <a:pt x="15467" y="5078"/>
                    </a:lnTo>
                    <a:lnTo>
                      <a:pt x="15467" y="4950"/>
                    </a:lnTo>
                    <a:lnTo>
                      <a:pt x="15439" y="4682"/>
                    </a:lnTo>
                    <a:lnTo>
                      <a:pt x="15412" y="4593"/>
                    </a:lnTo>
                    <a:lnTo>
                      <a:pt x="15412" y="4504"/>
                    </a:lnTo>
                    <a:lnTo>
                      <a:pt x="15432" y="4453"/>
                    </a:lnTo>
                    <a:lnTo>
                      <a:pt x="15439" y="4440"/>
                    </a:lnTo>
                    <a:lnTo>
                      <a:pt x="15398" y="4261"/>
                    </a:lnTo>
                    <a:lnTo>
                      <a:pt x="15357" y="4185"/>
                    </a:lnTo>
                    <a:lnTo>
                      <a:pt x="15248" y="4121"/>
                    </a:lnTo>
                    <a:lnTo>
                      <a:pt x="15207" y="4057"/>
                    </a:lnTo>
                    <a:lnTo>
                      <a:pt x="15180" y="4032"/>
                    </a:lnTo>
                    <a:lnTo>
                      <a:pt x="15085" y="3904"/>
                    </a:lnTo>
                    <a:lnTo>
                      <a:pt x="15050" y="3866"/>
                    </a:lnTo>
                    <a:lnTo>
                      <a:pt x="15003" y="3891"/>
                    </a:lnTo>
                    <a:lnTo>
                      <a:pt x="14996" y="3853"/>
                    </a:lnTo>
                    <a:lnTo>
                      <a:pt x="14914" y="3815"/>
                    </a:lnTo>
                    <a:lnTo>
                      <a:pt x="14839" y="3828"/>
                    </a:lnTo>
                    <a:lnTo>
                      <a:pt x="14805" y="3917"/>
                    </a:lnTo>
                    <a:lnTo>
                      <a:pt x="14805" y="3981"/>
                    </a:lnTo>
                    <a:lnTo>
                      <a:pt x="14812" y="4057"/>
                    </a:lnTo>
                    <a:lnTo>
                      <a:pt x="14846" y="4134"/>
                    </a:lnTo>
                    <a:lnTo>
                      <a:pt x="14825" y="4172"/>
                    </a:lnTo>
                    <a:lnTo>
                      <a:pt x="14737" y="4249"/>
                    </a:lnTo>
                    <a:lnTo>
                      <a:pt x="14675" y="4261"/>
                    </a:lnTo>
                    <a:lnTo>
                      <a:pt x="14668" y="4453"/>
                    </a:lnTo>
                    <a:lnTo>
                      <a:pt x="14662" y="4593"/>
                    </a:lnTo>
                    <a:lnTo>
                      <a:pt x="14627" y="4606"/>
                    </a:lnTo>
                    <a:lnTo>
                      <a:pt x="14600" y="4682"/>
                    </a:lnTo>
                    <a:lnTo>
                      <a:pt x="14593" y="4644"/>
                    </a:lnTo>
                    <a:lnTo>
                      <a:pt x="14586" y="4478"/>
                    </a:lnTo>
                    <a:lnTo>
                      <a:pt x="14566" y="4402"/>
                    </a:lnTo>
                    <a:lnTo>
                      <a:pt x="14532" y="4453"/>
                    </a:lnTo>
                    <a:lnTo>
                      <a:pt x="14498" y="4529"/>
                    </a:lnTo>
                    <a:lnTo>
                      <a:pt x="14409" y="4619"/>
                    </a:lnTo>
                    <a:lnTo>
                      <a:pt x="14389" y="4746"/>
                    </a:lnTo>
                    <a:lnTo>
                      <a:pt x="14355" y="4823"/>
                    </a:lnTo>
                    <a:lnTo>
                      <a:pt x="14355" y="4963"/>
                    </a:lnTo>
                    <a:lnTo>
                      <a:pt x="14348" y="5052"/>
                    </a:lnTo>
                    <a:lnTo>
                      <a:pt x="14341" y="5205"/>
                    </a:lnTo>
                    <a:lnTo>
                      <a:pt x="14348" y="5256"/>
                    </a:lnTo>
                    <a:lnTo>
                      <a:pt x="14307" y="5308"/>
                    </a:lnTo>
                    <a:lnTo>
                      <a:pt x="14293" y="5550"/>
                    </a:lnTo>
                    <a:lnTo>
                      <a:pt x="14259" y="5831"/>
                    </a:lnTo>
                    <a:lnTo>
                      <a:pt x="14307" y="6124"/>
                    </a:lnTo>
                    <a:lnTo>
                      <a:pt x="14348" y="6252"/>
                    </a:lnTo>
                    <a:lnTo>
                      <a:pt x="14368" y="6366"/>
                    </a:lnTo>
                    <a:lnTo>
                      <a:pt x="14355" y="6800"/>
                    </a:lnTo>
                    <a:lnTo>
                      <a:pt x="14293" y="7132"/>
                    </a:lnTo>
                    <a:lnTo>
                      <a:pt x="14218" y="7400"/>
                    </a:lnTo>
                    <a:lnTo>
                      <a:pt x="14198" y="7502"/>
                    </a:lnTo>
                    <a:lnTo>
                      <a:pt x="14109" y="7617"/>
                    </a:lnTo>
                    <a:lnTo>
                      <a:pt x="14013" y="7732"/>
                    </a:lnTo>
                    <a:lnTo>
                      <a:pt x="13959" y="7732"/>
                    </a:lnTo>
                    <a:lnTo>
                      <a:pt x="13911" y="7681"/>
                    </a:lnTo>
                    <a:lnTo>
                      <a:pt x="13877" y="7668"/>
                    </a:lnTo>
                    <a:lnTo>
                      <a:pt x="13863" y="7591"/>
                    </a:lnTo>
                    <a:lnTo>
                      <a:pt x="13836" y="7425"/>
                    </a:lnTo>
                    <a:lnTo>
                      <a:pt x="13781" y="7145"/>
                    </a:lnTo>
                    <a:lnTo>
                      <a:pt x="13781" y="6698"/>
                    </a:lnTo>
                    <a:lnTo>
                      <a:pt x="13754" y="6456"/>
                    </a:lnTo>
                    <a:lnTo>
                      <a:pt x="13747" y="6252"/>
                    </a:lnTo>
                    <a:lnTo>
                      <a:pt x="13768" y="6086"/>
                    </a:lnTo>
                    <a:lnTo>
                      <a:pt x="13829" y="5818"/>
                    </a:lnTo>
                    <a:lnTo>
                      <a:pt x="13829" y="5639"/>
                    </a:lnTo>
                    <a:lnTo>
                      <a:pt x="13850" y="5512"/>
                    </a:lnTo>
                    <a:lnTo>
                      <a:pt x="13891" y="5269"/>
                    </a:lnTo>
                    <a:lnTo>
                      <a:pt x="13891" y="5154"/>
                    </a:lnTo>
                    <a:lnTo>
                      <a:pt x="13904" y="4989"/>
                    </a:lnTo>
                    <a:lnTo>
                      <a:pt x="13938" y="4823"/>
                    </a:lnTo>
                    <a:lnTo>
                      <a:pt x="14007" y="4619"/>
                    </a:lnTo>
                    <a:lnTo>
                      <a:pt x="14054" y="4389"/>
                    </a:lnTo>
                    <a:lnTo>
                      <a:pt x="14041" y="4261"/>
                    </a:lnTo>
                    <a:lnTo>
                      <a:pt x="13945" y="4465"/>
                    </a:lnTo>
                    <a:lnTo>
                      <a:pt x="13938" y="4580"/>
                    </a:lnTo>
                    <a:lnTo>
                      <a:pt x="13925" y="4682"/>
                    </a:lnTo>
                    <a:lnTo>
                      <a:pt x="13877" y="4708"/>
                    </a:lnTo>
                    <a:lnTo>
                      <a:pt x="13720" y="4963"/>
                    </a:lnTo>
                    <a:lnTo>
                      <a:pt x="13720" y="4912"/>
                    </a:lnTo>
                    <a:lnTo>
                      <a:pt x="13768" y="4708"/>
                    </a:lnTo>
                    <a:lnTo>
                      <a:pt x="13788" y="4644"/>
                    </a:lnTo>
                    <a:lnTo>
                      <a:pt x="13829" y="4580"/>
                    </a:lnTo>
                    <a:lnTo>
                      <a:pt x="13877" y="4414"/>
                    </a:lnTo>
                    <a:lnTo>
                      <a:pt x="14034" y="3930"/>
                    </a:lnTo>
                    <a:lnTo>
                      <a:pt x="14095" y="3776"/>
                    </a:lnTo>
                    <a:lnTo>
                      <a:pt x="14123" y="3789"/>
                    </a:lnTo>
                    <a:lnTo>
                      <a:pt x="14170" y="3751"/>
                    </a:lnTo>
                    <a:lnTo>
                      <a:pt x="14225" y="3662"/>
                    </a:lnTo>
                    <a:lnTo>
                      <a:pt x="14218" y="3917"/>
                    </a:lnTo>
                    <a:lnTo>
                      <a:pt x="14259" y="3904"/>
                    </a:lnTo>
                    <a:lnTo>
                      <a:pt x="14375" y="3662"/>
                    </a:lnTo>
                    <a:lnTo>
                      <a:pt x="14464" y="3623"/>
                    </a:lnTo>
                    <a:lnTo>
                      <a:pt x="14573" y="3585"/>
                    </a:lnTo>
                    <a:lnTo>
                      <a:pt x="14627" y="3483"/>
                    </a:lnTo>
                    <a:lnTo>
                      <a:pt x="14702" y="3445"/>
                    </a:lnTo>
                    <a:lnTo>
                      <a:pt x="14784" y="3496"/>
                    </a:lnTo>
                    <a:lnTo>
                      <a:pt x="14859" y="3560"/>
                    </a:lnTo>
                    <a:lnTo>
                      <a:pt x="14880" y="3585"/>
                    </a:lnTo>
                    <a:lnTo>
                      <a:pt x="14900" y="3649"/>
                    </a:lnTo>
                    <a:lnTo>
                      <a:pt x="14962" y="3649"/>
                    </a:lnTo>
                    <a:lnTo>
                      <a:pt x="14969" y="3560"/>
                    </a:lnTo>
                    <a:lnTo>
                      <a:pt x="14989" y="3509"/>
                    </a:lnTo>
                    <a:lnTo>
                      <a:pt x="15023" y="3547"/>
                    </a:lnTo>
                    <a:lnTo>
                      <a:pt x="15044" y="3623"/>
                    </a:lnTo>
                    <a:lnTo>
                      <a:pt x="15173" y="3560"/>
                    </a:lnTo>
                    <a:lnTo>
                      <a:pt x="15221" y="3560"/>
                    </a:lnTo>
                    <a:lnTo>
                      <a:pt x="15221" y="3547"/>
                    </a:lnTo>
                    <a:lnTo>
                      <a:pt x="15214" y="3509"/>
                    </a:lnTo>
                    <a:lnTo>
                      <a:pt x="15180" y="3470"/>
                    </a:lnTo>
                    <a:lnTo>
                      <a:pt x="15153" y="3406"/>
                    </a:lnTo>
                    <a:lnTo>
                      <a:pt x="15112" y="3355"/>
                    </a:lnTo>
                    <a:lnTo>
                      <a:pt x="15112" y="3215"/>
                    </a:lnTo>
                    <a:lnTo>
                      <a:pt x="15098" y="3139"/>
                    </a:lnTo>
                    <a:lnTo>
                      <a:pt x="15071" y="3037"/>
                    </a:lnTo>
                    <a:lnTo>
                      <a:pt x="15023" y="3037"/>
                    </a:lnTo>
                    <a:lnTo>
                      <a:pt x="14921" y="3062"/>
                    </a:lnTo>
                    <a:lnTo>
                      <a:pt x="14866" y="3037"/>
                    </a:lnTo>
                    <a:lnTo>
                      <a:pt x="14812" y="2973"/>
                    </a:lnTo>
                    <a:lnTo>
                      <a:pt x="14812" y="2832"/>
                    </a:lnTo>
                    <a:lnTo>
                      <a:pt x="14791" y="2756"/>
                    </a:lnTo>
                    <a:lnTo>
                      <a:pt x="14737" y="2756"/>
                    </a:lnTo>
                    <a:lnTo>
                      <a:pt x="14668" y="2820"/>
                    </a:lnTo>
                    <a:lnTo>
                      <a:pt x="14607" y="2858"/>
                    </a:lnTo>
                    <a:lnTo>
                      <a:pt x="14402" y="2832"/>
                    </a:lnTo>
                    <a:lnTo>
                      <a:pt x="14334" y="2922"/>
                    </a:lnTo>
                    <a:lnTo>
                      <a:pt x="14273" y="2960"/>
                    </a:lnTo>
                    <a:lnTo>
                      <a:pt x="14225" y="3062"/>
                    </a:lnTo>
                    <a:lnTo>
                      <a:pt x="14191" y="3088"/>
                    </a:lnTo>
                    <a:lnTo>
                      <a:pt x="14020" y="3024"/>
                    </a:lnTo>
                    <a:lnTo>
                      <a:pt x="13966" y="3037"/>
                    </a:lnTo>
                    <a:lnTo>
                      <a:pt x="13891" y="2896"/>
                    </a:lnTo>
                    <a:lnTo>
                      <a:pt x="13850" y="2769"/>
                    </a:lnTo>
                    <a:lnTo>
                      <a:pt x="13720" y="2654"/>
                    </a:lnTo>
                    <a:lnTo>
                      <a:pt x="13611" y="2679"/>
                    </a:lnTo>
                    <a:lnTo>
                      <a:pt x="13577" y="2667"/>
                    </a:lnTo>
                    <a:lnTo>
                      <a:pt x="13529" y="2756"/>
                    </a:lnTo>
                    <a:lnTo>
                      <a:pt x="13522" y="2718"/>
                    </a:lnTo>
                    <a:lnTo>
                      <a:pt x="13529" y="2552"/>
                    </a:lnTo>
                    <a:lnTo>
                      <a:pt x="13563" y="2475"/>
                    </a:lnTo>
                    <a:lnTo>
                      <a:pt x="13611" y="2424"/>
                    </a:lnTo>
                    <a:lnTo>
                      <a:pt x="13720" y="2182"/>
                    </a:lnTo>
                    <a:lnTo>
                      <a:pt x="13781" y="2105"/>
                    </a:lnTo>
                    <a:lnTo>
                      <a:pt x="13788" y="2041"/>
                    </a:lnTo>
                    <a:lnTo>
                      <a:pt x="13768" y="2029"/>
                    </a:lnTo>
                    <a:lnTo>
                      <a:pt x="13693" y="2041"/>
                    </a:lnTo>
                    <a:lnTo>
                      <a:pt x="13618" y="2080"/>
                    </a:lnTo>
                    <a:lnTo>
                      <a:pt x="13543" y="2169"/>
                    </a:lnTo>
                    <a:lnTo>
                      <a:pt x="13433" y="2284"/>
                    </a:lnTo>
                    <a:lnTo>
                      <a:pt x="13358" y="2462"/>
                    </a:lnTo>
                    <a:lnTo>
                      <a:pt x="13283" y="2539"/>
                    </a:lnTo>
                    <a:lnTo>
                      <a:pt x="13208" y="2654"/>
                    </a:lnTo>
                    <a:lnTo>
                      <a:pt x="13106" y="2692"/>
                    </a:lnTo>
                    <a:lnTo>
                      <a:pt x="13024" y="2743"/>
                    </a:lnTo>
                    <a:lnTo>
                      <a:pt x="12895" y="2922"/>
                    </a:lnTo>
                    <a:lnTo>
                      <a:pt x="12806" y="2934"/>
                    </a:lnTo>
                    <a:lnTo>
                      <a:pt x="12663" y="2896"/>
                    </a:lnTo>
                    <a:lnTo>
                      <a:pt x="12642" y="2960"/>
                    </a:lnTo>
                    <a:lnTo>
                      <a:pt x="12628" y="2934"/>
                    </a:lnTo>
                    <a:lnTo>
                      <a:pt x="12649" y="2794"/>
                    </a:lnTo>
                    <a:lnTo>
                      <a:pt x="12649" y="2667"/>
                    </a:lnTo>
                    <a:lnTo>
                      <a:pt x="12608" y="2590"/>
                    </a:lnTo>
                    <a:lnTo>
                      <a:pt x="12356" y="2883"/>
                    </a:lnTo>
                    <a:lnTo>
                      <a:pt x="12274" y="2922"/>
                    </a:lnTo>
                    <a:lnTo>
                      <a:pt x="12212" y="2896"/>
                    </a:lnTo>
                    <a:lnTo>
                      <a:pt x="12178" y="2820"/>
                    </a:lnTo>
                    <a:lnTo>
                      <a:pt x="12226" y="2718"/>
                    </a:lnTo>
                    <a:lnTo>
                      <a:pt x="12492" y="2284"/>
                    </a:lnTo>
                    <a:lnTo>
                      <a:pt x="12772" y="1850"/>
                    </a:lnTo>
                    <a:lnTo>
                      <a:pt x="12908" y="1761"/>
                    </a:lnTo>
                    <a:lnTo>
                      <a:pt x="13065" y="1505"/>
                    </a:lnTo>
                    <a:lnTo>
                      <a:pt x="13031" y="1505"/>
                    </a:lnTo>
                    <a:lnTo>
                      <a:pt x="12935" y="1416"/>
                    </a:lnTo>
                    <a:lnTo>
                      <a:pt x="12758" y="1416"/>
                    </a:lnTo>
                    <a:lnTo>
                      <a:pt x="12642" y="1314"/>
                    </a:lnTo>
                    <a:lnTo>
                      <a:pt x="12581" y="1327"/>
                    </a:lnTo>
                    <a:lnTo>
                      <a:pt x="12492" y="1416"/>
                    </a:lnTo>
                    <a:lnTo>
                      <a:pt x="12444" y="1429"/>
                    </a:lnTo>
                    <a:lnTo>
                      <a:pt x="12362" y="1352"/>
                    </a:lnTo>
                    <a:lnTo>
                      <a:pt x="12315" y="1225"/>
                    </a:lnTo>
                    <a:lnTo>
                      <a:pt x="12226" y="1174"/>
                    </a:lnTo>
                    <a:lnTo>
                      <a:pt x="12178" y="1097"/>
                    </a:lnTo>
                    <a:lnTo>
                      <a:pt x="12117" y="1072"/>
                    </a:lnTo>
                    <a:lnTo>
                      <a:pt x="12089" y="1033"/>
                    </a:lnTo>
                    <a:lnTo>
                      <a:pt x="12042" y="944"/>
                    </a:lnTo>
                    <a:lnTo>
                      <a:pt x="11987" y="868"/>
                    </a:lnTo>
                    <a:lnTo>
                      <a:pt x="11919" y="817"/>
                    </a:lnTo>
                    <a:lnTo>
                      <a:pt x="11742" y="804"/>
                    </a:lnTo>
                    <a:lnTo>
                      <a:pt x="11687" y="868"/>
                    </a:lnTo>
                    <a:lnTo>
                      <a:pt x="11612" y="868"/>
                    </a:lnTo>
                    <a:lnTo>
                      <a:pt x="11564" y="842"/>
                    </a:lnTo>
                    <a:lnTo>
                      <a:pt x="11564" y="817"/>
                    </a:lnTo>
                    <a:lnTo>
                      <a:pt x="11550" y="804"/>
                    </a:lnTo>
                    <a:lnTo>
                      <a:pt x="11455" y="753"/>
                    </a:lnTo>
                    <a:lnTo>
                      <a:pt x="11428" y="702"/>
                    </a:lnTo>
                    <a:lnTo>
                      <a:pt x="11359" y="740"/>
                    </a:lnTo>
                    <a:lnTo>
                      <a:pt x="11332" y="740"/>
                    </a:lnTo>
                    <a:lnTo>
                      <a:pt x="11325" y="702"/>
                    </a:lnTo>
                    <a:lnTo>
                      <a:pt x="11264" y="727"/>
                    </a:lnTo>
                    <a:lnTo>
                      <a:pt x="11209" y="434"/>
                    </a:lnTo>
                    <a:lnTo>
                      <a:pt x="11189" y="421"/>
                    </a:lnTo>
                    <a:lnTo>
                      <a:pt x="11114" y="13"/>
                    </a:lnTo>
                    <a:lnTo>
                      <a:pt x="11066" y="0"/>
                    </a:lnTo>
                    <a:lnTo>
                      <a:pt x="11032" y="0"/>
                    </a:lnTo>
                    <a:lnTo>
                      <a:pt x="11032" y="459"/>
                    </a:lnTo>
                    <a:lnTo>
                      <a:pt x="5472" y="459"/>
                    </a:lnTo>
                    <a:lnTo>
                      <a:pt x="5137" y="434"/>
                    </a:lnTo>
                    <a:lnTo>
                      <a:pt x="716" y="434"/>
                    </a:lnTo>
                    <a:lnTo>
                      <a:pt x="737" y="549"/>
                    </a:lnTo>
                    <a:lnTo>
                      <a:pt x="771" y="638"/>
                    </a:lnTo>
                    <a:lnTo>
                      <a:pt x="826" y="638"/>
                    </a:lnTo>
                    <a:lnTo>
                      <a:pt x="880" y="676"/>
                    </a:lnTo>
                    <a:lnTo>
                      <a:pt x="907" y="740"/>
                    </a:lnTo>
                    <a:lnTo>
                      <a:pt x="901" y="753"/>
                    </a:lnTo>
                    <a:lnTo>
                      <a:pt x="873" y="727"/>
                    </a:lnTo>
                    <a:lnTo>
                      <a:pt x="846" y="740"/>
                    </a:lnTo>
                    <a:lnTo>
                      <a:pt x="846" y="842"/>
                    </a:lnTo>
                    <a:lnTo>
                      <a:pt x="812" y="944"/>
                    </a:lnTo>
                    <a:lnTo>
                      <a:pt x="791" y="957"/>
                    </a:lnTo>
                    <a:lnTo>
                      <a:pt x="791" y="970"/>
                    </a:lnTo>
                    <a:lnTo>
                      <a:pt x="832" y="1033"/>
                    </a:lnTo>
                    <a:lnTo>
                      <a:pt x="866" y="1072"/>
                    </a:lnTo>
                    <a:lnTo>
                      <a:pt x="873" y="1110"/>
                    </a:lnTo>
                    <a:lnTo>
                      <a:pt x="907" y="1314"/>
                    </a:lnTo>
                    <a:lnTo>
                      <a:pt x="907" y="1518"/>
                    </a:lnTo>
                    <a:lnTo>
                      <a:pt x="901" y="1697"/>
                    </a:lnTo>
                    <a:lnTo>
                      <a:pt x="887" y="1697"/>
                    </a:lnTo>
                    <a:lnTo>
                      <a:pt x="866" y="1595"/>
                    </a:lnTo>
                    <a:lnTo>
                      <a:pt x="846" y="1595"/>
                    </a:lnTo>
                    <a:lnTo>
                      <a:pt x="805" y="1620"/>
                    </a:lnTo>
                    <a:lnTo>
                      <a:pt x="757" y="1824"/>
                    </a:lnTo>
                    <a:lnTo>
                      <a:pt x="689" y="1914"/>
                    </a:lnTo>
                    <a:lnTo>
                      <a:pt x="669" y="1978"/>
                    </a:lnTo>
                    <a:lnTo>
                      <a:pt x="689" y="1990"/>
                    </a:lnTo>
                    <a:lnTo>
                      <a:pt x="689" y="2067"/>
                    </a:lnTo>
                    <a:lnTo>
                      <a:pt x="628" y="2067"/>
                    </a:lnTo>
                    <a:lnTo>
                      <a:pt x="628" y="1927"/>
                    </a:lnTo>
                    <a:lnTo>
                      <a:pt x="689" y="1659"/>
                    </a:lnTo>
                    <a:lnTo>
                      <a:pt x="703" y="1620"/>
                    </a:lnTo>
                    <a:lnTo>
                      <a:pt x="744" y="1582"/>
                    </a:lnTo>
                    <a:lnTo>
                      <a:pt x="757" y="1557"/>
                    </a:lnTo>
                    <a:lnTo>
                      <a:pt x="764" y="1429"/>
                    </a:lnTo>
                    <a:lnTo>
                      <a:pt x="744" y="1327"/>
                    </a:lnTo>
                    <a:lnTo>
                      <a:pt x="669" y="1352"/>
                    </a:lnTo>
                    <a:lnTo>
                      <a:pt x="573" y="1276"/>
                    </a:lnTo>
                    <a:lnTo>
                      <a:pt x="478" y="1289"/>
                    </a:lnTo>
                    <a:lnTo>
                      <a:pt x="396" y="1250"/>
                    </a:lnTo>
                    <a:lnTo>
                      <a:pt x="327" y="1250"/>
                    </a:lnTo>
                    <a:lnTo>
                      <a:pt x="130" y="1110"/>
                    </a:lnTo>
                    <a:lnTo>
                      <a:pt x="61" y="1033"/>
                    </a:lnTo>
                    <a:lnTo>
                      <a:pt x="27" y="1097"/>
                    </a:lnTo>
                    <a:lnTo>
                      <a:pt x="7" y="1225"/>
                    </a:lnTo>
                    <a:lnTo>
                      <a:pt x="0" y="1352"/>
                    </a:lnTo>
                    <a:lnTo>
                      <a:pt x="20" y="1442"/>
                    </a:lnTo>
                    <a:lnTo>
                      <a:pt x="41" y="1557"/>
                    </a:lnTo>
                    <a:lnTo>
                      <a:pt x="102" y="1671"/>
                    </a:lnTo>
                    <a:lnTo>
                      <a:pt x="143" y="1875"/>
                    </a:lnTo>
                    <a:lnTo>
                      <a:pt x="191" y="2309"/>
                    </a:lnTo>
                    <a:lnTo>
                      <a:pt x="218" y="2462"/>
                    </a:lnTo>
                    <a:lnTo>
                      <a:pt x="225" y="2475"/>
                    </a:lnTo>
                    <a:lnTo>
                      <a:pt x="259" y="2399"/>
                    </a:lnTo>
                    <a:lnTo>
                      <a:pt x="287" y="2462"/>
                    </a:lnTo>
                    <a:lnTo>
                      <a:pt x="280" y="2539"/>
                    </a:lnTo>
                    <a:lnTo>
                      <a:pt x="252" y="2615"/>
                    </a:lnTo>
                    <a:lnTo>
                      <a:pt x="252" y="2692"/>
                    </a:lnTo>
                    <a:lnTo>
                      <a:pt x="259" y="2743"/>
                    </a:lnTo>
                    <a:lnTo>
                      <a:pt x="287" y="2756"/>
                    </a:lnTo>
                    <a:lnTo>
                      <a:pt x="314" y="2743"/>
                    </a:lnTo>
                    <a:lnTo>
                      <a:pt x="321" y="2769"/>
                    </a:lnTo>
                    <a:lnTo>
                      <a:pt x="314" y="2871"/>
                    </a:lnTo>
                    <a:lnTo>
                      <a:pt x="321" y="3011"/>
                    </a:lnTo>
                    <a:lnTo>
                      <a:pt x="314" y="3062"/>
                    </a:lnTo>
                    <a:lnTo>
                      <a:pt x="293" y="3037"/>
                    </a:lnTo>
                    <a:lnTo>
                      <a:pt x="287" y="2922"/>
                    </a:lnTo>
                    <a:lnTo>
                      <a:pt x="259" y="2871"/>
                    </a:lnTo>
                    <a:lnTo>
                      <a:pt x="252" y="3037"/>
                    </a:lnTo>
                    <a:lnTo>
                      <a:pt x="266" y="3139"/>
                    </a:lnTo>
                    <a:lnTo>
                      <a:pt x="321" y="3215"/>
                    </a:lnTo>
                    <a:lnTo>
                      <a:pt x="464" y="3202"/>
                    </a:lnTo>
                    <a:lnTo>
                      <a:pt x="505" y="3279"/>
                    </a:lnTo>
                    <a:lnTo>
                      <a:pt x="553" y="3317"/>
                    </a:lnTo>
                    <a:lnTo>
                      <a:pt x="546" y="3368"/>
                    </a:lnTo>
                    <a:lnTo>
                      <a:pt x="464" y="3304"/>
                    </a:lnTo>
                    <a:lnTo>
                      <a:pt x="327" y="3343"/>
                    </a:lnTo>
                    <a:lnTo>
                      <a:pt x="314" y="3368"/>
                    </a:lnTo>
                    <a:lnTo>
                      <a:pt x="300" y="3432"/>
                    </a:lnTo>
                    <a:lnTo>
                      <a:pt x="293" y="3636"/>
                    </a:lnTo>
                    <a:lnTo>
                      <a:pt x="293" y="3713"/>
                    </a:lnTo>
                    <a:lnTo>
                      <a:pt x="321" y="3764"/>
                    </a:lnTo>
                    <a:lnTo>
                      <a:pt x="300" y="3840"/>
                    </a:lnTo>
                    <a:lnTo>
                      <a:pt x="314" y="3981"/>
                    </a:lnTo>
                    <a:lnTo>
                      <a:pt x="287" y="4095"/>
                    </a:lnTo>
                    <a:lnTo>
                      <a:pt x="280" y="4504"/>
                    </a:lnTo>
                    <a:lnTo>
                      <a:pt x="252" y="4670"/>
                    </a:lnTo>
                    <a:lnTo>
                      <a:pt x="259" y="5218"/>
                    </a:lnTo>
                    <a:lnTo>
                      <a:pt x="246" y="5346"/>
                    </a:lnTo>
                    <a:lnTo>
                      <a:pt x="246" y="5499"/>
                    </a:lnTo>
                    <a:lnTo>
                      <a:pt x="205" y="5831"/>
                    </a:lnTo>
                    <a:lnTo>
                      <a:pt x="191" y="5920"/>
                    </a:lnTo>
                    <a:lnTo>
                      <a:pt x="205" y="5945"/>
                    </a:lnTo>
                    <a:lnTo>
                      <a:pt x="211" y="5945"/>
                    </a:lnTo>
                    <a:lnTo>
                      <a:pt x="218" y="6047"/>
                    </a:lnTo>
                    <a:lnTo>
                      <a:pt x="177" y="6099"/>
                    </a:lnTo>
                    <a:lnTo>
                      <a:pt x="136" y="6226"/>
                    </a:lnTo>
                    <a:lnTo>
                      <a:pt x="102" y="6571"/>
                    </a:lnTo>
                    <a:lnTo>
                      <a:pt x="116" y="6749"/>
                    </a:lnTo>
                    <a:lnTo>
                      <a:pt x="136" y="7081"/>
                    </a:lnTo>
                    <a:lnTo>
                      <a:pt x="184" y="7349"/>
                    </a:lnTo>
                    <a:lnTo>
                      <a:pt x="191" y="7400"/>
                    </a:lnTo>
                    <a:lnTo>
                      <a:pt x="211" y="7527"/>
                    </a:lnTo>
                    <a:lnTo>
                      <a:pt x="266" y="7961"/>
                    </a:lnTo>
                    <a:lnTo>
                      <a:pt x="246" y="8242"/>
                    </a:lnTo>
                    <a:lnTo>
                      <a:pt x="246" y="8510"/>
                    </a:lnTo>
                    <a:lnTo>
                      <a:pt x="205" y="8650"/>
                    </a:lnTo>
                    <a:lnTo>
                      <a:pt x="150" y="8778"/>
                    </a:lnTo>
                    <a:lnTo>
                      <a:pt x="150" y="8893"/>
                    </a:lnTo>
                    <a:lnTo>
                      <a:pt x="164" y="8944"/>
                    </a:lnTo>
                    <a:lnTo>
                      <a:pt x="205" y="9007"/>
                    </a:lnTo>
                    <a:lnTo>
                      <a:pt x="368" y="9531"/>
                    </a:lnTo>
                    <a:lnTo>
                      <a:pt x="375" y="9594"/>
                    </a:lnTo>
                    <a:lnTo>
                      <a:pt x="368" y="9671"/>
                    </a:lnTo>
                    <a:lnTo>
                      <a:pt x="368" y="9811"/>
                    </a:lnTo>
                    <a:lnTo>
                      <a:pt x="430" y="10283"/>
                    </a:lnTo>
                    <a:lnTo>
                      <a:pt x="471" y="10373"/>
                    </a:lnTo>
                    <a:lnTo>
                      <a:pt x="532" y="10513"/>
                    </a:lnTo>
                    <a:lnTo>
                      <a:pt x="648" y="10730"/>
                    </a:lnTo>
                    <a:lnTo>
                      <a:pt x="669" y="10845"/>
                    </a:lnTo>
                    <a:lnTo>
                      <a:pt x="669" y="10934"/>
                    </a:lnTo>
                    <a:lnTo>
                      <a:pt x="682" y="10998"/>
                    </a:lnTo>
                    <a:lnTo>
                      <a:pt x="737" y="11074"/>
                    </a:lnTo>
                    <a:lnTo>
                      <a:pt x="778" y="11074"/>
                    </a:lnTo>
                    <a:lnTo>
                      <a:pt x="791" y="11125"/>
                    </a:lnTo>
                    <a:lnTo>
                      <a:pt x="812" y="11125"/>
                    </a:lnTo>
                    <a:lnTo>
                      <a:pt x="832" y="11100"/>
                    </a:lnTo>
                    <a:lnTo>
                      <a:pt x="839" y="11074"/>
                    </a:lnTo>
                    <a:lnTo>
                      <a:pt x="846" y="10896"/>
                    </a:lnTo>
                    <a:lnTo>
                      <a:pt x="942" y="10896"/>
                    </a:lnTo>
                    <a:lnTo>
                      <a:pt x="1023" y="10959"/>
                    </a:lnTo>
                    <a:lnTo>
                      <a:pt x="982" y="11023"/>
                    </a:lnTo>
                    <a:lnTo>
                      <a:pt x="942" y="11036"/>
                    </a:lnTo>
                    <a:lnTo>
                      <a:pt x="907" y="11100"/>
                    </a:lnTo>
                    <a:lnTo>
                      <a:pt x="914" y="11176"/>
                    </a:lnTo>
                    <a:lnTo>
                      <a:pt x="982" y="11406"/>
                    </a:lnTo>
                    <a:lnTo>
                      <a:pt x="989" y="11470"/>
                    </a:lnTo>
                    <a:lnTo>
                      <a:pt x="935" y="11393"/>
                    </a:lnTo>
                    <a:lnTo>
                      <a:pt x="887" y="11304"/>
                    </a:lnTo>
                    <a:lnTo>
                      <a:pt x="880" y="11240"/>
                    </a:lnTo>
                    <a:lnTo>
                      <a:pt x="846" y="11227"/>
                    </a:lnTo>
                    <a:lnTo>
                      <a:pt x="839" y="11317"/>
                    </a:lnTo>
                    <a:lnTo>
                      <a:pt x="846" y="11406"/>
                    </a:lnTo>
                    <a:lnTo>
                      <a:pt x="880" y="11546"/>
                    </a:lnTo>
                    <a:lnTo>
                      <a:pt x="907" y="11802"/>
                    </a:lnTo>
                    <a:lnTo>
                      <a:pt x="976" y="11916"/>
                    </a:lnTo>
                    <a:lnTo>
                      <a:pt x="1057" y="11942"/>
                    </a:lnTo>
                    <a:lnTo>
                      <a:pt x="1098" y="12069"/>
                    </a:lnTo>
                    <a:lnTo>
                      <a:pt x="1098" y="12223"/>
                    </a:lnTo>
                    <a:lnTo>
                      <a:pt x="1057" y="12286"/>
                    </a:lnTo>
                    <a:lnTo>
                      <a:pt x="1057" y="12465"/>
                    </a:lnTo>
                    <a:lnTo>
                      <a:pt x="1071" y="12503"/>
                    </a:lnTo>
                    <a:lnTo>
                      <a:pt x="1228" y="12809"/>
                    </a:lnTo>
                    <a:lnTo>
                      <a:pt x="1310" y="13052"/>
                    </a:lnTo>
                    <a:lnTo>
                      <a:pt x="1412" y="13243"/>
                    </a:lnTo>
                    <a:lnTo>
                      <a:pt x="1453" y="13294"/>
                    </a:lnTo>
                    <a:lnTo>
                      <a:pt x="1460" y="13435"/>
                    </a:lnTo>
                    <a:lnTo>
                      <a:pt x="1521" y="13473"/>
                    </a:lnTo>
                    <a:lnTo>
                      <a:pt x="1549" y="13575"/>
                    </a:lnTo>
                    <a:lnTo>
                      <a:pt x="1549" y="13600"/>
                    </a:lnTo>
                    <a:lnTo>
                      <a:pt x="1542" y="13677"/>
                    </a:lnTo>
                    <a:lnTo>
                      <a:pt x="1542" y="13792"/>
                    </a:lnTo>
                    <a:lnTo>
                      <a:pt x="1562" y="13983"/>
                    </a:lnTo>
                    <a:lnTo>
                      <a:pt x="1576" y="14021"/>
                    </a:lnTo>
                    <a:lnTo>
                      <a:pt x="1624" y="14060"/>
                    </a:lnTo>
                    <a:lnTo>
                      <a:pt x="1753" y="14085"/>
                    </a:lnTo>
                    <a:lnTo>
                      <a:pt x="1828" y="14162"/>
                    </a:lnTo>
                    <a:lnTo>
                      <a:pt x="1863" y="14136"/>
                    </a:lnTo>
                    <a:lnTo>
                      <a:pt x="1910" y="14149"/>
                    </a:lnTo>
                    <a:lnTo>
                      <a:pt x="1972" y="14213"/>
                    </a:lnTo>
                    <a:lnTo>
                      <a:pt x="2040" y="14264"/>
                    </a:lnTo>
                    <a:lnTo>
                      <a:pt x="2060" y="14340"/>
                    </a:lnTo>
                    <a:lnTo>
                      <a:pt x="2170" y="14417"/>
                    </a:lnTo>
                    <a:lnTo>
                      <a:pt x="2210" y="14468"/>
                    </a:lnTo>
                    <a:lnTo>
                      <a:pt x="2238" y="14506"/>
                    </a:lnTo>
                    <a:lnTo>
                      <a:pt x="2258" y="14430"/>
                    </a:lnTo>
                    <a:lnTo>
                      <a:pt x="2292" y="14430"/>
                    </a:lnTo>
                    <a:lnTo>
                      <a:pt x="2313" y="14468"/>
                    </a:lnTo>
                    <a:lnTo>
                      <a:pt x="2374" y="14557"/>
                    </a:lnTo>
                    <a:lnTo>
                      <a:pt x="2381" y="14685"/>
                    </a:lnTo>
                    <a:lnTo>
                      <a:pt x="2388" y="14710"/>
                    </a:lnTo>
                    <a:lnTo>
                      <a:pt x="2483" y="14736"/>
                    </a:lnTo>
                    <a:lnTo>
                      <a:pt x="2565" y="14813"/>
                    </a:lnTo>
                    <a:lnTo>
                      <a:pt x="2613" y="14889"/>
                    </a:lnTo>
                    <a:lnTo>
                      <a:pt x="2709" y="15093"/>
                    </a:lnTo>
                    <a:lnTo>
                      <a:pt x="2770" y="15208"/>
                    </a:lnTo>
                    <a:lnTo>
                      <a:pt x="2811" y="15323"/>
                    </a:lnTo>
                    <a:lnTo>
                      <a:pt x="2831" y="15655"/>
                    </a:lnTo>
                    <a:lnTo>
                      <a:pt x="2845" y="15731"/>
                    </a:lnTo>
                    <a:lnTo>
                      <a:pt x="3691" y="15604"/>
                    </a:lnTo>
                    <a:lnTo>
                      <a:pt x="3698" y="15693"/>
                    </a:lnTo>
                    <a:lnTo>
                      <a:pt x="5124" y="16675"/>
                    </a:lnTo>
                    <a:lnTo>
                      <a:pt x="6127" y="16675"/>
                    </a:lnTo>
                    <a:lnTo>
                      <a:pt x="6133" y="16292"/>
                    </a:lnTo>
                    <a:lnTo>
                      <a:pt x="6747" y="16280"/>
                    </a:lnTo>
                    <a:lnTo>
                      <a:pt x="6850" y="16395"/>
                    </a:lnTo>
                    <a:lnTo>
                      <a:pt x="6898" y="16548"/>
                    </a:lnTo>
                    <a:lnTo>
                      <a:pt x="6979" y="16624"/>
                    </a:lnTo>
                    <a:lnTo>
                      <a:pt x="7041" y="16790"/>
                    </a:lnTo>
                    <a:lnTo>
                      <a:pt x="7177" y="17007"/>
                    </a:lnTo>
                    <a:lnTo>
                      <a:pt x="7375" y="17249"/>
                    </a:lnTo>
                    <a:lnTo>
                      <a:pt x="7471" y="17900"/>
                    </a:lnTo>
                    <a:lnTo>
                      <a:pt x="7566" y="18130"/>
                    </a:lnTo>
                    <a:lnTo>
                      <a:pt x="7696" y="18334"/>
                    </a:lnTo>
                    <a:lnTo>
                      <a:pt x="7860" y="18538"/>
                    </a:lnTo>
                    <a:lnTo>
                      <a:pt x="8023" y="18602"/>
                    </a:lnTo>
                    <a:lnTo>
                      <a:pt x="8180" y="18002"/>
                    </a:lnTo>
                    <a:lnTo>
                      <a:pt x="8201" y="17964"/>
                    </a:lnTo>
                    <a:lnTo>
                      <a:pt x="8276" y="17900"/>
                    </a:lnTo>
                    <a:lnTo>
                      <a:pt x="8351" y="17938"/>
                    </a:lnTo>
                    <a:lnTo>
                      <a:pt x="8658" y="17913"/>
                    </a:lnTo>
                    <a:lnTo>
                      <a:pt x="8712" y="18040"/>
                    </a:lnTo>
                    <a:lnTo>
                      <a:pt x="8828" y="18245"/>
                    </a:lnTo>
                    <a:lnTo>
                      <a:pt x="8869" y="18372"/>
                    </a:lnTo>
                    <a:lnTo>
                      <a:pt x="8944" y="18474"/>
                    </a:lnTo>
                    <a:lnTo>
                      <a:pt x="9081" y="19061"/>
                    </a:lnTo>
                    <a:lnTo>
                      <a:pt x="9190" y="19278"/>
                    </a:lnTo>
                    <a:lnTo>
                      <a:pt x="9244" y="19533"/>
                    </a:lnTo>
                    <a:lnTo>
                      <a:pt x="9360" y="19673"/>
                    </a:lnTo>
                    <a:lnTo>
                      <a:pt x="9463" y="20273"/>
                    </a:lnTo>
                    <a:lnTo>
                      <a:pt x="9579" y="20605"/>
                    </a:lnTo>
                    <a:lnTo>
                      <a:pt x="9695" y="20745"/>
                    </a:lnTo>
                    <a:lnTo>
                      <a:pt x="9790" y="20771"/>
                    </a:lnTo>
                    <a:lnTo>
                      <a:pt x="9893" y="20873"/>
                    </a:lnTo>
                    <a:lnTo>
                      <a:pt x="10077" y="20911"/>
                    </a:lnTo>
                    <a:lnTo>
                      <a:pt x="10200" y="21013"/>
                    </a:lnTo>
                    <a:lnTo>
                      <a:pt x="10316" y="21026"/>
                    </a:lnTo>
                    <a:lnTo>
                      <a:pt x="10329" y="21013"/>
                    </a:lnTo>
                    <a:lnTo>
                      <a:pt x="10295" y="20975"/>
                    </a:lnTo>
                    <a:lnTo>
                      <a:pt x="10268" y="20822"/>
                    </a:lnTo>
                    <a:lnTo>
                      <a:pt x="10254" y="20732"/>
                    </a:lnTo>
                    <a:lnTo>
                      <a:pt x="10241" y="20720"/>
                    </a:lnTo>
                    <a:lnTo>
                      <a:pt x="10200" y="20388"/>
                    </a:lnTo>
                    <a:lnTo>
                      <a:pt x="10193" y="20260"/>
                    </a:lnTo>
                    <a:lnTo>
                      <a:pt x="10227" y="20222"/>
                    </a:lnTo>
                    <a:lnTo>
                      <a:pt x="10227" y="20056"/>
                    </a:lnTo>
                    <a:lnTo>
                      <a:pt x="10220" y="20043"/>
                    </a:lnTo>
                    <a:lnTo>
                      <a:pt x="10172" y="20031"/>
                    </a:lnTo>
                    <a:lnTo>
                      <a:pt x="10159" y="19992"/>
                    </a:lnTo>
                    <a:lnTo>
                      <a:pt x="10166" y="19954"/>
                    </a:lnTo>
                    <a:lnTo>
                      <a:pt x="10220" y="19954"/>
                    </a:lnTo>
                    <a:lnTo>
                      <a:pt x="10234" y="19980"/>
                    </a:lnTo>
                    <a:lnTo>
                      <a:pt x="10268" y="19954"/>
                    </a:lnTo>
                    <a:lnTo>
                      <a:pt x="10275" y="19852"/>
                    </a:lnTo>
                    <a:lnTo>
                      <a:pt x="10275" y="19686"/>
                    </a:lnTo>
                    <a:lnTo>
                      <a:pt x="10241" y="19559"/>
                    </a:lnTo>
                    <a:lnTo>
                      <a:pt x="10343" y="19533"/>
                    </a:lnTo>
                    <a:lnTo>
                      <a:pt x="10377" y="19406"/>
                    </a:lnTo>
                    <a:lnTo>
                      <a:pt x="10370" y="19367"/>
                    </a:lnTo>
                    <a:lnTo>
                      <a:pt x="10336" y="19380"/>
                    </a:lnTo>
                    <a:lnTo>
                      <a:pt x="10336" y="19329"/>
                    </a:lnTo>
                    <a:lnTo>
                      <a:pt x="10404" y="19240"/>
                    </a:lnTo>
                    <a:lnTo>
                      <a:pt x="10425" y="19265"/>
                    </a:lnTo>
                    <a:lnTo>
                      <a:pt x="10459" y="19163"/>
                    </a:lnTo>
                    <a:lnTo>
                      <a:pt x="10466" y="19138"/>
                    </a:lnTo>
                    <a:lnTo>
                      <a:pt x="10486" y="19087"/>
                    </a:lnTo>
                    <a:lnTo>
                      <a:pt x="10554" y="19087"/>
                    </a:lnTo>
                    <a:lnTo>
                      <a:pt x="10575" y="19061"/>
                    </a:lnTo>
                    <a:lnTo>
                      <a:pt x="10589" y="18997"/>
                    </a:lnTo>
                    <a:lnTo>
                      <a:pt x="10548" y="18946"/>
                    </a:lnTo>
                    <a:lnTo>
                      <a:pt x="10548" y="18882"/>
                    </a:lnTo>
                    <a:lnTo>
                      <a:pt x="10554" y="18831"/>
                    </a:lnTo>
                    <a:lnTo>
                      <a:pt x="10589" y="18870"/>
                    </a:lnTo>
                    <a:lnTo>
                      <a:pt x="10609" y="18895"/>
                    </a:lnTo>
                    <a:lnTo>
                      <a:pt x="10623" y="18895"/>
                    </a:lnTo>
                    <a:lnTo>
                      <a:pt x="10623" y="18831"/>
                    </a:lnTo>
                    <a:lnTo>
                      <a:pt x="10629" y="18819"/>
                    </a:lnTo>
                    <a:lnTo>
                      <a:pt x="10664" y="18882"/>
                    </a:lnTo>
                    <a:lnTo>
                      <a:pt x="10670" y="18882"/>
                    </a:lnTo>
                    <a:lnTo>
                      <a:pt x="10684" y="18870"/>
                    </a:lnTo>
                    <a:lnTo>
                      <a:pt x="10704" y="18819"/>
                    </a:lnTo>
                    <a:lnTo>
                      <a:pt x="10711" y="18806"/>
                    </a:lnTo>
                    <a:lnTo>
                      <a:pt x="10718" y="18921"/>
                    </a:lnTo>
                    <a:lnTo>
                      <a:pt x="10827" y="18831"/>
                    </a:lnTo>
                    <a:lnTo>
                      <a:pt x="10848" y="18857"/>
                    </a:lnTo>
                    <a:lnTo>
                      <a:pt x="10848" y="18870"/>
                    </a:lnTo>
                    <a:lnTo>
                      <a:pt x="10745" y="18946"/>
                    </a:lnTo>
                    <a:lnTo>
                      <a:pt x="10684" y="18997"/>
                    </a:lnTo>
                    <a:lnTo>
                      <a:pt x="10677" y="19036"/>
                    </a:lnTo>
                    <a:lnTo>
                      <a:pt x="10698" y="19036"/>
                    </a:lnTo>
                    <a:lnTo>
                      <a:pt x="10807" y="18959"/>
                    </a:lnTo>
                    <a:lnTo>
                      <a:pt x="10902" y="18870"/>
                    </a:lnTo>
                    <a:lnTo>
                      <a:pt x="10957" y="18793"/>
                    </a:lnTo>
                    <a:lnTo>
                      <a:pt x="11046" y="18666"/>
                    </a:lnTo>
                    <a:lnTo>
                      <a:pt x="11066" y="18615"/>
                    </a:lnTo>
                    <a:lnTo>
                      <a:pt x="11107" y="18410"/>
                    </a:lnTo>
                    <a:lnTo>
                      <a:pt x="11114" y="17989"/>
                    </a:lnTo>
                    <a:lnTo>
                      <a:pt x="11155" y="17938"/>
                    </a:lnTo>
                    <a:lnTo>
                      <a:pt x="11175" y="17938"/>
                    </a:lnTo>
                    <a:lnTo>
                      <a:pt x="11175" y="18104"/>
                    </a:lnTo>
                    <a:lnTo>
                      <a:pt x="11223" y="18104"/>
                    </a:lnTo>
                    <a:lnTo>
                      <a:pt x="11209" y="18142"/>
                    </a:lnTo>
                    <a:lnTo>
                      <a:pt x="11162" y="18181"/>
                    </a:lnTo>
                    <a:lnTo>
                      <a:pt x="11182" y="18194"/>
                    </a:lnTo>
                    <a:lnTo>
                      <a:pt x="11319" y="18104"/>
                    </a:lnTo>
                    <a:lnTo>
                      <a:pt x="11400" y="18002"/>
                    </a:lnTo>
                    <a:lnTo>
                      <a:pt x="11516" y="18002"/>
                    </a:lnTo>
                    <a:lnTo>
                      <a:pt x="11728" y="17938"/>
                    </a:lnTo>
                    <a:lnTo>
                      <a:pt x="11871" y="18028"/>
                    </a:lnTo>
                    <a:lnTo>
                      <a:pt x="11946" y="18091"/>
                    </a:lnTo>
                    <a:lnTo>
                      <a:pt x="12028" y="18117"/>
                    </a:lnTo>
                    <a:lnTo>
                      <a:pt x="12110" y="18117"/>
                    </a:lnTo>
                    <a:lnTo>
                      <a:pt x="12151" y="18040"/>
                    </a:lnTo>
                    <a:lnTo>
                      <a:pt x="12151" y="17977"/>
                    </a:lnTo>
                    <a:lnTo>
                      <a:pt x="12171" y="17926"/>
                    </a:lnTo>
                    <a:lnTo>
                      <a:pt x="12240" y="17926"/>
                    </a:lnTo>
                    <a:lnTo>
                      <a:pt x="12349" y="18040"/>
                    </a:lnTo>
                    <a:lnTo>
                      <a:pt x="12390" y="18130"/>
                    </a:lnTo>
                    <a:lnTo>
                      <a:pt x="12431" y="18142"/>
                    </a:lnTo>
                    <a:lnTo>
                      <a:pt x="12506" y="18372"/>
                    </a:lnTo>
                    <a:lnTo>
                      <a:pt x="12587" y="18372"/>
                    </a:lnTo>
                    <a:lnTo>
                      <a:pt x="12608" y="18398"/>
                    </a:lnTo>
                    <a:lnTo>
                      <a:pt x="12663" y="18436"/>
                    </a:lnTo>
                    <a:lnTo>
                      <a:pt x="12717" y="18385"/>
                    </a:lnTo>
                    <a:lnTo>
                      <a:pt x="12758" y="18436"/>
                    </a:lnTo>
                    <a:lnTo>
                      <a:pt x="12792" y="18398"/>
                    </a:lnTo>
                    <a:lnTo>
                      <a:pt x="12826" y="18398"/>
                    </a:lnTo>
                    <a:lnTo>
                      <a:pt x="12895" y="18436"/>
                    </a:lnTo>
                    <a:lnTo>
                      <a:pt x="12942" y="18321"/>
                    </a:lnTo>
                    <a:lnTo>
                      <a:pt x="12949" y="18283"/>
                    </a:lnTo>
                    <a:lnTo>
                      <a:pt x="12942" y="18232"/>
                    </a:lnTo>
                    <a:lnTo>
                      <a:pt x="12956" y="18206"/>
                    </a:lnTo>
                    <a:lnTo>
                      <a:pt x="12990" y="18206"/>
                    </a:lnTo>
                    <a:lnTo>
                      <a:pt x="13045" y="18308"/>
                    </a:lnTo>
                    <a:lnTo>
                      <a:pt x="13120" y="18372"/>
                    </a:lnTo>
                    <a:lnTo>
                      <a:pt x="13195" y="18538"/>
                    </a:lnTo>
                    <a:lnTo>
                      <a:pt x="13215" y="18525"/>
                    </a:lnTo>
                    <a:lnTo>
                      <a:pt x="13270" y="18487"/>
                    </a:lnTo>
                    <a:lnTo>
                      <a:pt x="13277" y="18436"/>
                    </a:lnTo>
                    <a:lnTo>
                      <a:pt x="13242" y="18347"/>
                    </a:lnTo>
                    <a:lnTo>
                      <a:pt x="13133" y="18245"/>
                    </a:lnTo>
                    <a:lnTo>
                      <a:pt x="13086" y="18117"/>
                    </a:lnTo>
                    <a:lnTo>
                      <a:pt x="13086" y="18091"/>
                    </a:lnTo>
                    <a:lnTo>
                      <a:pt x="13120" y="17989"/>
                    </a:lnTo>
                    <a:lnTo>
                      <a:pt x="13195" y="17887"/>
                    </a:lnTo>
                    <a:lnTo>
                      <a:pt x="13208" y="17696"/>
                    </a:lnTo>
                    <a:lnTo>
                      <a:pt x="13195" y="17683"/>
                    </a:lnTo>
                    <a:lnTo>
                      <a:pt x="13188" y="17658"/>
                    </a:lnTo>
                    <a:lnTo>
                      <a:pt x="13099" y="17721"/>
                    </a:lnTo>
                    <a:lnTo>
                      <a:pt x="13058" y="17798"/>
                    </a:lnTo>
                    <a:lnTo>
                      <a:pt x="13031" y="17785"/>
                    </a:lnTo>
                    <a:lnTo>
                      <a:pt x="13017" y="17645"/>
                    </a:lnTo>
                    <a:lnTo>
                      <a:pt x="12997" y="17632"/>
                    </a:lnTo>
                    <a:lnTo>
                      <a:pt x="12976" y="17645"/>
                    </a:lnTo>
                    <a:lnTo>
                      <a:pt x="12915" y="17709"/>
                    </a:lnTo>
                    <a:lnTo>
                      <a:pt x="12847" y="17721"/>
                    </a:lnTo>
                    <a:lnTo>
                      <a:pt x="12799" y="17632"/>
                    </a:lnTo>
                    <a:lnTo>
                      <a:pt x="12813" y="17492"/>
                    </a:lnTo>
                    <a:lnTo>
                      <a:pt x="12901" y="17441"/>
                    </a:lnTo>
                    <a:lnTo>
                      <a:pt x="12997" y="17543"/>
                    </a:lnTo>
                    <a:lnTo>
                      <a:pt x="13106" y="17568"/>
                    </a:lnTo>
                    <a:lnTo>
                      <a:pt x="13195" y="17492"/>
                    </a:lnTo>
                    <a:lnTo>
                      <a:pt x="13249" y="17517"/>
                    </a:lnTo>
                    <a:lnTo>
                      <a:pt x="13324" y="17428"/>
                    </a:lnTo>
                    <a:lnTo>
                      <a:pt x="13556" y="17454"/>
                    </a:lnTo>
                    <a:lnTo>
                      <a:pt x="13611" y="17479"/>
                    </a:lnTo>
                    <a:lnTo>
                      <a:pt x="13638" y="17441"/>
                    </a:lnTo>
                    <a:lnTo>
                      <a:pt x="13693" y="17020"/>
                    </a:lnTo>
                    <a:lnTo>
                      <a:pt x="13713" y="17109"/>
                    </a:lnTo>
                    <a:lnTo>
                      <a:pt x="13713" y="17224"/>
                    </a:lnTo>
                    <a:lnTo>
                      <a:pt x="13727" y="17390"/>
                    </a:lnTo>
                    <a:lnTo>
                      <a:pt x="13727" y="17441"/>
                    </a:lnTo>
                    <a:lnTo>
                      <a:pt x="13713" y="17517"/>
                    </a:lnTo>
                    <a:lnTo>
                      <a:pt x="13720" y="17568"/>
                    </a:lnTo>
                    <a:lnTo>
                      <a:pt x="13781" y="17556"/>
                    </a:lnTo>
                    <a:lnTo>
                      <a:pt x="13925" y="17479"/>
                    </a:lnTo>
                    <a:lnTo>
                      <a:pt x="13979" y="17364"/>
                    </a:lnTo>
                    <a:lnTo>
                      <a:pt x="14013" y="17364"/>
                    </a:lnTo>
                    <a:lnTo>
                      <a:pt x="14048" y="17300"/>
                    </a:lnTo>
                    <a:lnTo>
                      <a:pt x="14061" y="17300"/>
                    </a:lnTo>
                    <a:lnTo>
                      <a:pt x="14061" y="17339"/>
                    </a:lnTo>
                    <a:lnTo>
                      <a:pt x="14041" y="17428"/>
                    </a:lnTo>
                    <a:lnTo>
                      <a:pt x="14088" y="17428"/>
                    </a:lnTo>
                    <a:lnTo>
                      <a:pt x="14239" y="17364"/>
                    </a:lnTo>
                    <a:lnTo>
                      <a:pt x="14314" y="17364"/>
                    </a:lnTo>
                    <a:lnTo>
                      <a:pt x="14348" y="17377"/>
                    </a:lnTo>
                    <a:lnTo>
                      <a:pt x="14341" y="17428"/>
                    </a:lnTo>
                    <a:lnTo>
                      <a:pt x="14327" y="17441"/>
                    </a:lnTo>
                    <a:lnTo>
                      <a:pt x="14327" y="17479"/>
                    </a:lnTo>
                    <a:lnTo>
                      <a:pt x="14375" y="17517"/>
                    </a:lnTo>
                    <a:lnTo>
                      <a:pt x="14443" y="17568"/>
                    </a:lnTo>
                    <a:lnTo>
                      <a:pt x="14621" y="17760"/>
                    </a:lnTo>
                    <a:lnTo>
                      <a:pt x="14648" y="17824"/>
                    </a:lnTo>
                    <a:lnTo>
                      <a:pt x="14682" y="17938"/>
                    </a:lnTo>
                    <a:lnTo>
                      <a:pt x="14716" y="17989"/>
                    </a:lnTo>
                    <a:lnTo>
                      <a:pt x="14812" y="17938"/>
                    </a:lnTo>
                    <a:lnTo>
                      <a:pt x="14914" y="17913"/>
                    </a:lnTo>
                    <a:lnTo>
                      <a:pt x="15003" y="17824"/>
                    </a:lnTo>
                    <a:lnTo>
                      <a:pt x="15050" y="17824"/>
                    </a:lnTo>
                    <a:lnTo>
                      <a:pt x="15064" y="17734"/>
                    </a:lnTo>
                    <a:lnTo>
                      <a:pt x="15098" y="17696"/>
                    </a:lnTo>
                    <a:lnTo>
                      <a:pt x="15187" y="17696"/>
                    </a:lnTo>
                    <a:lnTo>
                      <a:pt x="15255" y="17734"/>
                    </a:lnTo>
                    <a:lnTo>
                      <a:pt x="15303" y="17836"/>
                    </a:lnTo>
                    <a:lnTo>
                      <a:pt x="15371" y="17977"/>
                    </a:lnTo>
                    <a:lnTo>
                      <a:pt x="15405" y="18002"/>
                    </a:lnTo>
                    <a:lnTo>
                      <a:pt x="15412" y="18130"/>
                    </a:lnTo>
                    <a:lnTo>
                      <a:pt x="15446" y="18168"/>
                    </a:lnTo>
                    <a:lnTo>
                      <a:pt x="15514" y="18334"/>
                    </a:lnTo>
                    <a:lnTo>
                      <a:pt x="15555" y="18385"/>
                    </a:lnTo>
                    <a:lnTo>
                      <a:pt x="15637" y="18449"/>
                    </a:lnTo>
                    <a:lnTo>
                      <a:pt x="15658" y="18487"/>
                    </a:lnTo>
                    <a:lnTo>
                      <a:pt x="15664" y="18589"/>
                    </a:lnTo>
                    <a:lnTo>
                      <a:pt x="15671" y="18831"/>
                    </a:lnTo>
                    <a:lnTo>
                      <a:pt x="15637" y="19278"/>
                    </a:lnTo>
                    <a:lnTo>
                      <a:pt x="15637" y="19355"/>
                    </a:lnTo>
                    <a:lnTo>
                      <a:pt x="15658" y="19482"/>
                    </a:lnTo>
                    <a:lnTo>
                      <a:pt x="15658" y="19495"/>
                    </a:lnTo>
                    <a:lnTo>
                      <a:pt x="15692" y="19495"/>
                    </a:lnTo>
                    <a:lnTo>
                      <a:pt x="15699" y="19367"/>
                    </a:lnTo>
                    <a:lnTo>
                      <a:pt x="15726" y="19406"/>
                    </a:lnTo>
                    <a:lnTo>
                      <a:pt x="15746" y="19444"/>
                    </a:lnTo>
                    <a:lnTo>
                      <a:pt x="15726" y="19610"/>
                    </a:lnTo>
                    <a:lnTo>
                      <a:pt x="15712" y="19712"/>
                    </a:lnTo>
                    <a:lnTo>
                      <a:pt x="15726" y="19852"/>
                    </a:lnTo>
                    <a:lnTo>
                      <a:pt x="15760" y="19980"/>
                    </a:lnTo>
                    <a:lnTo>
                      <a:pt x="15849" y="20248"/>
                    </a:lnTo>
                    <a:lnTo>
                      <a:pt x="15869" y="20248"/>
                    </a:lnTo>
                    <a:lnTo>
                      <a:pt x="15917" y="20222"/>
                    </a:lnTo>
                    <a:lnTo>
                      <a:pt x="15931" y="20439"/>
                    </a:lnTo>
                    <a:lnTo>
                      <a:pt x="15965" y="20426"/>
                    </a:lnTo>
                    <a:lnTo>
                      <a:pt x="15951" y="20477"/>
                    </a:lnTo>
                    <a:lnTo>
                      <a:pt x="15944" y="20528"/>
                    </a:lnTo>
                    <a:lnTo>
                      <a:pt x="15999" y="20707"/>
                    </a:lnTo>
                    <a:lnTo>
                      <a:pt x="16026" y="20860"/>
                    </a:lnTo>
                    <a:lnTo>
                      <a:pt x="16053" y="20937"/>
                    </a:lnTo>
                    <a:lnTo>
                      <a:pt x="16087" y="21013"/>
                    </a:lnTo>
                    <a:lnTo>
                      <a:pt x="16142" y="21013"/>
                    </a:lnTo>
                    <a:lnTo>
                      <a:pt x="16176" y="21090"/>
                    </a:lnTo>
                    <a:lnTo>
                      <a:pt x="16244" y="21358"/>
                    </a:lnTo>
                    <a:lnTo>
                      <a:pt x="16244" y="21536"/>
                    </a:lnTo>
                    <a:lnTo>
                      <a:pt x="16251" y="21562"/>
                    </a:lnTo>
                    <a:lnTo>
                      <a:pt x="16278" y="21600"/>
                    </a:lnTo>
                    <a:lnTo>
                      <a:pt x="16367" y="21600"/>
                    </a:lnTo>
                    <a:lnTo>
                      <a:pt x="16435" y="21562"/>
                    </a:lnTo>
                    <a:lnTo>
                      <a:pt x="16517" y="21485"/>
                    </a:lnTo>
                    <a:lnTo>
                      <a:pt x="16572" y="21536"/>
                    </a:lnTo>
                    <a:lnTo>
                      <a:pt x="16592" y="21434"/>
                    </a:lnTo>
                    <a:lnTo>
                      <a:pt x="16572" y="21396"/>
                    </a:lnTo>
                    <a:lnTo>
                      <a:pt x="16606" y="21141"/>
                    </a:lnTo>
                    <a:lnTo>
                      <a:pt x="16647" y="20873"/>
                    </a:lnTo>
                    <a:lnTo>
                      <a:pt x="16661" y="20630"/>
                    </a:lnTo>
                    <a:lnTo>
                      <a:pt x="16647" y="20375"/>
                    </a:lnTo>
                    <a:lnTo>
                      <a:pt x="16654" y="20197"/>
                    </a:lnTo>
                    <a:lnTo>
                      <a:pt x="16538" y="19635"/>
                    </a:lnTo>
                    <a:lnTo>
                      <a:pt x="16469" y="19418"/>
                    </a:lnTo>
                    <a:lnTo>
                      <a:pt x="16456" y="19240"/>
                    </a:lnTo>
                    <a:lnTo>
                      <a:pt x="16469" y="19036"/>
                    </a:lnTo>
                    <a:lnTo>
                      <a:pt x="16456" y="18921"/>
                    </a:lnTo>
                    <a:lnTo>
                      <a:pt x="16401" y="18742"/>
                    </a:lnTo>
                    <a:lnTo>
                      <a:pt x="16285" y="18385"/>
                    </a:lnTo>
                    <a:lnTo>
                      <a:pt x="16197" y="17862"/>
                    </a:lnTo>
                    <a:lnTo>
                      <a:pt x="16115" y="17275"/>
                    </a:lnTo>
                    <a:lnTo>
                      <a:pt x="16135" y="17198"/>
                    </a:lnTo>
                    <a:lnTo>
                      <a:pt x="16135" y="16994"/>
                    </a:lnTo>
                    <a:lnTo>
                      <a:pt x="16176" y="16867"/>
                    </a:lnTo>
                    <a:lnTo>
                      <a:pt x="16197" y="16726"/>
                    </a:lnTo>
                    <a:lnTo>
                      <a:pt x="16217" y="16611"/>
                    </a:lnTo>
                    <a:lnTo>
                      <a:pt x="16299" y="16254"/>
                    </a:lnTo>
                    <a:lnTo>
                      <a:pt x="16347" y="16127"/>
                    </a:lnTo>
                    <a:lnTo>
                      <a:pt x="16360" y="16127"/>
                    </a:lnTo>
                    <a:lnTo>
                      <a:pt x="16360" y="16063"/>
                    </a:lnTo>
                    <a:lnTo>
                      <a:pt x="16367" y="16037"/>
                    </a:lnTo>
                    <a:lnTo>
                      <a:pt x="16429" y="15974"/>
                    </a:lnTo>
                    <a:lnTo>
                      <a:pt x="16463" y="15974"/>
                    </a:lnTo>
                    <a:lnTo>
                      <a:pt x="16490" y="15910"/>
                    </a:lnTo>
                    <a:lnTo>
                      <a:pt x="16469" y="15846"/>
                    </a:lnTo>
                    <a:lnTo>
                      <a:pt x="16435" y="15744"/>
                    </a:lnTo>
                    <a:lnTo>
                      <a:pt x="16435" y="15693"/>
                    </a:lnTo>
                    <a:lnTo>
                      <a:pt x="16545" y="15667"/>
                    </a:lnTo>
                    <a:lnTo>
                      <a:pt x="16654" y="15693"/>
                    </a:lnTo>
                    <a:lnTo>
                      <a:pt x="16688" y="15667"/>
                    </a:lnTo>
                    <a:lnTo>
                      <a:pt x="16838" y="15438"/>
                    </a:lnTo>
                    <a:lnTo>
                      <a:pt x="16858" y="15438"/>
                    </a:lnTo>
                    <a:lnTo>
                      <a:pt x="16886" y="15387"/>
                    </a:lnTo>
                    <a:lnTo>
                      <a:pt x="16906" y="15297"/>
                    </a:lnTo>
                    <a:lnTo>
                      <a:pt x="16968" y="15259"/>
                    </a:lnTo>
                    <a:lnTo>
                      <a:pt x="17008" y="15208"/>
                    </a:lnTo>
                    <a:lnTo>
                      <a:pt x="17022" y="15119"/>
                    </a:lnTo>
                    <a:lnTo>
                      <a:pt x="17008" y="15042"/>
                    </a:lnTo>
                    <a:lnTo>
                      <a:pt x="17049" y="14978"/>
                    </a:lnTo>
                    <a:lnTo>
                      <a:pt x="17090" y="14838"/>
                    </a:lnTo>
                    <a:lnTo>
                      <a:pt x="17138" y="14749"/>
                    </a:lnTo>
                    <a:lnTo>
                      <a:pt x="17234" y="14672"/>
                    </a:lnTo>
                    <a:lnTo>
                      <a:pt x="17240" y="14608"/>
                    </a:lnTo>
                    <a:lnTo>
                      <a:pt x="17281" y="14596"/>
                    </a:lnTo>
                    <a:lnTo>
                      <a:pt x="17397" y="14557"/>
                    </a:lnTo>
                    <a:lnTo>
                      <a:pt x="17527" y="14455"/>
                    </a:lnTo>
                    <a:lnTo>
                      <a:pt x="17541" y="14366"/>
                    </a:lnTo>
                    <a:lnTo>
                      <a:pt x="17595" y="14264"/>
                    </a:lnTo>
                    <a:lnTo>
                      <a:pt x="17636" y="14149"/>
                    </a:lnTo>
                    <a:lnTo>
                      <a:pt x="17684" y="14073"/>
                    </a:lnTo>
                    <a:lnTo>
                      <a:pt x="17814" y="13958"/>
                    </a:lnTo>
                    <a:lnTo>
                      <a:pt x="17950" y="13945"/>
                    </a:lnTo>
                    <a:lnTo>
                      <a:pt x="18052" y="13817"/>
                    </a:lnTo>
                    <a:lnTo>
                      <a:pt x="18073" y="13766"/>
                    </a:lnTo>
                    <a:lnTo>
                      <a:pt x="18073" y="13664"/>
                    </a:lnTo>
                    <a:lnTo>
                      <a:pt x="18011" y="13639"/>
                    </a:lnTo>
                    <a:lnTo>
                      <a:pt x="17977" y="13664"/>
                    </a:lnTo>
                    <a:lnTo>
                      <a:pt x="17970" y="13703"/>
                    </a:lnTo>
                    <a:lnTo>
                      <a:pt x="17970" y="13588"/>
                    </a:lnTo>
                    <a:lnTo>
                      <a:pt x="18005" y="13537"/>
                    </a:lnTo>
                    <a:lnTo>
                      <a:pt x="18011" y="13473"/>
                    </a:lnTo>
                    <a:lnTo>
                      <a:pt x="18045" y="13435"/>
                    </a:lnTo>
                    <a:lnTo>
                      <a:pt x="18018" y="13371"/>
                    </a:lnTo>
                    <a:lnTo>
                      <a:pt x="17909" y="13294"/>
                    </a:lnTo>
                    <a:lnTo>
                      <a:pt x="18005" y="13294"/>
                    </a:lnTo>
                    <a:lnTo>
                      <a:pt x="18045" y="13230"/>
                    </a:lnTo>
                    <a:lnTo>
                      <a:pt x="18059" y="13307"/>
                    </a:lnTo>
                    <a:lnTo>
                      <a:pt x="18086" y="13307"/>
                    </a:lnTo>
                    <a:lnTo>
                      <a:pt x="18114" y="13371"/>
                    </a:lnTo>
                    <a:lnTo>
                      <a:pt x="18182" y="13371"/>
                    </a:lnTo>
                    <a:lnTo>
                      <a:pt x="18223" y="13320"/>
                    </a:lnTo>
                    <a:lnTo>
                      <a:pt x="18277" y="13167"/>
                    </a:lnTo>
                    <a:lnTo>
                      <a:pt x="18325" y="13116"/>
                    </a:lnTo>
                    <a:lnTo>
                      <a:pt x="18325" y="13014"/>
                    </a:lnTo>
                    <a:lnTo>
                      <a:pt x="18312" y="12924"/>
                    </a:lnTo>
                    <a:lnTo>
                      <a:pt x="18277" y="12848"/>
                    </a:lnTo>
                    <a:lnTo>
                      <a:pt x="18243" y="12912"/>
                    </a:lnTo>
                    <a:lnTo>
                      <a:pt x="18216" y="13052"/>
                    </a:lnTo>
                    <a:lnTo>
                      <a:pt x="18196" y="12988"/>
                    </a:lnTo>
                    <a:lnTo>
                      <a:pt x="18189" y="12835"/>
                    </a:lnTo>
                    <a:lnTo>
                      <a:pt x="18018" y="12886"/>
                    </a:lnTo>
                    <a:lnTo>
                      <a:pt x="17977" y="12860"/>
                    </a:lnTo>
                    <a:lnTo>
                      <a:pt x="17970" y="12771"/>
                    </a:lnTo>
                    <a:lnTo>
                      <a:pt x="17970" y="12580"/>
                    </a:lnTo>
                    <a:lnTo>
                      <a:pt x="17977" y="12554"/>
                    </a:lnTo>
                    <a:lnTo>
                      <a:pt x="18005" y="12720"/>
                    </a:lnTo>
                    <a:lnTo>
                      <a:pt x="18032" y="12758"/>
                    </a:lnTo>
                    <a:lnTo>
                      <a:pt x="18059" y="12758"/>
                    </a:lnTo>
                    <a:lnTo>
                      <a:pt x="18161" y="12644"/>
                    </a:lnTo>
                    <a:lnTo>
                      <a:pt x="18189" y="12669"/>
                    </a:lnTo>
                    <a:lnTo>
                      <a:pt x="18189" y="12618"/>
                    </a:lnTo>
                    <a:lnTo>
                      <a:pt x="18230" y="12644"/>
                    </a:lnTo>
                    <a:lnTo>
                      <a:pt x="18271" y="12644"/>
                    </a:lnTo>
                    <a:lnTo>
                      <a:pt x="18298" y="12746"/>
                    </a:lnTo>
                    <a:lnTo>
                      <a:pt x="18298" y="12720"/>
                    </a:lnTo>
                    <a:lnTo>
                      <a:pt x="18277" y="12631"/>
                    </a:lnTo>
                    <a:lnTo>
                      <a:pt x="18243" y="12439"/>
                    </a:lnTo>
                    <a:lnTo>
                      <a:pt x="18237" y="12414"/>
                    </a:lnTo>
                    <a:lnTo>
                      <a:pt x="18257" y="12210"/>
                    </a:lnTo>
                    <a:lnTo>
                      <a:pt x="18243" y="12031"/>
                    </a:lnTo>
                    <a:lnTo>
                      <a:pt x="18127" y="11967"/>
                    </a:lnTo>
                    <a:lnTo>
                      <a:pt x="18114" y="11993"/>
                    </a:lnTo>
                    <a:lnTo>
                      <a:pt x="18107" y="12018"/>
                    </a:lnTo>
                    <a:lnTo>
                      <a:pt x="18059" y="11993"/>
                    </a:lnTo>
                    <a:lnTo>
                      <a:pt x="18032" y="11942"/>
                    </a:lnTo>
                    <a:lnTo>
                      <a:pt x="18032" y="11878"/>
                    </a:lnTo>
                    <a:lnTo>
                      <a:pt x="18093" y="11878"/>
                    </a:lnTo>
                    <a:lnTo>
                      <a:pt x="18127" y="11853"/>
                    </a:lnTo>
                    <a:lnTo>
                      <a:pt x="18121" y="11802"/>
                    </a:lnTo>
                    <a:lnTo>
                      <a:pt x="18086" y="11776"/>
                    </a:lnTo>
                    <a:lnTo>
                      <a:pt x="18073" y="11687"/>
                    </a:lnTo>
                    <a:lnTo>
                      <a:pt x="18073" y="11648"/>
                    </a:lnTo>
                    <a:lnTo>
                      <a:pt x="18107" y="11610"/>
                    </a:lnTo>
                    <a:lnTo>
                      <a:pt x="18127" y="11610"/>
                    </a:lnTo>
                    <a:lnTo>
                      <a:pt x="18107" y="11521"/>
                    </a:lnTo>
                    <a:lnTo>
                      <a:pt x="18073" y="11470"/>
                    </a:lnTo>
                    <a:lnTo>
                      <a:pt x="18059" y="11381"/>
                    </a:lnTo>
                    <a:lnTo>
                      <a:pt x="18059" y="11368"/>
                    </a:lnTo>
                    <a:lnTo>
                      <a:pt x="18086" y="11342"/>
                    </a:lnTo>
                    <a:lnTo>
                      <a:pt x="18107" y="11189"/>
                    </a:lnTo>
                    <a:lnTo>
                      <a:pt x="18107" y="11113"/>
                    </a:lnTo>
                    <a:lnTo>
                      <a:pt x="18059" y="11023"/>
                    </a:lnTo>
                    <a:lnTo>
                      <a:pt x="17977" y="10934"/>
                    </a:lnTo>
                    <a:lnTo>
                      <a:pt x="17909" y="10908"/>
                    </a:lnTo>
                    <a:lnTo>
                      <a:pt x="17848" y="10794"/>
                    </a:lnTo>
                    <a:lnTo>
                      <a:pt x="17725" y="10692"/>
                    </a:lnTo>
                    <a:lnTo>
                      <a:pt x="17718" y="10653"/>
                    </a:lnTo>
                    <a:lnTo>
                      <a:pt x="17718" y="10615"/>
                    </a:lnTo>
                    <a:lnTo>
                      <a:pt x="17738" y="10526"/>
                    </a:lnTo>
                    <a:lnTo>
                      <a:pt x="17766" y="10513"/>
                    </a:lnTo>
                    <a:lnTo>
                      <a:pt x="17766" y="10551"/>
                    </a:lnTo>
                    <a:lnTo>
                      <a:pt x="17745" y="10628"/>
                    </a:lnTo>
                    <a:lnTo>
                      <a:pt x="17759" y="10653"/>
                    </a:lnTo>
                    <a:lnTo>
                      <a:pt x="17814" y="10679"/>
                    </a:lnTo>
                    <a:lnTo>
                      <a:pt x="17889" y="10755"/>
                    </a:lnTo>
                    <a:lnTo>
                      <a:pt x="17930" y="10755"/>
                    </a:lnTo>
                    <a:lnTo>
                      <a:pt x="17950" y="10794"/>
                    </a:lnTo>
                    <a:lnTo>
                      <a:pt x="18005" y="10832"/>
                    </a:lnTo>
                    <a:lnTo>
                      <a:pt x="18039" y="10896"/>
                    </a:lnTo>
                    <a:lnTo>
                      <a:pt x="18086" y="10934"/>
                    </a:lnTo>
                    <a:lnTo>
                      <a:pt x="18052" y="10730"/>
                    </a:lnTo>
                    <a:lnTo>
                      <a:pt x="18011" y="10653"/>
                    </a:lnTo>
                    <a:lnTo>
                      <a:pt x="18045" y="10641"/>
                    </a:lnTo>
                    <a:lnTo>
                      <a:pt x="18045" y="10628"/>
                    </a:lnTo>
                    <a:lnTo>
                      <a:pt x="18032" y="10564"/>
                    </a:lnTo>
                    <a:lnTo>
                      <a:pt x="18018" y="10411"/>
                    </a:lnTo>
                    <a:lnTo>
                      <a:pt x="18039" y="10079"/>
                    </a:lnTo>
                    <a:lnTo>
                      <a:pt x="18018" y="9964"/>
                    </a:lnTo>
                    <a:lnTo>
                      <a:pt x="18073" y="9926"/>
                    </a:lnTo>
                    <a:lnTo>
                      <a:pt x="18161" y="9786"/>
                    </a:lnTo>
                    <a:lnTo>
                      <a:pt x="18189" y="9696"/>
                    </a:lnTo>
                    <a:lnTo>
                      <a:pt x="18202" y="9633"/>
                    </a:lnTo>
                    <a:lnTo>
                      <a:pt x="18223" y="9633"/>
                    </a:lnTo>
                    <a:lnTo>
                      <a:pt x="18237" y="9671"/>
                    </a:lnTo>
                    <a:lnTo>
                      <a:pt x="18243" y="9696"/>
                    </a:lnTo>
                    <a:lnTo>
                      <a:pt x="18230" y="9786"/>
                    </a:lnTo>
                    <a:lnTo>
                      <a:pt x="18216" y="9824"/>
                    </a:lnTo>
                    <a:lnTo>
                      <a:pt x="18182" y="9862"/>
                    </a:lnTo>
                    <a:lnTo>
                      <a:pt x="18155" y="9926"/>
                    </a:lnTo>
                    <a:lnTo>
                      <a:pt x="18155" y="9977"/>
                    </a:lnTo>
                    <a:lnTo>
                      <a:pt x="18168" y="10066"/>
                    </a:lnTo>
                    <a:lnTo>
                      <a:pt x="18161" y="10105"/>
                    </a:lnTo>
                    <a:lnTo>
                      <a:pt x="18114" y="10219"/>
                    </a:lnTo>
                    <a:lnTo>
                      <a:pt x="18121" y="10245"/>
                    </a:lnTo>
                    <a:lnTo>
                      <a:pt x="18161" y="10245"/>
                    </a:lnTo>
                    <a:lnTo>
                      <a:pt x="18168" y="10283"/>
                    </a:lnTo>
                    <a:lnTo>
                      <a:pt x="18168" y="10475"/>
                    </a:lnTo>
                    <a:lnTo>
                      <a:pt x="18148" y="10500"/>
                    </a:lnTo>
                    <a:lnTo>
                      <a:pt x="18127" y="10551"/>
                    </a:lnTo>
                    <a:lnTo>
                      <a:pt x="18121" y="10615"/>
                    </a:lnTo>
                    <a:lnTo>
                      <a:pt x="18127" y="10692"/>
                    </a:lnTo>
                    <a:lnTo>
                      <a:pt x="18168" y="10781"/>
                    </a:lnTo>
                    <a:lnTo>
                      <a:pt x="18230" y="10794"/>
                    </a:lnTo>
                    <a:lnTo>
                      <a:pt x="18257" y="10819"/>
                    </a:lnTo>
                    <a:lnTo>
                      <a:pt x="18291" y="10959"/>
                    </a:lnTo>
                    <a:lnTo>
                      <a:pt x="18298" y="11036"/>
                    </a:lnTo>
                    <a:lnTo>
                      <a:pt x="18305" y="11062"/>
                    </a:lnTo>
                    <a:lnTo>
                      <a:pt x="18339" y="11100"/>
                    </a:lnTo>
                    <a:lnTo>
                      <a:pt x="18332" y="11176"/>
                    </a:lnTo>
                    <a:lnTo>
                      <a:pt x="18298" y="11189"/>
                    </a:lnTo>
                    <a:lnTo>
                      <a:pt x="18277" y="11240"/>
                    </a:lnTo>
                    <a:lnTo>
                      <a:pt x="18223" y="11521"/>
                    </a:lnTo>
                    <a:lnTo>
                      <a:pt x="18223" y="11623"/>
                    </a:lnTo>
                    <a:lnTo>
                      <a:pt x="18230" y="11776"/>
                    </a:lnTo>
                    <a:lnTo>
                      <a:pt x="18243" y="11802"/>
                    </a:lnTo>
                    <a:lnTo>
                      <a:pt x="18277" y="11789"/>
                    </a:lnTo>
                    <a:lnTo>
                      <a:pt x="18305" y="11751"/>
                    </a:lnTo>
                    <a:lnTo>
                      <a:pt x="18325" y="11687"/>
                    </a:lnTo>
                    <a:lnTo>
                      <a:pt x="18373" y="11381"/>
                    </a:lnTo>
                    <a:lnTo>
                      <a:pt x="18482" y="10998"/>
                    </a:lnTo>
                    <a:lnTo>
                      <a:pt x="18482" y="10896"/>
                    </a:lnTo>
                    <a:lnTo>
                      <a:pt x="18537" y="10755"/>
                    </a:lnTo>
                    <a:lnTo>
                      <a:pt x="18571" y="10564"/>
                    </a:lnTo>
                    <a:lnTo>
                      <a:pt x="18537" y="10347"/>
                    </a:lnTo>
                    <a:lnTo>
                      <a:pt x="18475" y="10156"/>
                    </a:lnTo>
                    <a:lnTo>
                      <a:pt x="18380" y="9837"/>
                    </a:lnTo>
                    <a:lnTo>
                      <a:pt x="18366" y="9735"/>
                    </a:lnTo>
                    <a:lnTo>
                      <a:pt x="18380" y="9658"/>
                    </a:lnTo>
                    <a:lnTo>
                      <a:pt x="18421" y="9747"/>
                    </a:lnTo>
                    <a:lnTo>
                      <a:pt x="18475" y="9862"/>
                    </a:lnTo>
                    <a:lnTo>
                      <a:pt x="18523" y="9888"/>
                    </a:lnTo>
                    <a:lnTo>
                      <a:pt x="18564" y="9952"/>
                    </a:lnTo>
                    <a:lnTo>
                      <a:pt x="18639" y="9964"/>
                    </a:lnTo>
                    <a:lnTo>
                      <a:pt x="18632" y="10143"/>
                    </a:lnTo>
                    <a:lnTo>
                      <a:pt x="18639" y="10168"/>
                    </a:lnTo>
                    <a:lnTo>
                      <a:pt x="18694" y="10079"/>
                    </a:lnTo>
                    <a:lnTo>
                      <a:pt x="18769" y="9862"/>
                    </a:lnTo>
                    <a:lnTo>
                      <a:pt x="18816" y="9760"/>
                    </a:lnTo>
                    <a:lnTo>
                      <a:pt x="18844" y="9684"/>
                    </a:lnTo>
                    <a:lnTo>
                      <a:pt x="18844" y="9620"/>
                    </a:lnTo>
                    <a:lnTo>
                      <a:pt x="18878" y="9594"/>
                    </a:lnTo>
                    <a:lnTo>
                      <a:pt x="18891" y="9556"/>
                    </a:lnTo>
                    <a:lnTo>
                      <a:pt x="18919" y="9314"/>
                    </a:lnTo>
                    <a:lnTo>
                      <a:pt x="18926" y="9275"/>
                    </a:lnTo>
                    <a:lnTo>
                      <a:pt x="18939" y="9288"/>
                    </a:lnTo>
                    <a:lnTo>
                      <a:pt x="18960" y="9275"/>
                    </a:lnTo>
                    <a:lnTo>
                      <a:pt x="18987" y="9084"/>
                    </a:lnTo>
                    <a:lnTo>
                      <a:pt x="18994" y="9033"/>
                    </a:lnTo>
                    <a:lnTo>
                      <a:pt x="18973" y="8969"/>
                    </a:lnTo>
                    <a:lnTo>
                      <a:pt x="18939" y="8893"/>
                    </a:lnTo>
                    <a:lnTo>
                      <a:pt x="18891" y="8842"/>
                    </a:lnTo>
                    <a:lnTo>
                      <a:pt x="18891" y="8765"/>
                    </a:lnTo>
                    <a:lnTo>
                      <a:pt x="18919" y="8650"/>
                    </a:lnTo>
                    <a:lnTo>
                      <a:pt x="18932" y="8599"/>
                    </a:lnTo>
                    <a:lnTo>
                      <a:pt x="19001" y="8446"/>
                    </a:lnTo>
                    <a:lnTo>
                      <a:pt x="19035" y="8446"/>
                    </a:lnTo>
                    <a:lnTo>
                      <a:pt x="19076" y="8318"/>
                    </a:lnTo>
                    <a:lnTo>
                      <a:pt x="19151" y="8293"/>
                    </a:lnTo>
                    <a:lnTo>
                      <a:pt x="19233" y="8216"/>
                    </a:lnTo>
                    <a:lnTo>
                      <a:pt x="19308" y="8178"/>
                    </a:lnTo>
                    <a:lnTo>
                      <a:pt x="19342" y="8102"/>
                    </a:lnTo>
                    <a:lnTo>
                      <a:pt x="19396" y="8051"/>
                    </a:lnTo>
                    <a:lnTo>
                      <a:pt x="19485" y="8089"/>
                    </a:lnTo>
                    <a:lnTo>
                      <a:pt x="19574" y="8051"/>
                    </a:lnTo>
                    <a:lnTo>
                      <a:pt x="19744" y="8038"/>
                    </a:lnTo>
                    <a:lnTo>
                      <a:pt x="19874" y="7974"/>
                    </a:lnTo>
                    <a:lnTo>
                      <a:pt x="19908" y="7948"/>
                    </a:lnTo>
                    <a:lnTo>
                      <a:pt x="19942" y="7897"/>
                    </a:lnTo>
                    <a:lnTo>
                      <a:pt x="19983" y="7706"/>
                    </a:lnTo>
                    <a:lnTo>
                      <a:pt x="19997" y="7681"/>
                    </a:lnTo>
                    <a:lnTo>
                      <a:pt x="20031" y="7706"/>
                    </a:lnTo>
                    <a:lnTo>
                      <a:pt x="20038" y="7834"/>
                    </a:lnTo>
                    <a:lnTo>
                      <a:pt x="20065" y="7834"/>
                    </a:lnTo>
                    <a:lnTo>
                      <a:pt x="20113" y="7821"/>
                    </a:lnTo>
                    <a:lnTo>
                      <a:pt x="20215" y="7706"/>
                    </a:lnTo>
                    <a:lnTo>
                      <a:pt x="20242" y="7706"/>
                    </a:lnTo>
                    <a:lnTo>
                      <a:pt x="20256" y="7808"/>
                    </a:lnTo>
                    <a:lnTo>
                      <a:pt x="20290" y="7821"/>
                    </a:lnTo>
                    <a:lnTo>
                      <a:pt x="20379" y="7757"/>
                    </a:lnTo>
                    <a:lnTo>
                      <a:pt x="20420" y="7770"/>
                    </a:lnTo>
                    <a:lnTo>
                      <a:pt x="20495" y="7681"/>
                    </a:lnTo>
                    <a:lnTo>
                      <a:pt x="20508" y="7642"/>
                    </a:lnTo>
                    <a:lnTo>
                      <a:pt x="20495" y="7476"/>
                    </a:lnTo>
                    <a:lnTo>
                      <a:pt x="20481" y="7438"/>
                    </a:lnTo>
                    <a:lnTo>
                      <a:pt x="20467" y="7438"/>
                    </a:lnTo>
                    <a:lnTo>
                      <a:pt x="20467" y="7604"/>
                    </a:lnTo>
                    <a:lnTo>
                      <a:pt x="20461" y="7642"/>
                    </a:lnTo>
                    <a:lnTo>
                      <a:pt x="20406" y="7681"/>
                    </a:lnTo>
                    <a:lnTo>
                      <a:pt x="20345" y="7642"/>
                    </a:lnTo>
                    <a:lnTo>
                      <a:pt x="20276" y="7566"/>
                    </a:lnTo>
                    <a:lnTo>
                      <a:pt x="20242" y="7425"/>
                    </a:lnTo>
                    <a:lnTo>
                      <a:pt x="20215" y="7400"/>
                    </a:lnTo>
                    <a:lnTo>
                      <a:pt x="20208" y="7260"/>
                    </a:lnTo>
                    <a:lnTo>
                      <a:pt x="20174" y="7196"/>
                    </a:lnTo>
                    <a:lnTo>
                      <a:pt x="20113" y="7132"/>
                    </a:lnTo>
                    <a:lnTo>
                      <a:pt x="20106" y="7119"/>
                    </a:lnTo>
                    <a:lnTo>
                      <a:pt x="20106" y="7043"/>
                    </a:lnTo>
                    <a:lnTo>
                      <a:pt x="20126" y="6992"/>
                    </a:lnTo>
                    <a:lnTo>
                      <a:pt x="20147" y="6979"/>
                    </a:lnTo>
                    <a:lnTo>
                      <a:pt x="20174" y="6864"/>
                    </a:lnTo>
                    <a:lnTo>
                      <a:pt x="20208" y="6839"/>
                    </a:lnTo>
                    <a:lnTo>
                      <a:pt x="20174" y="6736"/>
                    </a:lnTo>
                    <a:lnTo>
                      <a:pt x="20133" y="6571"/>
                    </a:lnTo>
                    <a:lnTo>
                      <a:pt x="20167" y="6379"/>
                    </a:lnTo>
                    <a:lnTo>
                      <a:pt x="20270" y="6226"/>
                    </a:lnTo>
                    <a:lnTo>
                      <a:pt x="20345" y="5996"/>
                    </a:lnTo>
                    <a:lnTo>
                      <a:pt x="20379" y="5945"/>
                    </a:lnTo>
                    <a:lnTo>
                      <a:pt x="20392" y="5805"/>
                    </a:lnTo>
                    <a:lnTo>
                      <a:pt x="20440" y="5690"/>
                    </a:lnTo>
                    <a:lnTo>
                      <a:pt x="20502" y="5639"/>
                    </a:lnTo>
                    <a:lnTo>
                      <a:pt x="20529" y="5652"/>
                    </a:lnTo>
                    <a:lnTo>
                      <a:pt x="20543" y="5754"/>
                    </a:lnTo>
                    <a:lnTo>
                      <a:pt x="20563" y="5754"/>
                    </a:lnTo>
                    <a:lnTo>
                      <a:pt x="20583" y="5703"/>
                    </a:lnTo>
                    <a:lnTo>
                      <a:pt x="20604" y="5575"/>
                    </a:lnTo>
                    <a:lnTo>
                      <a:pt x="20618" y="5575"/>
                    </a:lnTo>
                    <a:lnTo>
                      <a:pt x="20638" y="5626"/>
                    </a:lnTo>
                    <a:lnTo>
                      <a:pt x="20652" y="5626"/>
                    </a:lnTo>
                    <a:lnTo>
                      <a:pt x="20686" y="5614"/>
                    </a:lnTo>
                    <a:lnTo>
                      <a:pt x="20713" y="5512"/>
                    </a:lnTo>
                    <a:lnTo>
                      <a:pt x="20734" y="5473"/>
                    </a:lnTo>
                    <a:lnTo>
                      <a:pt x="20774" y="5499"/>
                    </a:lnTo>
                    <a:lnTo>
                      <a:pt x="20795" y="5486"/>
                    </a:lnTo>
                    <a:lnTo>
                      <a:pt x="20829" y="5371"/>
                    </a:lnTo>
                    <a:lnTo>
                      <a:pt x="20836" y="5282"/>
                    </a:lnTo>
                    <a:lnTo>
                      <a:pt x="20863" y="5205"/>
                    </a:lnTo>
                    <a:lnTo>
                      <a:pt x="20870" y="5078"/>
                    </a:lnTo>
                    <a:lnTo>
                      <a:pt x="20911" y="5014"/>
                    </a:lnTo>
                    <a:lnTo>
                      <a:pt x="20931" y="5001"/>
                    </a:lnTo>
                    <a:lnTo>
                      <a:pt x="20945" y="5014"/>
                    </a:lnTo>
                    <a:lnTo>
                      <a:pt x="20952" y="5103"/>
                    </a:lnTo>
                    <a:lnTo>
                      <a:pt x="20959" y="5167"/>
                    </a:lnTo>
                    <a:lnTo>
                      <a:pt x="20993" y="5193"/>
                    </a:lnTo>
                    <a:lnTo>
                      <a:pt x="21027" y="5154"/>
                    </a:lnTo>
                    <a:lnTo>
                      <a:pt x="21095" y="5256"/>
                    </a:lnTo>
                    <a:lnTo>
                      <a:pt x="21129" y="5231"/>
                    </a:lnTo>
                    <a:lnTo>
                      <a:pt x="21150" y="5167"/>
                    </a:lnTo>
                    <a:lnTo>
                      <a:pt x="21197" y="5091"/>
                    </a:lnTo>
                    <a:lnTo>
                      <a:pt x="21232" y="5091"/>
                    </a:lnTo>
                    <a:lnTo>
                      <a:pt x="21273" y="5052"/>
                    </a:lnTo>
                    <a:lnTo>
                      <a:pt x="21286" y="4963"/>
                    </a:lnTo>
                    <a:lnTo>
                      <a:pt x="21375" y="4950"/>
                    </a:lnTo>
                    <a:lnTo>
                      <a:pt x="21395" y="4938"/>
                    </a:lnTo>
                    <a:lnTo>
                      <a:pt x="21429" y="4886"/>
                    </a:lnTo>
                    <a:lnTo>
                      <a:pt x="21470" y="4886"/>
                    </a:lnTo>
                    <a:lnTo>
                      <a:pt x="21498" y="4848"/>
                    </a:lnTo>
                    <a:lnTo>
                      <a:pt x="21545" y="4848"/>
                    </a:lnTo>
                    <a:lnTo>
                      <a:pt x="21593" y="4784"/>
                    </a:lnTo>
                    <a:lnTo>
                      <a:pt x="21600" y="4721"/>
                    </a:lnTo>
                    <a:lnTo>
                      <a:pt x="21593" y="4657"/>
                    </a:lnTo>
                    <a:close/>
                  </a:path>
                </a:pathLst>
              </a:custGeom>
              <a:solidFill>
                <a:srgbClr val="BFBFBF"/>
              </a:solidFill>
              <a:ln w="12700" cap="flat">
                <a:noFill/>
                <a:miter lim="400000"/>
              </a:ln>
              <a:effectLst/>
            </p:spPr>
            <p:txBody>
              <a:bodyPr wrap="square" lIns="45719" tIns="45719" rIns="45719" bIns="45719" numCol="1" anchor="t">
                <a:noAutofit/>
              </a:bodyPr>
              <a:lstStyle/>
              <a:p/>
            </p:txBody>
          </p:sp>
          <p:sp>
            <p:nvSpPr>
              <p:cNvPr id="1801" name="Line"/>
              <p:cNvSpPr/>
              <p:nvPr/>
            </p:nvSpPr>
            <p:spPr>
              <a:xfrm flipH="1">
                <a:off x="2120936" y="1183235"/>
                <a:ext cx="1069442" cy="53559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02" name="Line"/>
              <p:cNvSpPr/>
              <p:nvPr/>
            </p:nvSpPr>
            <p:spPr>
              <a:xfrm flipH="1" flipV="1">
                <a:off x="1816313" y="555818"/>
                <a:ext cx="299003" cy="1163260"/>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03" name="Line"/>
              <p:cNvSpPr/>
              <p:nvPr/>
            </p:nvSpPr>
            <p:spPr>
              <a:xfrm flipH="1" flipV="1">
                <a:off x="2114377" y="1721056"/>
                <a:ext cx="1791768" cy="49623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04" name="Line"/>
              <p:cNvSpPr/>
              <p:nvPr/>
            </p:nvSpPr>
            <p:spPr>
              <a:xfrm flipH="1" flipV="1">
                <a:off x="1869519" y="547886"/>
                <a:ext cx="1246220" cy="619767"/>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05" name="Line"/>
              <p:cNvSpPr/>
              <p:nvPr/>
            </p:nvSpPr>
            <p:spPr>
              <a:xfrm flipV="1">
                <a:off x="3886344" y="1865135"/>
                <a:ext cx="1092437" cy="34214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06" name="Line"/>
              <p:cNvSpPr/>
              <p:nvPr/>
            </p:nvSpPr>
            <p:spPr>
              <a:xfrm>
                <a:off x="3919783" y="1263817"/>
                <a:ext cx="1014900" cy="609641"/>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07" name="Line"/>
              <p:cNvSpPr/>
              <p:nvPr/>
            </p:nvSpPr>
            <p:spPr>
              <a:xfrm flipV="1">
                <a:off x="4992929" y="1560208"/>
                <a:ext cx="400430" cy="304144"/>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08" name="Line"/>
              <p:cNvSpPr/>
              <p:nvPr/>
            </p:nvSpPr>
            <p:spPr>
              <a:xfrm>
                <a:off x="4391772" y="946817"/>
                <a:ext cx="1162725" cy="124195"/>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09" name="Line"/>
              <p:cNvSpPr/>
              <p:nvPr/>
            </p:nvSpPr>
            <p:spPr>
              <a:xfrm>
                <a:off x="5536445" y="1024163"/>
                <a:ext cx="2325370"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p:txBody>
          </p:sp>
          <p:sp>
            <p:nvSpPr>
              <p:cNvPr id="1810" name="Line"/>
              <p:cNvSpPr/>
              <p:nvPr/>
            </p:nvSpPr>
            <p:spPr>
              <a:xfrm>
                <a:off x="4977315" y="1909509"/>
                <a:ext cx="296318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p:txBody>
          </p:sp>
          <p:sp>
            <p:nvSpPr>
              <p:cNvPr id="1811" name="Line"/>
              <p:cNvSpPr/>
              <p:nvPr/>
            </p:nvSpPr>
            <p:spPr>
              <a:xfrm>
                <a:off x="-397562" y="1744664"/>
                <a:ext cx="2473575"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p:txBody>
          </p:sp>
          <p:sp>
            <p:nvSpPr>
              <p:cNvPr id="1812" name="Line"/>
              <p:cNvSpPr/>
              <p:nvPr/>
            </p:nvSpPr>
            <p:spPr>
              <a:xfrm>
                <a:off x="-504448" y="546670"/>
                <a:ext cx="2324899" cy="1"/>
              </a:xfrm>
              <a:prstGeom prst="line">
                <a:avLst/>
              </a:prstGeom>
              <a:noFill/>
              <a:ln w="127000" cap="flat">
                <a:solidFill>
                  <a:schemeClr val="accent1"/>
                </a:solidFill>
                <a:prstDash val="sysDot"/>
                <a:miter lim="400000"/>
              </a:ln>
              <a:effectLst/>
            </p:spPr>
            <p:txBody>
              <a:bodyPr wrap="square" lIns="45719" tIns="45719" rIns="45719" bIns="45719" numCol="1" anchor="t">
                <a:noAutofit/>
              </a:bodyPr>
              <a:lstStyle/>
              <a:p/>
            </p:txBody>
          </p:sp>
          <p:grpSp>
            <p:nvGrpSpPr>
              <p:cNvPr id="1815" name="Group"/>
              <p:cNvGrpSpPr/>
              <p:nvPr/>
            </p:nvGrpSpPr>
            <p:grpSpPr>
              <a:xfrm>
                <a:off x="1650277" y="375133"/>
                <a:ext cx="315043" cy="315112"/>
                <a:chOff x="0" y="0"/>
                <a:chExt cx="315041" cy="315111"/>
              </a:xfrm>
            </p:grpSpPr>
            <p:sp>
              <p:nvSpPr>
                <p:cNvPr id="1813"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14"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818" name="Group"/>
              <p:cNvGrpSpPr/>
              <p:nvPr/>
            </p:nvGrpSpPr>
            <p:grpSpPr>
              <a:xfrm>
                <a:off x="1949385" y="1567236"/>
                <a:ext cx="315042" cy="315112"/>
                <a:chOff x="0" y="0"/>
                <a:chExt cx="315041" cy="315111"/>
              </a:xfrm>
            </p:grpSpPr>
            <p:sp>
              <p:nvSpPr>
                <p:cNvPr id="1816"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17"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1819" name="Line"/>
              <p:cNvSpPr/>
              <p:nvPr/>
            </p:nvSpPr>
            <p:spPr>
              <a:xfrm flipV="1">
                <a:off x="5424544" y="1089169"/>
                <a:ext cx="142916" cy="47727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20" name="Line"/>
              <p:cNvSpPr/>
              <p:nvPr/>
            </p:nvSpPr>
            <p:spPr>
              <a:xfrm flipH="1" flipV="1">
                <a:off x="4418385" y="946292"/>
                <a:ext cx="563753" cy="9436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21" name="Line"/>
              <p:cNvSpPr/>
              <p:nvPr/>
            </p:nvSpPr>
            <p:spPr>
              <a:xfrm flipH="1" flipV="1">
                <a:off x="3191221" y="1184232"/>
                <a:ext cx="677291" cy="91152"/>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22" name="Line"/>
              <p:cNvSpPr/>
              <p:nvPr/>
            </p:nvSpPr>
            <p:spPr>
              <a:xfrm>
                <a:off x="3880939" y="1274492"/>
                <a:ext cx="6272" cy="912169"/>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sp>
            <p:nvSpPr>
              <p:cNvPr id="1823" name="Line"/>
              <p:cNvSpPr/>
              <p:nvPr/>
            </p:nvSpPr>
            <p:spPr>
              <a:xfrm flipH="1">
                <a:off x="3857758" y="958089"/>
                <a:ext cx="564094" cy="311173"/>
              </a:xfrm>
              <a:prstGeom prst="line">
                <a:avLst/>
              </a:prstGeom>
              <a:noFill/>
              <a:ln w="127000" cap="flat">
                <a:solidFill>
                  <a:schemeClr val="accent1"/>
                </a:solidFill>
                <a:prstDash val="solid"/>
                <a:miter lim="400000"/>
              </a:ln>
              <a:effectLst/>
            </p:spPr>
            <p:txBody>
              <a:bodyPr wrap="square" lIns="45719" tIns="45719" rIns="45719" bIns="45719" numCol="1" anchor="t">
                <a:noAutofit/>
              </a:bodyPr>
              <a:lstStyle/>
              <a:p/>
            </p:txBody>
          </p:sp>
          <p:grpSp>
            <p:nvGrpSpPr>
              <p:cNvPr id="1826" name="Group"/>
              <p:cNvGrpSpPr/>
              <p:nvPr/>
            </p:nvGrpSpPr>
            <p:grpSpPr>
              <a:xfrm>
                <a:off x="4820250" y="1714390"/>
                <a:ext cx="315043" cy="315112"/>
                <a:chOff x="0" y="0"/>
                <a:chExt cx="315041" cy="315111"/>
              </a:xfrm>
            </p:grpSpPr>
            <p:sp>
              <p:nvSpPr>
                <p:cNvPr id="1824"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25"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829" name="Group"/>
              <p:cNvGrpSpPr/>
              <p:nvPr/>
            </p:nvGrpSpPr>
            <p:grpSpPr>
              <a:xfrm>
                <a:off x="5427619" y="891746"/>
                <a:ext cx="315043" cy="315112"/>
                <a:chOff x="0" y="0"/>
                <a:chExt cx="315041" cy="315111"/>
              </a:xfrm>
            </p:grpSpPr>
            <p:sp>
              <p:nvSpPr>
                <p:cNvPr id="1827"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28"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832" name="Group"/>
              <p:cNvGrpSpPr/>
              <p:nvPr/>
            </p:nvGrpSpPr>
            <p:grpSpPr>
              <a:xfrm>
                <a:off x="5263876" y="1389531"/>
                <a:ext cx="315043" cy="315112"/>
                <a:chOff x="0" y="0"/>
                <a:chExt cx="315041" cy="315111"/>
              </a:xfrm>
            </p:grpSpPr>
            <p:sp>
              <p:nvSpPr>
                <p:cNvPr id="1830"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31"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835" name="Group"/>
              <p:cNvGrpSpPr/>
              <p:nvPr/>
            </p:nvGrpSpPr>
            <p:grpSpPr>
              <a:xfrm>
                <a:off x="3013987" y="1024093"/>
                <a:ext cx="315043" cy="315112"/>
                <a:chOff x="0" y="0"/>
                <a:chExt cx="315041" cy="315111"/>
              </a:xfrm>
            </p:grpSpPr>
            <p:sp>
              <p:nvSpPr>
                <p:cNvPr id="1833"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34"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838" name="Group"/>
              <p:cNvGrpSpPr/>
              <p:nvPr/>
            </p:nvGrpSpPr>
            <p:grpSpPr>
              <a:xfrm>
                <a:off x="4273517" y="791514"/>
                <a:ext cx="315043" cy="315112"/>
                <a:chOff x="0" y="0"/>
                <a:chExt cx="315041" cy="315111"/>
              </a:xfrm>
            </p:grpSpPr>
            <p:sp>
              <p:nvSpPr>
                <p:cNvPr id="1836"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37"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841" name="Group"/>
              <p:cNvGrpSpPr/>
              <p:nvPr/>
            </p:nvGrpSpPr>
            <p:grpSpPr>
              <a:xfrm>
                <a:off x="3730457" y="1113897"/>
                <a:ext cx="315043" cy="315112"/>
                <a:chOff x="0" y="0"/>
                <a:chExt cx="315041" cy="315111"/>
              </a:xfrm>
            </p:grpSpPr>
            <p:sp>
              <p:nvSpPr>
                <p:cNvPr id="1839"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0"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1844" name="Group"/>
              <p:cNvGrpSpPr/>
              <p:nvPr/>
            </p:nvGrpSpPr>
            <p:grpSpPr>
              <a:xfrm>
                <a:off x="3722728" y="2059957"/>
                <a:ext cx="315043" cy="315112"/>
                <a:chOff x="0" y="0"/>
                <a:chExt cx="315041" cy="315111"/>
              </a:xfrm>
            </p:grpSpPr>
            <p:sp>
              <p:nvSpPr>
                <p:cNvPr id="1842" name="Circle"/>
                <p:cNvSpPr/>
                <p:nvPr/>
              </p:nvSpPr>
              <p:spPr>
                <a:xfrm rot="21316915">
                  <a:off x="11517" y="11514"/>
                  <a:ext cx="292008" cy="292083"/>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1843" name="Circle"/>
                <p:cNvSpPr/>
                <p:nvPr/>
              </p:nvSpPr>
              <p:spPr>
                <a:xfrm rot="21316915">
                  <a:off x="35112" y="35115"/>
                  <a:ext cx="244817" cy="244881"/>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sp>
          <p:nvSpPr>
            <p:cNvPr id="1846" name="Rectangle"/>
            <p:cNvSpPr/>
            <p:nvPr/>
          </p:nvSpPr>
          <p:spPr>
            <a:xfrm>
              <a:off x="1100914" y="0"/>
              <a:ext cx="6236737" cy="3014217"/>
            </a:xfrm>
            <a:prstGeom prst="rect">
              <a:avLst/>
            </a:prstGeom>
            <a:noFill/>
            <a:ln w="76200" cap="flat">
              <a:solidFill>
                <a:schemeClr val="accent6"/>
              </a:solidFill>
              <a:prstDash val="solid"/>
              <a:miter lim="800000"/>
            </a:ln>
            <a:effectLst/>
          </p:spPr>
          <p:txBody>
            <a:bodyPr wrap="square" lIns="45719" tIns="45719" rIns="45719" bIns="45719" numCol="1" anchor="ctr">
              <a:noAutofit/>
            </a:bodyPr>
            <a:lstStyle/>
            <a:p/>
          </p:txBody>
        </p:sp>
        <p:sp>
          <p:nvSpPr>
            <p:cNvPr id="1847" name="in1"/>
            <p:cNvSpPr/>
            <p:nvPr/>
          </p:nvSpPr>
          <p:spPr>
            <a:xfrm>
              <a:off x="10111" y="64436"/>
              <a:ext cx="911582" cy="535087"/>
            </a:xfrm>
            <a:prstGeom prst="rect">
              <a:avLst/>
            </a:prstGeom>
            <a:noFill/>
            <a:ln w="12700" cap="flat">
              <a:noFill/>
              <a:miter lim="400000"/>
            </a:ln>
            <a:effectLst/>
          </p:spPr>
          <p:txBody>
            <a:bodyPr wrap="square" lIns="45719" tIns="45719" rIns="45719" bIns="45719" numCol="1" anchor="t">
              <a:noAutofit/>
            </a:bodyPr>
            <a:lstStyle/>
            <a:p>
              <a:r>
                <a:t>in1</a:t>
              </a:r>
            </a:p>
          </p:txBody>
        </p:sp>
        <p:sp>
          <p:nvSpPr>
            <p:cNvPr id="1848" name="in2"/>
            <p:cNvSpPr/>
            <p:nvPr/>
          </p:nvSpPr>
          <p:spPr>
            <a:xfrm>
              <a:off x="10111" y="1294640"/>
              <a:ext cx="849016" cy="535087"/>
            </a:xfrm>
            <a:prstGeom prst="rect">
              <a:avLst/>
            </a:prstGeom>
            <a:noFill/>
            <a:ln w="12700" cap="flat">
              <a:noFill/>
              <a:miter lim="400000"/>
            </a:ln>
            <a:effectLst/>
          </p:spPr>
          <p:txBody>
            <a:bodyPr wrap="square" lIns="45719" tIns="45719" rIns="45719" bIns="45719" numCol="1" anchor="t">
              <a:noAutofit/>
            </a:bodyPr>
            <a:lstStyle/>
            <a:p>
              <a:r>
                <a:t>in2</a:t>
              </a:r>
            </a:p>
          </p:txBody>
        </p:sp>
        <p:sp>
          <p:nvSpPr>
            <p:cNvPr id="1849" name="out1"/>
            <p:cNvSpPr/>
            <p:nvPr/>
          </p:nvSpPr>
          <p:spPr>
            <a:xfrm>
              <a:off x="7597433" y="550646"/>
              <a:ext cx="1086696" cy="535087"/>
            </a:xfrm>
            <a:prstGeom prst="rect">
              <a:avLst/>
            </a:prstGeom>
            <a:noFill/>
            <a:ln w="12700" cap="flat">
              <a:noFill/>
              <a:miter lim="400000"/>
            </a:ln>
            <a:effectLst/>
          </p:spPr>
          <p:txBody>
            <a:bodyPr wrap="square" lIns="45719" tIns="45719" rIns="45719" bIns="45719" numCol="1" anchor="t">
              <a:noAutofit/>
            </a:bodyPr>
            <a:lstStyle/>
            <a:p>
              <a:r>
                <a:t>out1</a:t>
              </a:r>
            </a:p>
          </p:txBody>
        </p:sp>
        <p:sp>
          <p:nvSpPr>
            <p:cNvPr id="1850" name="out2"/>
            <p:cNvSpPr/>
            <p:nvPr/>
          </p:nvSpPr>
          <p:spPr>
            <a:xfrm>
              <a:off x="7597433" y="1461136"/>
              <a:ext cx="1089606" cy="535087"/>
            </a:xfrm>
            <a:prstGeom prst="rect">
              <a:avLst/>
            </a:prstGeom>
            <a:noFill/>
            <a:ln w="12700" cap="flat">
              <a:noFill/>
              <a:miter lim="400000"/>
            </a:ln>
            <a:effectLst/>
          </p:spPr>
          <p:txBody>
            <a:bodyPr wrap="square" lIns="45719" tIns="45719" rIns="45719" bIns="45719" numCol="1" anchor="t">
              <a:noAutofit/>
            </a:bodyPr>
            <a:lstStyle/>
            <a:p>
              <a:r>
                <a:t>out2</a:t>
              </a:r>
            </a:p>
          </p:txBody>
        </p:sp>
      </p:grpSp>
    </p:spTree>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250" name="Group"/>
          <p:cNvSpPr/>
          <p:nvPr/>
        </p:nvSpPr>
        <p:spPr>
          <a:xfrm>
            <a:off x="4650237" y="483016"/>
            <a:ext cx="15077202"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Current Approach: Simulation</a:t>
            </a:r>
            <a:endParaRPr dirty="0"/>
          </a:p>
        </p:txBody>
      </p:sp>
      <p:grpSp>
        <p:nvGrpSpPr>
          <p:cNvPr id="2" name="Group 1"/>
          <p:cNvGrpSpPr/>
          <p:nvPr/>
        </p:nvGrpSpPr>
        <p:grpSpPr>
          <a:xfrm>
            <a:off x="11010962" y="5805045"/>
            <a:ext cx="3436599" cy="3906234"/>
            <a:chOff x="11010962" y="5805045"/>
            <a:chExt cx="3436599" cy="3906234"/>
          </a:xfrm>
        </p:grpSpPr>
        <p:sp>
          <p:nvSpPr>
            <p:cNvPr id="262" name="Line"/>
            <p:cNvSpPr/>
            <p:nvPr/>
          </p:nvSpPr>
          <p:spPr>
            <a:xfrm flipV="1">
              <a:off x="11927607" y="6594446"/>
              <a:ext cx="1613571" cy="1011061"/>
            </a:xfrm>
            <a:prstGeom prst="line">
              <a:avLst/>
            </a:prstGeom>
            <a:ln w="177800">
              <a:solidFill>
                <a:schemeClr val="bg1">
                  <a:lumMod val="75000"/>
                </a:schemeClr>
              </a:solidFill>
              <a:miter/>
            </a:ln>
          </p:spPr>
          <p:txBody>
            <a:bodyPr lIns="45719" rIns="45719"/>
            <a:lstStyle/>
            <a:p/>
          </p:txBody>
        </p:sp>
        <p:sp>
          <p:nvSpPr>
            <p:cNvPr id="263" name="Line"/>
            <p:cNvSpPr/>
            <p:nvPr/>
          </p:nvSpPr>
          <p:spPr>
            <a:xfrm flipH="1" flipV="1">
              <a:off x="11772790" y="7808689"/>
              <a:ext cx="1820609" cy="1083189"/>
            </a:xfrm>
            <a:prstGeom prst="line">
              <a:avLst/>
            </a:prstGeom>
            <a:ln w="177800">
              <a:solidFill>
                <a:schemeClr val="bg1">
                  <a:lumMod val="75000"/>
                </a:schemeClr>
              </a:solidFill>
              <a:miter/>
            </a:ln>
          </p:spPr>
          <p:txBody>
            <a:bodyPr lIns="45719" rIns="45719"/>
            <a:lstStyle/>
            <a:p/>
          </p:txBody>
        </p:sp>
        <p:sp>
          <p:nvSpPr>
            <p:cNvPr id="264" name="Circle"/>
            <p:cNvSpPr/>
            <p:nvPr/>
          </p:nvSpPr>
          <p:spPr>
            <a:xfrm>
              <a:off x="11010962" y="7205983"/>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268" name="Line"/>
            <p:cNvSpPr/>
            <p:nvPr/>
          </p:nvSpPr>
          <p:spPr>
            <a:xfrm flipV="1">
              <a:off x="13857010" y="6488229"/>
              <a:ext cx="1" cy="2530649"/>
            </a:xfrm>
            <a:prstGeom prst="line">
              <a:avLst/>
            </a:prstGeom>
            <a:ln w="177800">
              <a:solidFill>
                <a:schemeClr val="bg1">
                  <a:lumMod val="75000"/>
                </a:schemeClr>
              </a:solidFill>
              <a:miter/>
            </a:ln>
          </p:spPr>
          <p:txBody>
            <a:bodyPr lIns="45719" rIns="45719"/>
            <a:lstStyle/>
            <a:p/>
          </p:txBody>
        </p:sp>
        <p:sp>
          <p:nvSpPr>
            <p:cNvPr id="271" name="Circle"/>
            <p:cNvSpPr/>
            <p:nvPr/>
          </p:nvSpPr>
          <p:spPr>
            <a:xfrm>
              <a:off x="13266460" y="8530178"/>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sp>
          <p:nvSpPr>
            <p:cNvPr id="272" name="Circle"/>
            <p:cNvSpPr/>
            <p:nvPr/>
          </p:nvSpPr>
          <p:spPr>
            <a:xfrm>
              <a:off x="13266460" y="5805045"/>
              <a:ext cx="1181101" cy="1181101"/>
            </a:xfrm>
            <a:prstGeom prst="ellipse">
              <a:avLst/>
            </a:prstGeom>
            <a:solidFill>
              <a:schemeClr val="accent5">
                <a:satOff val="-10407"/>
                <a:lumOff val="16519"/>
              </a:schemeClr>
            </a:solidFill>
            <a:ln w="12700">
              <a:solidFill>
                <a:srgbClr val="000000"/>
              </a:solidFill>
              <a:miter/>
            </a:ln>
          </p:spPr>
          <p:txBody>
            <a:bodyPr lIns="45719" rIns="45719" anchor="ctr"/>
            <a:lstStyle/>
            <a:p/>
          </p:txBody>
        </p:sp>
      </p:grpSp>
      <p:grpSp>
        <p:nvGrpSpPr>
          <p:cNvPr id="3" name="Group 2"/>
          <p:cNvGrpSpPr/>
          <p:nvPr/>
        </p:nvGrpSpPr>
        <p:grpSpPr>
          <a:xfrm>
            <a:off x="2661973" y="5805045"/>
            <a:ext cx="3436599" cy="3906233"/>
            <a:chOff x="2661973" y="5805045"/>
            <a:chExt cx="3436599" cy="3906233"/>
          </a:xfrm>
        </p:grpSpPr>
        <p:sp>
          <p:nvSpPr>
            <p:cNvPr id="259" name="Line"/>
            <p:cNvSpPr/>
            <p:nvPr/>
          </p:nvSpPr>
          <p:spPr>
            <a:xfrm flipV="1">
              <a:off x="3578620" y="6594446"/>
              <a:ext cx="1613571" cy="1011061"/>
            </a:xfrm>
            <a:prstGeom prst="line">
              <a:avLst/>
            </a:prstGeom>
            <a:ln w="177800">
              <a:solidFill>
                <a:schemeClr val="bg1">
                  <a:lumMod val="75000"/>
                </a:schemeClr>
              </a:solidFill>
              <a:miter/>
            </a:ln>
          </p:spPr>
          <p:txBody>
            <a:bodyPr lIns="45719" rIns="45719"/>
            <a:lstStyle/>
            <a:p/>
          </p:txBody>
        </p:sp>
        <p:sp>
          <p:nvSpPr>
            <p:cNvPr id="260" name="Line"/>
            <p:cNvSpPr/>
            <p:nvPr/>
          </p:nvSpPr>
          <p:spPr>
            <a:xfrm flipH="1" flipV="1">
              <a:off x="3423803" y="7808689"/>
              <a:ext cx="1820608" cy="1083189"/>
            </a:xfrm>
            <a:prstGeom prst="line">
              <a:avLst/>
            </a:prstGeom>
            <a:ln w="177800">
              <a:solidFill>
                <a:schemeClr val="bg1">
                  <a:lumMod val="75000"/>
                </a:schemeClr>
              </a:solidFill>
              <a:miter/>
            </a:ln>
          </p:spPr>
          <p:txBody>
            <a:bodyPr lIns="45719" rIns="45719"/>
            <a:lstStyle/>
            <a:p/>
          </p:txBody>
        </p:sp>
        <p:sp>
          <p:nvSpPr>
            <p:cNvPr id="261" name="Circle"/>
            <p:cNvSpPr/>
            <p:nvPr/>
          </p:nvSpPr>
          <p:spPr>
            <a:xfrm>
              <a:off x="2661973" y="7205983"/>
              <a:ext cx="1181101" cy="1181101"/>
            </a:xfrm>
            <a:prstGeom prst="ellipse">
              <a:avLst/>
            </a:prstGeom>
            <a:solidFill>
              <a:schemeClr val="accent2"/>
            </a:solidFill>
            <a:ln w="12700">
              <a:solidFill>
                <a:srgbClr val="000000"/>
              </a:solidFill>
              <a:miter/>
            </a:ln>
          </p:spPr>
          <p:txBody>
            <a:bodyPr lIns="45719" rIns="45719" anchor="ctr"/>
            <a:lstStyle/>
            <a:p/>
          </p:txBody>
        </p:sp>
        <p:sp>
          <p:nvSpPr>
            <p:cNvPr id="265" name="Line"/>
            <p:cNvSpPr/>
            <p:nvPr/>
          </p:nvSpPr>
          <p:spPr>
            <a:xfrm flipV="1">
              <a:off x="5511111" y="6488229"/>
              <a:ext cx="1" cy="2530649"/>
            </a:xfrm>
            <a:prstGeom prst="line">
              <a:avLst/>
            </a:prstGeom>
            <a:ln w="177800">
              <a:solidFill>
                <a:schemeClr val="bg1">
                  <a:lumMod val="75000"/>
                </a:schemeClr>
              </a:solidFill>
              <a:miter/>
            </a:ln>
          </p:spPr>
          <p:txBody>
            <a:bodyPr lIns="45719" rIns="45719"/>
            <a:lstStyle/>
            <a:p/>
          </p:txBody>
        </p:sp>
        <p:sp>
          <p:nvSpPr>
            <p:cNvPr id="275" name="Circle"/>
            <p:cNvSpPr/>
            <p:nvPr/>
          </p:nvSpPr>
          <p:spPr>
            <a:xfrm>
              <a:off x="4917471" y="8530177"/>
              <a:ext cx="1181101" cy="1181101"/>
            </a:xfrm>
            <a:prstGeom prst="ellipse">
              <a:avLst/>
            </a:prstGeom>
            <a:solidFill>
              <a:schemeClr val="accent2"/>
            </a:solidFill>
            <a:ln w="12700">
              <a:solidFill>
                <a:srgbClr val="000000"/>
              </a:solidFill>
              <a:miter/>
            </a:ln>
          </p:spPr>
          <p:txBody>
            <a:bodyPr lIns="45719" rIns="45719" anchor="ctr"/>
            <a:lstStyle/>
            <a:p/>
          </p:txBody>
        </p:sp>
        <p:sp>
          <p:nvSpPr>
            <p:cNvPr id="276" name="Circle"/>
            <p:cNvSpPr/>
            <p:nvPr/>
          </p:nvSpPr>
          <p:spPr>
            <a:xfrm>
              <a:off x="4917471" y="5805045"/>
              <a:ext cx="1181101" cy="1181101"/>
            </a:xfrm>
            <a:prstGeom prst="ellipse">
              <a:avLst/>
            </a:prstGeom>
            <a:solidFill>
              <a:schemeClr val="accent2"/>
            </a:solidFill>
            <a:ln w="12700">
              <a:solidFill>
                <a:srgbClr val="000000"/>
              </a:solidFill>
              <a:miter/>
            </a:ln>
          </p:spPr>
          <p:txBody>
            <a:bodyPr lIns="45719" rIns="45719" anchor="ctr"/>
            <a:lstStyle/>
            <a:p/>
          </p:txBody>
        </p:sp>
      </p:grpSp>
      <p:sp>
        <p:nvSpPr>
          <p:cNvPr id="278" name="Shape"/>
          <p:cNvSpPr/>
          <p:nvPr/>
        </p:nvSpPr>
        <p:spPr>
          <a:xfrm flipH="1">
            <a:off x="7509481" y="7048857"/>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p>
        </p:txBody>
      </p:sp>
      <p:sp>
        <p:nvSpPr>
          <p:cNvPr id="281" name="Control Plane"/>
          <p:cNvSpPr/>
          <p:nvPr/>
        </p:nvSpPr>
        <p:spPr>
          <a:xfrm>
            <a:off x="2486527" y="4629933"/>
            <a:ext cx="3797757" cy="828041"/>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t>Control Plane</a:t>
            </a:r>
          </a:p>
        </p:txBody>
      </p:sp>
      <p:sp>
        <p:nvSpPr>
          <p:cNvPr id="282" name="Data Plane"/>
          <p:cNvSpPr/>
          <p:nvPr/>
        </p:nvSpPr>
        <p:spPr>
          <a:xfrm>
            <a:off x="11174247" y="4629933"/>
            <a:ext cx="3120292" cy="828041"/>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dirty="0"/>
              <a:t>Data Plane</a:t>
            </a:r>
            <a:endParaRPr dirty="0"/>
          </a:p>
        </p:txBody>
      </p:sp>
      <p:sp>
        <p:nvSpPr>
          <p:cNvPr id="284" name="Shape"/>
          <p:cNvSpPr/>
          <p:nvPr/>
        </p:nvSpPr>
        <p:spPr>
          <a:xfrm flipH="1">
            <a:off x="14905731" y="7048857"/>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p>
        </p:txBody>
      </p:sp>
      <p:sp>
        <p:nvSpPr>
          <p:cNvPr id="285" name="Simulation"/>
          <p:cNvSpPr/>
          <p:nvPr/>
        </p:nvSpPr>
        <p:spPr>
          <a:xfrm>
            <a:off x="7194970" y="5763449"/>
            <a:ext cx="2831863" cy="830997"/>
          </a:xfrm>
          <a:prstGeom prst="rect">
            <a:avLst/>
          </a:prstGeom>
          <a:ln w="88900">
            <a:solidFill>
              <a:schemeClr val="accent6">
                <a:satOff val="-16370"/>
                <a:lumOff val="40501"/>
              </a:schemeClr>
            </a:solidFill>
            <a:miter/>
          </a:ln>
        </p:spPr>
        <p:txBody>
          <a:bodyPr wrap="none" lIns="45719" rIns="45719">
            <a:spAutoFit/>
          </a:bodyPr>
          <a:lstStyle>
            <a:lvl1pPr>
              <a:defRPr sz="4800">
                <a:solidFill>
                  <a:schemeClr val="accent6">
                    <a:lumOff val="-3798"/>
                  </a:schemeClr>
                </a:solidFill>
              </a:defRPr>
            </a:lvl1pPr>
          </a:lstStyle>
          <a:p>
            <a:pPr algn="ctr"/>
            <a:r>
              <a:rPr lang="en-US" dirty="0" smtClean="0"/>
              <a:t> Simulate </a:t>
            </a:r>
            <a:endParaRPr dirty="0"/>
          </a:p>
        </p:txBody>
      </p:sp>
      <p:grpSp>
        <p:nvGrpSpPr>
          <p:cNvPr id="5" name="Group 4"/>
          <p:cNvGrpSpPr/>
          <p:nvPr/>
        </p:nvGrpSpPr>
        <p:grpSpPr>
          <a:xfrm>
            <a:off x="17929345" y="6098366"/>
            <a:ext cx="6190154" cy="3406737"/>
            <a:chOff x="17929345" y="6098366"/>
            <a:chExt cx="6190154" cy="3406737"/>
          </a:xfrm>
        </p:grpSpPr>
        <p:sp>
          <p:nvSpPr>
            <p:cNvPr id="279" name="Traceroute"/>
            <p:cNvSpPr/>
            <p:nvPr/>
          </p:nvSpPr>
          <p:spPr>
            <a:xfrm>
              <a:off x="17929345" y="6098366"/>
              <a:ext cx="3029507" cy="828041"/>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dirty="0"/>
                <a:t>Traceroute</a:t>
              </a:r>
              <a:endParaRPr dirty="0"/>
            </a:p>
          </p:txBody>
        </p:sp>
        <p:sp>
          <p:nvSpPr>
            <p:cNvPr id="280" name="Data plane…"/>
            <p:cNvSpPr/>
            <p:nvPr/>
          </p:nvSpPr>
          <p:spPr>
            <a:xfrm>
              <a:off x="17929345" y="7384758"/>
              <a:ext cx="3210172" cy="830997"/>
            </a:xfrm>
            <a:prstGeom prst="rect">
              <a:avLst/>
            </a:prstGeom>
            <a:ln w="12700">
              <a:miter lim="400000"/>
            </a:ln>
          </p:spPr>
          <p:txBody>
            <a:bodyPr wrap="none" lIns="45719" rIns="45719">
              <a:spAutoFit/>
            </a:bodyPr>
            <a:lstStyle/>
            <a:p>
              <a:pPr>
                <a:defRPr sz="4800">
                  <a:solidFill>
                    <a:schemeClr val="accent6">
                      <a:lumOff val="-3798"/>
                    </a:schemeClr>
                  </a:solidFill>
                </a:defRPr>
              </a:pPr>
              <a:r>
                <a:rPr lang="en-US" dirty="0" smtClean="0"/>
                <a:t>Inspect FIB</a:t>
              </a:r>
              <a:endParaRPr dirty="0"/>
            </a:p>
          </p:txBody>
        </p:sp>
        <p:sp>
          <p:nvSpPr>
            <p:cNvPr id="39" name="Data plane…"/>
            <p:cNvSpPr/>
            <p:nvPr/>
          </p:nvSpPr>
          <p:spPr>
            <a:xfrm>
              <a:off x="17929345" y="8674106"/>
              <a:ext cx="6190154" cy="830997"/>
            </a:xfrm>
            <a:prstGeom prst="rect">
              <a:avLst/>
            </a:prstGeom>
            <a:ln w="12700">
              <a:miter lim="400000"/>
            </a:ln>
          </p:spPr>
          <p:txBody>
            <a:bodyPr wrap="none" lIns="45719" rIns="45719">
              <a:spAutoFit/>
            </a:bodyPr>
            <a:lstStyle/>
            <a:p>
              <a:pPr>
                <a:defRPr sz="4800">
                  <a:solidFill>
                    <a:schemeClr val="accent6">
                      <a:lumOff val="-3798"/>
                    </a:schemeClr>
                  </a:solidFill>
                </a:defRPr>
              </a:pPr>
              <a:r>
                <a:rPr lang="en-US" dirty="0" smtClean="0"/>
                <a:t>Data plane verification</a:t>
              </a:r>
              <a:endParaRPr lang="en-US" dirty="0" smtClean="0"/>
            </a:p>
          </p:txBody>
        </p:sp>
      </p:grpSp>
      <p:sp>
        <p:nvSpPr>
          <p:cNvPr id="28" name="Control Plane"/>
          <p:cNvSpPr/>
          <p:nvPr/>
        </p:nvSpPr>
        <p:spPr>
          <a:xfrm>
            <a:off x="7194970" y="11870863"/>
            <a:ext cx="9995683" cy="830997"/>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dirty="0" smtClean="0"/>
              <a:t>Example:  Batfish</a:t>
            </a:r>
            <a:r>
              <a:rPr lang="en-US" b="1" dirty="0" smtClean="0"/>
              <a:t> </a:t>
            </a:r>
            <a:r>
              <a:rPr lang="en-US" dirty="0" smtClean="0"/>
              <a:t>[Fogel et al, 2015]</a:t>
            </a:r>
            <a:endParaRPr dirty="0"/>
          </a:p>
        </p:txBody>
      </p:sp>
    </p:spTree>
  </p:cSld>
  <p:clrMapOvr>
    <a:masterClrMapping/>
  </p:clrMapOvr>
  <p:transition spd="med" advTm="114"/>
  <p:timing>
    <p:tnLst>
      <p:par>
        <p:cTn id="1" dur="indefinite" restart="never" fill="hold"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400" name="Group"/>
          <p:cNvSpPr/>
          <p:nvPr/>
        </p:nvSpPr>
        <p:spPr>
          <a:xfrm>
            <a:off x="5087851" y="483016"/>
            <a:ext cx="14201963"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Pure Simulation</a:t>
            </a:r>
            <a:r>
              <a:rPr dirty="0" smtClean="0"/>
              <a:t>: Limitations</a:t>
            </a:r>
            <a:endParaRPr dirty="0"/>
          </a:p>
        </p:txBody>
      </p:sp>
      <p:sp>
        <p:nvSpPr>
          <p:cNvPr id="401" name="Shape"/>
          <p:cNvSpPr/>
          <p:nvPr/>
        </p:nvSpPr>
        <p:spPr>
          <a:xfrm>
            <a:off x="6484463" y="4370962"/>
            <a:ext cx="13040633" cy="7670967"/>
          </a:xfrm>
          <a:custGeom>
            <a:avLst/>
            <a:gdLst/>
            <a:ahLst/>
            <a:cxnLst>
              <a:cxn ang="0">
                <a:pos x="wd2" y="hd2"/>
              </a:cxn>
              <a:cxn ang="5400000">
                <a:pos x="wd2" y="hd2"/>
              </a:cxn>
              <a:cxn ang="10800000">
                <a:pos x="wd2" y="hd2"/>
              </a:cxn>
              <a:cxn ang="16200000">
                <a:pos x="wd2" y="hd2"/>
              </a:cxn>
            </a:cxnLst>
            <a:rect l="0" t="0" r="r" b="b"/>
            <a:pathLst>
              <a:path w="21600" h="21600" extrusionOk="0">
                <a:moveTo>
                  <a:pt x="21593" y="4657"/>
                </a:moveTo>
                <a:lnTo>
                  <a:pt x="21545" y="4644"/>
                </a:lnTo>
                <a:lnTo>
                  <a:pt x="21559" y="4606"/>
                </a:lnTo>
                <a:lnTo>
                  <a:pt x="21573" y="4529"/>
                </a:lnTo>
                <a:lnTo>
                  <a:pt x="21573" y="4389"/>
                </a:lnTo>
                <a:lnTo>
                  <a:pt x="21566" y="4325"/>
                </a:lnTo>
                <a:lnTo>
                  <a:pt x="21559" y="4376"/>
                </a:lnTo>
                <a:lnTo>
                  <a:pt x="21525" y="4376"/>
                </a:lnTo>
                <a:lnTo>
                  <a:pt x="21464" y="4363"/>
                </a:lnTo>
                <a:lnTo>
                  <a:pt x="21409" y="4274"/>
                </a:lnTo>
                <a:lnTo>
                  <a:pt x="21389" y="4210"/>
                </a:lnTo>
                <a:lnTo>
                  <a:pt x="21382" y="4159"/>
                </a:lnTo>
                <a:lnTo>
                  <a:pt x="21382" y="3955"/>
                </a:lnTo>
                <a:lnTo>
                  <a:pt x="21279" y="3853"/>
                </a:lnTo>
                <a:lnTo>
                  <a:pt x="21279" y="2488"/>
                </a:lnTo>
                <a:lnTo>
                  <a:pt x="21102" y="2169"/>
                </a:lnTo>
                <a:lnTo>
                  <a:pt x="21054" y="2169"/>
                </a:lnTo>
                <a:lnTo>
                  <a:pt x="21006" y="2309"/>
                </a:lnTo>
                <a:lnTo>
                  <a:pt x="20884" y="2348"/>
                </a:lnTo>
                <a:lnTo>
                  <a:pt x="20802" y="2284"/>
                </a:lnTo>
                <a:lnTo>
                  <a:pt x="20788" y="2245"/>
                </a:lnTo>
                <a:lnTo>
                  <a:pt x="20768" y="2169"/>
                </a:lnTo>
                <a:lnTo>
                  <a:pt x="20720" y="2080"/>
                </a:lnTo>
                <a:lnTo>
                  <a:pt x="20679" y="2067"/>
                </a:lnTo>
                <a:lnTo>
                  <a:pt x="20638" y="2118"/>
                </a:lnTo>
                <a:lnTo>
                  <a:pt x="20454" y="2692"/>
                </a:lnTo>
                <a:lnTo>
                  <a:pt x="20427" y="2998"/>
                </a:lnTo>
                <a:lnTo>
                  <a:pt x="20386" y="3151"/>
                </a:lnTo>
                <a:lnTo>
                  <a:pt x="20379" y="3228"/>
                </a:lnTo>
                <a:lnTo>
                  <a:pt x="20345" y="3343"/>
                </a:lnTo>
                <a:lnTo>
                  <a:pt x="20324" y="3432"/>
                </a:lnTo>
                <a:lnTo>
                  <a:pt x="20297" y="3891"/>
                </a:lnTo>
                <a:lnTo>
                  <a:pt x="20290" y="3917"/>
                </a:lnTo>
                <a:lnTo>
                  <a:pt x="20242" y="3981"/>
                </a:lnTo>
                <a:lnTo>
                  <a:pt x="20222" y="4044"/>
                </a:lnTo>
                <a:lnTo>
                  <a:pt x="20215" y="4108"/>
                </a:lnTo>
                <a:lnTo>
                  <a:pt x="20222" y="4185"/>
                </a:lnTo>
                <a:lnTo>
                  <a:pt x="20222" y="4210"/>
                </a:lnTo>
                <a:lnTo>
                  <a:pt x="20174" y="4172"/>
                </a:lnTo>
                <a:lnTo>
                  <a:pt x="20167" y="4185"/>
                </a:lnTo>
                <a:lnTo>
                  <a:pt x="20167" y="4261"/>
                </a:lnTo>
                <a:lnTo>
                  <a:pt x="20092" y="4210"/>
                </a:lnTo>
                <a:lnTo>
                  <a:pt x="20031" y="4249"/>
                </a:lnTo>
                <a:lnTo>
                  <a:pt x="20017" y="4274"/>
                </a:lnTo>
                <a:lnTo>
                  <a:pt x="19928" y="4300"/>
                </a:lnTo>
                <a:lnTo>
                  <a:pt x="19908" y="4338"/>
                </a:lnTo>
                <a:lnTo>
                  <a:pt x="19867" y="4542"/>
                </a:lnTo>
                <a:lnTo>
                  <a:pt x="18571" y="4542"/>
                </a:lnTo>
                <a:lnTo>
                  <a:pt x="18462" y="4733"/>
                </a:lnTo>
                <a:lnTo>
                  <a:pt x="18332" y="4874"/>
                </a:lnTo>
                <a:lnTo>
                  <a:pt x="18312" y="4938"/>
                </a:lnTo>
                <a:lnTo>
                  <a:pt x="18305" y="4950"/>
                </a:lnTo>
                <a:lnTo>
                  <a:pt x="18298" y="5027"/>
                </a:lnTo>
                <a:lnTo>
                  <a:pt x="18257" y="5154"/>
                </a:lnTo>
                <a:lnTo>
                  <a:pt x="18114" y="5333"/>
                </a:lnTo>
                <a:lnTo>
                  <a:pt x="18086" y="5397"/>
                </a:lnTo>
                <a:lnTo>
                  <a:pt x="18093" y="5461"/>
                </a:lnTo>
                <a:lnTo>
                  <a:pt x="18148" y="5461"/>
                </a:lnTo>
                <a:lnTo>
                  <a:pt x="18168" y="5499"/>
                </a:lnTo>
                <a:lnTo>
                  <a:pt x="18161" y="5563"/>
                </a:lnTo>
                <a:lnTo>
                  <a:pt x="18141" y="5601"/>
                </a:lnTo>
                <a:lnTo>
                  <a:pt x="18114" y="5575"/>
                </a:lnTo>
                <a:lnTo>
                  <a:pt x="18107" y="5614"/>
                </a:lnTo>
                <a:lnTo>
                  <a:pt x="18114" y="5639"/>
                </a:lnTo>
                <a:lnTo>
                  <a:pt x="18148" y="5716"/>
                </a:lnTo>
                <a:lnTo>
                  <a:pt x="18155" y="5843"/>
                </a:lnTo>
                <a:lnTo>
                  <a:pt x="18148" y="5945"/>
                </a:lnTo>
                <a:lnTo>
                  <a:pt x="18032" y="5971"/>
                </a:lnTo>
                <a:lnTo>
                  <a:pt x="17923" y="6124"/>
                </a:lnTo>
                <a:lnTo>
                  <a:pt x="17854" y="6175"/>
                </a:lnTo>
                <a:lnTo>
                  <a:pt x="17718" y="6175"/>
                </a:lnTo>
                <a:lnTo>
                  <a:pt x="17691" y="6162"/>
                </a:lnTo>
                <a:lnTo>
                  <a:pt x="17616" y="6201"/>
                </a:lnTo>
                <a:lnTo>
                  <a:pt x="17568" y="6124"/>
                </a:lnTo>
                <a:lnTo>
                  <a:pt x="17466" y="6086"/>
                </a:lnTo>
                <a:lnTo>
                  <a:pt x="17418" y="6086"/>
                </a:lnTo>
                <a:lnTo>
                  <a:pt x="17275" y="6111"/>
                </a:lnTo>
                <a:lnTo>
                  <a:pt x="17131" y="6175"/>
                </a:lnTo>
                <a:lnTo>
                  <a:pt x="17063" y="6239"/>
                </a:lnTo>
                <a:lnTo>
                  <a:pt x="17084" y="6366"/>
                </a:lnTo>
                <a:lnTo>
                  <a:pt x="17118" y="6456"/>
                </a:lnTo>
                <a:lnTo>
                  <a:pt x="17131" y="6609"/>
                </a:lnTo>
                <a:lnTo>
                  <a:pt x="17049" y="6775"/>
                </a:lnTo>
                <a:lnTo>
                  <a:pt x="17022" y="6839"/>
                </a:lnTo>
                <a:lnTo>
                  <a:pt x="16995" y="6864"/>
                </a:lnTo>
                <a:lnTo>
                  <a:pt x="16974" y="6877"/>
                </a:lnTo>
                <a:lnTo>
                  <a:pt x="16906" y="7004"/>
                </a:lnTo>
                <a:lnTo>
                  <a:pt x="16790" y="7145"/>
                </a:lnTo>
                <a:lnTo>
                  <a:pt x="16729" y="7221"/>
                </a:lnTo>
                <a:lnTo>
                  <a:pt x="16654" y="7247"/>
                </a:lnTo>
                <a:lnTo>
                  <a:pt x="16592" y="7336"/>
                </a:lnTo>
                <a:lnTo>
                  <a:pt x="16504" y="7425"/>
                </a:lnTo>
                <a:lnTo>
                  <a:pt x="16401" y="7464"/>
                </a:lnTo>
                <a:lnTo>
                  <a:pt x="16278" y="7566"/>
                </a:lnTo>
                <a:lnTo>
                  <a:pt x="16033" y="7834"/>
                </a:lnTo>
                <a:lnTo>
                  <a:pt x="15924" y="7834"/>
                </a:lnTo>
                <a:lnTo>
                  <a:pt x="15801" y="7910"/>
                </a:lnTo>
                <a:lnTo>
                  <a:pt x="15664" y="7885"/>
                </a:lnTo>
                <a:lnTo>
                  <a:pt x="15651" y="7834"/>
                </a:lnTo>
                <a:lnTo>
                  <a:pt x="15596" y="7834"/>
                </a:lnTo>
                <a:lnTo>
                  <a:pt x="15562" y="7821"/>
                </a:lnTo>
                <a:lnTo>
                  <a:pt x="15514" y="7744"/>
                </a:lnTo>
                <a:lnTo>
                  <a:pt x="15412" y="7681"/>
                </a:lnTo>
                <a:lnTo>
                  <a:pt x="15446" y="7591"/>
                </a:lnTo>
                <a:lnTo>
                  <a:pt x="15542" y="7413"/>
                </a:lnTo>
                <a:lnTo>
                  <a:pt x="15542" y="7272"/>
                </a:lnTo>
                <a:lnTo>
                  <a:pt x="15576" y="7119"/>
                </a:lnTo>
                <a:lnTo>
                  <a:pt x="15617" y="7055"/>
                </a:lnTo>
                <a:lnTo>
                  <a:pt x="15617" y="6953"/>
                </a:lnTo>
                <a:lnTo>
                  <a:pt x="15623" y="6902"/>
                </a:lnTo>
                <a:lnTo>
                  <a:pt x="15664" y="6813"/>
                </a:lnTo>
                <a:lnTo>
                  <a:pt x="15746" y="6813"/>
                </a:lnTo>
                <a:lnTo>
                  <a:pt x="15801" y="6469"/>
                </a:lnTo>
                <a:lnTo>
                  <a:pt x="15801" y="6379"/>
                </a:lnTo>
                <a:lnTo>
                  <a:pt x="15794" y="6405"/>
                </a:lnTo>
                <a:lnTo>
                  <a:pt x="15774" y="6328"/>
                </a:lnTo>
                <a:lnTo>
                  <a:pt x="15746" y="6239"/>
                </a:lnTo>
                <a:lnTo>
                  <a:pt x="15726" y="5818"/>
                </a:lnTo>
                <a:lnTo>
                  <a:pt x="15699" y="5677"/>
                </a:lnTo>
                <a:lnTo>
                  <a:pt x="15617" y="5422"/>
                </a:lnTo>
                <a:lnTo>
                  <a:pt x="15555" y="5435"/>
                </a:lnTo>
                <a:lnTo>
                  <a:pt x="15439" y="5537"/>
                </a:lnTo>
                <a:lnTo>
                  <a:pt x="15432" y="5550"/>
                </a:lnTo>
                <a:lnTo>
                  <a:pt x="15392" y="5754"/>
                </a:lnTo>
                <a:lnTo>
                  <a:pt x="15337" y="5818"/>
                </a:lnTo>
                <a:lnTo>
                  <a:pt x="15296" y="5843"/>
                </a:lnTo>
                <a:lnTo>
                  <a:pt x="15248" y="5818"/>
                </a:lnTo>
                <a:lnTo>
                  <a:pt x="15228" y="5754"/>
                </a:lnTo>
                <a:lnTo>
                  <a:pt x="15248" y="5639"/>
                </a:lnTo>
                <a:lnTo>
                  <a:pt x="15282" y="5512"/>
                </a:lnTo>
                <a:lnTo>
                  <a:pt x="15378" y="5371"/>
                </a:lnTo>
                <a:lnTo>
                  <a:pt x="15405" y="5256"/>
                </a:lnTo>
                <a:lnTo>
                  <a:pt x="15446" y="5154"/>
                </a:lnTo>
                <a:lnTo>
                  <a:pt x="15467" y="5078"/>
                </a:lnTo>
                <a:lnTo>
                  <a:pt x="15467" y="4950"/>
                </a:lnTo>
                <a:lnTo>
                  <a:pt x="15439" y="4682"/>
                </a:lnTo>
                <a:lnTo>
                  <a:pt x="15412" y="4593"/>
                </a:lnTo>
                <a:lnTo>
                  <a:pt x="15412" y="4504"/>
                </a:lnTo>
                <a:lnTo>
                  <a:pt x="15432" y="4453"/>
                </a:lnTo>
                <a:lnTo>
                  <a:pt x="15439" y="4440"/>
                </a:lnTo>
                <a:lnTo>
                  <a:pt x="15398" y="4261"/>
                </a:lnTo>
                <a:lnTo>
                  <a:pt x="15357" y="4185"/>
                </a:lnTo>
                <a:lnTo>
                  <a:pt x="15248" y="4121"/>
                </a:lnTo>
                <a:lnTo>
                  <a:pt x="15207" y="4057"/>
                </a:lnTo>
                <a:lnTo>
                  <a:pt x="15180" y="4032"/>
                </a:lnTo>
                <a:lnTo>
                  <a:pt x="15085" y="3904"/>
                </a:lnTo>
                <a:lnTo>
                  <a:pt x="15050" y="3866"/>
                </a:lnTo>
                <a:lnTo>
                  <a:pt x="15003" y="3891"/>
                </a:lnTo>
                <a:lnTo>
                  <a:pt x="14996" y="3853"/>
                </a:lnTo>
                <a:lnTo>
                  <a:pt x="14914" y="3815"/>
                </a:lnTo>
                <a:lnTo>
                  <a:pt x="14839" y="3828"/>
                </a:lnTo>
                <a:lnTo>
                  <a:pt x="14805" y="3917"/>
                </a:lnTo>
                <a:lnTo>
                  <a:pt x="14805" y="3981"/>
                </a:lnTo>
                <a:lnTo>
                  <a:pt x="14812" y="4057"/>
                </a:lnTo>
                <a:lnTo>
                  <a:pt x="14846" y="4134"/>
                </a:lnTo>
                <a:lnTo>
                  <a:pt x="14825" y="4172"/>
                </a:lnTo>
                <a:lnTo>
                  <a:pt x="14737" y="4249"/>
                </a:lnTo>
                <a:lnTo>
                  <a:pt x="14675" y="4261"/>
                </a:lnTo>
                <a:lnTo>
                  <a:pt x="14668" y="4453"/>
                </a:lnTo>
                <a:lnTo>
                  <a:pt x="14662" y="4593"/>
                </a:lnTo>
                <a:lnTo>
                  <a:pt x="14627" y="4606"/>
                </a:lnTo>
                <a:lnTo>
                  <a:pt x="14600" y="4682"/>
                </a:lnTo>
                <a:lnTo>
                  <a:pt x="14593" y="4644"/>
                </a:lnTo>
                <a:lnTo>
                  <a:pt x="14586" y="4478"/>
                </a:lnTo>
                <a:lnTo>
                  <a:pt x="14566" y="4402"/>
                </a:lnTo>
                <a:lnTo>
                  <a:pt x="14532" y="4453"/>
                </a:lnTo>
                <a:lnTo>
                  <a:pt x="14498" y="4529"/>
                </a:lnTo>
                <a:lnTo>
                  <a:pt x="14409" y="4619"/>
                </a:lnTo>
                <a:lnTo>
                  <a:pt x="14389" y="4746"/>
                </a:lnTo>
                <a:lnTo>
                  <a:pt x="14355" y="4823"/>
                </a:lnTo>
                <a:lnTo>
                  <a:pt x="14355" y="4963"/>
                </a:lnTo>
                <a:lnTo>
                  <a:pt x="14348" y="5052"/>
                </a:lnTo>
                <a:lnTo>
                  <a:pt x="14341" y="5205"/>
                </a:lnTo>
                <a:lnTo>
                  <a:pt x="14348" y="5256"/>
                </a:lnTo>
                <a:lnTo>
                  <a:pt x="14307" y="5308"/>
                </a:lnTo>
                <a:lnTo>
                  <a:pt x="14293" y="5550"/>
                </a:lnTo>
                <a:lnTo>
                  <a:pt x="14259" y="5831"/>
                </a:lnTo>
                <a:lnTo>
                  <a:pt x="14307" y="6124"/>
                </a:lnTo>
                <a:lnTo>
                  <a:pt x="14348" y="6252"/>
                </a:lnTo>
                <a:lnTo>
                  <a:pt x="14368" y="6366"/>
                </a:lnTo>
                <a:lnTo>
                  <a:pt x="14355" y="6800"/>
                </a:lnTo>
                <a:lnTo>
                  <a:pt x="14293" y="7132"/>
                </a:lnTo>
                <a:lnTo>
                  <a:pt x="14218" y="7400"/>
                </a:lnTo>
                <a:lnTo>
                  <a:pt x="14198" y="7502"/>
                </a:lnTo>
                <a:lnTo>
                  <a:pt x="14109" y="7617"/>
                </a:lnTo>
                <a:lnTo>
                  <a:pt x="14013" y="7732"/>
                </a:lnTo>
                <a:lnTo>
                  <a:pt x="13959" y="7732"/>
                </a:lnTo>
                <a:lnTo>
                  <a:pt x="13911" y="7681"/>
                </a:lnTo>
                <a:lnTo>
                  <a:pt x="13877" y="7668"/>
                </a:lnTo>
                <a:lnTo>
                  <a:pt x="13863" y="7591"/>
                </a:lnTo>
                <a:lnTo>
                  <a:pt x="13836" y="7425"/>
                </a:lnTo>
                <a:lnTo>
                  <a:pt x="13781" y="7145"/>
                </a:lnTo>
                <a:lnTo>
                  <a:pt x="13781" y="6698"/>
                </a:lnTo>
                <a:lnTo>
                  <a:pt x="13754" y="6456"/>
                </a:lnTo>
                <a:lnTo>
                  <a:pt x="13747" y="6252"/>
                </a:lnTo>
                <a:lnTo>
                  <a:pt x="13768" y="6086"/>
                </a:lnTo>
                <a:lnTo>
                  <a:pt x="13829" y="5818"/>
                </a:lnTo>
                <a:lnTo>
                  <a:pt x="13829" y="5639"/>
                </a:lnTo>
                <a:lnTo>
                  <a:pt x="13850" y="5512"/>
                </a:lnTo>
                <a:lnTo>
                  <a:pt x="13891" y="5269"/>
                </a:lnTo>
                <a:lnTo>
                  <a:pt x="13891" y="5154"/>
                </a:lnTo>
                <a:lnTo>
                  <a:pt x="13904" y="4989"/>
                </a:lnTo>
                <a:lnTo>
                  <a:pt x="13938" y="4823"/>
                </a:lnTo>
                <a:lnTo>
                  <a:pt x="14007" y="4619"/>
                </a:lnTo>
                <a:lnTo>
                  <a:pt x="14054" y="4389"/>
                </a:lnTo>
                <a:lnTo>
                  <a:pt x="14041" y="4261"/>
                </a:lnTo>
                <a:lnTo>
                  <a:pt x="13945" y="4465"/>
                </a:lnTo>
                <a:lnTo>
                  <a:pt x="13938" y="4580"/>
                </a:lnTo>
                <a:lnTo>
                  <a:pt x="13925" y="4682"/>
                </a:lnTo>
                <a:lnTo>
                  <a:pt x="13877" y="4708"/>
                </a:lnTo>
                <a:lnTo>
                  <a:pt x="13720" y="4963"/>
                </a:lnTo>
                <a:lnTo>
                  <a:pt x="13720" y="4912"/>
                </a:lnTo>
                <a:lnTo>
                  <a:pt x="13768" y="4708"/>
                </a:lnTo>
                <a:lnTo>
                  <a:pt x="13788" y="4644"/>
                </a:lnTo>
                <a:lnTo>
                  <a:pt x="13829" y="4580"/>
                </a:lnTo>
                <a:lnTo>
                  <a:pt x="13877" y="4414"/>
                </a:lnTo>
                <a:lnTo>
                  <a:pt x="14034" y="3930"/>
                </a:lnTo>
                <a:lnTo>
                  <a:pt x="14095" y="3776"/>
                </a:lnTo>
                <a:lnTo>
                  <a:pt x="14123" y="3789"/>
                </a:lnTo>
                <a:lnTo>
                  <a:pt x="14170" y="3751"/>
                </a:lnTo>
                <a:lnTo>
                  <a:pt x="14225" y="3662"/>
                </a:lnTo>
                <a:lnTo>
                  <a:pt x="14218" y="3917"/>
                </a:lnTo>
                <a:lnTo>
                  <a:pt x="14259" y="3904"/>
                </a:lnTo>
                <a:lnTo>
                  <a:pt x="14375" y="3662"/>
                </a:lnTo>
                <a:lnTo>
                  <a:pt x="14464" y="3623"/>
                </a:lnTo>
                <a:lnTo>
                  <a:pt x="14573" y="3585"/>
                </a:lnTo>
                <a:lnTo>
                  <a:pt x="14627" y="3483"/>
                </a:lnTo>
                <a:lnTo>
                  <a:pt x="14702" y="3445"/>
                </a:lnTo>
                <a:lnTo>
                  <a:pt x="14784" y="3496"/>
                </a:lnTo>
                <a:lnTo>
                  <a:pt x="14859" y="3560"/>
                </a:lnTo>
                <a:lnTo>
                  <a:pt x="14880" y="3585"/>
                </a:lnTo>
                <a:lnTo>
                  <a:pt x="14900" y="3649"/>
                </a:lnTo>
                <a:lnTo>
                  <a:pt x="14962" y="3649"/>
                </a:lnTo>
                <a:lnTo>
                  <a:pt x="14969" y="3560"/>
                </a:lnTo>
                <a:lnTo>
                  <a:pt x="14989" y="3509"/>
                </a:lnTo>
                <a:lnTo>
                  <a:pt x="15023" y="3547"/>
                </a:lnTo>
                <a:lnTo>
                  <a:pt x="15044" y="3623"/>
                </a:lnTo>
                <a:lnTo>
                  <a:pt x="15173" y="3560"/>
                </a:lnTo>
                <a:lnTo>
                  <a:pt x="15221" y="3560"/>
                </a:lnTo>
                <a:lnTo>
                  <a:pt x="15221" y="3547"/>
                </a:lnTo>
                <a:lnTo>
                  <a:pt x="15214" y="3509"/>
                </a:lnTo>
                <a:lnTo>
                  <a:pt x="15180" y="3470"/>
                </a:lnTo>
                <a:lnTo>
                  <a:pt x="15153" y="3406"/>
                </a:lnTo>
                <a:lnTo>
                  <a:pt x="15112" y="3355"/>
                </a:lnTo>
                <a:lnTo>
                  <a:pt x="15112" y="3215"/>
                </a:lnTo>
                <a:lnTo>
                  <a:pt x="15098" y="3139"/>
                </a:lnTo>
                <a:lnTo>
                  <a:pt x="15071" y="3037"/>
                </a:lnTo>
                <a:lnTo>
                  <a:pt x="15023" y="3037"/>
                </a:lnTo>
                <a:lnTo>
                  <a:pt x="14921" y="3062"/>
                </a:lnTo>
                <a:lnTo>
                  <a:pt x="14866" y="3037"/>
                </a:lnTo>
                <a:lnTo>
                  <a:pt x="14812" y="2973"/>
                </a:lnTo>
                <a:lnTo>
                  <a:pt x="14812" y="2832"/>
                </a:lnTo>
                <a:lnTo>
                  <a:pt x="14791" y="2756"/>
                </a:lnTo>
                <a:lnTo>
                  <a:pt x="14737" y="2756"/>
                </a:lnTo>
                <a:lnTo>
                  <a:pt x="14668" y="2820"/>
                </a:lnTo>
                <a:lnTo>
                  <a:pt x="14607" y="2858"/>
                </a:lnTo>
                <a:lnTo>
                  <a:pt x="14402" y="2832"/>
                </a:lnTo>
                <a:lnTo>
                  <a:pt x="14334" y="2922"/>
                </a:lnTo>
                <a:lnTo>
                  <a:pt x="14273" y="2960"/>
                </a:lnTo>
                <a:lnTo>
                  <a:pt x="14225" y="3062"/>
                </a:lnTo>
                <a:lnTo>
                  <a:pt x="14191" y="3088"/>
                </a:lnTo>
                <a:lnTo>
                  <a:pt x="14020" y="3024"/>
                </a:lnTo>
                <a:lnTo>
                  <a:pt x="13966" y="3037"/>
                </a:lnTo>
                <a:lnTo>
                  <a:pt x="13891" y="2896"/>
                </a:lnTo>
                <a:lnTo>
                  <a:pt x="13850" y="2769"/>
                </a:lnTo>
                <a:lnTo>
                  <a:pt x="13720" y="2654"/>
                </a:lnTo>
                <a:lnTo>
                  <a:pt x="13611" y="2679"/>
                </a:lnTo>
                <a:lnTo>
                  <a:pt x="13577" y="2667"/>
                </a:lnTo>
                <a:lnTo>
                  <a:pt x="13529" y="2756"/>
                </a:lnTo>
                <a:lnTo>
                  <a:pt x="13522" y="2718"/>
                </a:lnTo>
                <a:lnTo>
                  <a:pt x="13529" y="2552"/>
                </a:lnTo>
                <a:lnTo>
                  <a:pt x="13563" y="2475"/>
                </a:lnTo>
                <a:lnTo>
                  <a:pt x="13611" y="2424"/>
                </a:lnTo>
                <a:lnTo>
                  <a:pt x="13720" y="2182"/>
                </a:lnTo>
                <a:lnTo>
                  <a:pt x="13781" y="2105"/>
                </a:lnTo>
                <a:lnTo>
                  <a:pt x="13788" y="2041"/>
                </a:lnTo>
                <a:lnTo>
                  <a:pt x="13768" y="2029"/>
                </a:lnTo>
                <a:lnTo>
                  <a:pt x="13693" y="2041"/>
                </a:lnTo>
                <a:lnTo>
                  <a:pt x="13618" y="2080"/>
                </a:lnTo>
                <a:lnTo>
                  <a:pt x="13543" y="2169"/>
                </a:lnTo>
                <a:lnTo>
                  <a:pt x="13433" y="2284"/>
                </a:lnTo>
                <a:lnTo>
                  <a:pt x="13358" y="2462"/>
                </a:lnTo>
                <a:lnTo>
                  <a:pt x="13283" y="2539"/>
                </a:lnTo>
                <a:lnTo>
                  <a:pt x="13208" y="2654"/>
                </a:lnTo>
                <a:lnTo>
                  <a:pt x="13106" y="2692"/>
                </a:lnTo>
                <a:lnTo>
                  <a:pt x="13024" y="2743"/>
                </a:lnTo>
                <a:lnTo>
                  <a:pt x="12895" y="2922"/>
                </a:lnTo>
                <a:lnTo>
                  <a:pt x="12806" y="2934"/>
                </a:lnTo>
                <a:lnTo>
                  <a:pt x="12663" y="2896"/>
                </a:lnTo>
                <a:lnTo>
                  <a:pt x="12642" y="2960"/>
                </a:lnTo>
                <a:lnTo>
                  <a:pt x="12628" y="2934"/>
                </a:lnTo>
                <a:lnTo>
                  <a:pt x="12649" y="2794"/>
                </a:lnTo>
                <a:lnTo>
                  <a:pt x="12649" y="2667"/>
                </a:lnTo>
                <a:lnTo>
                  <a:pt x="12608" y="2590"/>
                </a:lnTo>
                <a:lnTo>
                  <a:pt x="12356" y="2883"/>
                </a:lnTo>
                <a:lnTo>
                  <a:pt x="12274" y="2922"/>
                </a:lnTo>
                <a:lnTo>
                  <a:pt x="12212" y="2896"/>
                </a:lnTo>
                <a:lnTo>
                  <a:pt x="12178" y="2820"/>
                </a:lnTo>
                <a:lnTo>
                  <a:pt x="12226" y="2718"/>
                </a:lnTo>
                <a:lnTo>
                  <a:pt x="12492" y="2284"/>
                </a:lnTo>
                <a:lnTo>
                  <a:pt x="12772" y="1850"/>
                </a:lnTo>
                <a:lnTo>
                  <a:pt x="12908" y="1761"/>
                </a:lnTo>
                <a:lnTo>
                  <a:pt x="13065" y="1505"/>
                </a:lnTo>
                <a:lnTo>
                  <a:pt x="13031" y="1505"/>
                </a:lnTo>
                <a:lnTo>
                  <a:pt x="12935" y="1416"/>
                </a:lnTo>
                <a:lnTo>
                  <a:pt x="12758" y="1416"/>
                </a:lnTo>
                <a:lnTo>
                  <a:pt x="12642" y="1314"/>
                </a:lnTo>
                <a:lnTo>
                  <a:pt x="12581" y="1327"/>
                </a:lnTo>
                <a:lnTo>
                  <a:pt x="12492" y="1416"/>
                </a:lnTo>
                <a:lnTo>
                  <a:pt x="12444" y="1429"/>
                </a:lnTo>
                <a:lnTo>
                  <a:pt x="12362" y="1352"/>
                </a:lnTo>
                <a:lnTo>
                  <a:pt x="12315" y="1225"/>
                </a:lnTo>
                <a:lnTo>
                  <a:pt x="12226" y="1174"/>
                </a:lnTo>
                <a:lnTo>
                  <a:pt x="12178" y="1097"/>
                </a:lnTo>
                <a:lnTo>
                  <a:pt x="12117" y="1072"/>
                </a:lnTo>
                <a:lnTo>
                  <a:pt x="12089" y="1033"/>
                </a:lnTo>
                <a:lnTo>
                  <a:pt x="12042" y="944"/>
                </a:lnTo>
                <a:lnTo>
                  <a:pt x="11987" y="868"/>
                </a:lnTo>
                <a:lnTo>
                  <a:pt x="11919" y="817"/>
                </a:lnTo>
                <a:lnTo>
                  <a:pt x="11742" y="804"/>
                </a:lnTo>
                <a:lnTo>
                  <a:pt x="11687" y="868"/>
                </a:lnTo>
                <a:lnTo>
                  <a:pt x="11612" y="868"/>
                </a:lnTo>
                <a:lnTo>
                  <a:pt x="11564" y="842"/>
                </a:lnTo>
                <a:lnTo>
                  <a:pt x="11564" y="817"/>
                </a:lnTo>
                <a:lnTo>
                  <a:pt x="11550" y="804"/>
                </a:lnTo>
                <a:lnTo>
                  <a:pt x="11455" y="753"/>
                </a:lnTo>
                <a:lnTo>
                  <a:pt x="11428" y="702"/>
                </a:lnTo>
                <a:lnTo>
                  <a:pt x="11359" y="740"/>
                </a:lnTo>
                <a:lnTo>
                  <a:pt x="11332" y="740"/>
                </a:lnTo>
                <a:lnTo>
                  <a:pt x="11325" y="702"/>
                </a:lnTo>
                <a:lnTo>
                  <a:pt x="11264" y="727"/>
                </a:lnTo>
                <a:lnTo>
                  <a:pt x="11209" y="434"/>
                </a:lnTo>
                <a:lnTo>
                  <a:pt x="11189" y="421"/>
                </a:lnTo>
                <a:lnTo>
                  <a:pt x="11114" y="13"/>
                </a:lnTo>
                <a:lnTo>
                  <a:pt x="11066" y="0"/>
                </a:lnTo>
                <a:lnTo>
                  <a:pt x="11032" y="0"/>
                </a:lnTo>
                <a:lnTo>
                  <a:pt x="11032" y="459"/>
                </a:lnTo>
                <a:lnTo>
                  <a:pt x="5472" y="459"/>
                </a:lnTo>
                <a:lnTo>
                  <a:pt x="5137" y="434"/>
                </a:lnTo>
                <a:lnTo>
                  <a:pt x="716" y="434"/>
                </a:lnTo>
                <a:lnTo>
                  <a:pt x="737" y="549"/>
                </a:lnTo>
                <a:lnTo>
                  <a:pt x="771" y="638"/>
                </a:lnTo>
                <a:lnTo>
                  <a:pt x="826" y="638"/>
                </a:lnTo>
                <a:lnTo>
                  <a:pt x="880" y="676"/>
                </a:lnTo>
                <a:lnTo>
                  <a:pt x="907" y="740"/>
                </a:lnTo>
                <a:lnTo>
                  <a:pt x="901" y="753"/>
                </a:lnTo>
                <a:lnTo>
                  <a:pt x="873" y="727"/>
                </a:lnTo>
                <a:lnTo>
                  <a:pt x="846" y="740"/>
                </a:lnTo>
                <a:lnTo>
                  <a:pt x="846" y="842"/>
                </a:lnTo>
                <a:lnTo>
                  <a:pt x="812" y="944"/>
                </a:lnTo>
                <a:lnTo>
                  <a:pt x="791" y="957"/>
                </a:lnTo>
                <a:lnTo>
                  <a:pt x="791" y="970"/>
                </a:lnTo>
                <a:lnTo>
                  <a:pt x="832" y="1033"/>
                </a:lnTo>
                <a:lnTo>
                  <a:pt x="866" y="1072"/>
                </a:lnTo>
                <a:lnTo>
                  <a:pt x="873" y="1110"/>
                </a:lnTo>
                <a:lnTo>
                  <a:pt x="907" y="1314"/>
                </a:lnTo>
                <a:lnTo>
                  <a:pt x="907" y="1518"/>
                </a:lnTo>
                <a:lnTo>
                  <a:pt x="901" y="1697"/>
                </a:lnTo>
                <a:lnTo>
                  <a:pt x="887" y="1697"/>
                </a:lnTo>
                <a:lnTo>
                  <a:pt x="866" y="1595"/>
                </a:lnTo>
                <a:lnTo>
                  <a:pt x="846" y="1595"/>
                </a:lnTo>
                <a:lnTo>
                  <a:pt x="805" y="1620"/>
                </a:lnTo>
                <a:lnTo>
                  <a:pt x="757" y="1824"/>
                </a:lnTo>
                <a:lnTo>
                  <a:pt x="689" y="1914"/>
                </a:lnTo>
                <a:lnTo>
                  <a:pt x="669" y="1978"/>
                </a:lnTo>
                <a:lnTo>
                  <a:pt x="689" y="1990"/>
                </a:lnTo>
                <a:lnTo>
                  <a:pt x="689" y="2067"/>
                </a:lnTo>
                <a:lnTo>
                  <a:pt x="628" y="2067"/>
                </a:lnTo>
                <a:lnTo>
                  <a:pt x="628" y="1927"/>
                </a:lnTo>
                <a:lnTo>
                  <a:pt x="689" y="1659"/>
                </a:lnTo>
                <a:lnTo>
                  <a:pt x="703" y="1620"/>
                </a:lnTo>
                <a:lnTo>
                  <a:pt x="744" y="1582"/>
                </a:lnTo>
                <a:lnTo>
                  <a:pt x="757" y="1557"/>
                </a:lnTo>
                <a:lnTo>
                  <a:pt x="764" y="1429"/>
                </a:lnTo>
                <a:lnTo>
                  <a:pt x="744" y="1327"/>
                </a:lnTo>
                <a:lnTo>
                  <a:pt x="669" y="1352"/>
                </a:lnTo>
                <a:lnTo>
                  <a:pt x="573" y="1276"/>
                </a:lnTo>
                <a:lnTo>
                  <a:pt x="478" y="1289"/>
                </a:lnTo>
                <a:lnTo>
                  <a:pt x="396" y="1250"/>
                </a:lnTo>
                <a:lnTo>
                  <a:pt x="327" y="1250"/>
                </a:lnTo>
                <a:lnTo>
                  <a:pt x="130" y="1110"/>
                </a:lnTo>
                <a:lnTo>
                  <a:pt x="61" y="1033"/>
                </a:lnTo>
                <a:lnTo>
                  <a:pt x="27" y="1097"/>
                </a:lnTo>
                <a:lnTo>
                  <a:pt x="7" y="1225"/>
                </a:lnTo>
                <a:lnTo>
                  <a:pt x="0" y="1352"/>
                </a:lnTo>
                <a:lnTo>
                  <a:pt x="20" y="1442"/>
                </a:lnTo>
                <a:lnTo>
                  <a:pt x="41" y="1557"/>
                </a:lnTo>
                <a:lnTo>
                  <a:pt x="102" y="1671"/>
                </a:lnTo>
                <a:lnTo>
                  <a:pt x="143" y="1875"/>
                </a:lnTo>
                <a:lnTo>
                  <a:pt x="191" y="2309"/>
                </a:lnTo>
                <a:lnTo>
                  <a:pt x="218" y="2462"/>
                </a:lnTo>
                <a:lnTo>
                  <a:pt x="225" y="2475"/>
                </a:lnTo>
                <a:lnTo>
                  <a:pt x="259" y="2399"/>
                </a:lnTo>
                <a:lnTo>
                  <a:pt x="287" y="2462"/>
                </a:lnTo>
                <a:lnTo>
                  <a:pt x="280" y="2539"/>
                </a:lnTo>
                <a:lnTo>
                  <a:pt x="252" y="2615"/>
                </a:lnTo>
                <a:lnTo>
                  <a:pt x="252" y="2692"/>
                </a:lnTo>
                <a:lnTo>
                  <a:pt x="259" y="2743"/>
                </a:lnTo>
                <a:lnTo>
                  <a:pt x="287" y="2756"/>
                </a:lnTo>
                <a:lnTo>
                  <a:pt x="314" y="2743"/>
                </a:lnTo>
                <a:lnTo>
                  <a:pt x="321" y="2769"/>
                </a:lnTo>
                <a:lnTo>
                  <a:pt x="314" y="2871"/>
                </a:lnTo>
                <a:lnTo>
                  <a:pt x="321" y="3011"/>
                </a:lnTo>
                <a:lnTo>
                  <a:pt x="314" y="3062"/>
                </a:lnTo>
                <a:lnTo>
                  <a:pt x="293" y="3037"/>
                </a:lnTo>
                <a:lnTo>
                  <a:pt x="287" y="2922"/>
                </a:lnTo>
                <a:lnTo>
                  <a:pt x="259" y="2871"/>
                </a:lnTo>
                <a:lnTo>
                  <a:pt x="252" y="3037"/>
                </a:lnTo>
                <a:lnTo>
                  <a:pt x="266" y="3139"/>
                </a:lnTo>
                <a:lnTo>
                  <a:pt x="321" y="3215"/>
                </a:lnTo>
                <a:lnTo>
                  <a:pt x="464" y="3202"/>
                </a:lnTo>
                <a:lnTo>
                  <a:pt x="505" y="3279"/>
                </a:lnTo>
                <a:lnTo>
                  <a:pt x="553" y="3317"/>
                </a:lnTo>
                <a:lnTo>
                  <a:pt x="546" y="3368"/>
                </a:lnTo>
                <a:lnTo>
                  <a:pt x="464" y="3304"/>
                </a:lnTo>
                <a:lnTo>
                  <a:pt x="327" y="3343"/>
                </a:lnTo>
                <a:lnTo>
                  <a:pt x="314" y="3368"/>
                </a:lnTo>
                <a:lnTo>
                  <a:pt x="300" y="3432"/>
                </a:lnTo>
                <a:lnTo>
                  <a:pt x="293" y="3636"/>
                </a:lnTo>
                <a:lnTo>
                  <a:pt x="293" y="3713"/>
                </a:lnTo>
                <a:lnTo>
                  <a:pt x="321" y="3764"/>
                </a:lnTo>
                <a:lnTo>
                  <a:pt x="300" y="3840"/>
                </a:lnTo>
                <a:lnTo>
                  <a:pt x="314" y="3981"/>
                </a:lnTo>
                <a:lnTo>
                  <a:pt x="287" y="4095"/>
                </a:lnTo>
                <a:lnTo>
                  <a:pt x="280" y="4504"/>
                </a:lnTo>
                <a:lnTo>
                  <a:pt x="252" y="4670"/>
                </a:lnTo>
                <a:lnTo>
                  <a:pt x="259" y="5218"/>
                </a:lnTo>
                <a:lnTo>
                  <a:pt x="246" y="5346"/>
                </a:lnTo>
                <a:lnTo>
                  <a:pt x="246" y="5499"/>
                </a:lnTo>
                <a:lnTo>
                  <a:pt x="205" y="5831"/>
                </a:lnTo>
                <a:lnTo>
                  <a:pt x="191" y="5920"/>
                </a:lnTo>
                <a:lnTo>
                  <a:pt x="205" y="5945"/>
                </a:lnTo>
                <a:lnTo>
                  <a:pt x="211" y="5945"/>
                </a:lnTo>
                <a:lnTo>
                  <a:pt x="218" y="6047"/>
                </a:lnTo>
                <a:lnTo>
                  <a:pt x="177" y="6099"/>
                </a:lnTo>
                <a:lnTo>
                  <a:pt x="136" y="6226"/>
                </a:lnTo>
                <a:lnTo>
                  <a:pt x="102" y="6571"/>
                </a:lnTo>
                <a:lnTo>
                  <a:pt x="116" y="6749"/>
                </a:lnTo>
                <a:lnTo>
                  <a:pt x="136" y="7081"/>
                </a:lnTo>
                <a:lnTo>
                  <a:pt x="184" y="7349"/>
                </a:lnTo>
                <a:lnTo>
                  <a:pt x="191" y="7400"/>
                </a:lnTo>
                <a:lnTo>
                  <a:pt x="211" y="7527"/>
                </a:lnTo>
                <a:lnTo>
                  <a:pt x="266" y="7961"/>
                </a:lnTo>
                <a:lnTo>
                  <a:pt x="246" y="8242"/>
                </a:lnTo>
                <a:lnTo>
                  <a:pt x="246" y="8510"/>
                </a:lnTo>
                <a:lnTo>
                  <a:pt x="205" y="8650"/>
                </a:lnTo>
                <a:lnTo>
                  <a:pt x="150" y="8778"/>
                </a:lnTo>
                <a:lnTo>
                  <a:pt x="150" y="8893"/>
                </a:lnTo>
                <a:lnTo>
                  <a:pt x="164" y="8944"/>
                </a:lnTo>
                <a:lnTo>
                  <a:pt x="205" y="9007"/>
                </a:lnTo>
                <a:lnTo>
                  <a:pt x="368" y="9531"/>
                </a:lnTo>
                <a:lnTo>
                  <a:pt x="375" y="9594"/>
                </a:lnTo>
                <a:lnTo>
                  <a:pt x="368" y="9671"/>
                </a:lnTo>
                <a:lnTo>
                  <a:pt x="368" y="9811"/>
                </a:lnTo>
                <a:lnTo>
                  <a:pt x="430" y="10283"/>
                </a:lnTo>
                <a:lnTo>
                  <a:pt x="471" y="10373"/>
                </a:lnTo>
                <a:lnTo>
                  <a:pt x="532" y="10513"/>
                </a:lnTo>
                <a:lnTo>
                  <a:pt x="648" y="10730"/>
                </a:lnTo>
                <a:lnTo>
                  <a:pt x="669" y="10845"/>
                </a:lnTo>
                <a:lnTo>
                  <a:pt x="669" y="10934"/>
                </a:lnTo>
                <a:lnTo>
                  <a:pt x="682" y="10998"/>
                </a:lnTo>
                <a:lnTo>
                  <a:pt x="737" y="11074"/>
                </a:lnTo>
                <a:lnTo>
                  <a:pt x="778" y="11074"/>
                </a:lnTo>
                <a:lnTo>
                  <a:pt x="791" y="11125"/>
                </a:lnTo>
                <a:lnTo>
                  <a:pt x="812" y="11125"/>
                </a:lnTo>
                <a:lnTo>
                  <a:pt x="832" y="11100"/>
                </a:lnTo>
                <a:lnTo>
                  <a:pt x="839" y="11074"/>
                </a:lnTo>
                <a:lnTo>
                  <a:pt x="846" y="10896"/>
                </a:lnTo>
                <a:lnTo>
                  <a:pt x="942" y="10896"/>
                </a:lnTo>
                <a:lnTo>
                  <a:pt x="1023" y="10959"/>
                </a:lnTo>
                <a:lnTo>
                  <a:pt x="982" y="11023"/>
                </a:lnTo>
                <a:lnTo>
                  <a:pt x="942" y="11036"/>
                </a:lnTo>
                <a:lnTo>
                  <a:pt x="907" y="11100"/>
                </a:lnTo>
                <a:lnTo>
                  <a:pt x="914" y="11176"/>
                </a:lnTo>
                <a:lnTo>
                  <a:pt x="982" y="11406"/>
                </a:lnTo>
                <a:lnTo>
                  <a:pt x="989" y="11470"/>
                </a:lnTo>
                <a:lnTo>
                  <a:pt x="935" y="11393"/>
                </a:lnTo>
                <a:lnTo>
                  <a:pt x="887" y="11304"/>
                </a:lnTo>
                <a:lnTo>
                  <a:pt x="880" y="11240"/>
                </a:lnTo>
                <a:lnTo>
                  <a:pt x="846" y="11227"/>
                </a:lnTo>
                <a:lnTo>
                  <a:pt x="839" y="11317"/>
                </a:lnTo>
                <a:lnTo>
                  <a:pt x="846" y="11406"/>
                </a:lnTo>
                <a:lnTo>
                  <a:pt x="880" y="11546"/>
                </a:lnTo>
                <a:lnTo>
                  <a:pt x="907" y="11802"/>
                </a:lnTo>
                <a:lnTo>
                  <a:pt x="976" y="11916"/>
                </a:lnTo>
                <a:lnTo>
                  <a:pt x="1057" y="11942"/>
                </a:lnTo>
                <a:lnTo>
                  <a:pt x="1098" y="12069"/>
                </a:lnTo>
                <a:lnTo>
                  <a:pt x="1098" y="12223"/>
                </a:lnTo>
                <a:lnTo>
                  <a:pt x="1057" y="12286"/>
                </a:lnTo>
                <a:lnTo>
                  <a:pt x="1057" y="12465"/>
                </a:lnTo>
                <a:lnTo>
                  <a:pt x="1071" y="12503"/>
                </a:lnTo>
                <a:lnTo>
                  <a:pt x="1228" y="12809"/>
                </a:lnTo>
                <a:lnTo>
                  <a:pt x="1310" y="13052"/>
                </a:lnTo>
                <a:lnTo>
                  <a:pt x="1412" y="13243"/>
                </a:lnTo>
                <a:lnTo>
                  <a:pt x="1453" y="13294"/>
                </a:lnTo>
                <a:lnTo>
                  <a:pt x="1460" y="13435"/>
                </a:lnTo>
                <a:lnTo>
                  <a:pt x="1521" y="13473"/>
                </a:lnTo>
                <a:lnTo>
                  <a:pt x="1549" y="13575"/>
                </a:lnTo>
                <a:lnTo>
                  <a:pt x="1549" y="13600"/>
                </a:lnTo>
                <a:lnTo>
                  <a:pt x="1542" y="13677"/>
                </a:lnTo>
                <a:lnTo>
                  <a:pt x="1542" y="13792"/>
                </a:lnTo>
                <a:lnTo>
                  <a:pt x="1562" y="13983"/>
                </a:lnTo>
                <a:lnTo>
                  <a:pt x="1576" y="14021"/>
                </a:lnTo>
                <a:lnTo>
                  <a:pt x="1624" y="14060"/>
                </a:lnTo>
                <a:lnTo>
                  <a:pt x="1753" y="14085"/>
                </a:lnTo>
                <a:lnTo>
                  <a:pt x="1828" y="14162"/>
                </a:lnTo>
                <a:lnTo>
                  <a:pt x="1863" y="14136"/>
                </a:lnTo>
                <a:lnTo>
                  <a:pt x="1910" y="14149"/>
                </a:lnTo>
                <a:lnTo>
                  <a:pt x="1972" y="14213"/>
                </a:lnTo>
                <a:lnTo>
                  <a:pt x="2040" y="14264"/>
                </a:lnTo>
                <a:lnTo>
                  <a:pt x="2060" y="14340"/>
                </a:lnTo>
                <a:lnTo>
                  <a:pt x="2170" y="14417"/>
                </a:lnTo>
                <a:lnTo>
                  <a:pt x="2210" y="14468"/>
                </a:lnTo>
                <a:lnTo>
                  <a:pt x="2238" y="14506"/>
                </a:lnTo>
                <a:lnTo>
                  <a:pt x="2258" y="14430"/>
                </a:lnTo>
                <a:lnTo>
                  <a:pt x="2292" y="14430"/>
                </a:lnTo>
                <a:lnTo>
                  <a:pt x="2313" y="14468"/>
                </a:lnTo>
                <a:lnTo>
                  <a:pt x="2374" y="14557"/>
                </a:lnTo>
                <a:lnTo>
                  <a:pt x="2381" y="14685"/>
                </a:lnTo>
                <a:lnTo>
                  <a:pt x="2388" y="14710"/>
                </a:lnTo>
                <a:lnTo>
                  <a:pt x="2483" y="14736"/>
                </a:lnTo>
                <a:lnTo>
                  <a:pt x="2565" y="14813"/>
                </a:lnTo>
                <a:lnTo>
                  <a:pt x="2613" y="14889"/>
                </a:lnTo>
                <a:lnTo>
                  <a:pt x="2709" y="15093"/>
                </a:lnTo>
                <a:lnTo>
                  <a:pt x="2770" y="15208"/>
                </a:lnTo>
                <a:lnTo>
                  <a:pt x="2811" y="15323"/>
                </a:lnTo>
                <a:lnTo>
                  <a:pt x="2831" y="15655"/>
                </a:lnTo>
                <a:lnTo>
                  <a:pt x="2845" y="15731"/>
                </a:lnTo>
                <a:lnTo>
                  <a:pt x="3691" y="15604"/>
                </a:lnTo>
                <a:lnTo>
                  <a:pt x="3698" y="15693"/>
                </a:lnTo>
                <a:lnTo>
                  <a:pt x="5124" y="16675"/>
                </a:lnTo>
                <a:lnTo>
                  <a:pt x="6127" y="16675"/>
                </a:lnTo>
                <a:lnTo>
                  <a:pt x="6133" y="16292"/>
                </a:lnTo>
                <a:lnTo>
                  <a:pt x="6747" y="16280"/>
                </a:lnTo>
                <a:lnTo>
                  <a:pt x="6850" y="16395"/>
                </a:lnTo>
                <a:lnTo>
                  <a:pt x="6898" y="16548"/>
                </a:lnTo>
                <a:lnTo>
                  <a:pt x="6979" y="16624"/>
                </a:lnTo>
                <a:lnTo>
                  <a:pt x="7041" y="16790"/>
                </a:lnTo>
                <a:lnTo>
                  <a:pt x="7177" y="17007"/>
                </a:lnTo>
                <a:lnTo>
                  <a:pt x="7375" y="17249"/>
                </a:lnTo>
                <a:lnTo>
                  <a:pt x="7471" y="17900"/>
                </a:lnTo>
                <a:lnTo>
                  <a:pt x="7566" y="18130"/>
                </a:lnTo>
                <a:lnTo>
                  <a:pt x="7696" y="18334"/>
                </a:lnTo>
                <a:lnTo>
                  <a:pt x="7860" y="18538"/>
                </a:lnTo>
                <a:lnTo>
                  <a:pt x="8023" y="18602"/>
                </a:lnTo>
                <a:lnTo>
                  <a:pt x="8180" y="18002"/>
                </a:lnTo>
                <a:lnTo>
                  <a:pt x="8201" y="17964"/>
                </a:lnTo>
                <a:lnTo>
                  <a:pt x="8276" y="17900"/>
                </a:lnTo>
                <a:lnTo>
                  <a:pt x="8351" y="17938"/>
                </a:lnTo>
                <a:lnTo>
                  <a:pt x="8658" y="17913"/>
                </a:lnTo>
                <a:lnTo>
                  <a:pt x="8712" y="18040"/>
                </a:lnTo>
                <a:lnTo>
                  <a:pt x="8828" y="18245"/>
                </a:lnTo>
                <a:lnTo>
                  <a:pt x="8869" y="18372"/>
                </a:lnTo>
                <a:lnTo>
                  <a:pt x="8944" y="18474"/>
                </a:lnTo>
                <a:lnTo>
                  <a:pt x="9081" y="19061"/>
                </a:lnTo>
                <a:lnTo>
                  <a:pt x="9190" y="19278"/>
                </a:lnTo>
                <a:lnTo>
                  <a:pt x="9244" y="19533"/>
                </a:lnTo>
                <a:lnTo>
                  <a:pt x="9360" y="19673"/>
                </a:lnTo>
                <a:lnTo>
                  <a:pt x="9463" y="20273"/>
                </a:lnTo>
                <a:lnTo>
                  <a:pt x="9579" y="20605"/>
                </a:lnTo>
                <a:lnTo>
                  <a:pt x="9695" y="20745"/>
                </a:lnTo>
                <a:lnTo>
                  <a:pt x="9790" y="20771"/>
                </a:lnTo>
                <a:lnTo>
                  <a:pt x="9893" y="20873"/>
                </a:lnTo>
                <a:lnTo>
                  <a:pt x="10077" y="20911"/>
                </a:lnTo>
                <a:lnTo>
                  <a:pt x="10200" y="21013"/>
                </a:lnTo>
                <a:lnTo>
                  <a:pt x="10316" y="21026"/>
                </a:lnTo>
                <a:lnTo>
                  <a:pt x="10329" y="21013"/>
                </a:lnTo>
                <a:lnTo>
                  <a:pt x="10295" y="20975"/>
                </a:lnTo>
                <a:lnTo>
                  <a:pt x="10268" y="20822"/>
                </a:lnTo>
                <a:lnTo>
                  <a:pt x="10254" y="20732"/>
                </a:lnTo>
                <a:lnTo>
                  <a:pt x="10241" y="20720"/>
                </a:lnTo>
                <a:lnTo>
                  <a:pt x="10200" y="20388"/>
                </a:lnTo>
                <a:lnTo>
                  <a:pt x="10193" y="20260"/>
                </a:lnTo>
                <a:lnTo>
                  <a:pt x="10227" y="20222"/>
                </a:lnTo>
                <a:lnTo>
                  <a:pt x="10227" y="20056"/>
                </a:lnTo>
                <a:lnTo>
                  <a:pt x="10220" y="20043"/>
                </a:lnTo>
                <a:lnTo>
                  <a:pt x="10172" y="20031"/>
                </a:lnTo>
                <a:lnTo>
                  <a:pt x="10159" y="19992"/>
                </a:lnTo>
                <a:lnTo>
                  <a:pt x="10166" y="19954"/>
                </a:lnTo>
                <a:lnTo>
                  <a:pt x="10220" y="19954"/>
                </a:lnTo>
                <a:lnTo>
                  <a:pt x="10234" y="19980"/>
                </a:lnTo>
                <a:lnTo>
                  <a:pt x="10268" y="19954"/>
                </a:lnTo>
                <a:lnTo>
                  <a:pt x="10275" y="19852"/>
                </a:lnTo>
                <a:lnTo>
                  <a:pt x="10275" y="19686"/>
                </a:lnTo>
                <a:lnTo>
                  <a:pt x="10241" y="19559"/>
                </a:lnTo>
                <a:lnTo>
                  <a:pt x="10343" y="19533"/>
                </a:lnTo>
                <a:lnTo>
                  <a:pt x="10377" y="19406"/>
                </a:lnTo>
                <a:lnTo>
                  <a:pt x="10370" y="19367"/>
                </a:lnTo>
                <a:lnTo>
                  <a:pt x="10336" y="19380"/>
                </a:lnTo>
                <a:lnTo>
                  <a:pt x="10336" y="19329"/>
                </a:lnTo>
                <a:lnTo>
                  <a:pt x="10404" y="19240"/>
                </a:lnTo>
                <a:lnTo>
                  <a:pt x="10425" y="19265"/>
                </a:lnTo>
                <a:lnTo>
                  <a:pt x="10459" y="19163"/>
                </a:lnTo>
                <a:lnTo>
                  <a:pt x="10466" y="19138"/>
                </a:lnTo>
                <a:lnTo>
                  <a:pt x="10486" y="19087"/>
                </a:lnTo>
                <a:lnTo>
                  <a:pt x="10554" y="19087"/>
                </a:lnTo>
                <a:lnTo>
                  <a:pt x="10575" y="19061"/>
                </a:lnTo>
                <a:lnTo>
                  <a:pt x="10589" y="18997"/>
                </a:lnTo>
                <a:lnTo>
                  <a:pt x="10548" y="18946"/>
                </a:lnTo>
                <a:lnTo>
                  <a:pt x="10548" y="18882"/>
                </a:lnTo>
                <a:lnTo>
                  <a:pt x="10554" y="18831"/>
                </a:lnTo>
                <a:lnTo>
                  <a:pt x="10589" y="18870"/>
                </a:lnTo>
                <a:lnTo>
                  <a:pt x="10609" y="18895"/>
                </a:lnTo>
                <a:lnTo>
                  <a:pt x="10623" y="18895"/>
                </a:lnTo>
                <a:lnTo>
                  <a:pt x="10623" y="18831"/>
                </a:lnTo>
                <a:lnTo>
                  <a:pt x="10629" y="18819"/>
                </a:lnTo>
                <a:lnTo>
                  <a:pt x="10664" y="18882"/>
                </a:lnTo>
                <a:lnTo>
                  <a:pt x="10670" y="18882"/>
                </a:lnTo>
                <a:lnTo>
                  <a:pt x="10684" y="18870"/>
                </a:lnTo>
                <a:lnTo>
                  <a:pt x="10704" y="18819"/>
                </a:lnTo>
                <a:lnTo>
                  <a:pt x="10711" y="18806"/>
                </a:lnTo>
                <a:lnTo>
                  <a:pt x="10718" y="18921"/>
                </a:lnTo>
                <a:lnTo>
                  <a:pt x="10827" y="18831"/>
                </a:lnTo>
                <a:lnTo>
                  <a:pt x="10848" y="18857"/>
                </a:lnTo>
                <a:lnTo>
                  <a:pt x="10848" y="18870"/>
                </a:lnTo>
                <a:lnTo>
                  <a:pt x="10745" y="18946"/>
                </a:lnTo>
                <a:lnTo>
                  <a:pt x="10684" y="18997"/>
                </a:lnTo>
                <a:lnTo>
                  <a:pt x="10677" y="19036"/>
                </a:lnTo>
                <a:lnTo>
                  <a:pt x="10698" y="19036"/>
                </a:lnTo>
                <a:lnTo>
                  <a:pt x="10807" y="18959"/>
                </a:lnTo>
                <a:lnTo>
                  <a:pt x="10902" y="18870"/>
                </a:lnTo>
                <a:lnTo>
                  <a:pt x="10957" y="18793"/>
                </a:lnTo>
                <a:lnTo>
                  <a:pt x="11046" y="18666"/>
                </a:lnTo>
                <a:lnTo>
                  <a:pt x="11066" y="18615"/>
                </a:lnTo>
                <a:lnTo>
                  <a:pt x="11107" y="18410"/>
                </a:lnTo>
                <a:lnTo>
                  <a:pt x="11114" y="17989"/>
                </a:lnTo>
                <a:lnTo>
                  <a:pt x="11155" y="17938"/>
                </a:lnTo>
                <a:lnTo>
                  <a:pt x="11175" y="17938"/>
                </a:lnTo>
                <a:lnTo>
                  <a:pt x="11175" y="18104"/>
                </a:lnTo>
                <a:lnTo>
                  <a:pt x="11223" y="18104"/>
                </a:lnTo>
                <a:lnTo>
                  <a:pt x="11209" y="18142"/>
                </a:lnTo>
                <a:lnTo>
                  <a:pt x="11162" y="18181"/>
                </a:lnTo>
                <a:lnTo>
                  <a:pt x="11182" y="18194"/>
                </a:lnTo>
                <a:lnTo>
                  <a:pt x="11319" y="18104"/>
                </a:lnTo>
                <a:lnTo>
                  <a:pt x="11400" y="18002"/>
                </a:lnTo>
                <a:lnTo>
                  <a:pt x="11516" y="18002"/>
                </a:lnTo>
                <a:lnTo>
                  <a:pt x="11728" y="17938"/>
                </a:lnTo>
                <a:lnTo>
                  <a:pt x="11871" y="18028"/>
                </a:lnTo>
                <a:lnTo>
                  <a:pt x="11946" y="18091"/>
                </a:lnTo>
                <a:lnTo>
                  <a:pt x="12028" y="18117"/>
                </a:lnTo>
                <a:lnTo>
                  <a:pt x="12110" y="18117"/>
                </a:lnTo>
                <a:lnTo>
                  <a:pt x="12151" y="18040"/>
                </a:lnTo>
                <a:lnTo>
                  <a:pt x="12151" y="17977"/>
                </a:lnTo>
                <a:lnTo>
                  <a:pt x="12171" y="17926"/>
                </a:lnTo>
                <a:lnTo>
                  <a:pt x="12240" y="17926"/>
                </a:lnTo>
                <a:lnTo>
                  <a:pt x="12349" y="18040"/>
                </a:lnTo>
                <a:lnTo>
                  <a:pt x="12390" y="18130"/>
                </a:lnTo>
                <a:lnTo>
                  <a:pt x="12431" y="18142"/>
                </a:lnTo>
                <a:lnTo>
                  <a:pt x="12506" y="18372"/>
                </a:lnTo>
                <a:lnTo>
                  <a:pt x="12587" y="18372"/>
                </a:lnTo>
                <a:lnTo>
                  <a:pt x="12608" y="18398"/>
                </a:lnTo>
                <a:lnTo>
                  <a:pt x="12663" y="18436"/>
                </a:lnTo>
                <a:lnTo>
                  <a:pt x="12717" y="18385"/>
                </a:lnTo>
                <a:lnTo>
                  <a:pt x="12758" y="18436"/>
                </a:lnTo>
                <a:lnTo>
                  <a:pt x="12792" y="18398"/>
                </a:lnTo>
                <a:lnTo>
                  <a:pt x="12826" y="18398"/>
                </a:lnTo>
                <a:lnTo>
                  <a:pt x="12895" y="18436"/>
                </a:lnTo>
                <a:lnTo>
                  <a:pt x="12942" y="18321"/>
                </a:lnTo>
                <a:lnTo>
                  <a:pt x="12949" y="18283"/>
                </a:lnTo>
                <a:lnTo>
                  <a:pt x="12942" y="18232"/>
                </a:lnTo>
                <a:lnTo>
                  <a:pt x="12956" y="18206"/>
                </a:lnTo>
                <a:lnTo>
                  <a:pt x="12990" y="18206"/>
                </a:lnTo>
                <a:lnTo>
                  <a:pt x="13045" y="18308"/>
                </a:lnTo>
                <a:lnTo>
                  <a:pt x="13120" y="18372"/>
                </a:lnTo>
                <a:lnTo>
                  <a:pt x="13195" y="18538"/>
                </a:lnTo>
                <a:lnTo>
                  <a:pt x="13215" y="18525"/>
                </a:lnTo>
                <a:lnTo>
                  <a:pt x="13270" y="18487"/>
                </a:lnTo>
                <a:lnTo>
                  <a:pt x="13277" y="18436"/>
                </a:lnTo>
                <a:lnTo>
                  <a:pt x="13242" y="18347"/>
                </a:lnTo>
                <a:lnTo>
                  <a:pt x="13133" y="18245"/>
                </a:lnTo>
                <a:lnTo>
                  <a:pt x="13086" y="18117"/>
                </a:lnTo>
                <a:lnTo>
                  <a:pt x="13086" y="18091"/>
                </a:lnTo>
                <a:lnTo>
                  <a:pt x="13120" y="17989"/>
                </a:lnTo>
                <a:lnTo>
                  <a:pt x="13195" y="17887"/>
                </a:lnTo>
                <a:lnTo>
                  <a:pt x="13208" y="17696"/>
                </a:lnTo>
                <a:lnTo>
                  <a:pt x="13195" y="17683"/>
                </a:lnTo>
                <a:lnTo>
                  <a:pt x="13188" y="17658"/>
                </a:lnTo>
                <a:lnTo>
                  <a:pt x="13099" y="17721"/>
                </a:lnTo>
                <a:lnTo>
                  <a:pt x="13058" y="17798"/>
                </a:lnTo>
                <a:lnTo>
                  <a:pt x="13031" y="17785"/>
                </a:lnTo>
                <a:lnTo>
                  <a:pt x="13017" y="17645"/>
                </a:lnTo>
                <a:lnTo>
                  <a:pt x="12997" y="17632"/>
                </a:lnTo>
                <a:lnTo>
                  <a:pt x="12976" y="17645"/>
                </a:lnTo>
                <a:lnTo>
                  <a:pt x="12915" y="17709"/>
                </a:lnTo>
                <a:lnTo>
                  <a:pt x="12847" y="17721"/>
                </a:lnTo>
                <a:lnTo>
                  <a:pt x="12799" y="17632"/>
                </a:lnTo>
                <a:lnTo>
                  <a:pt x="12813" y="17492"/>
                </a:lnTo>
                <a:lnTo>
                  <a:pt x="12901" y="17441"/>
                </a:lnTo>
                <a:lnTo>
                  <a:pt x="12997" y="17543"/>
                </a:lnTo>
                <a:lnTo>
                  <a:pt x="13106" y="17568"/>
                </a:lnTo>
                <a:lnTo>
                  <a:pt x="13195" y="17492"/>
                </a:lnTo>
                <a:lnTo>
                  <a:pt x="13249" y="17517"/>
                </a:lnTo>
                <a:lnTo>
                  <a:pt x="13324" y="17428"/>
                </a:lnTo>
                <a:lnTo>
                  <a:pt x="13556" y="17454"/>
                </a:lnTo>
                <a:lnTo>
                  <a:pt x="13611" y="17479"/>
                </a:lnTo>
                <a:lnTo>
                  <a:pt x="13638" y="17441"/>
                </a:lnTo>
                <a:lnTo>
                  <a:pt x="13693" y="17020"/>
                </a:lnTo>
                <a:lnTo>
                  <a:pt x="13713" y="17109"/>
                </a:lnTo>
                <a:lnTo>
                  <a:pt x="13713" y="17224"/>
                </a:lnTo>
                <a:lnTo>
                  <a:pt x="13727" y="17390"/>
                </a:lnTo>
                <a:lnTo>
                  <a:pt x="13727" y="17441"/>
                </a:lnTo>
                <a:lnTo>
                  <a:pt x="13713" y="17517"/>
                </a:lnTo>
                <a:lnTo>
                  <a:pt x="13720" y="17568"/>
                </a:lnTo>
                <a:lnTo>
                  <a:pt x="13781" y="17556"/>
                </a:lnTo>
                <a:lnTo>
                  <a:pt x="13925" y="17479"/>
                </a:lnTo>
                <a:lnTo>
                  <a:pt x="13979" y="17364"/>
                </a:lnTo>
                <a:lnTo>
                  <a:pt x="14013" y="17364"/>
                </a:lnTo>
                <a:lnTo>
                  <a:pt x="14048" y="17300"/>
                </a:lnTo>
                <a:lnTo>
                  <a:pt x="14061" y="17300"/>
                </a:lnTo>
                <a:lnTo>
                  <a:pt x="14061" y="17339"/>
                </a:lnTo>
                <a:lnTo>
                  <a:pt x="14041" y="17428"/>
                </a:lnTo>
                <a:lnTo>
                  <a:pt x="14088" y="17428"/>
                </a:lnTo>
                <a:lnTo>
                  <a:pt x="14239" y="17364"/>
                </a:lnTo>
                <a:lnTo>
                  <a:pt x="14314" y="17364"/>
                </a:lnTo>
                <a:lnTo>
                  <a:pt x="14348" y="17377"/>
                </a:lnTo>
                <a:lnTo>
                  <a:pt x="14341" y="17428"/>
                </a:lnTo>
                <a:lnTo>
                  <a:pt x="14327" y="17441"/>
                </a:lnTo>
                <a:lnTo>
                  <a:pt x="14327" y="17479"/>
                </a:lnTo>
                <a:lnTo>
                  <a:pt x="14375" y="17517"/>
                </a:lnTo>
                <a:lnTo>
                  <a:pt x="14443" y="17568"/>
                </a:lnTo>
                <a:lnTo>
                  <a:pt x="14621" y="17760"/>
                </a:lnTo>
                <a:lnTo>
                  <a:pt x="14648" y="17824"/>
                </a:lnTo>
                <a:lnTo>
                  <a:pt x="14682" y="17938"/>
                </a:lnTo>
                <a:lnTo>
                  <a:pt x="14716" y="17989"/>
                </a:lnTo>
                <a:lnTo>
                  <a:pt x="14812" y="17938"/>
                </a:lnTo>
                <a:lnTo>
                  <a:pt x="14914" y="17913"/>
                </a:lnTo>
                <a:lnTo>
                  <a:pt x="15003" y="17824"/>
                </a:lnTo>
                <a:lnTo>
                  <a:pt x="15050" y="17824"/>
                </a:lnTo>
                <a:lnTo>
                  <a:pt x="15064" y="17734"/>
                </a:lnTo>
                <a:lnTo>
                  <a:pt x="15098" y="17696"/>
                </a:lnTo>
                <a:lnTo>
                  <a:pt x="15187" y="17696"/>
                </a:lnTo>
                <a:lnTo>
                  <a:pt x="15255" y="17734"/>
                </a:lnTo>
                <a:lnTo>
                  <a:pt x="15303" y="17836"/>
                </a:lnTo>
                <a:lnTo>
                  <a:pt x="15371" y="17977"/>
                </a:lnTo>
                <a:lnTo>
                  <a:pt x="15405" y="18002"/>
                </a:lnTo>
                <a:lnTo>
                  <a:pt x="15412" y="18130"/>
                </a:lnTo>
                <a:lnTo>
                  <a:pt x="15446" y="18168"/>
                </a:lnTo>
                <a:lnTo>
                  <a:pt x="15514" y="18334"/>
                </a:lnTo>
                <a:lnTo>
                  <a:pt x="15555" y="18385"/>
                </a:lnTo>
                <a:lnTo>
                  <a:pt x="15637" y="18449"/>
                </a:lnTo>
                <a:lnTo>
                  <a:pt x="15658" y="18487"/>
                </a:lnTo>
                <a:lnTo>
                  <a:pt x="15664" y="18589"/>
                </a:lnTo>
                <a:lnTo>
                  <a:pt x="15671" y="18831"/>
                </a:lnTo>
                <a:lnTo>
                  <a:pt x="15637" y="19278"/>
                </a:lnTo>
                <a:lnTo>
                  <a:pt x="15637" y="19355"/>
                </a:lnTo>
                <a:lnTo>
                  <a:pt x="15658" y="19482"/>
                </a:lnTo>
                <a:lnTo>
                  <a:pt x="15658" y="19495"/>
                </a:lnTo>
                <a:lnTo>
                  <a:pt x="15692" y="19495"/>
                </a:lnTo>
                <a:lnTo>
                  <a:pt x="15699" y="19367"/>
                </a:lnTo>
                <a:lnTo>
                  <a:pt x="15726" y="19406"/>
                </a:lnTo>
                <a:lnTo>
                  <a:pt x="15746" y="19444"/>
                </a:lnTo>
                <a:lnTo>
                  <a:pt x="15726" y="19610"/>
                </a:lnTo>
                <a:lnTo>
                  <a:pt x="15712" y="19712"/>
                </a:lnTo>
                <a:lnTo>
                  <a:pt x="15726" y="19852"/>
                </a:lnTo>
                <a:lnTo>
                  <a:pt x="15760" y="19980"/>
                </a:lnTo>
                <a:lnTo>
                  <a:pt x="15849" y="20248"/>
                </a:lnTo>
                <a:lnTo>
                  <a:pt x="15869" y="20248"/>
                </a:lnTo>
                <a:lnTo>
                  <a:pt x="15917" y="20222"/>
                </a:lnTo>
                <a:lnTo>
                  <a:pt x="15931" y="20439"/>
                </a:lnTo>
                <a:lnTo>
                  <a:pt x="15965" y="20426"/>
                </a:lnTo>
                <a:lnTo>
                  <a:pt x="15951" y="20477"/>
                </a:lnTo>
                <a:lnTo>
                  <a:pt x="15944" y="20528"/>
                </a:lnTo>
                <a:lnTo>
                  <a:pt x="15999" y="20707"/>
                </a:lnTo>
                <a:lnTo>
                  <a:pt x="16026" y="20860"/>
                </a:lnTo>
                <a:lnTo>
                  <a:pt x="16053" y="20937"/>
                </a:lnTo>
                <a:lnTo>
                  <a:pt x="16087" y="21013"/>
                </a:lnTo>
                <a:lnTo>
                  <a:pt x="16142" y="21013"/>
                </a:lnTo>
                <a:lnTo>
                  <a:pt x="16176" y="21090"/>
                </a:lnTo>
                <a:lnTo>
                  <a:pt x="16244" y="21358"/>
                </a:lnTo>
                <a:lnTo>
                  <a:pt x="16244" y="21536"/>
                </a:lnTo>
                <a:lnTo>
                  <a:pt x="16251" y="21562"/>
                </a:lnTo>
                <a:lnTo>
                  <a:pt x="16278" y="21600"/>
                </a:lnTo>
                <a:lnTo>
                  <a:pt x="16367" y="21600"/>
                </a:lnTo>
                <a:lnTo>
                  <a:pt x="16435" y="21562"/>
                </a:lnTo>
                <a:lnTo>
                  <a:pt x="16517" y="21485"/>
                </a:lnTo>
                <a:lnTo>
                  <a:pt x="16572" y="21536"/>
                </a:lnTo>
                <a:lnTo>
                  <a:pt x="16592" y="21434"/>
                </a:lnTo>
                <a:lnTo>
                  <a:pt x="16572" y="21396"/>
                </a:lnTo>
                <a:lnTo>
                  <a:pt x="16606" y="21141"/>
                </a:lnTo>
                <a:lnTo>
                  <a:pt x="16647" y="20873"/>
                </a:lnTo>
                <a:lnTo>
                  <a:pt x="16661" y="20630"/>
                </a:lnTo>
                <a:lnTo>
                  <a:pt x="16647" y="20375"/>
                </a:lnTo>
                <a:lnTo>
                  <a:pt x="16654" y="20197"/>
                </a:lnTo>
                <a:lnTo>
                  <a:pt x="16538" y="19635"/>
                </a:lnTo>
                <a:lnTo>
                  <a:pt x="16469" y="19418"/>
                </a:lnTo>
                <a:lnTo>
                  <a:pt x="16456" y="19240"/>
                </a:lnTo>
                <a:lnTo>
                  <a:pt x="16469" y="19036"/>
                </a:lnTo>
                <a:lnTo>
                  <a:pt x="16456" y="18921"/>
                </a:lnTo>
                <a:lnTo>
                  <a:pt x="16401" y="18742"/>
                </a:lnTo>
                <a:lnTo>
                  <a:pt x="16285" y="18385"/>
                </a:lnTo>
                <a:lnTo>
                  <a:pt x="16197" y="17862"/>
                </a:lnTo>
                <a:lnTo>
                  <a:pt x="16115" y="17275"/>
                </a:lnTo>
                <a:lnTo>
                  <a:pt x="16135" y="17198"/>
                </a:lnTo>
                <a:lnTo>
                  <a:pt x="16135" y="16994"/>
                </a:lnTo>
                <a:lnTo>
                  <a:pt x="16176" y="16867"/>
                </a:lnTo>
                <a:lnTo>
                  <a:pt x="16197" y="16726"/>
                </a:lnTo>
                <a:lnTo>
                  <a:pt x="16217" y="16611"/>
                </a:lnTo>
                <a:lnTo>
                  <a:pt x="16299" y="16254"/>
                </a:lnTo>
                <a:lnTo>
                  <a:pt x="16347" y="16127"/>
                </a:lnTo>
                <a:lnTo>
                  <a:pt x="16360" y="16127"/>
                </a:lnTo>
                <a:lnTo>
                  <a:pt x="16360" y="16063"/>
                </a:lnTo>
                <a:lnTo>
                  <a:pt x="16367" y="16037"/>
                </a:lnTo>
                <a:lnTo>
                  <a:pt x="16429" y="15974"/>
                </a:lnTo>
                <a:lnTo>
                  <a:pt x="16463" y="15974"/>
                </a:lnTo>
                <a:lnTo>
                  <a:pt x="16490" y="15910"/>
                </a:lnTo>
                <a:lnTo>
                  <a:pt x="16469" y="15846"/>
                </a:lnTo>
                <a:lnTo>
                  <a:pt x="16435" y="15744"/>
                </a:lnTo>
                <a:lnTo>
                  <a:pt x="16435" y="15693"/>
                </a:lnTo>
                <a:lnTo>
                  <a:pt x="16545" y="15667"/>
                </a:lnTo>
                <a:lnTo>
                  <a:pt x="16654" y="15693"/>
                </a:lnTo>
                <a:lnTo>
                  <a:pt x="16688" y="15667"/>
                </a:lnTo>
                <a:lnTo>
                  <a:pt x="16838" y="15438"/>
                </a:lnTo>
                <a:lnTo>
                  <a:pt x="16858" y="15438"/>
                </a:lnTo>
                <a:lnTo>
                  <a:pt x="16886" y="15387"/>
                </a:lnTo>
                <a:lnTo>
                  <a:pt x="16906" y="15297"/>
                </a:lnTo>
                <a:lnTo>
                  <a:pt x="16968" y="15259"/>
                </a:lnTo>
                <a:lnTo>
                  <a:pt x="17008" y="15208"/>
                </a:lnTo>
                <a:lnTo>
                  <a:pt x="17022" y="15119"/>
                </a:lnTo>
                <a:lnTo>
                  <a:pt x="17008" y="15042"/>
                </a:lnTo>
                <a:lnTo>
                  <a:pt x="17049" y="14978"/>
                </a:lnTo>
                <a:lnTo>
                  <a:pt x="17090" y="14838"/>
                </a:lnTo>
                <a:lnTo>
                  <a:pt x="17138" y="14749"/>
                </a:lnTo>
                <a:lnTo>
                  <a:pt x="17234" y="14672"/>
                </a:lnTo>
                <a:lnTo>
                  <a:pt x="17240" y="14608"/>
                </a:lnTo>
                <a:lnTo>
                  <a:pt x="17281" y="14596"/>
                </a:lnTo>
                <a:lnTo>
                  <a:pt x="17397" y="14557"/>
                </a:lnTo>
                <a:lnTo>
                  <a:pt x="17527" y="14455"/>
                </a:lnTo>
                <a:lnTo>
                  <a:pt x="17541" y="14366"/>
                </a:lnTo>
                <a:lnTo>
                  <a:pt x="17595" y="14264"/>
                </a:lnTo>
                <a:lnTo>
                  <a:pt x="17636" y="14149"/>
                </a:lnTo>
                <a:lnTo>
                  <a:pt x="17684" y="14073"/>
                </a:lnTo>
                <a:lnTo>
                  <a:pt x="17814" y="13958"/>
                </a:lnTo>
                <a:lnTo>
                  <a:pt x="17950" y="13945"/>
                </a:lnTo>
                <a:lnTo>
                  <a:pt x="18052" y="13817"/>
                </a:lnTo>
                <a:lnTo>
                  <a:pt x="18073" y="13766"/>
                </a:lnTo>
                <a:lnTo>
                  <a:pt x="18073" y="13664"/>
                </a:lnTo>
                <a:lnTo>
                  <a:pt x="18011" y="13639"/>
                </a:lnTo>
                <a:lnTo>
                  <a:pt x="17977" y="13664"/>
                </a:lnTo>
                <a:lnTo>
                  <a:pt x="17970" y="13703"/>
                </a:lnTo>
                <a:lnTo>
                  <a:pt x="17970" y="13588"/>
                </a:lnTo>
                <a:lnTo>
                  <a:pt x="18005" y="13537"/>
                </a:lnTo>
                <a:lnTo>
                  <a:pt x="18011" y="13473"/>
                </a:lnTo>
                <a:lnTo>
                  <a:pt x="18045" y="13435"/>
                </a:lnTo>
                <a:lnTo>
                  <a:pt x="18018" y="13371"/>
                </a:lnTo>
                <a:lnTo>
                  <a:pt x="17909" y="13294"/>
                </a:lnTo>
                <a:lnTo>
                  <a:pt x="18005" y="13294"/>
                </a:lnTo>
                <a:lnTo>
                  <a:pt x="18045" y="13230"/>
                </a:lnTo>
                <a:lnTo>
                  <a:pt x="18059" y="13307"/>
                </a:lnTo>
                <a:lnTo>
                  <a:pt x="18086" y="13307"/>
                </a:lnTo>
                <a:lnTo>
                  <a:pt x="18114" y="13371"/>
                </a:lnTo>
                <a:lnTo>
                  <a:pt x="18182" y="13371"/>
                </a:lnTo>
                <a:lnTo>
                  <a:pt x="18223" y="13320"/>
                </a:lnTo>
                <a:lnTo>
                  <a:pt x="18277" y="13167"/>
                </a:lnTo>
                <a:lnTo>
                  <a:pt x="18325" y="13116"/>
                </a:lnTo>
                <a:lnTo>
                  <a:pt x="18325" y="13014"/>
                </a:lnTo>
                <a:lnTo>
                  <a:pt x="18312" y="12924"/>
                </a:lnTo>
                <a:lnTo>
                  <a:pt x="18277" y="12848"/>
                </a:lnTo>
                <a:lnTo>
                  <a:pt x="18243" y="12912"/>
                </a:lnTo>
                <a:lnTo>
                  <a:pt x="18216" y="13052"/>
                </a:lnTo>
                <a:lnTo>
                  <a:pt x="18196" y="12988"/>
                </a:lnTo>
                <a:lnTo>
                  <a:pt x="18189" y="12835"/>
                </a:lnTo>
                <a:lnTo>
                  <a:pt x="18018" y="12886"/>
                </a:lnTo>
                <a:lnTo>
                  <a:pt x="17977" y="12860"/>
                </a:lnTo>
                <a:lnTo>
                  <a:pt x="17970" y="12771"/>
                </a:lnTo>
                <a:lnTo>
                  <a:pt x="17970" y="12580"/>
                </a:lnTo>
                <a:lnTo>
                  <a:pt x="17977" y="12554"/>
                </a:lnTo>
                <a:lnTo>
                  <a:pt x="18005" y="12720"/>
                </a:lnTo>
                <a:lnTo>
                  <a:pt x="18032" y="12758"/>
                </a:lnTo>
                <a:lnTo>
                  <a:pt x="18059" y="12758"/>
                </a:lnTo>
                <a:lnTo>
                  <a:pt x="18161" y="12644"/>
                </a:lnTo>
                <a:lnTo>
                  <a:pt x="18189" y="12669"/>
                </a:lnTo>
                <a:lnTo>
                  <a:pt x="18189" y="12618"/>
                </a:lnTo>
                <a:lnTo>
                  <a:pt x="18230" y="12644"/>
                </a:lnTo>
                <a:lnTo>
                  <a:pt x="18271" y="12644"/>
                </a:lnTo>
                <a:lnTo>
                  <a:pt x="18298" y="12746"/>
                </a:lnTo>
                <a:lnTo>
                  <a:pt x="18298" y="12720"/>
                </a:lnTo>
                <a:lnTo>
                  <a:pt x="18277" y="12631"/>
                </a:lnTo>
                <a:lnTo>
                  <a:pt x="18243" y="12439"/>
                </a:lnTo>
                <a:lnTo>
                  <a:pt x="18237" y="12414"/>
                </a:lnTo>
                <a:lnTo>
                  <a:pt x="18257" y="12210"/>
                </a:lnTo>
                <a:lnTo>
                  <a:pt x="18243" y="12031"/>
                </a:lnTo>
                <a:lnTo>
                  <a:pt x="18127" y="11967"/>
                </a:lnTo>
                <a:lnTo>
                  <a:pt x="18114" y="11993"/>
                </a:lnTo>
                <a:lnTo>
                  <a:pt x="18107" y="12018"/>
                </a:lnTo>
                <a:lnTo>
                  <a:pt x="18059" y="11993"/>
                </a:lnTo>
                <a:lnTo>
                  <a:pt x="18032" y="11942"/>
                </a:lnTo>
                <a:lnTo>
                  <a:pt x="18032" y="11878"/>
                </a:lnTo>
                <a:lnTo>
                  <a:pt x="18093" y="11878"/>
                </a:lnTo>
                <a:lnTo>
                  <a:pt x="18127" y="11853"/>
                </a:lnTo>
                <a:lnTo>
                  <a:pt x="18121" y="11802"/>
                </a:lnTo>
                <a:lnTo>
                  <a:pt x="18086" y="11776"/>
                </a:lnTo>
                <a:lnTo>
                  <a:pt x="18073" y="11687"/>
                </a:lnTo>
                <a:lnTo>
                  <a:pt x="18073" y="11648"/>
                </a:lnTo>
                <a:lnTo>
                  <a:pt x="18107" y="11610"/>
                </a:lnTo>
                <a:lnTo>
                  <a:pt x="18127" y="11610"/>
                </a:lnTo>
                <a:lnTo>
                  <a:pt x="18107" y="11521"/>
                </a:lnTo>
                <a:lnTo>
                  <a:pt x="18073" y="11470"/>
                </a:lnTo>
                <a:lnTo>
                  <a:pt x="18059" y="11381"/>
                </a:lnTo>
                <a:lnTo>
                  <a:pt x="18059" y="11368"/>
                </a:lnTo>
                <a:lnTo>
                  <a:pt x="18086" y="11342"/>
                </a:lnTo>
                <a:lnTo>
                  <a:pt x="18107" y="11189"/>
                </a:lnTo>
                <a:lnTo>
                  <a:pt x="18107" y="11113"/>
                </a:lnTo>
                <a:lnTo>
                  <a:pt x="18059" y="11023"/>
                </a:lnTo>
                <a:lnTo>
                  <a:pt x="17977" y="10934"/>
                </a:lnTo>
                <a:lnTo>
                  <a:pt x="17909" y="10908"/>
                </a:lnTo>
                <a:lnTo>
                  <a:pt x="17848" y="10794"/>
                </a:lnTo>
                <a:lnTo>
                  <a:pt x="17725" y="10692"/>
                </a:lnTo>
                <a:lnTo>
                  <a:pt x="17718" y="10653"/>
                </a:lnTo>
                <a:lnTo>
                  <a:pt x="17718" y="10615"/>
                </a:lnTo>
                <a:lnTo>
                  <a:pt x="17738" y="10526"/>
                </a:lnTo>
                <a:lnTo>
                  <a:pt x="17766" y="10513"/>
                </a:lnTo>
                <a:lnTo>
                  <a:pt x="17766" y="10551"/>
                </a:lnTo>
                <a:lnTo>
                  <a:pt x="17745" y="10628"/>
                </a:lnTo>
                <a:lnTo>
                  <a:pt x="17759" y="10653"/>
                </a:lnTo>
                <a:lnTo>
                  <a:pt x="17814" y="10679"/>
                </a:lnTo>
                <a:lnTo>
                  <a:pt x="17889" y="10755"/>
                </a:lnTo>
                <a:lnTo>
                  <a:pt x="17930" y="10755"/>
                </a:lnTo>
                <a:lnTo>
                  <a:pt x="17950" y="10794"/>
                </a:lnTo>
                <a:lnTo>
                  <a:pt x="18005" y="10832"/>
                </a:lnTo>
                <a:lnTo>
                  <a:pt x="18039" y="10896"/>
                </a:lnTo>
                <a:lnTo>
                  <a:pt x="18086" y="10934"/>
                </a:lnTo>
                <a:lnTo>
                  <a:pt x="18052" y="10730"/>
                </a:lnTo>
                <a:lnTo>
                  <a:pt x="18011" y="10653"/>
                </a:lnTo>
                <a:lnTo>
                  <a:pt x="18045" y="10641"/>
                </a:lnTo>
                <a:lnTo>
                  <a:pt x="18045" y="10628"/>
                </a:lnTo>
                <a:lnTo>
                  <a:pt x="18032" y="10564"/>
                </a:lnTo>
                <a:lnTo>
                  <a:pt x="18018" y="10411"/>
                </a:lnTo>
                <a:lnTo>
                  <a:pt x="18039" y="10079"/>
                </a:lnTo>
                <a:lnTo>
                  <a:pt x="18018" y="9964"/>
                </a:lnTo>
                <a:lnTo>
                  <a:pt x="18073" y="9926"/>
                </a:lnTo>
                <a:lnTo>
                  <a:pt x="18161" y="9786"/>
                </a:lnTo>
                <a:lnTo>
                  <a:pt x="18189" y="9696"/>
                </a:lnTo>
                <a:lnTo>
                  <a:pt x="18202" y="9633"/>
                </a:lnTo>
                <a:lnTo>
                  <a:pt x="18223" y="9633"/>
                </a:lnTo>
                <a:lnTo>
                  <a:pt x="18237" y="9671"/>
                </a:lnTo>
                <a:lnTo>
                  <a:pt x="18243" y="9696"/>
                </a:lnTo>
                <a:lnTo>
                  <a:pt x="18230" y="9786"/>
                </a:lnTo>
                <a:lnTo>
                  <a:pt x="18216" y="9824"/>
                </a:lnTo>
                <a:lnTo>
                  <a:pt x="18182" y="9862"/>
                </a:lnTo>
                <a:lnTo>
                  <a:pt x="18155" y="9926"/>
                </a:lnTo>
                <a:lnTo>
                  <a:pt x="18155" y="9977"/>
                </a:lnTo>
                <a:lnTo>
                  <a:pt x="18168" y="10066"/>
                </a:lnTo>
                <a:lnTo>
                  <a:pt x="18161" y="10105"/>
                </a:lnTo>
                <a:lnTo>
                  <a:pt x="18114" y="10219"/>
                </a:lnTo>
                <a:lnTo>
                  <a:pt x="18121" y="10245"/>
                </a:lnTo>
                <a:lnTo>
                  <a:pt x="18161" y="10245"/>
                </a:lnTo>
                <a:lnTo>
                  <a:pt x="18168" y="10283"/>
                </a:lnTo>
                <a:lnTo>
                  <a:pt x="18168" y="10475"/>
                </a:lnTo>
                <a:lnTo>
                  <a:pt x="18148" y="10500"/>
                </a:lnTo>
                <a:lnTo>
                  <a:pt x="18127" y="10551"/>
                </a:lnTo>
                <a:lnTo>
                  <a:pt x="18121" y="10615"/>
                </a:lnTo>
                <a:lnTo>
                  <a:pt x="18127" y="10692"/>
                </a:lnTo>
                <a:lnTo>
                  <a:pt x="18168" y="10781"/>
                </a:lnTo>
                <a:lnTo>
                  <a:pt x="18230" y="10794"/>
                </a:lnTo>
                <a:lnTo>
                  <a:pt x="18257" y="10819"/>
                </a:lnTo>
                <a:lnTo>
                  <a:pt x="18291" y="10959"/>
                </a:lnTo>
                <a:lnTo>
                  <a:pt x="18298" y="11036"/>
                </a:lnTo>
                <a:lnTo>
                  <a:pt x="18305" y="11062"/>
                </a:lnTo>
                <a:lnTo>
                  <a:pt x="18339" y="11100"/>
                </a:lnTo>
                <a:lnTo>
                  <a:pt x="18332" y="11176"/>
                </a:lnTo>
                <a:lnTo>
                  <a:pt x="18298" y="11189"/>
                </a:lnTo>
                <a:lnTo>
                  <a:pt x="18277" y="11240"/>
                </a:lnTo>
                <a:lnTo>
                  <a:pt x="18223" y="11521"/>
                </a:lnTo>
                <a:lnTo>
                  <a:pt x="18223" y="11623"/>
                </a:lnTo>
                <a:lnTo>
                  <a:pt x="18230" y="11776"/>
                </a:lnTo>
                <a:lnTo>
                  <a:pt x="18243" y="11802"/>
                </a:lnTo>
                <a:lnTo>
                  <a:pt x="18277" y="11789"/>
                </a:lnTo>
                <a:lnTo>
                  <a:pt x="18305" y="11751"/>
                </a:lnTo>
                <a:lnTo>
                  <a:pt x="18325" y="11687"/>
                </a:lnTo>
                <a:lnTo>
                  <a:pt x="18373" y="11381"/>
                </a:lnTo>
                <a:lnTo>
                  <a:pt x="18482" y="10998"/>
                </a:lnTo>
                <a:lnTo>
                  <a:pt x="18482" y="10896"/>
                </a:lnTo>
                <a:lnTo>
                  <a:pt x="18537" y="10755"/>
                </a:lnTo>
                <a:lnTo>
                  <a:pt x="18571" y="10564"/>
                </a:lnTo>
                <a:lnTo>
                  <a:pt x="18537" y="10347"/>
                </a:lnTo>
                <a:lnTo>
                  <a:pt x="18475" y="10156"/>
                </a:lnTo>
                <a:lnTo>
                  <a:pt x="18380" y="9837"/>
                </a:lnTo>
                <a:lnTo>
                  <a:pt x="18366" y="9735"/>
                </a:lnTo>
                <a:lnTo>
                  <a:pt x="18380" y="9658"/>
                </a:lnTo>
                <a:lnTo>
                  <a:pt x="18421" y="9747"/>
                </a:lnTo>
                <a:lnTo>
                  <a:pt x="18475" y="9862"/>
                </a:lnTo>
                <a:lnTo>
                  <a:pt x="18523" y="9888"/>
                </a:lnTo>
                <a:lnTo>
                  <a:pt x="18564" y="9952"/>
                </a:lnTo>
                <a:lnTo>
                  <a:pt x="18639" y="9964"/>
                </a:lnTo>
                <a:lnTo>
                  <a:pt x="18632" y="10143"/>
                </a:lnTo>
                <a:lnTo>
                  <a:pt x="18639" y="10168"/>
                </a:lnTo>
                <a:lnTo>
                  <a:pt x="18694" y="10079"/>
                </a:lnTo>
                <a:lnTo>
                  <a:pt x="18769" y="9862"/>
                </a:lnTo>
                <a:lnTo>
                  <a:pt x="18816" y="9760"/>
                </a:lnTo>
                <a:lnTo>
                  <a:pt x="18844" y="9684"/>
                </a:lnTo>
                <a:lnTo>
                  <a:pt x="18844" y="9620"/>
                </a:lnTo>
                <a:lnTo>
                  <a:pt x="18878" y="9594"/>
                </a:lnTo>
                <a:lnTo>
                  <a:pt x="18891" y="9556"/>
                </a:lnTo>
                <a:lnTo>
                  <a:pt x="18919" y="9314"/>
                </a:lnTo>
                <a:lnTo>
                  <a:pt x="18926" y="9275"/>
                </a:lnTo>
                <a:lnTo>
                  <a:pt x="18939" y="9288"/>
                </a:lnTo>
                <a:lnTo>
                  <a:pt x="18960" y="9275"/>
                </a:lnTo>
                <a:lnTo>
                  <a:pt x="18987" y="9084"/>
                </a:lnTo>
                <a:lnTo>
                  <a:pt x="18994" y="9033"/>
                </a:lnTo>
                <a:lnTo>
                  <a:pt x="18973" y="8969"/>
                </a:lnTo>
                <a:lnTo>
                  <a:pt x="18939" y="8893"/>
                </a:lnTo>
                <a:lnTo>
                  <a:pt x="18891" y="8842"/>
                </a:lnTo>
                <a:lnTo>
                  <a:pt x="18891" y="8765"/>
                </a:lnTo>
                <a:lnTo>
                  <a:pt x="18919" y="8650"/>
                </a:lnTo>
                <a:lnTo>
                  <a:pt x="18932" y="8599"/>
                </a:lnTo>
                <a:lnTo>
                  <a:pt x="19001" y="8446"/>
                </a:lnTo>
                <a:lnTo>
                  <a:pt x="19035" y="8446"/>
                </a:lnTo>
                <a:lnTo>
                  <a:pt x="19076" y="8318"/>
                </a:lnTo>
                <a:lnTo>
                  <a:pt x="19151" y="8293"/>
                </a:lnTo>
                <a:lnTo>
                  <a:pt x="19233" y="8216"/>
                </a:lnTo>
                <a:lnTo>
                  <a:pt x="19308" y="8178"/>
                </a:lnTo>
                <a:lnTo>
                  <a:pt x="19342" y="8102"/>
                </a:lnTo>
                <a:lnTo>
                  <a:pt x="19396" y="8051"/>
                </a:lnTo>
                <a:lnTo>
                  <a:pt x="19485" y="8089"/>
                </a:lnTo>
                <a:lnTo>
                  <a:pt x="19574" y="8051"/>
                </a:lnTo>
                <a:lnTo>
                  <a:pt x="19744" y="8038"/>
                </a:lnTo>
                <a:lnTo>
                  <a:pt x="19874" y="7974"/>
                </a:lnTo>
                <a:lnTo>
                  <a:pt x="19908" y="7948"/>
                </a:lnTo>
                <a:lnTo>
                  <a:pt x="19942" y="7897"/>
                </a:lnTo>
                <a:lnTo>
                  <a:pt x="19983" y="7706"/>
                </a:lnTo>
                <a:lnTo>
                  <a:pt x="19997" y="7681"/>
                </a:lnTo>
                <a:lnTo>
                  <a:pt x="20031" y="7706"/>
                </a:lnTo>
                <a:lnTo>
                  <a:pt x="20038" y="7834"/>
                </a:lnTo>
                <a:lnTo>
                  <a:pt x="20065" y="7834"/>
                </a:lnTo>
                <a:lnTo>
                  <a:pt x="20113" y="7821"/>
                </a:lnTo>
                <a:lnTo>
                  <a:pt x="20215" y="7706"/>
                </a:lnTo>
                <a:lnTo>
                  <a:pt x="20242" y="7706"/>
                </a:lnTo>
                <a:lnTo>
                  <a:pt x="20256" y="7808"/>
                </a:lnTo>
                <a:lnTo>
                  <a:pt x="20290" y="7821"/>
                </a:lnTo>
                <a:lnTo>
                  <a:pt x="20379" y="7757"/>
                </a:lnTo>
                <a:lnTo>
                  <a:pt x="20420" y="7770"/>
                </a:lnTo>
                <a:lnTo>
                  <a:pt x="20495" y="7681"/>
                </a:lnTo>
                <a:lnTo>
                  <a:pt x="20508" y="7642"/>
                </a:lnTo>
                <a:lnTo>
                  <a:pt x="20495" y="7476"/>
                </a:lnTo>
                <a:lnTo>
                  <a:pt x="20481" y="7438"/>
                </a:lnTo>
                <a:lnTo>
                  <a:pt x="20467" y="7438"/>
                </a:lnTo>
                <a:lnTo>
                  <a:pt x="20467" y="7604"/>
                </a:lnTo>
                <a:lnTo>
                  <a:pt x="20461" y="7642"/>
                </a:lnTo>
                <a:lnTo>
                  <a:pt x="20406" y="7681"/>
                </a:lnTo>
                <a:lnTo>
                  <a:pt x="20345" y="7642"/>
                </a:lnTo>
                <a:lnTo>
                  <a:pt x="20276" y="7566"/>
                </a:lnTo>
                <a:lnTo>
                  <a:pt x="20242" y="7425"/>
                </a:lnTo>
                <a:lnTo>
                  <a:pt x="20215" y="7400"/>
                </a:lnTo>
                <a:lnTo>
                  <a:pt x="20208" y="7260"/>
                </a:lnTo>
                <a:lnTo>
                  <a:pt x="20174" y="7196"/>
                </a:lnTo>
                <a:lnTo>
                  <a:pt x="20113" y="7132"/>
                </a:lnTo>
                <a:lnTo>
                  <a:pt x="20106" y="7119"/>
                </a:lnTo>
                <a:lnTo>
                  <a:pt x="20106" y="7043"/>
                </a:lnTo>
                <a:lnTo>
                  <a:pt x="20126" y="6992"/>
                </a:lnTo>
                <a:lnTo>
                  <a:pt x="20147" y="6979"/>
                </a:lnTo>
                <a:lnTo>
                  <a:pt x="20174" y="6864"/>
                </a:lnTo>
                <a:lnTo>
                  <a:pt x="20208" y="6839"/>
                </a:lnTo>
                <a:lnTo>
                  <a:pt x="20174" y="6736"/>
                </a:lnTo>
                <a:lnTo>
                  <a:pt x="20133" y="6571"/>
                </a:lnTo>
                <a:lnTo>
                  <a:pt x="20167" y="6379"/>
                </a:lnTo>
                <a:lnTo>
                  <a:pt x="20270" y="6226"/>
                </a:lnTo>
                <a:lnTo>
                  <a:pt x="20345" y="5996"/>
                </a:lnTo>
                <a:lnTo>
                  <a:pt x="20379" y="5945"/>
                </a:lnTo>
                <a:lnTo>
                  <a:pt x="20392" y="5805"/>
                </a:lnTo>
                <a:lnTo>
                  <a:pt x="20440" y="5690"/>
                </a:lnTo>
                <a:lnTo>
                  <a:pt x="20502" y="5639"/>
                </a:lnTo>
                <a:lnTo>
                  <a:pt x="20529" y="5652"/>
                </a:lnTo>
                <a:lnTo>
                  <a:pt x="20543" y="5754"/>
                </a:lnTo>
                <a:lnTo>
                  <a:pt x="20563" y="5754"/>
                </a:lnTo>
                <a:lnTo>
                  <a:pt x="20583" y="5703"/>
                </a:lnTo>
                <a:lnTo>
                  <a:pt x="20604" y="5575"/>
                </a:lnTo>
                <a:lnTo>
                  <a:pt x="20618" y="5575"/>
                </a:lnTo>
                <a:lnTo>
                  <a:pt x="20638" y="5626"/>
                </a:lnTo>
                <a:lnTo>
                  <a:pt x="20652" y="5626"/>
                </a:lnTo>
                <a:lnTo>
                  <a:pt x="20686" y="5614"/>
                </a:lnTo>
                <a:lnTo>
                  <a:pt x="20713" y="5512"/>
                </a:lnTo>
                <a:lnTo>
                  <a:pt x="20734" y="5473"/>
                </a:lnTo>
                <a:lnTo>
                  <a:pt x="20774" y="5499"/>
                </a:lnTo>
                <a:lnTo>
                  <a:pt x="20795" y="5486"/>
                </a:lnTo>
                <a:lnTo>
                  <a:pt x="20829" y="5371"/>
                </a:lnTo>
                <a:lnTo>
                  <a:pt x="20836" y="5282"/>
                </a:lnTo>
                <a:lnTo>
                  <a:pt x="20863" y="5205"/>
                </a:lnTo>
                <a:lnTo>
                  <a:pt x="20870" y="5078"/>
                </a:lnTo>
                <a:lnTo>
                  <a:pt x="20911" y="5014"/>
                </a:lnTo>
                <a:lnTo>
                  <a:pt x="20931" y="5001"/>
                </a:lnTo>
                <a:lnTo>
                  <a:pt x="20945" y="5014"/>
                </a:lnTo>
                <a:lnTo>
                  <a:pt x="20952" y="5103"/>
                </a:lnTo>
                <a:lnTo>
                  <a:pt x="20959" y="5167"/>
                </a:lnTo>
                <a:lnTo>
                  <a:pt x="20993" y="5193"/>
                </a:lnTo>
                <a:lnTo>
                  <a:pt x="21027" y="5154"/>
                </a:lnTo>
                <a:lnTo>
                  <a:pt x="21095" y="5256"/>
                </a:lnTo>
                <a:lnTo>
                  <a:pt x="21129" y="5231"/>
                </a:lnTo>
                <a:lnTo>
                  <a:pt x="21150" y="5167"/>
                </a:lnTo>
                <a:lnTo>
                  <a:pt x="21197" y="5091"/>
                </a:lnTo>
                <a:lnTo>
                  <a:pt x="21232" y="5091"/>
                </a:lnTo>
                <a:lnTo>
                  <a:pt x="21273" y="5052"/>
                </a:lnTo>
                <a:lnTo>
                  <a:pt x="21286" y="4963"/>
                </a:lnTo>
                <a:lnTo>
                  <a:pt x="21375" y="4950"/>
                </a:lnTo>
                <a:lnTo>
                  <a:pt x="21395" y="4938"/>
                </a:lnTo>
                <a:lnTo>
                  <a:pt x="21429" y="4886"/>
                </a:lnTo>
                <a:lnTo>
                  <a:pt x="21470" y="4886"/>
                </a:lnTo>
                <a:lnTo>
                  <a:pt x="21498" y="4848"/>
                </a:lnTo>
                <a:lnTo>
                  <a:pt x="21545" y="4848"/>
                </a:lnTo>
                <a:lnTo>
                  <a:pt x="21593" y="4784"/>
                </a:lnTo>
                <a:lnTo>
                  <a:pt x="21600" y="4721"/>
                </a:lnTo>
                <a:lnTo>
                  <a:pt x="21593" y="4657"/>
                </a:lnTo>
                <a:close/>
              </a:path>
            </a:pathLst>
          </a:custGeom>
          <a:solidFill>
            <a:srgbClr val="BFBFBF"/>
          </a:solidFill>
          <a:ln w="12700">
            <a:miter lim="400000"/>
          </a:ln>
        </p:spPr>
        <p:txBody>
          <a:bodyPr lIns="45719" rIns="45719"/>
          <a:lstStyle/>
          <a:p/>
        </p:txBody>
      </p:sp>
      <p:sp>
        <p:nvSpPr>
          <p:cNvPr id="402" name="Line"/>
          <p:cNvSpPr/>
          <p:nvPr/>
        </p:nvSpPr>
        <p:spPr>
          <a:xfrm flipH="1">
            <a:off x="8175053" y="7619219"/>
            <a:ext cx="2935868" cy="1470320"/>
          </a:xfrm>
          <a:prstGeom prst="line">
            <a:avLst/>
          </a:prstGeom>
          <a:ln w="127000">
            <a:solidFill>
              <a:schemeClr val="accent1"/>
            </a:solidFill>
            <a:miter lim="400000"/>
          </a:ln>
        </p:spPr>
        <p:txBody>
          <a:bodyPr lIns="45719" rIns="45719"/>
          <a:lstStyle/>
          <a:p/>
        </p:txBody>
      </p:sp>
      <p:sp>
        <p:nvSpPr>
          <p:cNvPr id="403" name="Line"/>
          <p:cNvSpPr/>
          <p:nvPr/>
        </p:nvSpPr>
        <p:spPr>
          <a:xfrm flipH="1" flipV="1">
            <a:off x="7338792" y="5896813"/>
            <a:ext cx="820832" cy="3193417"/>
          </a:xfrm>
          <a:prstGeom prst="line">
            <a:avLst/>
          </a:prstGeom>
          <a:ln w="127000">
            <a:solidFill>
              <a:schemeClr val="accent1"/>
            </a:solidFill>
            <a:miter lim="400000"/>
          </a:ln>
        </p:spPr>
        <p:txBody>
          <a:bodyPr lIns="45719" rIns="45719"/>
          <a:lstStyle/>
          <a:p/>
        </p:txBody>
      </p:sp>
      <p:sp>
        <p:nvSpPr>
          <p:cNvPr id="404" name="Line"/>
          <p:cNvSpPr/>
          <p:nvPr/>
        </p:nvSpPr>
        <p:spPr>
          <a:xfrm flipH="1" flipV="1">
            <a:off x="8157049" y="9095662"/>
            <a:ext cx="4918818" cy="1362281"/>
          </a:xfrm>
          <a:prstGeom prst="line">
            <a:avLst/>
          </a:prstGeom>
          <a:ln w="127000">
            <a:solidFill>
              <a:schemeClr val="accent1"/>
            </a:solidFill>
            <a:miter lim="400000"/>
          </a:ln>
        </p:spPr>
        <p:txBody>
          <a:bodyPr lIns="45719" rIns="45719"/>
          <a:lstStyle/>
          <a:p/>
        </p:txBody>
      </p:sp>
      <p:sp>
        <p:nvSpPr>
          <p:cNvPr id="405" name="Line"/>
          <p:cNvSpPr/>
          <p:nvPr/>
        </p:nvSpPr>
        <p:spPr>
          <a:xfrm flipH="1" flipV="1">
            <a:off x="7484856" y="5875037"/>
            <a:ext cx="3421162" cy="1701404"/>
          </a:xfrm>
          <a:prstGeom prst="line">
            <a:avLst/>
          </a:prstGeom>
          <a:ln w="127000">
            <a:solidFill>
              <a:schemeClr val="accent1"/>
            </a:solidFill>
            <a:miter lim="400000"/>
          </a:ln>
        </p:spPr>
        <p:txBody>
          <a:bodyPr lIns="45719" rIns="45719"/>
          <a:lstStyle/>
          <a:p/>
        </p:txBody>
      </p:sp>
      <p:sp>
        <p:nvSpPr>
          <p:cNvPr id="406" name="Line"/>
          <p:cNvSpPr/>
          <p:nvPr/>
        </p:nvSpPr>
        <p:spPr>
          <a:xfrm flipV="1">
            <a:off x="13021511" y="9491193"/>
            <a:ext cx="2998991" cy="939261"/>
          </a:xfrm>
          <a:prstGeom prst="line">
            <a:avLst/>
          </a:prstGeom>
          <a:ln w="127000">
            <a:solidFill>
              <a:schemeClr val="accent1"/>
            </a:solidFill>
            <a:miter lim="400000"/>
          </a:ln>
        </p:spPr>
        <p:txBody>
          <a:bodyPr lIns="45719" rIns="45719"/>
          <a:lstStyle/>
          <a:p/>
        </p:txBody>
      </p:sp>
      <p:sp>
        <p:nvSpPr>
          <p:cNvPr id="407" name="Line"/>
          <p:cNvSpPr/>
          <p:nvPr/>
        </p:nvSpPr>
        <p:spPr>
          <a:xfrm>
            <a:off x="13113308" y="7840435"/>
            <a:ext cx="2786135" cy="1673606"/>
          </a:xfrm>
          <a:prstGeom prst="line">
            <a:avLst/>
          </a:prstGeom>
          <a:ln w="127000">
            <a:solidFill>
              <a:schemeClr val="accent1"/>
            </a:solidFill>
            <a:miter lim="400000"/>
          </a:ln>
        </p:spPr>
        <p:txBody>
          <a:bodyPr lIns="45719" rIns="45719"/>
          <a:lstStyle/>
          <a:p/>
        </p:txBody>
      </p:sp>
      <p:sp>
        <p:nvSpPr>
          <p:cNvPr id="408" name="Line"/>
          <p:cNvSpPr/>
          <p:nvPr/>
        </p:nvSpPr>
        <p:spPr>
          <a:xfrm flipV="1">
            <a:off x="16059343" y="8654096"/>
            <a:ext cx="1099273" cy="834947"/>
          </a:xfrm>
          <a:prstGeom prst="line">
            <a:avLst/>
          </a:prstGeom>
          <a:ln w="127000">
            <a:solidFill>
              <a:schemeClr val="accent1"/>
            </a:solidFill>
            <a:miter lim="400000"/>
          </a:ln>
        </p:spPr>
        <p:txBody>
          <a:bodyPr lIns="45719" rIns="45719"/>
          <a:lstStyle/>
          <a:p/>
        </p:txBody>
      </p:sp>
      <p:sp>
        <p:nvSpPr>
          <p:cNvPr id="409" name="Line"/>
          <p:cNvSpPr/>
          <p:nvPr/>
        </p:nvSpPr>
        <p:spPr>
          <a:xfrm>
            <a:off x="14409028" y="6970197"/>
            <a:ext cx="3191948" cy="340942"/>
          </a:xfrm>
          <a:prstGeom prst="line">
            <a:avLst/>
          </a:prstGeom>
          <a:ln w="127000">
            <a:solidFill>
              <a:schemeClr val="accent1"/>
            </a:solidFill>
            <a:miter lim="400000"/>
          </a:ln>
        </p:spPr>
        <p:txBody>
          <a:bodyPr lIns="45719" rIns="45719"/>
          <a:lstStyle/>
          <a:p/>
        </p:txBody>
      </p:sp>
      <p:sp>
        <p:nvSpPr>
          <p:cNvPr id="410" name="Line"/>
          <p:cNvSpPr/>
          <p:nvPr/>
        </p:nvSpPr>
        <p:spPr>
          <a:xfrm>
            <a:off x="17518651" y="6949227"/>
            <a:ext cx="4012889" cy="1"/>
          </a:xfrm>
          <a:prstGeom prst="line">
            <a:avLst/>
          </a:prstGeom>
          <a:ln w="127000">
            <a:solidFill>
              <a:schemeClr val="accent1"/>
            </a:solidFill>
            <a:prstDash val="sysDot"/>
            <a:miter lim="400000"/>
          </a:ln>
        </p:spPr>
        <p:txBody>
          <a:bodyPr lIns="45719" rIns="45719"/>
          <a:lstStyle/>
          <a:p/>
        </p:txBody>
      </p:sp>
      <p:sp>
        <p:nvSpPr>
          <p:cNvPr id="411" name="Line"/>
          <p:cNvSpPr/>
          <p:nvPr/>
        </p:nvSpPr>
        <p:spPr>
          <a:xfrm>
            <a:off x="16016479" y="9613011"/>
            <a:ext cx="5198361" cy="1527308"/>
          </a:xfrm>
          <a:prstGeom prst="line">
            <a:avLst/>
          </a:prstGeom>
          <a:ln w="127000">
            <a:solidFill>
              <a:schemeClr val="accent1"/>
            </a:solidFill>
            <a:prstDash val="sysDot"/>
            <a:miter lim="400000"/>
          </a:ln>
        </p:spPr>
        <p:txBody>
          <a:bodyPr lIns="45719" rIns="45719"/>
          <a:lstStyle/>
          <a:p/>
        </p:txBody>
      </p:sp>
      <p:sp>
        <p:nvSpPr>
          <p:cNvPr id="412" name="Line"/>
          <p:cNvSpPr/>
          <p:nvPr/>
        </p:nvSpPr>
        <p:spPr>
          <a:xfrm>
            <a:off x="2352590" y="7490021"/>
            <a:ext cx="5699138" cy="1670453"/>
          </a:xfrm>
          <a:prstGeom prst="line">
            <a:avLst/>
          </a:prstGeom>
          <a:ln w="127000">
            <a:solidFill>
              <a:schemeClr val="accent1"/>
            </a:solidFill>
            <a:prstDash val="sysDot"/>
            <a:miter lim="400000"/>
          </a:ln>
        </p:spPr>
        <p:txBody>
          <a:bodyPr lIns="45719" rIns="45719"/>
          <a:lstStyle/>
          <a:p/>
        </p:txBody>
      </p:sp>
      <p:grpSp>
        <p:nvGrpSpPr>
          <p:cNvPr id="415" name="Group"/>
          <p:cNvGrpSpPr/>
          <p:nvPr/>
        </p:nvGrpSpPr>
        <p:grpSpPr>
          <a:xfrm>
            <a:off x="7704106" y="8673391"/>
            <a:ext cx="864864" cy="865054"/>
            <a:chOff x="0" y="0"/>
            <a:chExt cx="864862" cy="865053"/>
          </a:xfrm>
        </p:grpSpPr>
        <p:sp>
          <p:nvSpPr>
            <p:cNvPr id="413"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14"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16" name="Shape"/>
          <p:cNvSpPr/>
          <p:nvPr/>
        </p:nvSpPr>
        <p:spPr>
          <a:xfrm flipH="1">
            <a:off x="20878147" y="6359690"/>
            <a:ext cx="2399990" cy="1783699"/>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rgbClr val="BFBFBF"/>
          </a:solidFill>
          <a:ln w="12700">
            <a:miter lim="400000"/>
          </a:ln>
        </p:spPr>
        <p:txBody>
          <a:bodyPr lIns="45719" rIns="45719"/>
          <a:lstStyle/>
          <a:p>
            <a:pPr>
              <a:defRPr sz="6400"/>
            </a:pPr>
          </a:p>
        </p:txBody>
      </p:sp>
      <p:sp>
        <p:nvSpPr>
          <p:cNvPr id="417" name="Line"/>
          <p:cNvSpPr/>
          <p:nvPr/>
        </p:nvSpPr>
        <p:spPr>
          <a:xfrm>
            <a:off x="17678422" y="7309529"/>
            <a:ext cx="3758888" cy="3758888"/>
          </a:xfrm>
          <a:prstGeom prst="line">
            <a:avLst/>
          </a:prstGeom>
          <a:ln w="127000">
            <a:solidFill>
              <a:schemeClr val="accent1"/>
            </a:solidFill>
            <a:prstDash val="sysDot"/>
            <a:miter lim="400000"/>
          </a:ln>
        </p:spPr>
        <p:txBody>
          <a:bodyPr lIns="45719" rIns="45719"/>
          <a:lstStyle/>
          <a:p/>
        </p:txBody>
      </p:sp>
      <p:sp>
        <p:nvSpPr>
          <p:cNvPr id="418" name="Shape"/>
          <p:cNvSpPr/>
          <p:nvPr/>
        </p:nvSpPr>
        <p:spPr>
          <a:xfrm flipH="1">
            <a:off x="20473044" y="9945499"/>
            <a:ext cx="2399991" cy="1783699"/>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rgbClr val="BFBFBF"/>
          </a:solidFill>
          <a:ln w="12700">
            <a:miter lim="400000"/>
          </a:ln>
        </p:spPr>
        <p:txBody>
          <a:bodyPr lIns="45719" rIns="45719"/>
          <a:lstStyle/>
          <a:p>
            <a:pPr>
              <a:defRPr sz="6400"/>
            </a:pPr>
          </a:p>
        </p:txBody>
      </p:sp>
      <p:sp>
        <p:nvSpPr>
          <p:cNvPr id="419" name="Line"/>
          <p:cNvSpPr/>
          <p:nvPr/>
        </p:nvSpPr>
        <p:spPr>
          <a:xfrm flipV="1">
            <a:off x="17244228" y="7360986"/>
            <a:ext cx="392337" cy="1310221"/>
          </a:xfrm>
          <a:prstGeom prst="line">
            <a:avLst/>
          </a:prstGeom>
          <a:ln w="127000">
            <a:solidFill>
              <a:schemeClr val="accent1"/>
            </a:solidFill>
            <a:miter lim="400000"/>
          </a:ln>
        </p:spPr>
        <p:txBody>
          <a:bodyPr lIns="45719" rIns="45719"/>
          <a:lstStyle/>
          <a:p/>
        </p:txBody>
      </p:sp>
      <p:sp>
        <p:nvSpPr>
          <p:cNvPr id="420" name="Line"/>
          <p:cNvSpPr/>
          <p:nvPr/>
        </p:nvSpPr>
        <p:spPr>
          <a:xfrm flipH="1" flipV="1">
            <a:off x="14482088" y="6968755"/>
            <a:ext cx="1547632" cy="2590541"/>
          </a:xfrm>
          <a:prstGeom prst="line">
            <a:avLst/>
          </a:prstGeom>
          <a:ln w="127000">
            <a:solidFill>
              <a:schemeClr val="accent1"/>
            </a:solidFill>
            <a:miter lim="400000"/>
          </a:ln>
        </p:spPr>
        <p:txBody>
          <a:bodyPr lIns="45719" rIns="45719"/>
          <a:lstStyle/>
          <a:p/>
        </p:txBody>
      </p:sp>
      <p:sp>
        <p:nvSpPr>
          <p:cNvPr id="421" name="Line"/>
          <p:cNvSpPr/>
          <p:nvPr/>
        </p:nvSpPr>
        <p:spPr>
          <a:xfrm flipH="1" flipV="1">
            <a:off x="11113237" y="7621955"/>
            <a:ext cx="1859320" cy="250233"/>
          </a:xfrm>
          <a:prstGeom prst="line">
            <a:avLst/>
          </a:prstGeom>
          <a:ln w="127000">
            <a:solidFill>
              <a:schemeClr val="accent1"/>
            </a:solidFill>
            <a:miter lim="400000"/>
          </a:ln>
        </p:spPr>
        <p:txBody>
          <a:bodyPr lIns="45719" rIns="45719"/>
          <a:lstStyle/>
          <a:p/>
        </p:txBody>
      </p:sp>
      <p:sp>
        <p:nvSpPr>
          <p:cNvPr id="422" name="Line"/>
          <p:cNvSpPr/>
          <p:nvPr/>
        </p:nvSpPr>
        <p:spPr>
          <a:xfrm>
            <a:off x="13006672" y="7869740"/>
            <a:ext cx="17217" cy="2504115"/>
          </a:xfrm>
          <a:prstGeom prst="line">
            <a:avLst/>
          </a:prstGeom>
          <a:ln w="127000">
            <a:solidFill>
              <a:schemeClr val="accent1"/>
            </a:solidFill>
            <a:miter lim="400000"/>
          </a:ln>
        </p:spPr>
        <p:txBody>
          <a:bodyPr lIns="45719" rIns="45719"/>
          <a:lstStyle/>
          <a:p/>
        </p:txBody>
      </p:sp>
      <p:sp>
        <p:nvSpPr>
          <p:cNvPr id="423" name="Line"/>
          <p:cNvSpPr/>
          <p:nvPr/>
        </p:nvSpPr>
        <p:spPr>
          <a:xfrm flipH="1">
            <a:off x="12943034" y="7001142"/>
            <a:ext cx="1548568" cy="854239"/>
          </a:xfrm>
          <a:prstGeom prst="line">
            <a:avLst/>
          </a:prstGeom>
          <a:ln w="127000">
            <a:solidFill>
              <a:schemeClr val="accent1"/>
            </a:solidFill>
            <a:miter lim="400000"/>
          </a:ln>
        </p:spPr>
        <p:txBody>
          <a:bodyPr lIns="45719" rIns="45719"/>
          <a:lstStyle/>
          <a:p/>
        </p:txBody>
      </p:sp>
      <p:grpSp>
        <p:nvGrpSpPr>
          <p:cNvPr id="426" name="Group"/>
          <p:cNvGrpSpPr/>
          <p:nvPr/>
        </p:nvGrpSpPr>
        <p:grpSpPr>
          <a:xfrm>
            <a:off x="15585301" y="9077363"/>
            <a:ext cx="864864" cy="865054"/>
            <a:chOff x="0" y="0"/>
            <a:chExt cx="864862" cy="865053"/>
          </a:xfrm>
        </p:grpSpPr>
        <p:sp>
          <p:nvSpPr>
            <p:cNvPr id="424"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25"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429" name="Group"/>
          <p:cNvGrpSpPr/>
          <p:nvPr/>
        </p:nvGrpSpPr>
        <p:grpSpPr>
          <a:xfrm>
            <a:off x="17252669" y="6819013"/>
            <a:ext cx="864864" cy="865054"/>
            <a:chOff x="0" y="0"/>
            <a:chExt cx="864862" cy="865053"/>
          </a:xfrm>
        </p:grpSpPr>
        <p:sp>
          <p:nvSpPr>
            <p:cNvPr id="427"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28"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432" name="Group"/>
          <p:cNvGrpSpPr/>
          <p:nvPr/>
        </p:nvGrpSpPr>
        <p:grpSpPr>
          <a:xfrm>
            <a:off x="16803157" y="8185550"/>
            <a:ext cx="864864" cy="865054"/>
            <a:chOff x="0" y="0"/>
            <a:chExt cx="864862" cy="865053"/>
          </a:xfrm>
        </p:grpSpPr>
        <p:sp>
          <p:nvSpPr>
            <p:cNvPr id="430"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1"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435" name="Group"/>
          <p:cNvGrpSpPr/>
          <p:nvPr/>
        </p:nvGrpSpPr>
        <p:grpSpPr>
          <a:xfrm>
            <a:off x="10626687" y="7182336"/>
            <a:ext cx="864863" cy="865055"/>
            <a:chOff x="0" y="0"/>
            <a:chExt cx="864862" cy="865053"/>
          </a:xfrm>
        </p:grpSpPr>
        <p:sp>
          <p:nvSpPr>
            <p:cNvPr id="433"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4"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438" name="Group"/>
          <p:cNvGrpSpPr/>
          <p:nvPr/>
        </p:nvGrpSpPr>
        <p:grpSpPr>
          <a:xfrm>
            <a:off x="14084391" y="6543854"/>
            <a:ext cx="864864" cy="865054"/>
            <a:chOff x="0" y="0"/>
            <a:chExt cx="864862" cy="865053"/>
          </a:xfrm>
        </p:grpSpPr>
        <p:sp>
          <p:nvSpPr>
            <p:cNvPr id="436"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37"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441" name="Group"/>
          <p:cNvGrpSpPr/>
          <p:nvPr/>
        </p:nvGrpSpPr>
        <p:grpSpPr>
          <a:xfrm>
            <a:off x="12593564" y="7428871"/>
            <a:ext cx="864864" cy="865054"/>
            <a:chOff x="0" y="0"/>
            <a:chExt cx="864862" cy="865053"/>
          </a:xfrm>
        </p:grpSpPr>
        <p:sp>
          <p:nvSpPr>
            <p:cNvPr id="439"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0"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grpSp>
        <p:nvGrpSpPr>
          <p:cNvPr id="444" name="Group"/>
          <p:cNvGrpSpPr/>
          <p:nvPr/>
        </p:nvGrpSpPr>
        <p:grpSpPr>
          <a:xfrm>
            <a:off x="12572347" y="10026026"/>
            <a:ext cx="864864" cy="865054"/>
            <a:chOff x="0" y="0"/>
            <a:chExt cx="864862" cy="865053"/>
          </a:xfrm>
        </p:grpSpPr>
        <p:sp>
          <p:nvSpPr>
            <p:cNvPr id="442"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43"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45" name="???"/>
          <p:cNvSpPr/>
          <p:nvPr/>
        </p:nvSpPr>
        <p:spPr>
          <a:xfrm>
            <a:off x="2985448" y="5165615"/>
            <a:ext cx="1593613" cy="1069341"/>
          </a:xfrm>
          <a:prstGeom prst="rect">
            <a:avLst/>
          </a:prstGeom>
          <a:ln w="12700">
            <a:miter lim="400000"/>
          </a:ln>
        </p:spPr>
        <p:txBody>
          <a:bodyPr wrap="none" lIns="45719" rIns="45719">
            <a:spAutoFit/>
          </a:bodyPr>
          <a:lstStyle>
            <a:lvl1pPr>
              <a:defRPr sz="6400" b="1">
                <a:solidFill>
                  <a:schemeClr val="accent4"/>
                </a:solidFill>
              </a:defRPr>
            </a:lvl1pPr>
          </a:lstStyle>
          <a:p>
            <a:r>
              <a:t>???</a:t>
            </a:r>
          </a:p>
        </p:txBody>
      </p:sp>
      <p:sp>
        <p:nvSpPr>
          <p:cNvPr id="446" name="???"/>
          <p:cNvSpPr/>
          <p:nvPr/>
        </p:nvSpPr>
        <p:spPr>
          <a:xfrm>
            <a:off x="3264787" y="8536899"/>
            <a:ext cx="1593613" cy="1069341"/>
          </a:xfrm>
          <a:prstGeom prst="rect">
            <a:avLst/>
          </a:prstGeom>
          <a:ln w="12700">
            <a:miter lim="400000"/>
          </a:ln>
        </p:spPr>
        <p:txBody>
          <a:bodyPr wrap="none" lIns="45719" rIns="45719">
            <a:spAutoFit/>
          </a:bodyPr>
          <a:lstStyle>
            <a:lvl1pPr>
              <a:defRPr sz="6400" b="1">
                <a:solidFill>
                  <a:schemeClr val="accent4"/>
                </a:solidFill>
              </a:defRPr>
            </a:lvl1pPr>
          </a:lstStyle>
          <a:p>
            <a:r>
              <a:t>???</a:t>
            </a:r>
          </a:p>
        </p:txBody>
      </p:sp>
      <p:sp>
        <p:nvSpPr>
          <p:cNvPr id="447" name="???"/>
          <p:cNvSpPr/>
          <p:nvPr/>
        </p:nvSpPr>
        <p:spPr>
          <a:xfrm>
            <a:off x="18530727" y="10952035"/>
            <a:ext cx="1593613" cy="1069341"/>
          </a:xfrm>
          <a:prstGeom prst="rect">
            <a:avLst/>
          </a:prstGeom>
          <a:ln w="12700">
            <a:miter lim="400000"/>
          </a:ln>
        </p:spPr>
        <p:txBody>
          <a:bodyPr wrap="none" lIns="45719" rIns="45719">
            <a:spAutoFit/>
          </a:bodyPr>
          <a:lstStyle>
            <a:lvl1pPr>
              <a:defRPr sz="6400" b="1">
                <a:solidFill>
                  <a:schemeClr val="accent4"/>
                </a:solidFill>
              </a:defRPr>
            </a:lvl1pPr>
          </a:lstStyle>
          <a:p>
            <a:r>
              <a:t>???</a:t>
            </a:r>
          </a:p>
        </p:txBody>
      </p:sp>
      <p:sp>
        <p:nvSpPr>
          <p:cNvPr id="448" name="???"/>
          <p:cNvSpPr/>
          <p:nvPr/>
        </p:nvSpPr>
        <p:spPr>
          <a:xfrm>
            <a:off x="20473044" y="8975219"/>
            <a:ext cx="1593613" cy="1069341"/>
          </a:xfrm>
          <a:prstGeom prst="rect">
            <a:avLst/>
          </a:prstGeom>
          <a:ln w="12700">
            <a:miter lim="400000"/>
          </a:ln>
        </p:spPr>
        <p:txBody>
          <a:bodyPr wrap="none" lIns="45719" rIns="45719">
            <a:spAutoFit/>
          </a:bodyPr>
          <a:lstStyle>
            <a:lvl1pPr>
              <a:defRPr sz="6400" b="1">
                <a:solidFill>
                  <a:schemeClr val="accent4"/>
                </a:solidFill>
              </a:defRPr>
            </a:lvl1pPr>
          </a:lstStyle>
          <a:p>
            <a:r>
              <a:t>???</a:t>
            </a:r>
          </a:p>
        </p:txBody>
      </p:sp>
      <p:sp>
        <p:nvSpPr>
          <p:cNvPr id="449" name="???"/>
          <p:cNvSpPr/>
          <p:nvPr/>
        </p:nvSpPr>
        <p:spPr>
          <a:xfrm>
            <a:off x="19748645" y="5952948"/>
            <a:ext cx="1593613" cy="1069341"/>
          </a:xfrm>
          <a:prstGeom prst="rect">
            <a:avLst/>
          </a:prstGeom>
          <a:ln w="12700">
            <a:miter lim="400000"/>
          </a:ln>
        </p:spPr>
        <p:txBody>
          <a:bodyPr wrap="none" lIns="45719" rIns="45719">
            <a:spAutoFit/>
          </a:bodyPr>
          <a:lstStyle>
            <a:lvl1pPr>
              <a:defRPr sz="6400" b="1">
                <a:solidFill>
                  <a:schemeClr val="accent4"/>
                </a:solidFill>
              </a:defRPr>
            </a:lvl1pPr>
          </a:lstStyle>
          <a:p>
            <a:r>
              <a:t>???</a:t>
            </a:r>
          </a:p>
        </p:txBody>
      </p:sp>
      <p:sp>
        <p:nvSpPr>
          <p:cNvPr id="450" name="Line"/>
          <p:cNvSpPr/>
          <p:nvPr/>
        </p:nvSpPr>
        <p:spPr>
          <a:xfrm flipV="1">
            <a:off x="2404935" y="5871698"/>
            <a:ext cx="4945215" cy="702311"/>
          </a:xfrm>
          <a:prstGeom prst="line">
            <a:avLst/>
          </a:prstGeom>
          <a:ln w="127000">
            <a:solidFill>
              <a:schemeClr val="accent1"/>
            </a:solidFill>
            <a:prstDash val="sysDot"/>
            <a:miter lim="400000"/>
          </a:ln>
        </p:spPr>
        <p:txBody>
          <a:bodyPr lIns="45719" rIns="45719"/>
          <a:lstStyle/>
          <a:p/>
        </p:txBody>
      </p:sp>
      <p:grpSp>
        <p:nvGrpSpPr>
          <p:cNvPr id="453" name="Group"/>
          <p:cNvGrpSpPr/>
          <p:nvPr/>
        </p:nvGrpSpPr>
        <p:grpSpPr>
          <a:xfrm>
            <a:off x="6882986" y="5400790"/>
            <a:ext cx="864863" cy="865054"/>
            <a:chOff x="0" y="0"/>
            <a:chExt cx="864862" cy="865053"/>
          </a:xfrm>
        </p:grpSpPr>
        <p:sp>
          <p:nvSpPr>
            <p:cNvPr id="451" name="Circle"/>
            <p:cNvSpPr/>
            <p:nvPr/>
          </p:nvSpPr>
          <p:spPr>
            <a:xfrm rot="21316915">
              <a:off x="31618" y="31609"/>
              <a:ext cx="801627" cy="801835"/>
            </a:xfrm>
            <a:prstGeom prst="ellipse">
              <a:avLst/>
            </a:prstGeom>
            <a:solidFill>
              <a:srgbClr val="F7C37D">
                <a:alpha val="30000"/>
              </a:srgbClr>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452" name="Circle"/>
            <p:cNvSpPr/>
            <p:nvPr/>
          </p:nvSpPr>
          <p:spPr>
            <a:xfrm rot="21316915">
              <a:off x="96392" y="96400"/>
              <a:ext cx="672078" cy="672254"/>
            </a:xfrm>
            <a:prstGeom prst="ellipse">
              <a:avLst/>
            </a:prstGeom>
            <a:solidFill>
              <a:schemeClr val="accent3"/>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grpSp>
      <p:sp>
        <p:nvSpPr>
          <p:cNvPr id="454" name="Shape"/>
          <p:cNvSpPr/>
          <p:nvPr/>
        </p:nvSpPr>
        <p:spPr>
          <a:xfrm flipH="1">
            <a:off x="1300683" y="6097461"/>
            <a:ext cx="2399990" cy="1783699"/>
          </a:xfrm>
          <a:custGeom>
            <a:avLst/>
            <a:gdLst/>
            <a:ahLst/>
            <a:cxnLst>
              <a:cxn ang="0">
                <a:pos x="wd2" y="hd2"/>
              </a:cxn>
              <a:cxn ang="5400000">
                <a:pos x="wd2" y="hd2"/>
              </a:cxn>
              <a:cxn ang="10800000">
                <a:pos x="wd2" y="hd2"/>
              </a:cxn>
              <a:cxn ang="16200000">
                <a:pos x="wd2" y="hd2"/>
              </a:cxn>
            </a:cxnLst>
            <a:rect l="0" t="0" r="r" b="b"/>
            <a:pathLst>
              <a:path w="21600" h="21600" extrusionOk="0">
                <a:moveTo>
                  <a:pt x="19929" y="9337"/>
                </a:moveTo>
                <a:cubicBezTo>
                  <a:pt x="19929" y="9299"/>
                  <a:pt x="19929" y="9262"/>
                  <a:pt x="19929" y="9225"/>
                </a:cubicBezTo>
                <a:cubicBezTo>
                  <a:pt x="19929" y="6373"/>
                  <a:pt x="18634" y="4075"/>
                  <a:pt x="17025" y="4075"/>
                </a:cubicBezTo>
                <a:cubicBezTo>
                  <a:pt x="16670" y="4075"/>
                  <a:pt x="16336" y="4187"/>
                  <a:pt x="16022" y="4409"/>
                </a:cubicBezTo>
                <a:cubicBezTo>
                  <a:pt x="15312" y="1815"/>
                  <a:pt x="13808" y="0"/>
                  <a:pt x="12074" y="0"/>
                </a:cubicBezTo>
                <a:cubicBezTo>
                  <a:pt x="10069" y="0"/>
                  <a:pt x="8398" y="2371"/>
                  <a:pt x="7875" y="5632"/>
                </a:cubicBezTo>
                <a:cubicBezTo>
                  <a:pt x="7416" y="5150"/>
                  <a:pt x="6873" y="4854"/>
                  <a:pt x="6288" y="4854"/>
                </a:cubicBezTo>
                <a:cubicBezTo>
                  <a:pt x="4554" y="4854"/>
                  <a:pt x="3133" y="7373"/>
                  <a:pt x="3133" y="10448"/>
                </a:cubicBezTo>
                <a:cubicBezTo>
                  <a:pt x="1400" y="10448"/>
                  <a:pt x="0" y="12930"/>
                  <a:pt x="0" y="16005"/>
                </a:cubicBezTo>
                <a:cubicBezTo>
                  <a:pt x="0" y="19081"/>
                  <a:pt x="1400" y="21600"/>
                  <a:pt x="3133" y="21600"/>
                </a:cubicBezTo>
                <a:cubicBezTo>
                  <a:pt x="17819" y="21600"/>
                  <a:pt x="17819" y="21600"/>
                  <a:pt x="17819" y="21600"/>
                </a:cubicBezTo>
                <a:cubicBezTo>
                  <a:pt x="19908" y="21600"/>
                  <a:pt x="21600" y="18599"/>
                  <a:pt x="21600" y="14894"/>
                </a:cubicBezTo>
                <a:cubicBezTo>
                  <a:pt x="21600" y="12560"/>
                  <a:pt x="20932" y="10522"/>
                  <a:pt x="19929" y="9337"/>
                </a:cubicBezTo>
                <a:close/>
              </a:path>
            </a:pathLst>
          </a:custGeom>
          <a:solidFill>
            <a:srgbClr val="BFBFBF"/>
          </a:solidFill>
          <a:ln w="12700">
            <a:miter lim="400000"/>
          </a:ln>
        </p:spPr>
        <p:txBody>
          <a:bodyPr lIns="45719" rIns="45719"/>
          <a:lstStyle/>
          <a:p>
            <a:pPr>
              <a:defRPr sz="6400"/>
            </a:pPr>
          </a:p>
        </p:txBody>
      </p:sp>
      <p:sp>
        <p:nvSpPr>
          <p:cNvPr id="455" name="Shape"/>
          <p:cNvSpPr/>
          <p:nvPr/>
        </p:nvSpPr>
        <p:spPr>
          <a:xfrm>
            <a:off x="8876730" y="6374768"/>
            <a:ext cx="637414" cy="65821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456" name="Shape"/>
          <p:cNvSpPr/>
          <p:nvPr/>
        </p:nvSpPr>
        <p:spPr>
          <a:xfrm>
            <a:off x="10506083" y="9447696"/>
            <a:ext cx="637415" cy="658214"/>
          </a:xfrm>
          <a:custGeom>
            <a:avLst/>
            <a:gdLst/>
            <a:ahLst/>
            <a:cxnLst>
              <a:cxn ang="0">
                <a:pos x="wd2" y="hd2"/>
              </a:cxn>
              <a:cxn ang="5400000">
                <a:pos x="wd2" y="hd2"/>
              </a:cxn>
              <a:cxn ang="10800000">
                <a:pos x="wd2" y="hd2"/>
              </a:cxn>
              <a:cxn ang="16200000">
                <a:pos x="wd2" y="hd2"/>
              </a:cxn>
            </a:cxnLst>
            <a:rect l="0" t="0" r="r" b="b"/>
            <a:pathLst>
              <a:path w="21600" h="21600" extrusionOk="0">
                <a:moveTo>
                  <a:pt x="21192" y="17892"/>
                </a:moveTo>
                <a:cubicBezTo>
                  <a:pt x="21462" y="18165"/>
                  <a:pt x="21600" y="18476"/>
                  <a:pt x="21600" y="18825"/>
                </a:cubicBezTo>
                <a:cubicBezTo>
                  <a:pt x="21600" y="19177"/>
                  <a:pt x="21462" y="19491"/>
                  <a:pt x="21192" y="19761"/>
                </a:cubicBezTo>
                <a:lnTo>
                  <a:pt x="19785" y="21193"/>
                </a:lnTo>
                <a:cubicBezTo>
                  <a:pt x="19515" y="21466"/>
                  <a:pt x="19197" y="21600"/>
                  <a:pt x="18830" y="21600"/>
                </a:cubicBezTo>
                <a:cubicBezTo>
                  <a:pt x="18466" y="21600"/>
                  <a:pt x="18151" y="21466"/>
                  <a:pt x="17890" y="21193"/>
                </a:cubicBezTo>
                <a:lnTo>
                  <a:pt x="10800" y="14102"/>
                </a:lnTo>
                <a:lnTo>
                  <a:pt x="3684" y="21193"/>
                </a:lnTo>
                <a:cubicBezTo>
                  <a:pt x="3410" y="21466"/>
                  <a:pt x="3099" y="21600"/>
                  <a:pt x="2749" y="21600"/>
                </a:cubicBezTo>
                <a:cubicBezTo>
                  <a:pt x="2397" y="21600"/>
                  <a:pt x="2083" y="21466"/>
                  <a:pt x="1815" y="21193"/>
                </a:cubicBezTo>
                <a:lnTo>
                  <a:pt x="408" y="19788"/>
                </a:lnTo>
                <a:cubicBezTo>
                  <a:pt x="135" y="19521"/>
                  <a:pt x="0" y="19201"/>
                  <a:pt x="0" y="18840"/>
                </a:cubicBezTo>
                <a:cubicBezTo>
                  <a:pt x="0" y="18482"/>
                  <a:pt x="135" y="18165"/>
                  <a:pt x="408" y="17892"/>
                </a:cubicBezTo>
                <a:lnTo>
                  <a:pt x="7556" y="10731"/>
                </a:lnTo>
                <a:lnTo>
                  <a:pt x="408" y="3708"/>
                </a:lnTo>
                <a:cubicBezTo>
                  <a:pt x="135" y="3435"/>
                  <a:pt x="0" y="3121"/>
                  <a:pt x="0" y="2760"/>
                </a:cubicBezTo>
                <a:cubicBezTo>
                  <a:pt x="0" y="2399"/>
                  <a:pt x="135" y="2082"/>
                  <a:pt x="408" y="1815"/>
                </a:cubicBezTo>
                <a:lnTo>
                  <a:pt x="1815" y="407"/>
                </a:lnTo>
                <a:cubicBezTo>
                  <a:pt x="2085" y="135"/>
                  <a:pt x="2403" y="0"/>
                  <a:pt x="2770" y="0"/>
                </a:cubicBezTo>
                <a:cubicBezTo>
                  <a:pt x="3134" y="0"/>
                  <a:pt x="3449" y="134"/>
                  <a:pt x="3710" y="407"/>
                </a:cubicBezTo>
                <a:lnTo>
                  <a:pt x="10800" y="7486"/>
                </a:lnTo>
                <a:lnTo>
                  <a:pt x="17890" y="407"/>
                </a:lnTo>
                <a:cubicBezTo>
                  <a:pt x="18160" y="135"/>
                  <a:pt x="18477" y="0"/>
                  <a:pt x="18839" y="0"/>
                </a:cubicBezTo>
                <a:cubicBezTo>
                  <a:pt x="19197" y="0"/>
                  <a:pt x="19515" y="134"/>
                  <a:pt x="19785" y="407"/>
                </a:cubicBezTo>
                <a:lnTo>
                  <a:pt x="21192" y="1815"/>
                </a:lnTo>
                <a:cubicBezTo>
                  <a:pt x="21462" y="2082"/>
                  <a:pt x="21600" y="2402"/>
                  <a:pt x="21600" y="2769"/>
                </a:cubicBezTo>
                <a:cubicBezTo>
                  <a:pt x="21600" y="3133"/>
                  <a:pt x="21462" y="3447"/>
                  <a:pt x="21192" y="3708"/>
                </a:cubicBezTo>
                <a:lnTo>
                  <a:pt x="14044" y="10870"/>
                </a:lnTo>
                <a:lnTo>
                  <a:pt x="21192" y="17892"/>
                </a:lnTo>
                <a:close/>
              </a:path>
            </a:pathLst>
          </a:custGeom>
          <a:solidFill>
            <a:schemeClr val="accent4"/>
          </a:solidFill>
          <a:ln w="12700">
            <a:miter lim="400000"/>
          </a:ln>
        </p:spPr>
        <p:txBody>
          <a:bodyPr lIns="45719" rIns="45719" anchor="ctr"/>
          <a:lstStyle/>
          <a:p>
            <a:pPr defTabSz="914400">
              <a:defRPr sz="5800">
                <a:solidFill>
                  <a:srgbClr val="FFFFFF"/>
                </a:solidFill>
                <a:effectLst>
                  <a:outerShdw blurRad="38100" dist="38100" dir="2700000" rotWithShape="0">
                    <a:srgbClr val="000000"/>
                  </a:outerShdw>
                </a:effectLst>
              </a:defRPr>
            </a:pPr>
          </a:p>
        </p:txBody>
      </p:sp>
      <p:sp>
        <p:nvSpPr>
          <p:cNvPr id="457" name="Fixed eBGP…"/>
          <p:cNvSpPr/>
          <p:nvPr/>
        </p:nvSpPr>
        <p:spPr>
          <a:xfrm>
            <a:off x="444624" y="3115802"/>
            <a:ext cx="5576204" cy="1569660"/>
          </a:xfrm>
          <a:prstGeom prst="rect">
            <a:avLst/>
          </a:prstGeom>
          <a:ln w="12700">
            <a:miter lim="400000"/>
          </a:ln>
        </p:spPr>
        <p:txBody>
          <a:bodyPr wrap="none" lIns="45719" rIns="45719">
            <a:spAutoFit/>
          </a:bodyPr>
          <a:lstStyle/>
          <a:p>
            <a:pPr>
              <a:defRPr sz="4800" b="1"/>
            </a:pPr>
            <a:r>
              <a:rPr lang="en-US" dirty="0" smtClean="0"/>
              <a:t>Must use a single, </a:t>
            </a:r>
            <a:endParaRPr lang="en-US" dirty="0" smtClean="0"/>
          </a:p>
          <a:p>
            <a:pPr>
              <a:defRPr sz="4800" b="1"/>
            </a:pPr>
            <a:r>
              <a:rPr lang="en-US" dirty="0" smtClean="0"/>
              <a:t>f</a:t>
            </a:r>
            <a:r>
              <a:rPr dirty="0" smtClean="0"/>
              <a:t>ixed </a:t>
            </a:r>
            <a:r>
              <a:rPr lang="en-US" dirty="0" smtClean="0"/>
              <a:t>e</a:t>
            </a:r>
            <a:r>
              <a:rPr dirty="0" smtClean="0"/>
              <a:t>nvironment</a:t>
            </a:r>
            <a:endParaRPr dirty="0"/>
          </a:p>
        </p:txBody>
      </p:sp>
      <p:sp>
        <p:nvSpPr>
          <p:cNvPr id="458" name="Fixed set…"/>
          <p:cNvSpPr/>
          <p:nvPr/>
        </p:nvSpPr>
        <p:spPr>
          <a:xfrm>
            <a:off x="6657914" y="11317265"/>
            <a:ext cx="5712459" cy="1569660"/>
          </a:xfrm>
          <a:prstGeom prst="rect">
            <a:avLst/>
          </a:prstGeom>
          <a:ln w="12700">
            <a:miter lim="400000"/>
          </a:ln>
        </p:spPr>
        <p:txBody>
          <a:bodyPr wrap="none" lIns="45719" rIns="45719">
            <a:spAutoFit/>
          </a:bodyPr>
          <a:lstStyle/>
          <a:p>
            <a:pPr>
              <a:defRPr sz="4800" b="1"/>
            </a:pPr>
            <a:r>
              <a:rPr lang="en-US" dirty="0" smtClean="0"/>
              <a:t>Must use a single,</a:t>
            </a:r>
            <a:endParaRPr lang="en-US" dirty="0" smtClean="0"/>
          </a:p>
          <a:p>
            <a:pPr>
              <a:defRPr sz="4800" b="1"/>
            </a:pPr>
            <a:r>
              <a:rPr lang="en-US" dirty="0" smtClean="0"/>
              <a:t>f</a:t>
            </a:r>
            <a:r>
              <a:rPr dirty="0" smtClean="0"/>
              <a:t>ixed set</a:t>
            </a:r>
            <a:r>
              <a:rPr lang="en-US" dirty="0" smtClean="0"/>
              <a:t> </a:t>
            </a:r>
            <a:r>
              <a:rPr dirty="0" smtClean="0"/>
              <a:t>of </a:t>
            </a:r>
            <a:r>
              <a:rPr dirty="0"/>
              <a:t>failures</a:t>
            </a:r>
            <a:endParaRPr dirty="0"/>
          </a:p>
        </p:txBody>
      </p:sp>
      <p:sp>
        <p:nvSpPr>
          <p:cNvPr id="64" name="Fixed set…"/>
          <p:cNvSpPr/>
          <p:nvPr/>
        </p:nvSpPr>
        <p:spPr>
          <a:xfrm>
            <a:off x="9099587" y="2648811"/>
            <a:ext cx="5779785" cy="1569660"/>
          </a:xfrm>
          <a:prstGeom prst="rect">
            <a:avLst/>
          </a:prstGeom>
          <a:ln w="12700">
            <a:miter lim="400000"/>
          </a:ln>
        </p:spPr>
        <p:txBody>
          <a:bodyPr wrap="none" lIns="45719" rIns="45719">
            <a:spAutoFit/>
          </a:bodyPr>
          <a:lstStyle/>
          <a:p>
            <a:pPr>
              <a:defRPr sz="4800" b="1"/>
            </a:pPr>
            <a:r>
              <a:rPr lang="en-US" dirty="0" smtClean="0"/>
              <a:t>Often test for</a:t>
            </a:r>
            <a:endParaRPr lang="en-US" dirty="0" smtClean="0"/>
          </a:p>
          <a:p>
            <a:pPr>
              <a:defRPr sz="4800" b="1"/>
            </a:pPr>
            <a:r>
              <a:rPr lang="en-US" dirty="0" smtClean="0"/>
              <a:t>particular packet(s)</a:t>
            </a:r>
            <a:endParaRPr dirty="0"/>
          </a:p>
        </p:txBody>
      </p:sp>
      <p:sp>
        <p:nvSpPr>
          <p:cNvPr id="66" name="Freeform 65"/>
          <p:cNvSpPr/>
          <p:nvPr/>
        </p:nvSpPr>
        <p:spPr>
          <a:xfrm>
            <a:off x="7752380" y="6337339"/>
            <a:ext cx="7552267" cy="2540000"/>
          </a:xfrm>
          <a:custGeom>
            <a:avLst/>
            <a:gdLst>
              <a:gd name="connsiteX0" fmla="*/ 35739 w 7791206"/>
              <a:gd name="connsiteY0" fmla="*/ 0 h 2810933"/>
              <a:gd name="connsiteX1" fmla="*/ 509873 w 7791206"/>
              <a:gd name="connsiteY1" fmla="*/ 2370667 h 2810933"/>
              <a:gd name="connsiteX2" fmla="*/ 3591739 w 7791206"/>
              <a:gd name="connsiteY2" fmla="*/ 474133 h 2810933"/>
              <a:gd name="connsiteX3" fmla="*/ 7791206 w 7791206"/>
              <a:gd name="connsiteY3" fmla="*/ 2810933 h 2810933"/>
              <a:gd name="connsiteX0-1" fmla="*/ 9585 w 7765052"/>
              <a:gd name="connsiteY0-2" fmla="*/ 0 h 2810933"/>
              <a:gd name="connsiteX1-3" fmla="*/ 754652 w 7765052"/>
              <a:gd name="connsiteY1-4" fmla="*/ 2167467 h 2810933"/>
              <a:gd name="connsiteX2-5" fmla="*/ 3565585 w 7765052"/>
              <a:gd name="connsiteY2-6" fmla="*/ 474133 h 2810933"/>
              <a:gd name="connsiteX3-7" fmla="*/ 7765052 w 7765052"/>
              <a:gd name="connsiteY3-8" fmla="*/ 2810933 h 2810933"/>
              <a:gd name="connsiteX0-9" fmla="*/ 8040 w 7831240"/>
              <a:gd name="connsiteY0-10" fmla="*/ 0 h 2743200"/>
              <a:gd name="connsiteX1-11" fmla="*/ 820840 w 7831240"/>
              <a:gd name="connsiteY1-12" fmla="*/ 2099734 h 2743200"/>
              <a:gd name="connsiteX2-13" fmla="*/ 3631773 w 7831240"/>
              <a:gd name="connsiteY2-14" fmla="*/ 406400 h 2743200"/>
              <a:gd name="connsiteX3-15" fmla="*/ 7831240 w 7831240"/>
              <a:gd name="connsiteY3-16" fmla="*/ 2743200 h 2743200"/>
              <a:gd name="connsiteX0-17" fmla="*/ 0 w 7823200"/>
              <a:gd name="connsiteY0-18" fmla="*/ 0 h 2743200"/>
              <a:gd name="connsiteX1-19" fmla="*/ 812800 w 7823200"/>
              <a:gd name="connsiteY1-20" fmla="*/ 2099734 h 2743200"/>
              <a:gd name="connsiteX2-21" fmla="*/ 3623733 w 7823200"/>
              <a:gd name="connsiteY2-22" fmla="*/ 406400 h 2743200"/>
              <a:gd name="connsiteX3-23" fmla="*/ 7823200 w 7823200"/>
              <a:gd name="connsiteY3-24" fmla="*/ 2743200 h 2743200"/>
              <a:gd name="connsiteX0-25" fmla="*/ 0 w 7823200"/>
              <a:gd name="connsiteY0-26" fmla="*/ 0 h 2743200"/>
              <a:gd name="connsiteX1-27" fmla="*/ 812800 w 7823200"/>
              <a:gd name="connsiteY1-28" fmla="*/ 2099734 h 2743200"/>
              <a:gd name="connsiteX2-29" fmla="*/ 3623733 w 7823200"/>
              <a:gd name="connsiteY2-30" fmla="*/ 643467 h 2743200"/>
              <a:gd name="connsiteX3-31" fmla="*/ 7823200 w 7823200"/>
              <a:gd name="connsiteY3-32" fmla="*/ 2743200 h 2743200"/>
              <a:gd name="connsiteX0-33" fmla="*/ 0 w 7823200"/>
              <a:gd name="connsiteY0-34" fmla="*/ 0 h 2743200"/>
              <a:gd name="connsiteX1-35" fmla="*/ 812800 w 7823200"/>
              <a:gd name="connsiteY1-36" fmla="*/ 2099734 h 2743200"/>
              <a:gd name="connsiteX2-37" fmla="*/ 3623733 w 7823200"/>
              <a:gd name="connsiteY2-38" fmla="*/ 643467 h 2743200"/>
              <a:gd name="connsiteX3-39" fmla="*/ 5387886 w 7823200"/>
              <a:gd name="connsiteY3-40" fmla="*/ 1248794 h 2743200"/>
              <a:gd name="connsiteX4" fmla="*/ 7823200 w 7823200"/>
              <a:gd name="connsiteY4" fmla="*/ 2743200 h 2743200"/>
              <a:gd name="connsiteX0-41" fmla="*/ 0 w 7823200"/>
              <a:gd name="connsiteY0-42" fmla="*/ 0 h 2743200"/>
              <a:gd name="connsiteX1-43" fmla="*/ 812800 w 7823200"/>
              <a:gd name="connsiteY1-44" fmla="*/ 2099734 h 2743200"/>
              <a:gd name="connsiteX2-45" fmla="*/ 3623733 w 7823200"/>
              <a:gd name="connsiteY2-46" fmla="*/ 643467 h 2743200"/>
              <a:gd name="connsiteX3-47" fmla="*/ 5591086 w 7823200"/>
              <a:gd name="connsiteY3-48" fmla="*/ 1113327 h 2743200"/>
              <a:gd name="connsiteX4-49" fmla="*/ 7823200 w 7823200"/>
              <a:gd name="connsiteY4-50" fmla="*/ 2743200 h 2743200"/>
              <a:gd name="connsiteX0-51" fmla="*/ 0 w 7552267"/>
              <a:gd name="connsiteY0-52" fmla="*/ 0 h 2540000"/>
              <a:gd name="connsiteX1-53" fmla="*/ 812800 w 7552267"/>
              <a:gd name="connsiteY1-54" fmla="*/ 2099734 h 2540000"/>
              <a:gd name="connsiteX2-55" fmla="*/ 3623733 w 7552267"/>
              <a:gd name="connsiteY2-56" fmla="*/ 643467 h 2540000"/>
              <a:gd name="connsiteX3-57" fmla="*/ 5591086 w 7552267"/>
              <a:gd name="connsiteY3-58" fmla="*/ 1113327 h 2540000"/>
              <a:gd name="connsiteX4-59" fmla="*/ 7552267 w 7552267"/>
              <a:gd name="connsiteY4-60" fmla="*/ 2540000 h 2540000"/>
              <a:gd name="connsiteX0-61" fmla="*/ 0 w 7552267"/>
              <a:gd name="connsiteY0-62" fmla="*/ 0 h 2540000"/>
              <a:gd name="connsiteX1-63" fmla="*/ 812800 w 7552267"/>
              <a:gd name="connsiteY1-64" fmla="*/ 2099734 h 2540000"/>
              <a:gd name="connsiteX2-65" fmla="*/ 3285067 w 7552267"/>
              <a:gd name="connsiteY2-66" fmla="*/ 609600 h 2540000"/>
              <a:gd name="connsiteX3-67" fmla="*/ 5591086 w 7552267"/>
              <a:gd name="connsiteY3-68" fmla="*/ 1113327 h 2540000"/>
              <a:gd name="connsiteX4-69" fmla="*/ 7552267 w 7552267"/>
              <a:gd name="connsiteY4-70" fmla="*/ 2540000 h 2540000"/>
              <a:gd name="connsiteX0-71" fmla="*/ 0 w 7552267"/>
              <a:gd name="connsiteY0-72" fmla="*/ 0 h 2540000"/>
              <a:gd name="connsiteX1-73" fmla="*/ 812800 w 7552267"/>
              <a:gd name="connsiteY1-74" fmla="*/ 2099734 h 2540000"/>
              <a:gd name="connsiteX2-75" fmla="*/ 3285067 w 7552267"/>
              <a:gd name="connsiteY2-76" fmla="*/ 609600 h 2540000"/>
              <a:gd name="connsiteX3-77" fmla="*/ 5658819 w 7552267"/>
              <a:gd name="connsiteY3-78" fmla="*/ 1045594 h 2540000"/>
              <a:gd name="connsiteX4-79" fmla="*/ 7552267 w 7552267"/>
              <a:gd name="connsiteY4-80" fmla="*/ 2540000 h 2540000"/>
              <a:gd name="connsiteX0-81" fmla="*/ 0 w 7552267"/>
              <a:gd name="connsiteY0-82" fmla="*/ 0 h 2540000"/>
              <a:gd name="connsiteX1-83" fmla="*/ 812800 w 7552267"/>
              <a:gd name="connsiteY1-84" fmla="*/ 2099734 h 2540000"/>
              <a:gd name="connsiteX2-85" fmla="*/ 3285067 w 7552267"/>
              <a:gd name="connsiteY2-86" fmla="*/ 609600 h 2540000"/>
              <a:gd name="connsiteX3-87" fmla="*/ 4371887 w 7552267"/>
              <a:gd name="connsiteY3-88" fmla="*/ 639194 h 2540000"/>
              <a:gd name="connsiteX4-89" fmla="*/ 5658819 w 7552267"/>
              <a:gd name="connsiteY4-90" fmla="*/ 1045594 h 2540000"/>
              <a:gd name="connsiteX5" fmla="*/ 7552267 w 7552267"/>
              <a:gd name="connsiteY5" fmla="*/ 2540000 h 2540000"/>
              <a:gd name="connsiteX0-91" fmla="*/ 0 w 7552267"/>
              <a:gd name="connsiteY0-92" fmla="*/ 0 h 2540000"/>
              <a:gd name="connsiteX1-93" fmla="*/ 812800 w 7552267"/>
              <a:gd name="connsiteY1-94" fmla="*/ 2099734 h 2540000"/>
              <a:gd name="connsiteX2-95" fmla="*/ 2912534 w 7552267"/>
              <a:gd name="connsiteY2-96" fmla="*/ 846667 h 2540000"/>
              <a:gd name="connsiteX3-97" fmla="*/ 4371887 w 7552267"/>
              <a:gd name="connsiteY3-98" fmla="*/ 639194 h 2540000"/>
              <a:gd name="connsiteX4-99" fmla="*/ 5658819 w 7552267"/>
              <a:gd name="connsiteY4-100" fmla="*/ 1045594 h 2540000"/>
              <a:gd name="connsiteX5-101" fmla="*/ 7552267 w 7552267"/>
              <a:gd name="connsiteY5-102" fmla="*/ 2540000 h 2540000"/>
              <a:gd name="connsiteX0-103" fmla="*/ 0 w 7552267"/>
              <a:gd name="connsiteY0-104" fmla="*/ 0 h 2540000"/>
              <a:gd name="connsiteX1-105" fmla="*/ 812800 w 7552267"/>
              <a:gd name="connsiteY1-106" fmla="*/ 2099734 h 2540000"/>
              <a:gd name="connsiteX2-107" fmla="*/ 2912534 w 7552267"/>
              <a:gd name="connsiteY2-108" fmla="*/ 846667 h 2540000"/>
              <a:gd name="connsiteX3-109" fmla="*/ 4371887 w 7552267"/>
              <a:gd name="connsiteY3-110" fmla="*/ 876261 h 2540000"/>
              <a:gd name="connsiteX4-111" fmla="*/ 5658819 w 7552267"/>
              <a:gd name="connsiteY4-112" fmla="*/ 1045594 h 2540000"/>
              <a:gd name="connsiteX5-113" fmla="*/ 7552267 w 7552267"/>
              <a:gd name="connsiteY5-114" fmla="*/ 2540000 h 2540000"/>
              <a:gd name="connsiteX0-115" fmla="*/ 0 w 7552267"/>
              <a:gd name="connsiteY0-116" fmla="*/ 0 h 2540000"/>
              <a:gd name="connsiteX1-117" fmla="*/ 812800 w 7552267"/>
              <a:gd name="connsiteY1-118" fmla="*/ 2099734 h 2540000"/>
              <a:gd name="connsiteX2-119" fmla="*/ 2912534 w 7552267"/>
              <a:gd name="connsiteY2-120" fmla="*/ 846667 h 2540000"/>
              <a:gd name="connsiteX3-121" fmla="*/ 4371887 w 7552267"/>
              <a:gd name="connsiteY3-122" fmla="*/ 876261 h 2540000"/>
              <a:gd name="connsiteX4-123" fmla="*/ 6031352 w 7552267"/>
              <a:gd name="connsiteY4-124" fmla="*/ 1350394 h 2540000"/>
              <a:gd name="connsiteX5-125" fmla="*/ 7552267 w 7552267"/>
              <a:gd name="connsiteY5-126" fmla="*/ 2540000 h 2540000"/>
            </a:gdLst>
            <a:ahLst/>
            <a:cxnLst>
              <a:cxn ang="0">
                <a:pos x="connsiteX0-1" y="connsiteY0-2"/>
              </a:cxn>
              <a:cxn ang="0">
                <a:pos x="connsiteX1-3" y="connsiteY1-4"/>
              </a:cxn>
              <a:cxn ang="0">
                <a:pos x="connsiteX2-5" y="connsiteY2-6"/>
              </a:cxn>
              <a:cxn ang="0">
                <a:pos x="connsiteX3-7" y="connsiteY3-8"/>
              </a:cxn>
              <a:cxn ang="0">
                <a:pos x="connsiteX4-49" y="connsiteY4-50"/>
              </a:cxn>
              <a:cxn ang="0">
                <a:pos x="connsiteX5-101" y="connsiteY5-102"/>
              </a:cxn>
            </a:cxnLst>
            <a:rect l="l" t="t" r="r" b="b"/>
            <a:pathLst>
              <a:path w="7552267" h="2540000">
                <a:moveTo>
                  <a:pt x="0" y="0"/>
                </a:moveTo>
                <a:cubicBezTo>
                  <a:pt x="347133" y="1145822"/>
                  <a:pt x="327378" y="1958623"/>
                  <a:pt x="812800" y="2099734"/>
                </a:cubicBezTo>
                <a:cubicBezTo>
                  <a:pt x="1298222" y="2240845"/>
                  <a:pt x="2319353" y="1050579"/>
                  <a:pt x="2912534" y="846667"/>
                </a:cubicBezTo>
                <a:cubicBezTo>
                  <a:pt x="3505715" y="642755"/>
                  <a:pt x="3976262" y="803595"/>
                  <a:pt x="4371887" y="876261"/>
                </a:cubicBezTo>
                <a:cubicBezTo>
                  <a:pt x="4767512" y="948927"/>
                  <a:pt x="5501289" y="1033593"/>
                  <a:pt x="6031352" y="1350394"/>
                </a:cubicBezTo>
                <a:cubicBezTo>
                  <a:pt x="6731263" y="1700349"/>
                  <a:pt x="7146381" y="2290932"/>
                  <a:pt x="7552267" y="2540000"/>
                </a:cubicBezTo>
              </a:path>
            </a:pathLst>
          </a:custGeom>
          <a:noFill/>
          <a:ln w="127000" cap="flat">
            <a:solidFill>
              <a:srgbClr val="BD392F"/>
            </a:solidFill>
            <a:prstDash val="solid"/>
            <a:miter lim="800000"/>
            <a:tailEnd type="triangle"/>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endParaRPr>
          </a:p>
        </p:txBody>
      </p:sp>
      <p:sp>
        <p:nvSpPr>
          <p:cNvPr id="65" name="Fixed eBGP…"/>
          <p:cNvSpPr/>
          <p:nvPr/>
        </p:nvSpPr>
        <p:spPr>
          <a:xfrm>
            <a:off x="16811990" y="3251892"/>
            <a:ext cx="5576204" cy="1569660"/>
          </a:xfrm>
          <a:prstGeom prst="rect">
            <a:avLst/>
          </a:prstGeom>
          <a:ln w="12700">
            <a:miter lim="400000"/>
          </a:ln>
        </p:spPr>
        <p:txBody>
          <a:bodyPr wrap="none" lIns="45719" rIns="45719">
            <a:spAutoFit/>
          </a:bodyPr>
          <a:lstStyle/>
          <a:p>
            <a:pPr>
              <a:defRPr sz="4800" b="1"/>
            </a:pPr>
            <a:r>
              <a:rPr lang="en-US" dirty="0" smtClean="0"/>
              <a:t>Must use a single, </a:t>
            </a:r>
            <a:endParaRPr lang="en-US" dirty="0" smtClean="0"/>
          </a:p>
          <a:p>
            <a:pPr>
              <a:defRPr sz="4800" b="1"/>
            </a:pPr>
            <a:r>
              <a:rPr lang="en-US" dirty="0"/>
              <a:t>m</a:t>
            </a:r>
            <a:r>
              <a:rPr lang="en-US" dirty="0" smtClean="0"/>
              <a:t>essage ordering</a:t>
            </a:r>
            <a:endParaRPr dirty="0"/>
          </a:p>
        </p:txBody>
      </p:sp>
      <p:cxnSp>
        <p:nvCxnSpPr>
          <p:cNvPr id="4" name="Straight Arrow Connector 3"/>
          <p:cNvCxnSpPr/>
          <p:nvPr/>
        </p:nvCxnSpPr>
        <p:spPr>
          <a:xfrm flipH="1" flipV="1">
            <a:off x="15087600" y="7264400"/>
            <a:ext cx="2021845" cy="317281"/>
          </a:xfrm>
          <a:prstGeom prst="straightConnector1">
            <a:avLst/>
          </a:prstGeom>
          <a:noFill/>
          <a:ln w="101600" cap="flat">
            <a:solidFill>
              <a:srgbClr val="C0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69" name="Straight Arrow Connector 68"/>
          <p:cNvCxnSpPr/>
          <p:nvPr/>
        </p:nvCxnSpPr>
        <p:spPr>
          <a:xfrm>
            <a:off x="15201375" y="7531168"/>
            <a:ext cx="788636" cy="1300960"/>
          </a:xfrm>
          <a:prstGeom prst="straightConnector1">
            <a:avLst/>
          </a:prstGeom>
          <a:noFill/>
          <a:ln w="101600" cap="flat">
            <a:solidFill>
              <a:srgbClr val="C0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71" name="Fixed set…"/>
          <p:cNvSpPr/>
          <p:nvPr/>
        </p:nvSpPr>
        <p:spPr>
          <a:xfrm>
            <a:off x="16488558" y="7500337"/>
            <a:ext cx="435374" cy="830997"/>
          </a:xfrm>
          <a:prstGeom prst="rect">
            <a:avLst/>
          </a:prstGeom>
          <a:ln w="12700">
            <a:miter lim="400000"/>
          </a:ln>
        </p:spPr>
        <p:txBody>
          <a:bodyPr wrap="none" lIns="45719" rIns="45719">
            <a:spAutoFit/>
          </a:bodyPr>
          <a:lstStyle/>
          <a:p>
            <a:pPr>
              <a:defRPr sz="4800" b="1"/>
            </a:pPr>
            <a:r>
              <a:rPr lang="en-US" dirty="0" smtClean="0">
                <a:solidFill>
                  <a:srgbClr val="C00000"/>
                </a:solidFill>
              </a:rPr>
              <a:t>1</a:t>
            </a:r>
            <a:endParaRPr lang="en-US" dirty="0" smtClean="0">
              <a:solidFill>
                <a:srgbClr val="C00000"/>
              </a:solidFill>
            </a:endParaRPr>
          </a:p>
        </p:txBody>
      </p:sp>
      <p:sp>
        <p:nvSpPr>
          <p:cNvPr id="72" name="Fixed set…"/>
          <p:cNvSpPr/>
          <p:nvPr/>
        </p:nvSpPr>
        <p:spPr>
          <a:xfrm>
            <a:off x="15705464" y="7678810"/>
            <a:ext cx="435374" cy="830997"/>
          </a:xfrm>
          <a:prstGeom prst="rect">
            <a:avLst/>
          </a:prstGeom>
          <a:ln w="12700">
            <a:miter lim="400000"/>
          </a:ln>
        </p:spPr>
        <p:txBody>
          <a:bodyPr wrap="none" lIns="45719" rIns="45719">
            <a:spAutoFit/>
          </a:bodyPr>
          <a:lstStyle/>
          <a:p>
            <a:pPr>
              <a:defRPr sz="4800" b="1"/>
            </a:pPr>
            <a:r>
              <a:rPr lang="en-US" dirty="0" smtClean="0">
                <a:solidFill>
                  <a:srgbClr val="C00000"/>
                </a:solidFill>
              </a:rPr>
              <a:t>2</a:t>
            </a:r>
            <a:endParaRPr lang="en-US" dirty="0" smtClean="0">
              <a:solidFill>
                <a:srgbClr val="C00000"/>
              </a:solidFill>
            </a:endParaRPr>
          </a:p>
        </p:txBody>
      </p:sp>
    </p:spTree>
    <p:custDataLst>
      <p:tags r:id="rId1"/>
    </p:custDataLst>
  </p:cSld>
  <p:clrMapOvr>
    <a:masterClrMapping/>
  </p:clrMapOvr>
  <p:transition spd="med" advTm="67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5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5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par>
                                <p:cTn id="31" presetID="1" presetClass="entr" presetSubtype="0" fill="hold" grpId="1" nodeType="withEffect">
                                  <p:stCondLst>
                                    <p:cond delay="0"/>
                                  </p:stCondLst>
                                  <p:childTnLst>
                                    <p:set>
                                      <p:cBhvr>
                                        <p:cTn id="32" dur="1" fill="hold">
                                          <p:stCondLst>
                                            <p:cond delay="0"/>
                                          </p:stCondLst>
                                        </p:cTn>
                                        <p:tgtEl>
                                          <p:spTgt spid="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1" nodeType="withEffect">
                                  <p:stCondLst>
                                    <p:cond delay="0"/>
                                  </p:stCondLst>
                                  <p:childTnLst>
                                    <p:set>
                                      <p:cBhvr>
                                        <p:cTn id="36" dur="1" fill="hold">
                                          <p:stCondLst>
                                            <p:cond delay="0"/>
                                          </p:stCondLst>
                                        </p:cTn>
                                        <p:tgtEl>
                                          <p:spTgt spid="6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 grpId="0" animBg="1"/>
      <p:bldP spid="446" grpId="0" animBg="1"/>
      <p:bldP spid="447" grpId="0" animBg="1"/>
      <p:bldP spid="448" grpId="0" animBg="1"/>
      <p:bldP spid="449" grpId="0" animBg="1"/>
      <p:bldP spid="455" grpId="0" animBg="1"/>
      <p:bldP spid="456" grpId="0" animBg="1"/>
      <p:bldP spid="457" grpId="0" animBg="1"/>
      <p:bldP spid="458" grpId="0" animBg="1"/>
      <p:bldP spid="64" grpId="0" animBg="1"/>
      <p:bldP spid="66" grpId="0" animBg="1"/>
      <p:bldP spid="65" grpId="1" animBg="1"/>
      <p:bldP spid="71" grpId="1" animBg="1"/>
      <p:bldP spid="7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250" name="Group"/>
          <p:cNvSpPr/>
          <p:nvPr/>
        </p:nvSpPr>
        <p:spPr>
          <a:xfrm>
            <a:off x="4841000" y="483016"/>
            <a:ext cx="14695688"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Current Approach: Heuristics</a:t>
            </a:r>
            <a:endParaRPr dirty="0"/>
          </a:p>
        </p:txBody>
      </p:sp>
      <p:grpSp>
        <p:nvGrpSpPr>
          <p:cNvPr id="26" name="Group 25"/>
          <p:cNvGrpSpPr/>
          <p:nvPr/>
        </p:nvGrpSpPr>
        <p:grpSpPr>
          <a:xfrm>
            <a:off x="3083444" y="5678256"/>
            <a:ext cx="2866672" cy="3484473"/>
            <a:chOff x="3044828" y="3517393"/>
            <a:chExt cx="1435732" cy="1812593"/>
          </a:xfrm>
        </p:grpSpPr>
        <p:sp>
          <p:nvSpPr>
            <p:cNvPr id="27"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28" name="Rounded Rectangle 27"/>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29" name="Oval 28"/>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0" name="Rounded Rectangle 29"/>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1" name="Rounded Rectangle 30"/>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2" name="Rounded Rectangle 31"/>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3" name="Oval 32"/>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4" name="Rounded Rectangle 33"/>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5" name="Rounded Rectangle 34"/>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6" name="Rounded Rectangle 35"/>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7" name="Oval 36"/>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38" name="Rounded Rectangle 37"/>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0" name="Rounded Rectangle 39"/>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41" name="Group 40"/>
          <p:cNvGrpSpPr/>
          <p:nvPr/>
        </p:nvGrpSpPr>
        <p:grpSpPr>
          <a:xfrm>
            <a:off x="2861144" y="5904305"/>
            <a:ext cx="2866672" cy="3484473"/>
            <a:chOff x="3044828" y="3517393"/>
            <a:chExt cx="1435732" cy="1812593"/>
          </a:xfrm>
        </p:grpSpPr>
        <p:sp>
          <p:nvSpPr>
            <p:cNvPr id="42"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43" name="Rounded Rectangle 42"/>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4" name="Oval 43"/>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5" name="Rounded Rectangle 44"/>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6" name="Rounded Rectangle 45"/>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7" name="Rounded Rectangle 46"/>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8" name="Oval 47"/>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49" name="Rounded Rectangle 48"/>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0" name="Rounded Rectangle 49"/>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1" name="Rounded Rectangle 50"/>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2" name="Oval 51"/>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3" name="Rounded Rectangle 52"/>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4" name="Rounded Rectangle 53"/>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grpSp>
        <p:nvGrpSpPr>
          <p:cNvPr id="55" name="Group 54"/>
          <p:cNvGrpSpPr/>
          <p:nvPr/>
        </p:nvGrpSpPr>
        <p:grpSpPr>
          <a:xfrm>
            <a:off x="2644210" y="6118594"/>
            <a:ext cx="2866672" cy="3484473"/>
            <a:chOff x="3044828" y="3517393"/>
            <a:chExt cx="1435732" cy="1812593"/>
          </a:xfrm>
        </p:grpSpPr>
        <p:sp>
          <p:nvSpPr>
            <p:cNvPr id="56" name="Rounded Rectangle"/>
            <p:cNvSpPr/>
            <p:nvPr/>
          </p:nvSpPr>
          <p:spPr>
            <a:xfrm>
              <a:off x="3044828" y="3517393"/>
              <a:ext cx="1435732" cy="1812593"/>
            </a:xfrm>
            <a:prstGeom prst="roundRect">
              <a:avLst>
                <a:gd name="adj" fmla="val 14758"/>
              </a:avLst>
            </a:prstGeom>
            <a:solidFill>
              <a:schemeClr val="tx2">
                <a:lumMod val="20000"/>
                <a:lumOff val="80000"/>
              </a:schemeClr>
            </a:solidFill>
            <a:ln w="12700" cap="flat">
              <a:solidFill>
                <a:schemeClr val="accent1"/>
              </a:solidFill>
              <a:prstDash val="solid"/>
              <a:miter lim="800000"/>
            </a:ln>
            <a:effectLst/>
          </p:spPr>
          <p:txBody>
            <a:bodyPr wrap="square" lIns="45719" tIns="45719" rIns="45719" bIns="45719" numCol="1" anchor="ctr">
              <a:noAutofit/>
            </a:bodyPr>
            <a:lstStyle/>
            <a:p/>
          </p:txBody>
        </p:sp>
        <p:sp>
          <p:nvSpPr>
            <p:cNvPr id="57" name="Rounded Rectangle 56"/>
            <p:cNvSpPr/>
            <p:nvPr/>
          </p:nvSpPr>
          <p:spPr>
            <a:xfrm>
              <a:off x="3156257" y="3794233"/>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8" name="Oval 57"/>
            <p:cNvSpPr/>
            <p:nvPr/>
          </p:nvSpPr>
          <p:spPr>
            <a:xfrm>
              <a:off x="3946623" y="3777942"/>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59" name="Rounded Rectangle 58"/>
            <p:cNvSpPr/>
            <p:nvPr/>
          </p:nvSpPr>
          <p:spPr>
            <a:xfrm>
              <a:off x="4109544" y="3794234"/>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0" name="Rounded Rectangle 59"/>
            <p:cNvSpPr/>
            <p:nvPr/>
          </p:nvSpPr>
          <p:spPr>
            <a:xfrm>
              <a:off x="3156256" y="4050215"/>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1" name="Rounded Rectangle 60"/>
            <p:cNvSpPr/>
            <p:nvPr/>
          </p:nvSpPr>
          <p:spPr>
            <a:xfrm>
              <a:off x="3156258" y="4277766"/>
              <a:ext cx="469812"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2" name="Oval 61"/>
            <p:cNvSpPr/>
            <p:nvPr/>
          </p:nvSpPr>
          <p:spPr>
            <a:xfrm>
              <a:off x="3694376" y="4261475"/>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3" name="Rounded Rectangle 62"/>
            <p:cNvSpPr/>
            <p:nvPr/>
          </p:nvSpPr>
          <p:spPr>
            <a:xfrm>
              <a:off x="3840988" y="4277767"/>
              <a:ext cx="533937"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4" name="Rounded Rectangle 63"/>
            <p:cNvSpPr/>
            <p:nvPr/>
          </p:nvSpPr>
          <p:spPr>
            <a:xfrm>
              <a:off x="3148368" y="4501103"/>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5" name="Rounded Rectangle 64"/>
            <p:cNvSpPr/>
            <p:nvPr/>
          </p:nvSpPr>
          <p:spPr>
            <a:xfrm>
              <a:off x="3132592" y="4746512"/>
              <a:ext cx="684731" cy="7252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6" name="Oval 65"/>
            <p:cNvSpPr/>
            <p:nvPr/>
          </p:nvSpPr>
          <p:spPr>
            <a:xfrm>
              <a:off x="3922958" y="4730221"/>
              <a:ext cx="94593" cy="105103"/>
            </a:xfrm>
            <a:prstGeom prst="ellipse">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7" name="Rounded Rectangle 66"/>
            <p:cNvSpPr/>
            <p:nvPr/>
          </p:nvSpPr>
          <p:spPr>
            <a:xfrm>
              <a:off x="4085879" y="4746513"/>
              <a:ext cx="265381" cy="72520"/>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8" name="Rounded Rectangle 67"/>
            <p:cNvSpPr/>
            <p:nvPr/>
          </p:nvSpPr>
          <p:spPr>
            <a:xfrm>
              <a:off x="3128393" y="4991494"/>
              <a:ext cx="1226557" cy="80351"/>
            </a:xfrm>
            <a:prstGeom prst="roundRect">
              <a:avLst/>
            </a:prstGeom>
            <a:solidFill>
              <a:srgbClr val="445369"/>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grpSp>
      <p:sp>
        <p:nvSpPr>
          <p:cNvPr id="83" name="Shape"/>
          <p:cNvSpPr/>
          <p:nvPr/>
        </p:nvSpPr>
        <p:spPr>
          <a:xfrm flipH="1">
            <a:off x="6718152" y="6801321"/>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p>
        </p:txBody>
      </p:sp>
      <p:sp>
        <p:nvSpPr>
          <p:cNvPr id="84" name="Control Plane"/>
          <p:cNvSpPr/>
          <p:nvPr/>
        </p:nvSpPr>
        <p:spPr>
          <a:xfrm>
            <a:off x="2347284" y="4492043"/>
            <a:ext cx="4066176" cy="830997"/>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dirty="0" smtClean="0"/>
              <a:t>Configurations</a:t>
            </a:r>
            <a:endParaRPr dirty="0"/>
          </a:p>
        </p:txBody>
      </p:sp>
      <p:grpSp>
        <p:nvGrpSpPr>
          <p:cNvPr id="8" name="Group 7"/>
          <p:cNvGrpSpPr/>
          <p:nvPr/>
        </p:nvGrpSpPr>
        <p:grpSpPr>
          <a:xfrm>
            <a:off x="9604617" y="5736405"/>
            <a:ext cx="6647470" cy="3472746"/>
            <a:chOff x="11075610" y="5446958"/>
            <a:chExt cx="6647470" cy="3472746"/>
          </a:xfrm>
        </p:grpSpPr>
        <p:sp>
          <p:nvSpPr>
            <p:cNvPr id="4" name="Rectangle 3"/>
            <p:cNvSpPr/>
            <p:nvPr/>
          </p:nvSpPr>
          <p:spPr>
            <a:xfrm>
              <a:off x="11075610" y="5446958"/>
              <a:ext cx="6647470" cy="3472746"/>
            </a:xfrm>
            <a:prstGeom prst="rect">
              <a:avLst/>
            </a:prstGeom>
            <a:solidFill>
              <a:srgbClr val="FFFFFF"/>
            </a:solidFill>
            <a:ln w="381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87" name="Simulation"/>
            <p:cNvSpPr/>
            <p:nvPr/>
          </p:nvSpPr>
          <p:spPr>
            <a:xfrm>
              <a:off x="11325201" y="6506199"/>
              <a:ext cx="4652875" cy="523220"/>
            </a:xfrm>
            <a:prstGeom prst="rect">
              <a:avLst/>
            </a:prstGeom>
            <a:ln w="76200">
              <a:noFill/>
              <a:miter/>
            </a:ln>
          </p:spPr>
          <p:txBody>
            <a:bodyPr wrap="none" lIns="45719" rIns="45719">
              <a:spAutoFit/>
            </a:bodyPr>
            <a:lstStyle>
              <a:lvl1pPr>
                <a:defRPr sz="4800">
                  <a:solidFill>
                    <a:schemeClr val="accent6">
                      <a:lumOff val="-3798"/>
                    </a:schemeClr>
                  </a:solidFill>
                </a:defRPr>
              </a:lvl1pPr>
            </a:lstStyle>
            <a:p>
              <a:r>
                <a:rPr lang="en-US" sz="2800" dirty="0" smtClean="0"/>
                <a:t>interface int2_10 10.0.0.1/24</a:t>
              </a:r>
              <a:endParaRPr sz="2800" dirty="0"/>
            </a:p>
          </p:txBody>
        </p:sp>
        <p:sp>
          <p:nvSpPr>
            <p:cNvPr id="88" name="Simulation"/>
            <p:cNvSpPr/>
            <p:nvPr/>
          </p:nvSpPr>
          <p:spPr>
            <a:xfrm>
              <a:off x="11332941" y="5651844"/>
              <a:ext cx="3332000" cy="523220"/>
            </a:xfrm>
            <a:prstGeom prst="rect">
              <a:avLst/>
            </a:prstGeom>
            <a:ln w="76200">
              <a:noFill/>
              <a:miter/>
            </a:ln>
          </p:spPr>
          <p:txBody>
            <a:bodyPr wrap="none" lIns="45719" rIns="45719">
              <a:spAutoFit/>
            </a:bodyPr>
            <a:lstStyle>
              <a:lvl1pPr>
                <a:defRPr sz="4800">
                  <a:solidFill>
                    <a:schemeClr val="accent6">
                      <a:lumOff val="-3798"/>
                    </a:schemeClr>
                  </a:solidFill>
                </a:defRPr>
              </a:lvl1pPr>
            </a:lstStyle>
            <a:p>
              <a:r>
                <a:rPr lang="en-US" sz="2800" dirty="0" smtClean="0"/>
                <a:t>ospf interface int2_1</a:t>
              </a:r>
              <a:endParaRPr sz="2800" dirty="0"/>
            </a:p>
          </p:txBody>
        </p:sp>
        <p:sp>
          <p:nvSpPr>
            <p:cNvPr id="90" name="Simulation"/>
            <p:cNvSpPr/>
            <p:nvPr/>
          </p:nvSpPr>
          <p:spPr>
            <a:xfrm>
              <a:off x="14774764" y="5649081"/>
              <a:ext cx="1371527" cy="523220"/>
            </a:xfrm>
            <a:prstGeom prst="rect">
              <a:avLst/>
            </a:prstGeom>
            <a:ln w="50800">
              <a:solidFill>
                <a:srgbClr val="BD392F"/>
              </a:solidFill>
              <a:miter/>
            </a:ln>
          </p:spPr>
          <p:txBody>
            <a:bodyPr wrap="none" lIns="45719" rIns="45719">
              <a:spAutoFit/>
            </a:bodyPr>
            <a:lstStyle>
              <a:lvl1pPr>
                <a:defRPr sz="4800">
                  <a:solidFill>
                    <a:schemeClr val="accent6">
                      <a:lumOff val="-3798"/>
                    </a:schemeClr>
                  </a:solidFill>
                </a:defRPr>
              </a:lvl1pPr>
            </a:lstStyle>
            <a:p>
              <a:pPr algn="ctr"/>
              <a:r>
                <a:rPr lang="en-US" sz="2800" dirty="0" smtClean="0"/>
                <a:t>metric 1</a:t>
              </a:r>
              <a:endParaRPr sz="2800" dirty="0"/>
            </a:p>
          </p:txBody>
        </p:sp>
        <p:sp>
          <p:nvSpPr>
            <p:cNvPr id="91" name="Simulation"/>
            <p:cNvSpPr/>
            <p:nvPr/>
          </p:nvSpPr>
          <p:spPr>
            <a:xfrm>
              <a:off x="11332941" y="7363317"/>
              <a:ext cx="6289540" cy="523220"/>
            </a:xfrm>
            <a:prstGeom prst="rect">
              <a:avLst/>
            </a:prstGeom>
            <a:ln w="76200">
              <a:noFill/>
              <a:miter/>
            </a:ln>
          </p:spPr>
          <p:txBody>
            <a:bodyPr wrap="none" lIns="45719" rIns="45719">
              <a:spAutoFit/>
            </a:bodyPr>
            <a:lstStyle>
              <a:lvl1pPr>
                <a:defRPr sz="4800">
                  <a:solidFill>
                    <a:schemeClr val="accent6">
                      <a:lumOff val="-3798"/>
                    </a:schemeClr>
                  </a:solidFill>
                </a:defRPr>
              </a:lvl1pPr>
            </a:lstStyle>
            <a:p>
              <a:r>
                <a:rPr lang="en-US" sz="2800" dirty="0" smtClean="0"/>
                <a:t>ospf redistribute connected    metric 10</a:t>
              </a:r>
              <a:endParaRPr sz="2800" dirty="0"/>
            </a:p>
          </p:txBody>
        </p:sp>
        <p:sp>
          <p:nvSpPr>
            <p:cNvPr id="94" name="Simulation"/>
            <p:cNvSpPr/>
            <p:nvPr/>
          </p:nvSpPr>
          <p:spPr>
            <a:xfrm>
              <a:off x="12177314" y="7363317"/>
              <a:ext cx="3732751" cy="523220"/>
            </a:xfrm>
            <a:prstGeom prst="rect">
              <a:avLst/>
            </a:prstGeom>
            <a:solidFill>
              <a:srgbClr val="FFFFFF"/>
            </a:solidFill>
            <a:ln w="50800">
              <a:solidFill>
                <a:srgbClr val="BD392F"/>
              </a:solidFill>
              <a:miter/>
            </a:ln>
          </p:spPr>
          <p:txBody>
            <a:bodyPr wrap="none" lIns="45719" rIns="45719">
              <a:spAutoFit/>
            </a:bodyPr>
            <a:lstStyle>
              <a:lvl1pPr>
                <a:defRPr sz="4800">
                  <a:solidFill>
                    <a:schemeClr val="accent6">
                      <a:lumOff val="-3798"/>
                    </a:schemeClr>
                  </a:solidFill>
                </a:defRPr>
              </a:lvl1pPr>
            </a:lstStyle>
            <a:p>
              <a:r>
                <a:rPr lang="en-US" sz="2800" dirty="0" smtClean="0"/>
                <a:t>redistribute connected</a:t>
              </a:r>
              <a:endParaRPr sz="2800" dirty="0"/>
            </a:p>
          </p:txBody>
        </p:sp>
        <p:sp>
          <p:nvSpPr>
            <p:cNvPr id="95" name="Simulation"/>
            <p:cNvSpPr/>
            <p:nvPr/>
          </p:nvSpPr>
          <p:spPr>
            <a:xfrm>
              <a:off x="11332941" y="8231970"/>
              <a:ext cx="4430057" cy="523220"/>
            </a:xfrm>
            <a:prstGeom prst="rect">
              <a:avLst/>
            </a:prstGeom>
            <a:ln w="76200">
              <a:noFill/>
              <a:miter/>
            </a:ln>
          </p:spPr>
          <p:txBody>
            <a:bodyPr wrap="none" lIns="45719" rIns="45719">
              <a:spAutoFit/>
            </a:bodyPr>
            <a:lstStyle>
              <a:lvl1pPr>
                <a:defRPr sz="4800">
                  <a:solidFill>
                    <a:schemeClr val="accent6">
                      <a:lumOff val="-3798"/>
                    </a:schemeClr>
                  </a:solidFill>
                </a:defRPr>
              </a:lvl1pPr>
            </a:lstStyle>
            <a:p>
              <a:r>
                <a:rPr lang="en-US" sz="2800" dirty="0" smtClean="0"/>
                <a:t>prefix-list PL_C 10.0.0.0/24</a:t>
              </a:r>
              <a:endParaRPr sz="2800" dirty="0"/>
            </a:p>
          </p:txBody>
        </p:sp>
      </p:grpSp>
      <p:sp>
        <p:nvSpPr>
          <p:cNvPr id="97" name="Shape"/>
          <p:cNvSpPr/>
          <p:nvPr/>
        </p:nvSpPr>
        <p:spPr>
          <a:xfrm flipH="1">
            <a:off x="16841294" y="6598675"/>
            <a:ext cx="2202835" cy="1495346"/>
          </a:xfrm>
          <a:custGeom>
            <a:avLst/>
            <a:gdLst/>
            <a:ahLst/>
            <a:cxnLst>
              <a:cxn ang="0">
                <a:pos x="wd2" y="hd2"/>
              </a:cxn>
              <a:cxn ang="5400000">
                <a:pos x="wd2" y="hd2"/>
              </a:cxn>
              <a:cxn ang="10800000">
                <a:pos x="wd2" y="hd2"/>
              </a:cxn>
              <a:cxn ang="16200000">
                <a:pos x="wd2" y="hd2"/>
              </a:cxn>
            </a:cxnLst>
            <a:rect l="0" t="0" r="r" b="b"/>
            <a:pathLst>
              <a:path w="21600" h="21424" extrusionOk="0">
                <a:moveTo>
                  <a:pt x="8738" y="200"/>
                </a:moveTo>
                <a:cubicBezTo>
                  <a:pt x="8935" y="-14"/>
                  <a:pt x="9238" y="-85"/>
                  <a:pt x="9484" y="129"/>
                </a:cubicBezTo>
                <a:cubicBezTo>
                  <a:pt x="9730" y="271"/>
                  <a:pt x="9886" y="628"/>
                  <a:pt x="9886" y="996"/>
                </a:cubicBezTo>
                <a:cubicBezTo>
                  <a:pt x="9886" y="996"/>
                  <a:pt x="9886" y="996"/>
                  <a:pt x="9886" y="4442"/>
                </a:cubicBezTo>
                <a:cubicBezTo>
                  <a:pt x="9886" y="4442"/>
                  <a:pt x="9886" y="4442"/>
                  <a:pt x="21600" y="4442"/>
                </a:cubicBezTo>
                <a:cubicBezTo>
                  <a:pt x="21600" y="4442"/>
                  <a:pt x="21600" y="4442"/>
                  <a:pt x="21600" y="16976"/>
                </a:cubicBezTo>
                <a:cubicBezTo>
                  <a:pt x="21600" y="16976"/>
                  <a:pt x="21600" y="16976"/>
                  <a:pt x="9886" y="16976"/>
                </a:cubicBezTo>
                <a:cubicBezTo>
                  <a:pt x="9886" y="16976"/>
                  <a:pt x="9886" y="16976"/>
                  <a:pt x="9886" y="20434"/>
                </a:cubicBezTo>
                <a:cubicBezTo>
                  <a:pt x="9886" y="20790"/>
                  <a:pt x="9730" y="21147"/>
                  <a:pt x="9484" y="21289"/>
                </a:cubicBezTo>
                <a:cubicBezTo>
                  <a:pt x="9238" y="21515"/>
                  <a:pt x="8935" y="21432"/>
                  <a:pt x="8738" y="21218"/>
                </a:cubicBezTo>
                <a:cubicBezTo>
                  <a:pt x="8738" y="21218"/>
                  <a:pt x="8738" y="21218"/>
                  <a:pt x="295" y="11499"/>
                </a:cubicBezTo>
                <a:cubicBezTo>
                  <a:pt x="98" y="11285"/>
                  <a:pt x="0" y="11000"/>
                  <a:pt x="0" y="10715"/>
                </a:cubicBezTo>
                <a:cubicBezTo>
                  <a:pt x="0" y="10418"/>
                  <a:pt x="98" y="10133"/>
                  <a:pt x="295" y="9919"/>
                </a:cubicBezTo>
                <a:cubicBezTo>
                  <a:pt x="295" y="9919"/>
                  <a:pt x="295" y="9919"/>
                  <a:pt x="8738" y="200"/>
                </a:cubicBezTo>
              </a:path>
            </a:pathLst>
          </a:custGeom>
          <a:solidFill>
            <a:schemeClr val="accent3"/>
          </a:solidFill>
          <a:ln w="19050">
            <a:solidFill>
              <a:srgbClr val="FFFFFF"/>
            </a:solidFill>
            <a:miter/>
          </a:ln>
        </p:spPr>
        <p:txBody>
          <a:bodyPr lIns="45719" rIns="45719" anchor="ctr"/>
          <a:lstStyle/>
          <a:p>
            <a:pPr>
              <a:defRPr>
                <a:solidFill>
                  <a:srgbClr val="FFFFFF"/>
                </a:solidFill>
              </a:defRPr>
            </a:pPr>
          </a:p>
        </p:txBody>
      </p:sp>
      <p:sp>
        <p:nvSpPr>
          <p:cNvPr id="98" name="Control Plane"/>
          <p:cNvSpPr/>
          <p:nvPr/>
        </p:nvSpPr>
        <p:spPr>
          <a:xfrm>
            <a:off x="11025832" y="4492042"/>
            <a:ext cx="4373952" cy="830997"/>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dirty="0" smtClean="0"/>
              <a:t>String Matching</a:t>
            </a:r>
            <a:endParaRPr dirty="0"/>
          </a:p>
        </p:txBody>
      </p:sp>
      <p:pic>
        <p:nvPicPr>
          <p:cNvPr id="9" name="Picture 8"/>
          <p:cNvPicPr>
            <a:picLocks noChangeAspect="1"/>
          </p:cNvPicPr>
          <p:nvPr/>
        </p:nvPicPr>
        <p:blipFill>
          <a:blip r:embed="rId1"/>
          <a:stretch>
            <a:fillRect/>
          </a:stretch>
        </p:blipFill>
        <p:spPr>
          <a:xfrm>
            <a:off x="10268604" y="4599543"/>
            <a:ext cx="625274" cy="625274"/>
          </a:xfrm>
          <a:prstGeom prst="rect">
            <a:avLst/>
          </a:prstGeom>
        </p:spPr>
      </p:pic>
      <p:sp>
        <p:nvSpPr>
          <p:cNvPr id="100" name="Control Plane"/>
          <p:cNvSpPr/>
          <p:nvPr/>
        </p:nvSpPr>
        <p:spPr>
          <a:xfrm>
            <a:off x="19267525" y="6851405"/>
            <a:ext cx="4442881" cy="830997"/>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smtClean="0"/>
              <a:t>Potential Issues</a:t>
            </a:r>
            <a:endParaRPr dirty="0"/>
          </a:p>
        </p:txBody>
      </p:sp>
      <p:sp>
        <p:nvSpPr>
          <p:cNvPr id="70" name="Control Plane"/>
          <p:cNvSpPr/>
          <p:nvPr/>
        </p:nvSpPr>
        <p:spPr>
          <a:xfrm>
            <a:off x="6850941" y="11775122"/>
            <a:ext cx="9994081" cy="830997"/>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dirty="0" smtClean="0"/>
              <a:t>Example:  rcc [Feamster et al, 2005]</a:t>
            </a:r>
            <a:endParaRPr dirty="0"/>
          </a:p>
        </p:txBody>
      </p:sp>
    </p:spTree>
  </p:cSld>
  <p:clrMapOvr>
    <a:masterClrMapping/>
  </p:clrMapOvr>
  <p:transition spd="med" advTm="96"/>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400" name="Group"/>
          <p:cNvSpPr/>
          <p:nvPr/>
        </p:nvSpPr>
        <p:spPr>
          <a:xfrm>
            <a:off x="6578648" y="483016"/>
            <a:ext cx="11220377"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smtClean="0"/>
              <a:t>Heuristics</a:t>
            </a:r>
            <a:r>
              <a:rPr smtClean="0"/>
              <a:t>: </a:t>
            </a:r>
            <a:r>
              <a:rPr dirty="0"/>
              <a:t>Limitations</a:t>
            </a:r>
            <a:endParaRPr dirty="0"/>
          </a:p>
        </p:txBody>
      </p:sp>
      <p:grpSp>
        <p:nvGrpSpPr>
          <p:cNvPr id="65" name="Group 64"/>
          <p:cNvGrpSpPr/>
          <p:nvPr/>
        </p:nvGrpSpPr>
        <p:grpSpPr>
          <a:xfrm>
            <a:off x="14871424" y="6147435"/>
            <a:ext cx="6647470" cy="3472746"/>
            <a:chOff x="11108267" y="5479615"/>
            <a:chExt cx="6647470" cy="3472746"/>
          </a:xfrm>
        </p:grpSpPr>
        <p:sp>
          <p:nvSpPr>
            <p:cNvPr id="67" name="Rectangle 66"/>
            <p:cNvSpPr/>
            <p:nvPr/>
          </p:nvSpPr>
          <p:spPr>
            <a:xfrm>
              <a:off x="11108267" y="5479615"/>
              <a:ext cx="6647470" cy="3472746"/>
            </a:xfrm>
            <a:prstGeom prst="rect">
              <a:avLst/>
            </a:prstGeom>
            <a:solidFill>
              <a:srgbClr val="FFFFFF"/>
            </a:solidFill>
            <a:ln w="254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1828165" rtl="0" fontAlgn="auto" latinLnBrk="0" hangingPunct="0">
                <a:lnSpc>
                  <a:spcPct val="100000"/>
                </a:lnSpc>
                <a:spcBef>
                  <a:spcPts val="0"/>
                </a:spcBef>
                <a:spcAft>
                  <a:spcPts val="0"/>
                </a:spcAft>
                <a:buClrTx/>
                <a:buSzTx/>
                <a:buFontTx/>
                <a:buNone/>
              </a:pPr>
              <a:endParaRPr kumimoji="0" lang="en-US" sz="3600" b="0" i="0" u="none" strike="noStrike" cap="none" spc="0" normalizeH="0" baseline="0">
                <a:ln>
                  <a:noFill/>
                </a:ln>
                <a:solidFill>
                  <a:schemeClr val="accent5"/>
                </a:solidFill>
                <a:effectLst/>
                <a:uFillTx/>
                <a:latin typeface="+mn-lt"/>
                <a:ea typeface="+mn-ea"/>
                <a:cs typeface="+mn-cs"/>
                <a:sym typeface="Helvetica"/>
              </a:endParaRPr>
            </a:p>
          </p:txBody>
        </p:sp>
        <p:sp>
          <p:nvSpPr>
            <p:cNvPr id="68" name="Simulation"/>
            <p:cNvSpPr/>
            <p:nvPr/>
          </p:nvSpPr>
          <p:spPr>
            <a:xfrm>
              <a:off x="11325201" y="6506199"/>
              <a:ext cx="4652875" cy="523220"/>
            </a:xfrm>
            <a:prstGeom prst="rect">
              <a:avLst/>
            </a:prstGeom>
            <a:ln w="76200">
              <a:noFill/>
              <a:miter/>
            </a:ln>
          </p:spPr>
          <p:txBody>
            <a:bodyPr wrap="none" lIns="45719" rIns="45719">
              <a:spAutoFit/>
            </a:bodyPr>
            <a:lstStyle>
              <a:lvl1pPr>
                <a:defRPr sz="4800">
                  <a:solidFill>
                    <a:schemeClr val="accent6">
                      <a:lumOff val="-3798"/>
                    </a:schemeClr>
                  </a:solidFill>
                </a:defRPr>
              </a:lvl1pPr>
            </a:lstStyle>
            <a:p>
              <a:r>
                <a:rPr lang="en-US" sz="2800" dirty="0" smtClean="0"/>
                <a:t>interface int2_10 10.0.0.1/24</a:t>
              </a:r>
              <a:endParaRPr sz="2800" dirty="0"/>
            </a:p>
          </p:txBody>
        </p:sp>
        <p:sp>
          <p:nvSpPr>
            <p:cNvPr id="69" name="Simulation"/>
            <p:cNvSpPr/>
            <p:nvPr/>
          </p:nvSpPr>
          <p:spPr>
            <a:xfrm>
              <a:off x="11332941" y="5651844"/>
              <a:ext cx="3332000" cy="523220"/>
            </a:xfrm>
            <a:prstGeom prst="rect">
              <a:avLst/>
            </a:prstGeom>
            <a:ln w="76200">
              <a:noFill/>
              <a:miter/>
            </a:ln>
          </p:spPr>
          <p:txBody>
            <a:bodyPr wrap="none" lIns="45719" rIns="45719">
              <a:spAutoFit/>
            </a:bodyPr>
            <a:lstStyle>
              <a:lvl1pPr>
                <a:defRPr sz="4800">
                  <a:solidFill>
                    <a:schemeClr val="accent6">
                      <a:lumOff val="-3798"/>
                    </a:schemeClr>
                  </a:solidFill>
                </a:defRPr>
              </a:lvl1pPr>
            </a:lstStyle>
            <a:p>
              <a:r>
                <a:rPr lang="en-US" sz="2800" dirty="0" smtClean="0"/>
                <a:t>ospf interface int2_1</a:t>
              </a:r>
              <a:endParaRPr sz="2800" dirty="0"/>
            </a:p>
          </p:txBody>
        </p:sp>
        <p:sp>
          <p:nvSpPr>
            <p:cNvPr id="70" name="Simulation"/>
            <p:cNvSpPr/>
            <p:nvPr/>
          </p:nvSpPr>
          <p:spPr>
            <a:xfrm>
              <a:off x="14774764" y="5649081"/>
              <a:ext cx="1371527" cy="523220"/>
            </a:xfrm>
            <a:prstGeom prst="rect">
              <a:avLst/>
            </a:prstGeom>
            <a:ln w="50800">
              <a:solidFill>
                <a:srgbClr val="BD392F"/>
              </a:solidFill>
              <a:miter/>
            </a:ln>
          </p:spPr>
          <p:txBody>
            <a:bodyPr wrap="none" lIns="45719" rIns="45719">
              <a:spAutoFit/>
            </a:bodyPr>
            <a:lstStyle>
              <a:lvl1pPr>
                <a:defRPr sz="4800">
                  <a:solidFill>
                    <a:schemeClr val="accent6">
                      <a:lumOff val="-3798"/>
                    </a:schemeClr>
                  </a:solidFill>
                </a:defRPr>
              </a:lvl1pPr>
            </a:lstStyle>
            <a:p>
              <a:pPr algn="ctr"/>
              <a:r>
                <a:rPr lang="en-US" sz="2800" dirty="0" smtClean="0"/>
                <a:t>metric 1</a:t>
              </a:r>
              <a:endParaRPr sz="2800" dirty="0"/>
            </a:p>
          </p:txBody>
        </p:sp>
        <p:sp>
          <p:nvSpPr>
            <p:cNvPr id="71" name="Simulation"/>
            <p:cNvSpPr/>
            <p:nvPr/>
          </p:nvSpPr>
          <p:spPr>
            <a:xfrm>
              <a:off x="11332941" y="7363317"/>
              <a:ext cx="6289540" cy="523220"/>
            </a:xfrm>
            <a:prstGeom prst="rect">
              <a:avLst/>
            </a:prstGeom>
            <a:ln w="76200">
              <a:noFill/>
              <a:miter/>
            </a:ln>
          </p:spPr>
          <p:txBody>
            <a:bodyPr wrap="none" lIns="45719" rIns="45719">
              <a:spAutoFit/>
            </a:bodyPr>
            <a:lstStyle>
              <a:lvl1pPr>
                <a:defRPr sz="4800">
                  <a:solidFill>
                    <a:schemeClr val="accent6">
                      <a:lumOff val="-3798"/>
                    </a:schemeClr>
                  </a:solidFill>
                </a:defRPr>
              </a:lvl1pPr>
            </a:lstStyle>
            <a:p>
              <a:r>
                <a:rPr lang="en-US" sz="2800" dirty="0" smtClean="0"/>
                <a:t>ospf redistribute connected    metric 10</a:t>
              </a:r>
              <a:endParaRPr sz="2800" dirty="0"/>
            </a:p>
          </p:txBody>
        </p:sp>
        <p:sp>
          <p:nvSpPr>
            <p:cNvPr id="72" name="Simulation"/>
            <p:cNvSpPr/>
            <p:nvPr/>
          </p:nvSpPr>
          <p:spPr>
            <a:xfrm>
              <a:off x="12177314" y="7363317"/>
              <a:ext cx="3732751" cy="523220"/>
            </a:xfrm>
            <a:prstGeom prst="rect">
              <a:avLst/>
            </a:prstGeom>
            <a:solidFill>
              <a:srgbClr val="FFFFFF"/>
            </a:solidFill>
            <a:ln w="50800">
              <a:solidFill>
                <a:srgbClr val="BD392F"/>
              </a:solidFill>
              <a:miter/>
            </a:ln>
          </p:spPr>
          <p:txBody>
            <a:bodyPr wrap="none" lIns="45719" rIns="45719">
              <a:spAutoFit/>
            </a:bodyPr>
            <a:lstStyle>
              <a:lvl1pPr>
                <a:defRPr sz="4800">
                  <a:solidFill>
                    <a:schemeClr val="accent6">
                      <a:lumOff val="-3798"/>
                    </a:schemeClr>
                  </a:solidFill>
                </a:defRPr>
              </a:lvl1pPr>
            </a:lstStyle>
            <a:p>
              <a:r>
                <a:rPr lang="en-US" sz="2800" dirty="0" smtClean="0"/>
                <a:t>redistribute connected</a:t>
              </a:r>
              <a:endParaRPr sz="2800" dirty="0"/>
            </a:p>
          </p:txBody>
        </p:sp>
        <p:sp>
          <p:nvSpPr>
            <p:cNvPr id="73" name="Simulation"/>
            <p:cNvSpPr/>
            <p:nvPr/>
          </p:nvSpPr>
          <p:spPr>
            <a:xfrm>
              <a:off x="11332941" y="8231970"/>
              <a:ext cx="4430057" cy="523220"/>
            </a:xfrm>
            <a:prstGeom prst="rect">
              <a:avLst/>
            </a:prstGeom>
            <a:ln w="76200">
              <a:noFill/>
              <a:miter/>
            </a:ln>
          </p:spPr>
          <p:txBody>
            <a:bodyPr wrap="none" lIns="45719" rIns="45719">
              <a:spAutoFit/>
            </a:bodyPr>
            <a:lstStyle>
              <a:lvl1pPr>
                <a:defRPr sz="4800">
                  <a:solidFill>
                    <a:schemeClr val="accent6">
                      <a:lumOff val="-3798"/>
                    </a:schemeClr>
                  </a:solidFill>
                </a:defRPr>
              </a:lvl1pPr>
            </a:lstStyle>
            <a:p>
              <a:r>
                <a:rPr lang="en-US" sz="2800" dirty="0" smtClean="0"/>
                <a:t>prefix-list PL_C 10.0.0.0/24</a:t>
              </a:r>
              <a:endParaRPr sz="2800" dirty="0"/>
            </a:p>
          </p:txBody>
        </p:sp>
      </p:grpSp>
      <p:sp>
        <p:nvSpPr>
          <p:cNvPr id="74" name="Control Plane"/>
          <p:cNvSpPr/>
          <p:nvPr/>
        </p:nvSpPr>
        <p:spPr>
          <a:xfrm>
            <a:off x="16259982" y="5122663"/>
            <a:ext cx="4373952" cy="830997"/>
          </a:xfrm>
          <a:prstGeom prst="rect">
            <a:avLst/>
          </a:prstGeom>
          <a:ln w="12700">
            <a:miter lim="400000"/>
          </a:ln>
        </p:spPr>
        <p:txBody>
          <a:bodyPr wrap="none" lIns="45719" rIns="45719">
            <a:spAutoFit/>
          </a:bodyPr>
          <a:lstStyle>
            <a:lvl1pPr>
              <a:defRPr sz="4800">
                <a:solidFill>
                  <a:schemeClr val="accent6">
                    <a:lumOff val="-3798"/>
                  </a:schemeClr>
                </a:solidFill>
              </a:defRPr>
            </a:lvl1pPr>
          </a:lstStyle>
          <a:p>
            <a:r>
              <a:rPr lang="en-US" dirty="0" smtClean="0"/>
              <a:t>String Matching</a:t>
            </a:r>
            <a:endParaRPr dirty="0"/>
          </a:p>
        </p:txBody>
      </p:sp>
      <p:pic>
        <p:nvPicPr>
          <p:cNvPr id="75" name="Picture 74"/>
          <p:cNvPicPr>
            <a:picLocks noChangeAspect="1"/>
          </p:cNvPicPr>
          <p:nvPr/>
        </p:nvPicPr>
        <p:blipFill>
          <a:blip r:embed="rId1"/>
          <a:stretch>
            <a:fillRect/>
          </a:stretch>
        </p:blipFill>
        <p:spPr>
          <a:xfrm>
            <a:off x="15502754" y="5230164"/>
            <a:ext cx="625274" cy="625274"/>
          </a:xfrm>
          <a:prstGeom prst="rect">
            <a:avLst/>
          </a:prstGeom>
        </p:spPr>
      </p:pic>
      <p:grpSp>
        <p:nvGrpSpPr>
          <p:cNvPr id="76" name="Group"/>
          <p:cNvGrpSpPr/>
          <p:nvPr/>
        </p:nvGrpSpPr>
        <p:grpSpPr>
          <a:xfrm>
            <a:off x="2374686" y="5537839"/>
            <a:ext cx="542715" cy="542749"/>
            <a:chOff x="0" y="0"/>
            <a:chExt cx="542713" cy="542747"/>
          </a:xfrm>
        </p:grpSpPr>
        <p:sp>
          <p:nvSpPr>
            <p:cNvPr id="77"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78"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79" name="Models the network as a combinational circuit"/>
          <p:cNvSpPr/>
          <p:nvPr/>
        </p:nvSpPr>
        <p:spPr>
          <a:xfrm>
            <a:off x="3430023" y="5395193"/>
            <a:ext cx="7996739" cy="769441"/>
          </a:xfrm>
          <a:prstGeom prst="rect">
            <a:avLst/>
          </a:prstGeom>
          <a:ln w="12700">
            <a:miter lim="400000"/>
          </a:ln>
        </p:spPr>
        <p:txBody>
          <a:bodyPr wrap="none" lIns="45719" rIns="45719">
            <a:spAutoFit/>
          </a:bodyPr>
          <a:lstStyle>
            <a:lvl1pPr>
              <a:defRPr sz="4400"/>
            </a:lvl1pPr>
          </a:lstStyle>
          <a:p>
            <a:r>
              <a:rPr lang="en-US" b="1" dirty="0" smtClean="0"/>
              <a:t>Unsound</a:t>
            </a:r>
            <a:r>
              <a:rPr lang="en-US" dirty="0" smtClean="0"/>
              <a:t>: can miss many bugs</a:t>
            </a:r>
            <a:endParaRPr dirty="0"/>
          </a:p>
        </p:txBody>
      </p:sp>
      <p:grpSp>
        <p:nvGrpSpPr>
          <p:cNvPr id="80" name="Group"/>
          <p:cNvGrpSpPr/>
          <p:nvPr/>
        </p:nvGrpSpPr>
        <p:grpSpPr>
          <a:xfrm>
            <a:off x="2368655" y="7215583"/>
            <a:ext cx="542715" cy="542749"/>
            <a:chOff x="0" y="0"/>
            <a:chExt cx="542713" cy="542747"/>
          </a:xfrm>
        </p:grpSpPr>
        <p:sp>
          <p:nvSpPr>
            <p:cNvPr id="81"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82"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83" name="Encodes the network as an SMT formula"/>
          <p:cNvSpPr/>
          <p:nvPr/>
        </p:nvSpPr>
        <p:spPr>
          <a:xfrm>
            <a:off x="3423992" y="7072937"/>
            <a:ext cx="9631802" cy="769441"/>
          </a:xfrm>
          <a:prstGeom prst="rect">
            <a:avLst/>
          </a:prstGeom>
          <a:ln w="12700">
            <a:miter lim="400000"/>
          </a:ln>
        </p:spPr>
        <p:txBody>
          <a:bodyPr wrap="none" lIns="45719" rIns="45719">
            <a:spAutoFit/>
          </a:bodyPr>
          <a:lstStyle>
            <a:lvl1pPr>
              <a:defRPr sz="4400"/>
            </a:lvl1pPr>
          </a:lstStyle>
          <a:p>
            <a:r>
              <a:rPr lang="en-US" b="1" dirty="0" smtClean="0"/>
              <a:t>Incomplete</a:t>
            </a:r>
            <a:r>
              <a:rPr lang="en-US" dirty="0" smtClean="0"/>
              <a:t>: can report false positives</a:t>
            </a:r>
            <a:endParaRPr lang="en-US" dirty="0" smtClean="0"/>
          </a:p>
        </p:txBody>
      </p:sp>
      <p:grpSp>
        <p:nvGrpSpPr>
          <p:cNvPr id="100" name="Group"/>
          <p:cNvGrpSpPr/>
          <p:nvPr/>
        </p:nvGrpSpPr>
        <p:grpSpPr>
          <a:xfrm>
            <a:off x="2368655" y="8846691"/>
            <a:ext cx="542715" cy="542749"/>
            <a:chOff x="0" y="0"/>
            <a:chExt cx="542713" cy="542747"/>
          </a:xfrm>
        </p:grpSpPr>
        <p:sp>
          <p:nvSpPr>
            <p:cNvPr id="101" name="Shape"/>
            <p:cNvSpPr/>
            <p:nvPr/>
          </p:nvSpPr>
          <p:spPr>
            <a:xfrm>
              <a:off x="0" y="0"/>
              <a:ext cx="542714" cy="542748"/>
            </a:xfrm>
            <a:custGeom>
              <a:avLst/>
              <a:gdLst/>
              <a:ahLst/>
              <a:cxnLst>
                <a:cxn ang="0">
                  <a:pos x="wd2" y="hd2"/>
                </a:cxn>
                <a:cxn ang="5400000">
                  <a:pos x="wd2" y="hd2"/>
                </a:cxn>
                <a:cxn ang="10800000">
                  <a:pos x="wd2" y="hd2"/>
                </a:cxn>
                <a:cxn ang="16200000">
                  <a:pos x="wd2" y="hd2"/>
                </a:cxn>
              </a:cxnLst>
              <a:rect l="0" t="0" r="r" b="b"/>
              <a:pathLst>
                <a:path w="21600" h="21600" extrusionOk="0">
                  <a:moveTo>
                    <a:pt x="10753" y="18413"/>
                  </a:moveTo>
                  <a:cubicBezTo>
                    <a:pt x="6606" y="18413"/>
                    <a:pt x="3190" y="15000"/>
                    <a:pt x="3190" y="10744"/>
                  </a:cubicBezTo>
                  <a:cubicBezTo>
                    <a:pt x="3190" y="6619"/>
                    <a:pt x="6606" y="3187"/>
                    <a:pt x="10753" y="3187"/>
                  </a:cubicBezTo>
                  <a:cubicBezTo>
                    <a:pt x="14994" y="3187"/>
                    <a:pt x="18428" y="6619"/>
                    <a:pt x="18428" y="10744"/>
                  </a:cubicBezTo>
                  <a:cubicBezTo>
                    <a:pt x="18428" y="15000"/>
                    <a:pt x="14994" y="18413"/>
                    <a:pt x="10753" y="18413"/>
                  </a:cubicBezTo>
                  <a:lnTo>
                    <a:pt x="10753" y="0"/>
                  </a:lnTo>
                  <a:cubicBezTo>
                    <a:pt x="4842" y="0"/>
                    <a:pt x="0" y="4856"/>
                    <a:pt x="0" y="10744"/>
                  </a:cubicBezTo>
                  <a:cubicBezTo>
                    <a:pt x="0" y="16762"/>
                    <a:pt x="4842" y="21600"/>
                    <a:pt x="10753" y="21600"/>
                  </a:cubicBezTo>
                  <a:cubicBezTo>
                    <a:pt x="16758" y="21600"/>
                    <a:pt x="21600" y="16762"/>
                    <a:pt x="21600" y="10744"/>
                  </a:cubicBezTo>
                  <a:cubicBezTo>
                    <a:pt x="21600" y="4856"/>
                    <a:pt x="16758" y="0"/>
                    <a:pt x="10753" y="0"/>
                  </a:cubicBezTo>
                  <a:lnTo>
                    <a:pt x="10753" y="18413"/>
                  </a:lnTo>
                </a:path>
              </a:pathLst>
            </a:custGeom>
            <a:solidFill>
              <a:srgbClr val="FDE2BB"/>
            </a:solidFill>
            <a:ln w="12700" cap="flat">
              <a:noFill/>
              <a:miter lim="400000"/>
            </a:ln>
            <a:effectLst/>
          </p:spPr>
          <p:txBody>
            <a:bodyPr wrap="square" lIns="45719" tIns="45719" rIns="45719" bIns="45719" numCol="1" anchor="ctr">
              <a:noAutofit/>
            </a:bodyPr>
            <a:lstStyle/>
            <a:p/>
          </p:txBody>
        </p:sp>
        <p:sp>
          <p:nvSpPr>
            <p:cNvPr id="102" name="Shape"/>
            <p:cNvSpPr/>
            <p:nvPr/>
          </p:nvSpPr>
          <p:spPr>
            <a:xfrm>
              <a:off x="79084" y="79086"/>
              <a:ext cx="382464" cy="382490"/>
            </a:xfrm>
            <a:custGeom>
              <a:avLst/>
              <a:gdLst/>
              <a:ahLst/>
              <a:cxnLst>
                <a:cxn ang="0">
                  <a:pos x="wd2" y="hd2"/>
                </a:cxn>
                <a:cxn ang="5400000">
                  <a:pos x="wd2" y="hd2"/>
                </a:cxn>
                <a:cxn ang="10800000">
                  <a:pos x="wd2" y="hd2"/>
                </a:cxn>
                <a:cxn ang="16200000">
                  <a:pos x="wd2" y="hd2"/>
                </a:cxn>
              </a:cxnLst>
              <a:rect l="0" t="0" r="r" b="b"/>
              <a:pathLst>
                <a:path w="21600" h="21600" extrusionOk="0">
                  <a:moveTo>
                    <a:pt x="10720" y="0"/>
                  </a:moveTo>
                  <a:cubicBezTo>
                    <a:pt x="4841" y="0"/>
                    <a:pt x="0" y="4868"/>
                    <a:pt x="0" y="10720"/>
                  </a:cubicBezTo>
                  <a:cubicBezTo>
                    <a:pt x="0" y="16759"/>
                    <a:pt x="4841" y="21600"/>
                    <a:pt x="10720" y="21600"/>
                  </a:cubicBezTo>
                  <a:cubicBezTo>
                    <a:pt x="16732" y="21600"/>
                    <a:pt x="21600" y="16759"/>
                    <a:pt x="21600" y="10720"/>
                  </a:cubicBezTo>
                  <a:cubicBezTo>
                    <a:pt x="21600" y="4868"/>
                    <a:pt x="16732" y="0"/>
                    <a:pt x="10720" y="0"/>
                  </a:cubicBezTo>
                </a:path>
              </a:pathLst>
            </a:custGeom>
            <a:solidFill>
              <a:srgbClr val="F29B27"/>
            </a:solidFill>
            <a:ln w="12700" cap="flat">
              <a:noFill/>
              <a:miter lim="400000"/>
            </a:ln>
            <a:effectLst/>
          </p:spPr>
          <p:txBody>
            <a:bodyPr wrap="square" lIns="45719" tIns="45719" rIns="45719" bIns="45719" numCol="1" anchor="ctr">
              <a:noAutofit/>
            </a:bodyPr>
            <a:lstStyle/>
            <a:p/>
          </p:txBody>
        </p:sp>
      </p:grpSp>
      <p:sp>
        <p:nvSpPr>
          <p:cNvPr id="103" name="Encodes the network as an SMT formula"/>
          <p:cNvSpPr/>
          <p:nvPr/>
        </p:nvSpPr>
        <p:spPr>
          <a:xfrm>
            <a:off x="3423992" y="8704045"/>
            <a:ext cx="8660382" cy="769441"/>
          </a:xfrm>
          <a:prstGeom prst="rect">
            <a:avLst/>
          </a:prstGeom>
          <a:ln w="12700">
            <a:miter lim="400000"/>
          </a:ln>
        </p:spPr>
        <p:txBody>
          <a:bodyPr wrap="none" lIns="45719" rIns="45719">
            <a:spAutoFit/>
          </a:bodyPr>
          <a:lstStyle>
            <a:lvl1pPr>
              <a:defRPr sz="4400"/>
            </a:lvl1pPr>
          </a:lstStyle>
          <a:p>
            <a:r>
              <a:rPr lang="en-US" dirty="0" smtClean="0"/>
              <a:t>Hard to test </a:t>
            </a:r>
            <a:r>
              <a:rPr lang="en-US" b="1" dirty="0" smtClean="0"/>
              <a:t>behavioral</a:t>
            </a:r>
            <a:r>
              <a:rPr lang="en-US" dirty="0" smtClean="0"/>
              <a:t> properties</a:t>
            </a:r>
            <a:endParaRPr lang="en-US" dirty="0" smtClean="0"/>
          </a:p>
        </p:txBody>
      </p:sp>
    </p:spTree>
  </p:cSld>
  <p:clrMapOvr>
    <a:masterClrMapping/>
  </p:clrMapOvr>
  <p:transition spd="med" advTm="121"/>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Slide Number"/>
          <p:cNvSpPr>
            <a:spLocks noGrp="1"/>
          </p:cNvSpPr>
          <p:nvPr>
            <p:ph type="sldNum" sz="quarter" idx="2"/>
          </p:nvPr>
        </p:nvSpPr>
        <p:spPr>
          <a:xfrm>
            <a:off x="23317129" y="607069"/>
            <a:ext cx="393277" cy="614609"/>
          </a:xfrm>
          <a:prstGeom prst="rect">
            <a:avLst/>
          </a:prstGeom>
        </p:spPr>
        <p:txBody>
          <a:bodyPr/>
          <a:lstStyle/>
          <a:p>
            <a:fld id="{86CB4B4D-7CA3-9044-876B-883B54F8677D}" type="slidenum">
              <a:rPr/>
            </a:fld>
            <a:endParaRPr/>
          </a:p>
        </p:txBody>
      </p:sp>
      <p:sp>
        <p:nvSpPr>
          <p:cNvPr id="400" name="Group"/>
          <p:cNvSpPr/>
          <p:nvPr/>
        </p:nvSpPr>
        <p:spPr>
          <a:xfrm>
            <a:off x="7958843" y="483016"/>
            <a:ext cx="8460007" cy="1446550"/>
          </a:xfrm>
          <a:prstGeom prst="rect">
            <a:avLst/>
          </a:prstGeom>
          <a:ln w="12700">
            <a:miter lim="400000"/>
          </a:ln>
        </p:spPr>
        <p:txBody>
          <a:bodyPr wrap="none" lIns="45719" rIns="45719">
            <a:spAutoFit/>
          </a:bodyPr>
          <a:lstStyle>
            <a:lvl1pPr algn="ctr">
              <a:defRPr sz="8800" b="1">
                <a:latin typeface="Lato Bold"/>
                <a:ea typeface="Lato Bold"/>
                <a:cs typeface="Lato Bold"/>
                <a:sym typeface="Lato Bold"/>
              </a:defRPr>
            </a:lvl1pPr>
          </a:lstStyle>
          <a:p>
            <a:r>
              <a:rPr lang="en-US" dirty="0" smtClean="0"/>
              <a:t>Verification Goal</a:t>
            </a:r>
            <a:endParaRPr dirty="0"/>
          </a:p>
        </p:txBody>
      </p:sp>
      <p:sp>
        <p:nvSpPr>
          <p:cNvPr id="22" name="Shape"/>
          <p:cNvSpPr/>
          <p:nvPr/>
        </p:nvSpPr>
        <p:spPr>
          <a:xfrm>
            <a:off x="3504147" y="4811864"/>
            <a:ext cx="17269878" cy="4189261"/>
          </a:xfrm>
          <a:custGeom>
            <a:avLst/>
            <a:gdLst/>
            <a:ahLst/>
            <a:cxnLst>
              <a:cxn ang="0">
                <a:pos x="wd2" y="hd2"/>
              </a:cxn>
              <a:cxn ang="5400000">
                <a:pos x="wd2" y="hd2"/>
              </a:cxn>
              <a:cxn ang="10800000">
                <a:pos x="wd2" y="hd2"/>
              </a:cxn>
              <a:cxn ang="16200000">
                <a:pos x="wd2" y="hd2"/>
              </a:cxn>
            </a:cxnLst>
            <a:rect l="0" t="0" r="r" b="b"/>
            <a:pathLst>
              <a:path w="21600" h="21600" extrusionOk="0">
                <a:moveTo>
                  <a:pt x="0" y="19956"/>
                </a:moveTo>
                <a:lnTo>
                  <a:pt x="0" y="1644"/>
                </a:lnTo>
                <a:cubicBezTo>
                  <a:pt x="0" y="736"/>
                  <a:pt x="934" y="0"/>
                  <a:pt x="2087" y="0"/>
                </a:cubicBezTo>
                <a:lnTo>
                  <a:pt x="19513" y="0"/>
                </a:lnTo>
                <a:cubicBezTo>
                  <a:pt x="20666" y="0"/>
                  <a:pt x="21600" y="736"/>
                  <a:pt x="21600" y="1644"/>
                </a:cubicBezTo>
                <a:lnTo>
                  <a:pt x="21600" y="19956"/>
                </a:lnTo>
                <a:cubicBezTo>
                  <a:pt x="21600" y="20864"/>
                  <a:pt x="20666" y="21600"/>
                  <a:pt x="19513" y="21600"/>
                </a:cubicBezTo>
                <a:lnTo>
                  <a:pt x="2087" y="21600"/>
                </a:lnTo>
                <a:cubicBezTo>
                  <a:pt x="934" y="21600"/>
                  <a:pt x="0" y="20864"/>
                  <a:pt x="0" y="19956"/>
                </a:cubicBezTo>
                <a:close/>
              </a:path>
            </a:pathLst>
          </a:custGeom>
          <a:solidFill>
            <a:srgbClr val="F2F2F2"/>
          </a:solidFill>
          <a:ln w="12700">
            <a:miter lim="400000"/>
          </a:ln>
        </p:spPr>
        <p:txBody>
          <a:bodyPr lIns="45719" rIns="45719"/>
          <a:lstStyle/>
          <a:p>
            <a:pPr defTabSz="1219200"/>
          </a:p>
        </p:txBody>
      </p:sp>
      <p:sp>
        <p:nvSpPr>
          <p:cNvPr id="23" name="Is it possible to accurately model a network’s control and data planes as a function of its symbolic environment such that the model scales to enable verification of real networks?"/>
          <p:cNvSpPr/>
          <p:nvPr/>
        </p:nvSpPr>
        <p:spPr>
          <a:xfrm>
            <a:off x="4391212" y="5596382"/>
            <a:ext cx="16239938" cy="2677664"/>
          </a:xfrm>
          <a:prstGeom prst="rect">
            <a:avLst/>
          </a:prstGeom>
          <a:ln w="12700">
            <a:miter lim="400000"/>
          </a:ln>
        </p:spPr>
        <p:txBody>
          <a:bodyPr wrap="square" lIns="91444" tIns="91444" rIns="91444" bIns="91444">
            <a:spAutoFit/>
          </a:bodyPr>
          <a:lstStyle>
            <a:lvl1pPr defTabSz="1219200">
              <a:defRPr sz="5400">
                <a:solidFill>
                  <a:srgbClr val="808080"/>
                </a:solidFill>
              </a:defRPr>
            </a:lvl1pPr>
          </a:lstStyle>
          <a:p>
            <a:r>
              <a:rPr lang="en-US" dirty="0" smtClean="0"/>
              <a:t>We would like a </a:t>
            </a:r>
            <a:r>
              <a:rPr lang="en-US" b="1" dirty="0" smtClean="0"/>
              <a:t>scalable</a:t>
            </a:r>
            <a:r>
              <a:rPr lang="en-US" dirty="0" smtClean="0"/>
              <a:t> way to verify network properties for </a:t>
            </a:r>
            <a:r>
              <a:rPr lang="en-US" b="1" dirty="0" smtClean="0"/>
              <a:t>all possible data planes</a:t>
            </a:r>
            <a:r>
              <a:rPr lang="en-US" dirty="0" smtClean="0"/>
              <a:t> (packets</a:t>
            </a:r>
            <a:r>
              <a:rPr lang="en-US" dirty="0" smtClean="0"/>
              <a:t>, message </a:t>
            </a:r>
            <a:r>
              <a:rPr lang="en-US" dirty="0" smtClean="0"/>
              <a:t>orderings, environments</a:t>
            </a:r>
            <a:r>
              <a:rPr lang="en-US" dirty="0" smtClean="0"/>
              <a:t>, and </a:t>
            </a:r>
            <a:r>
              <a:rPr lang="en-US" dirty="0" smtClean="0"/>
              <a:t>k-failures)</a:t>
            </a:r>
            <a:endParaRPr dirty="0"/>
          </a:p>
        </p:txBody>
      </p:sp>
      <p:sp>
        <p:nvSpPr>
          <p:cNvPr id="24" name="‘‘"/>
          <p:cNvSpPr/>
          <p:nvPr/>
        </p:nvSpPr>
        <p:spPr>
          <a:xfrm>
            <a:off x="3083706" y="4927495"/>
            <a:ext cx="1790002" cy="2526921"/>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t>‘‘</a:t>
            </a:r>
          </a:p>
        </p:txBody>
      </p:sp>
      <p:sp>
        <p:nvSpPr>
          <p:cNvPr id="25" name="’’"/>
          <p:cNvSpPr/>
          <p:nvPr/>
        </p:nvSpPr>
        <p:spPr>
          <a:xfrm>
            <a:off x="19155591" y="7184813"/>
            <a:ext cx="1790002" cy="2526921"/>
          </a:xfrm>
          <a:prstGeom prst="rect">
            <a:avLst/>
          </a:prstGeom>
          <a:ln w="12700">
            <a:miter lim="400000"/>
          </a:ln>
        </p:spPr>
        <p:txBody>
          <a:bodyPr lIns="91444" tIns="91444" rIns="91444" bIns="91444">
            <a:spAutoFit/>
          </a:bodyPr>
          <a:lstStyle>
            <a:lvl1pPr algn="ctr" defTabSz="1219200">
              <a:defRPr sz="16600" spc="-300">
                <a:solidFill>
                  <a:schemeClr val="accent2"/>
                </a:solidFill>
                <a:latin typeface="Arial" panose="020B0604020202090204"/>
                <a:ea typeface="Arial" panose="020B0604020202090204"/>
                <a:cs typeface="Arial" panose="020B0604020202090204"/>
                <a:sym typeface="Arial" panose="020B0604020202090204"/>
              </a:defRPr>
            </a:lvl1pPr>
          </a:lstStyle>
          <a:p>
            <a:r>
              <a:rPr dirty="0"/>
              <a:t>’’</a:t>
            </a:r>
            <a:endParaRPr dirty="0"/>
          </a:p>
        </p:txBody>
      </p:sp>
    </p:spTree>
  </p:cSld>
  <p:clrMapOvr>
    <a:masterClrMapping/>
  </p:clrMapOvr>
  <p:transition spd="med" advTm="121"/>
  <p:timing>
    <p:tnLst>
      <p:par>
        <p:cTn id="1" dur="indefinite" restart="never" nodeType="tmRoot"/>
      </p:par>
    </p:tnLst>
  </p:timing>
</p:sld>
</file>

<file path=ppt/tags/tag1.xml><?xml version="1.0" encoding="utf-8"?>
<p:tagLst xmlns:p="http://schemas.openxmlformats.org/presentationml/2006/main">
  <p:tag name="TIMING" val="|0.1|0.1|0.1"/>
</p:tagLst>
</file>

<file path=ppt/tags/tag2.xml><?xml version="1.0" encoding="utf-8"?>
<p:tagLst xmlns:p="http://schemas.openxmlformats.org/presentationml/2006/main">
  <p:tag name="TIMING" val="|27.1"/>
</p:tagLst>
</file>

<file path=ppt/tags/tag3.xml><?xml version="1.0" encoding="utf-8"?>
<p:tagLst xmlns:p="http://schemas.openxmlformats.org/presentationml/2006/main">
  <p:tag name="TIMING" val="|27.1"/>
</p:tagLst>
</file>

<file path=ppt/theme/theme1.xml><?xml version="1.0" encoding="utf-8"?>
<a:theme xmlns:a="http://schemas.openxmlformats.org/drawingml/2006/main" name="Default Theme">
  <a:themeElements>
    <a:clrScheme name="Default Theme">
      <a:dk1>
        <a:srgbClr val="445469"/>
      </a:dk1>
      <a:lt1>
        <a:srgbClr val="FFFFFF"/>
      </a:lt1>
      <a:dk2>
        <a:srgbClr val="A7A7A7"/>
      </a:dk2>
      <a:lt2>
        <a:srgbClr val="535353"/>
      </a:lt2>
      <a:accent1>
        <a:srgbClr val="1EA185"/>
      </a:accent1>
      <a:accent2>
        <a:srgbClr val="9BBB5C"/>
      </a:accent2>
      <a:accent3>
        <a:srgbClr val="F29B26"/>
      </a:accent3>
      <a:accent4>
        <a:srgbClr val="BD392F"/>
      </a:accent4>
      <a:accent5>
        <a:srgbClr val="445469"/>
      </a:accent5>
      <a:accent6>
        <a:srgbClr val="262F3B"/>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Default Theme">
      <a:dk1>
        <a:srgbClr val="000000"/>
      </a:dk1>
      <a:lt1>
        <a:srgbClr val="FFFFFF"/>
      </a:lt1>
      <a:dk2>
        <a:srgbClr val="A7A7A7"/>
      </a:dk2>
      <a:lt2>
        <a:srgbClr val="535353"/>
      </a:lt2>
      <a:accent1>
        <a:srgbClr val="1EA185"/>
      </a:accent1>
      <a:accent2>
        <a:srgbClr val="9BBB5C"/>
      </a:accent2>
      <a:accent3>
        <a:srgbClr val="F29B26"/>
      </a:accent3>
      <a:accent4>
        <a:srgbClr val="BD392F"/>
      </a:accent4>
      <a:accent5>
        <a:srgbClr val="445469"/>
      </a:accent5>
      <a:accent6>
        <a:srgbClr val="262F3B"/>
      </a:accent6>
      <a:hlink>
        <a:srgbClr val="0000FF"/>
      </a:hlink>
      <a:folHlink>
        <a:srgbClr val="FF00FF"/>
      </a:folHlink>
    </a:clrScheme>
    <a:fontScheme name="Default Theme">
      <a:majorFont>
        <a:latin typeface="Helvetica"/>
        <a:ea typeface="Helvetica"/>
        <a:cs typeface="Helvetica"/>
      </a:majorFont>
      <a:minorFont>
        <a:latin typeface="Helvetica"/>
        <a:ea typeface="Helvetica"/>
        <a:cs typeface="Helvetica"/>
      </a:minorFont>
    </a:fontScheme>
    <a:fmtScheme name="Default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1828165"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5"/>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9446</Words>
  <Application>WPS 表格</Application>
  <PresentationFormat>Custom</PresentationFormat>
  <Paragraphs>1425</Paragraphs>
  <Slides>40</Slides>
  <Notes>24</Notes>
  <HiddenSlides>1</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40</vt:i4>
      </vt:variant>
    </vt:vector>
  </HeadingPairs>
  <TitlesOfParts>
    <vt:vector size="61" baseType="lpstr">
      <vt:lpstr>Arial</vt:lpstr>
      <vt:lpstr>宋体</vt:lpstr>
      <vt:lpstr>Wingdings</vt:lpstr>
      <vt:lpstr>Helvetica</vt:lpstr>
      <vt:lpstr>Lato Bold</vt:lpstr>
      <vt:lpstr>Thonburi</vt:lpstr>
      <vt:lpstr>Arial</vt:lpstr>
      <vt:lpstr>Open Sans</vt:lpstr>
      <vt:lpstr>苹方-简</vt:lpstr>
      <vt:lpstr>微软雅黑</vt:lpstr>
      <vt:lpstr>汉仪旗黑</vt:lpstr>
      <vt:lpstr>宋体</vt:lpstr>
      <vt:lpstr>Arial Unicode MS</vt:lpstr>
      <vt:lpstr>Gill Sans</vt:lpstr>
      <vt:lpstr>Helvetica</vt:lpstr>
      <vt:lpstr>Times</vt:lpstr>
      <vt:lpstr>Times New Roman</vt:lpstr>
      <vt:lpstr>Calibri</vt:lpstr>
      <vt:lpstr>Helvetica Neue</vt:lpstr>
      <vt:lpstr>汉仪书宋二KW</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晴</cp:lastModifiedBy>
  <cp:revision>714</cp:revision>
  <dcterms:created xsi:type="dcterms:W3CDTF">2024-09-25T03:20:30Z</dcterms:created>
  <dcterms:modified xsi:type="dcterms:W3CDTF">2024-09-25T03:20:30Z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23CA40B74542BA7D7E81F366EC753C56_43</vt:lpwstr>
  </property>
  <property fmtid="{D5CDD505-2E9C-101B-9397-08002B2CF9AE}" pid="3" name="KSOProductBuildVer">
    <vt:lpwstr>2052-6.5.2.8766</vt:lpwstr>
  </property>
</Properties>
</file>