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06" r:id="rId4"/>
    <p:sldId id="313" r:id="rId5"/>
    <p:sldId id="312" r:id="rId6"/>
    <p:sldId id="314" r:id="rId7"/>
    <p:sldId id="310" r:id="rId8"/>
    <p:sldId id="294" r:id="rId9"/>
    <p:sldId id="302" r:id="rId10"/>
    <p:sldId id="303" r:id="rId11"/>
    <p:sldId id="304" r:id="rId12"/>
    <p:sldId id="305" r:id="rId13"/>
    <p:sldId id="295" r:id="rId14"/>
    <p:sldId id="307" r:id="rId15"/>
    <p:sldId id="297" r:id="rId16"/>
    <p:sldId id="316" r:id="rId17"/>
    <p:sldId id="315" r:id="rId18"/>
    <p:sldId id="317" r:id="rId19"/>
    <p:sldId id="291" r:id="rId20"/>
    <p:sldId id="258" r:id="rId21"/>
    <p:sldId id="292" r:id="rId22"/>
    <p:sldId id="318" r:id="rId23"/>
    <p:sldId id="299" r:id="rId24"/>
    <p:sldId id="308" r:id="rId25"/>
    <p:sldId id="309" r:id="rId26"/>
    <p:sldId id="261" r:id="rId27"/>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3A5"/>
    <a:srgbClr val="C0B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5" autoAdjust="0"/>
    <p:restoredTop sz="94660"/>
  </p:normalViewPr>
  <p:slideViewPr>
    <p:cSldViewPr>
      <p:cViewPr varScale="1">
        <p:scale>
          <a:sx n="73" d="100"/>
          <a:sy n="73" d="100"/>
        </p:scale>
        <p:origin x="124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41DE25EB-3200-4BC2-BBE7-4165890A8E13}">
      <dgm:prSet custT="1"/>
      <dgm:spPr>
        <a:solidFill>
          <a:srgbClr val="0063A5"/>
        </a:solidFill>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3600" dirty="0">
              <a:solidFill>
                <a:srgbClr val="0063A5"/>
              </a:solidFill>
            </a:rPr>
            <a:t>Vue</a:t>
          </a:r>
          <a:endParaRPr lang="zh-CN" sz="3600" dirty="0">
            <a:solidFill>
              <a:srgbClr val="0063A5"/>
            </a:solidFill>
          </a:endParaRPr>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a:solidFill>
          <a:srgbClr val="0063A5"/>
        </a:solidFill>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a:solidFill>
          <a:srgbClr val="0063A5"/>
        </a:solidFill>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3600" dirty="0">
              <a:solidFill>
                <a:srgbClr val="0063A5"/>
              </a:solidFill>
            </a:rPr>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3600" dirty="0">
              <a:solidFill>
                <a:srgbClr val="0063A5"/>
              </a:solidFill>
            </a:rPr>
            <a:t>Django</a:t>
          </a:r>
          <a:endParaRPr lang="zh-CN" sz="3600" dirty="0">
            <a:solidFill>
              <a:srgbClr val="0063A5"/>
            </a:solidFill>
          </a:endParaRPr>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BA344170-75D4-4DBE-BB97-C69BFBF24D0B}">
      <dgm:prSet custT="1"/>
      <dgm:spPr>
        <a:solidFill>
          <a:srgbClr val="0063A5"/>
        </a:solidFill>
      </dgm:spPr>
      <dgm:t>
        <a:bodyPr/>
        <a:lstStyle/>
        <a:p>
          <a:r>
            <a:rPr lang="zh-CN" altLang="en-US" sz="4400"/>
            <a:t>数据库</a:t>
          </a:r>
          <a:endParaRPr lang="zh-CN" sz="4400" dirty="0">
            <a:solidFill>
              <a:srgbClr val="0063A5"/>
            </a:solidFill>
          </a:endParaRPr>
        </a:p>
      </dgm:t>
    </dgm:pt>
    <dgm:pt modelId="{030F6AB7-3067-49A1-926E-D51E62DAA5E3}" type="parTrans" cxnId="{EF520789-BD44-4FAC-8159-9387A82D81F9}">
      <dgm:prSet/>
      <dgm:spPr/>
      <dgm:t>
        <a:bodyPr/>
        <a:lstStyle/>
        <a:p>
          <a:endParaRPr lang="en-US"/>
        </a:p>
      </dgm:t>
    </dgm:pt>
    <dgm:pt modelId="{B63DE8C8-5229-4311-9403-760C1C6F8003}" type="sibTrans" cxnId="{EF520789-BD44-4FAC-8159-9387A82D81F9}">
      <dgm:prSet/>
      <dgm:spPr/>
      <dgm:t>
        <a:bodyPr/>
        <a:lstStyle/>
        <a:p>
          <a:endParaRPr lang="en-US"/>
        </a:p>
      </dgm:t>
    </dgm:pt>
    <dgm:pt modelId="{E557022A-B7F0-42FB-A5E1-EE62220B7B9A}">
      <dgm:prSet custT="1"/>
      <dgm:spPr/>
      <dgm:t>
        <a:bodyPr/>
        <a:lstStyle/>
        <a:p>
          <a:r>
            <a:rPr lang="zh-CN" altLang="en-US" sz="3600" dirty="0">
              <a:solidFill>
                <a:srgbClr val="0063A5"/>
              </a:solidFill>
            </a:rPr>
            <a:t>关系图</a:t>
          </a:r>
        </a:p>
      </dgm:t>
    </dgm:pt>
    <dgm:pt modelId="{58A7F455-AADB-44F0-B335-89B3CC6F0172}" type="parTrans" cxnId="{EDE3615F-8C02-4C05-AF2D-76BC7A823718}">
      <dgm:prSet/>
      <dgm:spPr/>
      <dgm:t>
        <a:bodyPr/>
        <a:lstStyle/>
        <a:p>
          <a:endParaRPr lang="en-US"/>
        </a:p>
      </dgm:t>
    </dgm:pt>
    <dgm:pt modelId="{672996DD-D935-4D08-9D19-9AF4DAF36FA1}" type="sibTrans" cxnId="{EDE3615F-8C02-4C05-AF2D-76BC7A823718}">
      <dgm:prSet/>
      <dgm:spPr/>
      <dgm:t>
        <a:bodyPr/>
        <a:lstStyle/>
        <a:p>
          <a:endParaRPr lang="en-US"/>
        </a:p>
      </dgm:t>
    </dgm:pt>
    <dgm:pt modelId="{1EF38A48-C418-43E5-8B8C-1A84D1C93CB3}">
      <dgm:prSet custT="1"/>
      <dgm:spPr/>
      <dgm:t>
        <a:bodyPr/>
        <a:lstStyle/>
        <a:p>
          <a:r>
            <a:rPr lang="zh-CN" altLang="en-US" sz="3600" dirty="0">
              <a:solidFill>
                <a:srgbClr val="0063A5"/>
              </a:solidFill>
            </a:rPr>
            <a:t>增删改查</a:t>
          </a:r>
        </a:p>
      </dgm:t>
    </dgm:pt>
    <dgm:pt modelId="{668426CF-5C68-4D07-B9CA-B874DB46E9C7}" type="parTrans" cxnId="{06FEA9DB-F671-4910-A72C-2C785B5687E6}">
      <dgm:prSet/>
      <dgm:spPr/>
      <dgm:t>
        <a:bodyPr/>
        <a:lstStyle/>
        <a:p>
          <a:endParaRPr lang="en-US"/>
        </a:p>
      </dgm:t>
    </dgm:pt>
    <dgm:pt modelId="{B9AE4D96-1A5B-437D-B932-58C45AF78C2D}" type="sibTrans" cxnId="{06FEA9DB-F671-4910-A72C-2C785B5687E6}">
      <dgm:prSet/>
      <dgm:spPr/>
      <dgm:t>
        <a:bodyPr/>
        <a:lstStyle/>
        <a:p>
          <a:endParaRPr lang="en-US"/>
        </a:p>
      </dgm:t>
    </dgm:pt>
    <dgm:pt modelId="{61DDFCB7-359B-4741-B722-E83833A52350}">
      <dgm:prSet custT="1"/>
      <dgm:spPr>
        <a:solidFill>
          <a:srgbClr val="0063A5"/>
        </a:solidFill>
      </dgm:spPr>
      <dgm:t>
        <a:bodyPr/>
        <a:lstStyle/>
        <a:p>
          <a:r>
            <a:rPr lang="zh-CN" altLang="en-US" sz="4800" dirty="0"/>
            <a:t>设计</a:t>
          </a:r>
        </a:p>
      </dgm:t>
    </dgm:pt>
    <dgm:pt modelId="{8468EA45-CE18-430D-907F-3E1942384132}" type="parTrans" cxnId="{8A0E61CE-768C-4697-9B81-A2820B3163ED}">
      <dgm:prSet/>
      <dgm:spPr/>
      <dgm:t>
        <a:bodyPr/>
        <a:lstStyle/>
        <a:p>
          <a:endParaRPr lang="en-US"/>
        </a:p>
      </dgm:t>
    </dgm:pt>
    <dgm:pt modelId="{1A8C95BE-4480-421D-8D74-1E687E2EFF12}" type="sibTrans" cxnId="{8A0E61CE-768C-4697-9B81-A2820B3163ED}">
      <dgm:prSet/>
      <dgm:spPr/>
      <dgm:t>
        <a:bodyPr/>
        <a:lstStyle/>
        <a:p>
          <a:endParaRPr lang="en-US"/>
        </a:p>
      </dgm:t>
    </dgm:pt>
    <dgm:pt modelId="{BFFF51C0-6028-4059-8E4A-1250149E3A08}">
      <dgm:prSet custT="1"/>
      <dgm:spPr>
        <a:solidFill>
          <a:schemeClr val="lt1">
            <a:hueOff val="0"/>
            <a:satOff val="0"/>
            <a:lumOff val="0"/>
            <a:alpha val="90000"/>
          </a:schemeClr>
        </a:solidFill>
      </dgm:spPr>
      <dgm:t>
        <a:bodyPr/>
        <a:lstStyle/>
        <a:p>
          <a:r>
            <a:rPr lang="zh-CN" altLang="en-US" sz="3600" dirty="0">
              <a:solidFill>
                <a:srgbClr val="0063A5"/>
              </a:solidFill>
            </a:rPr>
            <a:t>系统要求</a:t>
          </a:r>
        </a:p>
      </dgm:t>
    </dgm:pt>
    <dgm:pt modelId="{35A542A6-E1A0-4E58-BECB-BDE9081AF065}" type="parTrans" cxnId="{5646F453-8220-483D-85C2-7067B7C7F876}">
      <dgm:prSet/>
      <dgm:spPr/>
      <dgm:t>
        <a:bodyPr/>
        <a:lstStyle/>
        <a:p>
          <a:endParaRPr lang="en-US"/>
        </a:p>
      </dgm:t>
    </dgm:pt>
    <dgm:pt modelId="{1D32579C-1F37-4917-AB5C-BB3320C76B28}" type="sibTrans" cxnId="{5646F453-8220-483D-85C2-7067B7C7F876}">
      <dgm:prSet/>
      <dgm:spPr/>
      <dgm:t>
        <a:bodyPr/>
        <a:lstStyle/>
        <a:p>
          <a:endParaRPr lang="en-US"/>
        </a:p>
      </dgm:t>
    </dgm:pt>
    <dgm:pt modelId="{AE5E67EB-CA66-47BE-9A28-5D8F4E93E727}">
      <dgm:prSet custT="1"/>
      <dgm:spPr>
        <a:solidFill>
          <a:schemeClr val="lt1">
            <a:hueOff val="0"/>
            <a:satOff val="0"/>
            <a:lumOff val="0"/>
            <a:alpha val="90000"/>
          </a:schemeClr>
        </a:solidFill>
      </dgm:spPr>
      <dgm:t>
        <a:bodyPr/>
        <a:lstStyle/>
        <a:p>
          <a:r>
            <a:rPr lang="zh-CN" altLang="en-US" sz="3600" dirty="0">
              <a:solidFill>
                <a:srgbClr val="0063A5"/>
              </a:solidFill>
            </a:rPr>
            <a:t>系统设计</a:t>
          </a:r>
        </a:p>
      </dgm:t>
    </dgm:pt>
    <dgm:pt modelId="{CC3961CE-F63A-48B1-A338-A30C1793675F}" type="parTrans" cxnId="{402E96DC-1DE9-4B90-9C95-211610AF248B}">
      <dgm:prSet/>
      <dgm:spPr/>
      <dgm:t>
        <a:bodyPr/>
        <a:lstStyle/>
        <a:p>
          <a:endParaRPr lang="en-US"/>
        </a:p>
      </dgm:t>
    </dgm:pt>
    <dgm:pt modelId="{E29FA3FA-263D-45A9-A5AF-92BD4A10D637}" type="sibTrans" cxnId="{402E96DC-1DE9-4B90-9C95-211610AF248B}">
      <dgm:prSet/>
      <dgm:spPr/>
      <dgm:t>
        <a:bodyPr/>
        <a:lstStyle/>
        <a:p>
          <a:endParaRPr lang="en-US"/>
        </a:p>
      </dgm:t>
    </dgm:pt>
    <dgm:pt modelId="{2E648CFE-5A6D-4F3E-951D-EA84CB7EFA01}">
      <dgm:prSet custT="1"/>
      <dgm:spPr/>
      <dgm:t>
        <a:bodyPr/>
        <a:lstStyle/>
        <a:p>
          <a:r>
            <a:rPr lang="zh-CN" altLang="en-US" sz="3600" dirty="0">
              <a:solidFill>
                <a:srgbClr val="0063A5"/>
              </a:solidFill>
            </a:rPr>
            <a:t>表设计</a:t>
          </a:r>
        </a:p>
      </dgm:t>
    </dgm:pt>
    <dgm:pt modelId="{A44E2DB2-7C5A-4B04-9245-720D18EE7A57}" type="parTrans" cxnId="{EB127298-6AD1-4C21-ADBD-92B6B39F5AB8}">
      <dgm:prSet/>
      <dgm:spPr/>
      <dgm:t>
        <a:bodyPr/>
        <a:lstStyle/>
        <a:p>
          <a:endParaRPr lang="zh-CN" altLang="en-US"/>
        </a:p>
      </dgm:t>
    </dgm:pt>
    <dgm:pt modelId="{FB94F3B1-EBA0-49A9-ACED-EC3B897CF984}" type="sibTrans" cxnId="{EB127298-6AD1-4C21-ADBD-92B6B39F5AB8}">
      <dgm:prSet/>
      <dgm:spPr/>
      <dgm:t>
        <a:bodyPr/>
        <a:lstStyle/>
        <a:p>
          <a:endParaRPr lang="zh-CN" alt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6697A688-AAE3-4356-9EC3-E9B18BE691CD}" type="pres">
      <dgm:prSet presAssocID="{61DDFCB7-359B-4741-B722-E83833A52350}" presName="root" presStyleCnt="0"/>
      <dgm:spPr/>
    </dgm:pt>
    <dgm:pt modelId="{1521F748-F47B-4FAF-B044-3CE07116F296}" type="pres">
      <dgm:prSet presAssocID="{61DDFCB7-359B-4741-B722-E83833A52350}" presName="rootComposite" presStyleCnt="0"/>
      <dgm:spPr/>
    </dgm:pt>
    <dgm:pt modelId="{214CACAF-3CAE-4412-8E35-6D6EF629865F}" type="pres">
      <dgm:prSet presAssocID="{61DDFCB7-359B-4741-B722-E83833A52350}" presName="rootText" presStyleLbl="node1" presStyleIdx="0" presStyleCnt="5" custScaleX="71601" custScaleY="59414"/>
      <dgm:spPr/>
    </dgm:pt>
    <dgm:pt modelId="{0D7A09A3-BE8A-4D45-8962-FBFC876394C5}" type="pres">
      <dgm:prSet presAssocID="{61DDFCB7-359B-4741-B722-E83833A52350}" presName="rootConnector" presStyleLbl="node1" presStyleIdx="0" presStyleCnt="5"/>
      <dgm:spPr/>
    </dgm:pt>
    <dgm:pt modelId="{6487753F-CFD4-4560-805A-E3719F53E804}" type="pres">
      <dgm:prSet presAssocID="{61DDFCB7-359B-4741-B722-E83833A52350}" presName="childShape" presStyleCnt="0"/>
      <dgm:spPr/>
    </dgm:pt>
    <dgm:pt modelId="{0D36D5F2-CD23-4D44-8088-5D930BA04326}" type="pres">
      <dgm:prSet presAssocID="{35A542A6-E1A0-4E58-BECB-BDE9081AF065}" presName="Name13" presStyleLbl="parChTrans1D2" presStyleIdx="0" presStyleCnt="8"/>
      <dgm:spPr/>
    </dgm:pt>
    <dgm:pt modelId="{B063CAD7-BCDE-4C7B-8800-A2ACA6F5D403}" type="pres">
      <dgm:prSet presAssocID="{BFFF51C0-6028-4059-8E4A-1250149E3A08}" presName="childText" presStyleLbl="bgAcc1" presStyleIdx="0" presStyleCnt="8" custScaleX="89355" custScaleY="59204">
        <dgm:presLayoutVars>
          <dgm:bulletEnabled val="1"/>
        </dgm:presLayoutVars>
      </dgm:prSet>
      <dgm:spPr/>
    </dgm:pt>
    <dgm:pt modelId="{3A5CFBAE-B1F9-4C38-9498-57A55D8259FC}" type="pres">
      <dgm:prSet presAssocID="{CC3961CE-F63A-48B1-A338-A30C1793675F}" presName="Name13" presStyleLbl="parChTrans1D2" presStyleIdx="1" presStyleCnt="8"/>
      <dgm:spPr/>
    </dgm:pt>
    <dgm:pt modelId="{A6E28618-1E09-40DB-B204-C3F8E9F42C03}" type="pres">
      <dgm:prSet presAssocID="{AE5E67EB-CA66-47BE-9A28-5D8F4E93E727}" presName="childText" presStyleLbl="bgAcc1" presStyleIdx="1" presStyleCnt="8" custScaleX="89355" custScaleY="59204">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5" custScaleX="71574" custScaleY="59308"/>
      <dgm:spPr/>
    </dgm:pt>
    <dgm:pt modelId="{5EFBB080-496B-4D1A-BF77-8EBD6A01862D}" type="pres">
      <dgm:prSet presAssocID="{41DE25EB-3200-4BC2-BBE7-4165890A8E13}" presName="rootConnector" presStyleLbl="node1" presStyleIdx="1" presStyleCnt="5"/>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8"/>
      <dgm:spPr/>
    </dgm:pt>
    <dgm:pt modelId="{1384FA6C-5CFC-4805-AAAC-ADE91D1422CD}" type="pres">
      <dgm:prSet presAssocID="{682B473C-1D87-4501-B421-05C3B5E21AAE}" presName="childText" presStyleLbl="bgAcc1" presStyleIdx="2" presStyleCnt="8"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8"/>
      <dgm:spPr/>
    </dgm:pt>
    <dgm:pt modelId="{932211CC-97CE-49C7-9CF1-EEAAF87943D4}" type="pres">
      <dgm:prSet presAssocID="{41BF5CF9-0D26-4C3A-A5CC-8D6997935895}" presName="childText" presStyleLbl="bgAcc1" presStyleIdx="3" presStyleCnt="8"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5" custScaleX="71574" custScaleY="59308"/>
      <dgm:spPr/>
    </dgm:pt>
    <dgm:pt modelId="{0E8B98FC-A77F-4F3A-B42B-B042F78FBF1A}" type="pres">
      <dgm:prSet presAssocID="{418AE388-7B2E-44B9-A60D-6A9ABA32000F}" presName="rootConnector" presStyleLbl="node1" presStyleIdx="2" presStyleCnt="5"/>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8"/>
      <dgm:spPr/>
    </dgm:pt>
    <dgm:pt modelId="{688308FF-C4BB-4D7B-8F2F-05AACF677FFC}" type="pres">
      <dgm:prSet presAssocID="{BB3DF6B0-515D-4BBA-9915-DF0882F75F40}" presName="childText" presStyleLbl="bgAcc1" presStyleIdx="4" presStyleCnt="8" custScaleX="89291" custScaleY="59250">
        <dgm:presLayoutVars>
          <dgm:bulletEnabled val="1"/>
        </dgm:presLayoutVars>
      </dgm:prSet>
      <dgm:spPr/>
    </dgm:pt>
    <dgm:pt modelId="{B20630AF-B773-43F6-8A6A-44FF8CE6E217}" type="pres">
      <dgm:prSet presAssocID="{BA344170-75D4-4DBE-BB97-C69BFBF24D0B}" presName="root" presStyleCnt="0"/>
      <dgm:spPr/>
    </dgm:pt>
    <dgm:pt modelId="{F7FE14D0-9EBB-434B-97B9-24A2E993C220}" type="pres">
      <dgm:prSet presAssocID="{BA344170-75D4-4DBE-BB97-C69BFBF24D0B}" presName="rootComposite" presStyleCnt="0"/>
      <dgm:spPr/>
    </dgm:pt>
    <dgm:pt modelId="{363B9851-BBC8-47B8-9FEA-2273A9E8ADB7}" type="pres">
      <dgm:prSet presAssocID="{BA344170-75D4-4DBE-BB97-C69BFBF24D0B}" presName="rootText" presStyleLbl="node1" presStyleIdx="3" presStyleCnt="5" custScaleX="71522" custScaleY="59296"/>
      <dgm:spPr/>
    </dgm:pt>
    <dgm:pt modelId="{E03E0D65-B7A2-4936-A18D-07E7C9953BBD}" type="pres">
      <dgm:prSet presAssocID="{BA344170-75D4-4DBE-BB97-C69BFBF24D0B}" presName="rootConnector" presStyleLbl="node1" presStyleIdx="3" presStyleCnt="5"/>
      <dgm:spPr/>
    </dgm:pt>
    <dgm:pt modelId="{6ED8E070-4F9E-4E85-9118-0C5796560037}" type="pres">
      <dgm:prSet presAssocID="{BA344170-75D4-4DBE-BB97-C69BFBF24D0B}" presName="childShape" presStyleCnt="0"/>
      <dgm:spPr/>
    </dgm:pt>
    <dgm:pt modelId="{F9804FB6-A17C-4B6A-9EA8-5DE291B366B0}" type="pres">
      <dgm:prSet presAssocID="{58A7F455-AADB-44F0-B335-89B3CC6F0172}" presName="Name13" presStyleLbl="parChTrans1D2" presStyleIdx="5" presStyleCnt="8"/>
      <dgm:spPr/>
    </dgm:pt>
    <dgm:pt modelId="{264D990B-69D5-40B0-B7AC-B389B4C57F3F}" type="pres">
      <dgm:prSet presAssocID="{E557022A-B7F0-42FB-A5E1-EE62220B7B9A}" presName="childText" presStyleLbl="bgAcc1" presStyleIdx="5" presStyleCnt="8" custScaleX="89291" custScaleY="59250">
        <dgm:presLayoutVars>
          <dgm:bulletEnabled val="1"/>
        </dgm:presLayoutVars>
      </dgm:prSet>
      <dgm:spPr/>
    </dgm:pt>
    <dgm:pt modelId="{EAE723E1-2CEE-4E2C-AFFE-68AFF4AA3BDE}" type="pres">
      <dgm:prSet presAssocID="{A44E2DB2-7C5A-4B04-9245-720D18EE7A57}" presName="Name13" presStyleLbl="parChTrans1D2" presStyleIdx="6" presStyleCnt="8"/>
      <dgm:spPr/>
    </dgm:pt>
    <dgm:pt modelId="{CB22D5A3-4C95-43BE-97C5-5EFD8E1747F3}" type="pres">
      <dgm:prSet presAssocID="{2E648CFE-5A6D-4F3E-951D-EA84CB7EFA01}" presName="childText" presStyleLbl="bgAcc1" presStyleIdx="6" presStyleCnt="8" custScaleX="89342" custScaleY="59160">
        <dgm:presLayoutVars>
          <dgm:bulletEnabled val="1"/>
        </dgm:presLayoutVars>
      </dgm:prSet>
      <dgm:spPr/>
    </dgm:pt>
    <dgm:pt modelId="{1DD020AD-51B3-42C2-B5AE-62B492CA57F2}" type="pres">
      <dgm:prSet presAssocID="{668426CF-5C68-4D07-B9CA-B874DB46E9C7}" presName="Name13" presStyleLbl="parChTrans1D2" presStyleIdx="7" presStyleCnt="8"/>
      <dgm:spPr/>
    </dgm:pt>
    <dgm:pt modelId="{4CA2BD2D-A97D-4A62-84C9-D5AEB7DDF11D}" type="pres">
      <dgm:prSet presAssocID="{1EF38A48-C418-43E5-8B8C-1A84D1C93CB3}" presName="childText" presStyleLbl="bgAcc1" presStyleIdx="7" presStyleCnt="8"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4" presStyleCnt="5" custScaleX="71510" custScaleY="59260"/>
      <dgm:spPr/>
    </dgm:pt>
    <dgm:pt modelId="{11C99B1F-BE7A-4D2B-A89A-9BA1219E1343}" type="pres">
      <dgm:prSet presAssocID="{7C9AC141-9004-419A-8578-2B9A84BD2D7B}" presName="rootConnector" presStyleLbl="node1" presStyleIdx="4" presStyleCnt="5"/>
      <dgm:spPr/>
    </dgm:pt>
    <dgm:pt modelId="{6AAB8268-E9DB-4B9A-B7E0-4DAAD4C75E50}" type="pres">
      <dgm:prSet presAssocID="{7C9AC141-9004-419A-8578-2B9A84BD2D7B}" presName="childShape" presStyleCnt="0"/>
      <dgm:spPr/>
    </dgm:pt>
  </dgm:ptLst>
  <dgm:cxnLst>
    <dgm:cxn modelId="{B21FBD04-6DBE-4983-86B1-55A4464BB37F}" type="presOf" srcId="{CC3961CE-F63A-48B1-A338-A30C1793675F}" destId="{3A5CFBAE-B1F9-4C38-9498-57A55D8259FC}" srcOrd="0" destOrd="0" presId="urn:microsoft.com/office/officeart/2005/8/layout/hierarchy3"/>
    <dgm:cxn modelId="{FB9A6106-B809-40A0-8C6E-4E68C4FCFC9A}" type="presOf" srcId="{668426CF-5C68-4D07-B9CA-B874DB46E9C7}" destId="{1DD020AD-51B3-42C2-B5AE-62B492CA57F2}" srcOrd="0" destOrd="0" presId="urn:microsoft.com/office/officeart/2005/8/layout/hierarchy3"/>
    <dgm:cxn modelId="{31F4A314-ABCF-4FB7-8FD3-DA9FEEB50EBE}" type="presOf" srcId="{41DE25EB-3200-4BC2-BBE7-4165890A8E13}" destId="{769FC335-B1A4-446D-A39A-E2F33015FA14}" srcOrd="0" destOrd="0" presId="urn:microsoft.com/office/officeart/2005/8/layout/hierarchy3"/>
    <dgm:cxn modelId="{DEED9D22-7A62-4836-8E62-438116B03A51}" type="presOf" srcId="{2E648CFE-5A6D-4F3E-951D-EA84CB7EFA01}" destId="{CB22D5A3-4C95-43BE-97C5-5EFD8E1747F3}"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FACF7D32-4CE5-43F0-8544-7A57D3F39FF7}" srcId="{41DE25EB-3200-4BC2-BBE7-4165890A8E13}" destId="{682B473C-1D87-4501-B421-05C3B5E21AAE}" srcOrd="0" destOrd="0" parTransId="{31EB74C1-4889-473C-BE97-AC039D5626CD}" sibTransId="{40E16210-A09A-4C8E-88DE-4E3A8B7640C0}"/>
    <dgm:cxn modelId="{5424FF34-AA53-4493-927F-3E6CCAD111B7}" type="presOf" srcId="{61DDFCB7-359B-4741-B722-E83833A52350}" destId="{0D7A09A3-BE8A-4D45-8962-FBFC876394C5}"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EDE3615F-8C02-4C05-AF2D-76BC7A823718}" srcId="{BA344170-75D4-4DBE-BB97-C69BFBF24D0B}" destId="{E557022A-B7F0-42FB-A5E1-EE62220B7B9A}" srcOrd="0" destOrd="0" parTransId="{58A7F455-AADB-44F0-B335-89B3CC6F0172}" sibTransId="{672996DD-D935-4D08-9D19-9AF4DAF36FA1}"/>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1193D449-3861-4343-91B6-0BDE09CDC93C}" type="presOf" srcId="{35A542A6-E1A0-4E58-BECB-BDE9081AF065}" destId="{0D36D5F2-CD23-4D44-8088-5D930BA04326}" srcOrd="0" destOrd="0" presId="urn:microsoft.com/office/officeart/2005/8/layout/hierarchy3"/>
    <dgm:cxn modelId="{5646F453-8220-483D-85C2-7067B7C7F876}" srcId="{61DDFCB7-359B-4741-B722-E83833A52350}" destId="{BFFF51C0-6028-4059-8E4A-1250149E3A08}" srcOrd="0" destOrd="0" parTransId="{35A542A6-E1A0-4E58-BECB-BDE9081AF065}" sibTransId="{1D32579C-1F37-4917-AB5C-BB3320C76B28}"/>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52836359-8B46-4327-A79B-483CA7F9D2B2}" type="presOf" srcId="{BA344170-75D4-4DBE-BB97-C69BFBF24D0B}" destId="{363B9851-BBC8-47B8-9FEA-2273A9E8ADB7}" srcOrd="0" destOrd="0" presId="urn:microsoft.com/office/officeart/2005/8/layout/hierarchy3"/>
    <dgm:cxn modelId="{46C43D7D-0379-4AF6-8DF3-C14F7780430F}" type="presOf" srcId="{BB3DF6B0-515D-4BBA-9915-DF0882F75F40}" destId="{688308FF-C4BB-4D7B-8F2F-05AACF677FFC}" srcOrd="0" destOrd="0" presId="urn:microsoft.com/office/officeart/2005/8/layout/hierarchy3"/>
    <dgm:cxn modelId="{5B769D7F-A908-4B90-B32A-2067D3C84EDB}" type="presOf" srcId="{58A7F455-AADB-44F0-B335-89B3CC6F0172}" destId="{F9804FB6-A17C-4B6A-9EA8-5DE291B366B0}"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D8558288-89A4-4D58-AC9D-04BA8956E79D}" type="presOf" srcId="{418AE388-7B2E-44B9-A60D-6A9ABA32000F}" destId="{ED4E72A8-EEA8-47DC-A9D5-2199765393FB}" srcOrd="0" destOrd="0" presId="urn:microsoft.com/office/officeart/2005/8/layout/hierarchy3"/>
    <dgm:cxn modelId="{EF520789-BD44-4FAC-8159-9387A82D81F9}" srcId="{634192E5-90F3-4352-BE11-DA23DA6EC9B0}" destId="{BA344170-75D4-4DBE-BB97-C69BFBF24D0B}" srcOrd="3" destOrd="0" parTransId="{030F6AB7-3067-49A1-926E-D51E62DAA5E3}" sibTransId="{B63DE8C8-5229-4311-9403-760C1C6F8003}"/>
    <dgm:cxn modelId="{EA9D358A-EB53-4A8F-81D1-BFEF41268440}" srcId="{634192E5-90F3-4352-BE11-DA23DA6EC9B0}" destId="{7C9AC141-9004-419A-8578-2B9A84BD2D7B}" srcOrd="4"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BA659595-53D0-49B3-B482-9BAF930A3CFB}" type="presOf" srcId="{BA344170-75D4-4DBE-BB97-C69BFBF24D0B}" destId="{E03E0D65-B7A2-4936-A18D-07E7C9953BBD}" srcOrd="1" destOrd="0" presId="urn:microsoft.com/office/officeart/2005/8/layout/hierarchy3"/>
    <dgm:cxn modelId="{EB127298-6AD1-4C21-ADBD-92B6B39F5AB8}" srcId="{BA344170-75D4-4DBE-BB97-C69BFBF24D0B}" destId="{2E648CFE-5A6D-4F3E-951D-EA84CB7EFA01}" srcOrd="1" destOrd="0" parTransId="{A44E2DB2-7C5A-4B04-9245-720D18EE7A57}" sibTransId="{FB94F3B1-EBA0-49A9-ACED-EC3B897CF984}"/>
    <dgm:cxn modelId="{5E7A419B-ED4E-4B13-9A03-B120DC3A8730}" type="presOf" srcId="{31EB74C1-4889-473C-BE97-AC039D5626CD}" destId="{A6DF4237-07FF-4103-BEDE-25002D02DADE}" srcOrd="0" destOrd="0" presId="urn:microsoft.com/office/officeart/2005/8/layout/hierarchy3"/>
    <dgm:cxn modelId="{705C44AB-2751-4FD0-9719-A8D5922B430A}" type="presOf" srcId="{E557022A-B7F0-42FB-A5E1-EE62220B7B9A}" destId="{264D990B-69D5-40B0-B7AC-B389B4C57F3F}" srcOrd="0" destOrd="0" presId="urn:microsoft.com/office/officeart/2005/8/layout/hierarchy3"/>
    <dgm:cxn modelId="{266AC3AE-8F21-415A-9D7A-15DA91402220}" type="presOf" srcId="{AE5E67EB-CA66-47BE-9A28-5D8F4E93E727}" destId="{A6E28618-1E09-40DB-B204-C3F8E9F42C03}" srcOrd="0" destOrd="0" presId="urn:microsoft.com/office/officeart/2005/8/layout/hierarchy3"/>
    <dgm:cxn modelId="{5B2F47B4-39FD-4BD2-9029-4CACDB58E901}" type="presOf" srcId="{61DDFCB7-359B-4741-B722-E83833A52350}" destId="{214CACAF-3CAE-4412-8E35-6D6EF629865F}"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5232D2BB-AF71-4013-8C26-EC8D3EF9899C}" type="presOf" srcId="{1EF38A48-C418-43E5-8B8C-1A84D1C93CB3}" destId="{4CA2BD2D-A97D-4A62-84C9-D5AEB7DDF11D}" srcOrd="0" destOrd="0" presId="urn:microsoft.com/office/officeart/2005/8/layout/hierarchy3"/>
    <dgm:cxn modelId="{3CCB1CBF-265E-443D-BE96-B6A550603BF2}" type="presOf" srcId="{A44E2DB2-7C5A-4B04-9245-720D18EE7A57}" destId="{EAE723E1-2CEE-4E2C-AFFE-68AFF4AA3BDE}" srcOrd="0" destOrd="0" presId="urn:microsoft.com/office/officeart/2005/8/layout/hierarchy3"/>
    <dgm:cxn modelId="{B4EBAECD-B3D9-461E-ABFF-B3C01373146D}" srcId="{634192E5-90F3-4352-BE11-DA23DA6EC9B0}" destId="{418AE388-7B2E-44B9-A60D-6A9ABA32000F}" srcOrd="2" destOrd="0" parTransId="{3AD62712-213D-47B2-B624-DAC093269DF3}" sibTransId="{FD7E74EF-B87D-4A1B-9EDB-CCFC7DD1624F}"/>
    <dgm:cxn modelId="{8A0E61CE-768C-4697-9B81-A2820B3163ED}" srcId="{634192E5-90F3-4352-BE11-DA23DA6EC9B0}" destId="{61DDFCB7-359B-4741-B722-E83833A52350}" srcOrd="0" destOrd="0" parTransId="{8468EA45-CE18-430D-907F-3E1942384132}" sibTransId="{1A8C95BE-4480-421D-8D74-1E687E2EFF12}"/>
    <dgm:cxn modelId="{35CEB6CE-753E-45B1-A1A9-ECDFCF215F40}" type="presOf" srcId="{682B473C-1D87-4501-B421-05C3B5E21AAE}" destId="{1384FA6C-5CFC-4805-AAAC-ADE91D1422CD}" srcOrd="0" destOrd="0" presId="urn:microsoft.com/office/officeart/2005/8/layout/hierarchy3"/>
    <dgm:cxn modelId="{DD5E22D0-9D93-497E-BF21-AA1A0D0F77F6}" type="presOf" srcId="{BFFF51C0-6028-4059-8E4A-1250149E3A08}" destId="{B063CAD7-BCDE-4C7B-8800-A2ACA6F5D403}" srcOrd="0" destOrd="0" presId="urn:microsoft.com/office/officeart/2005/8/layout/hierarchy3"/>
    <dgm:cxn modelId="{06FEA9DB-F671-4910-A72C-2C785B5687E6}" srcId="{BA344170-75D4-4DBE-BB97-C69BFBF24D0B}" destId="{1EF38A48-C418-43E5-8B8C-1A84D1C93CB3}" srcOrd="2" destOrd="0" parTransId="{668426CF-5C68-4D07-B9CA-B874DB46E9C7}" sibTransId="{B9AE4D96-1A5B-437D-B932-58C45AF78C2D}"/>
    <dgm:cxn modelId="{402E96DC-1DE9-4B90-9C95-211610AF248B}" srcId="{61DDFCB7-359B-4741-B722-E83833A52350}" destId="{AE5E67EB-CA66-47BE-9A28-5D8F4E93E727}" srcOrd="1" destOrd="0" parTransId="{CC3961CE-F63A-48B1-A338-A30C1793675F}" sibTransId="{E29FA3FA-263D-45A9-A5AF-92BD4A10D637}"/>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3978799A-4B14-4F1E-AF36-10DE0B5DAEAE}" type="presParOf" srcId="{E7429E95-BC6D-4E8E-B326-1239F59D9DA5}" destId="{6697A688-AAE3-4356-9EC3-E9B18BE691CD}" srcOrd="0" destOrd="0" presId="urn:microsoft.com/office/officeart/2005/8/layout/hierarchy3"/>
    <dgm:cxn modelId="{0738FBAF-AC4B-40B5-8EB4-877C4BF389CE}" type="presParOf" srcId="{6697A688-AAE3-4356-9EC3-E9B18BE691CD}" destId="{1521F748-F47B-4FAF-B044-3CE07116F296}" srcOrd="0" destOrd="0" presId="urn:microsoft.com/office/officeart/2005/8/layout/hierarchy3"/>
    <dgm:cxn modelId="{0B8F3AC2-0BAF-4A1F-9227-E4F4B525D44A}" type="presParOf" srcId="{1521F748-F47B-4FAF-B044-3CE07116F296}" destId="{214CACAF-3CAE-4412-8E35-6D6EF629865F}" srcOrd="0" destOrd="0" presId="urn:microsoft.com/office/officeart/2005/8/layout/hierarchy3"/>
    <dgm:cxn modelId="{11DB4EC4-CC22-4E70-BC3D-93D88D2612ED}" type="presParOf" srcId="{1521F748-F47B-4FAF-B044-3CE07116F296}" destId="{0D7A09A3-BE8A-4D45-8962-FBFC876394C5}" srcOrd="1" destOrd="0" presId="urn:microsoft.com/office/officeart/2005/8/layout/hierarchy3"/>
    <dgm:cxn modelId="{E17A2F17-98FF-4835-8C19-586EF24A6F18}" type="presParOf" srcId="{6697A688-AAE3-4356-9EC3-E9B18BE691CD}" destId="{6487753F-CFD4-4560-805A-E3719F53E804}" srcOrd="1" destOrd="0" presId="urn:microsoft.com/office/officeart/2005/8/layout/hierarchy3"/>
    <dgm:cxn modelId="{E848143D-A478-4E00-A4BD-FE644050F5D9}" type="presParOf" srcId="{6487753F-CFD4-4560-805A-E3719F53E804}" destId="{0D36D5F2-CD23-4D44-8088-5D930BA04326}" srcOrd="0" destOrd="0" presId="urn:microsoft.com/office/officeart/2005/8/layout/hierarchy3"/>
    <dgm:cxn modelId="{2C3D4CFE-98DB-44CD-9767-1CCA66C7E5B5}" type="presParOf" srcId="{6487753F-CFD4-4560-805A-E3719F53E804}" destId="{B063CAD7-BCDE-4C7B-8800-A2ACA6F5D403}" srcOrd="1" destOrd="0" presId="urn:microsoft.com/office/officeart/2005/8/layout/hierarchy3"/>
    <dgm:cxn modelId="{43E1CCDD-835D-459E-81CB-E0E699B65444}" type="presParOf" srcId="{6487753F-CFD4-4560-805A-E3719F53E804}" destId="{3A5CFBAE-B1F9-4C38-9498-57A55D8259FC}" srcOrd="2" destOrd="0" presId="urn:microsoft.com/office/officeart/2005/8/layout/hierarchy3"/>
    <dgm:cxn modelId="{11235417-5333-4284-AD41-A6D7B575CB90}" type="presParOf" srcId="{6487753F-CFD4-4560-805A-E3719F53E804}" destId="{A6E28618-1E09-40DB-B204-C3F8E9F42C03}"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F84BFFB4-F28C-49C5-B67F-A1C13EA32F2B}" type="presParOf" srcId="{E7429E95-BC6D-4E8E-B326-1239F59D9DA5}" destId="{B20630AF-B773-43F6-8A6A-44FF8CE6E217}" srcOrd="3" destOrd="0" presId="urn:microsoft.com/office/officeart/2005/8/layout/hierarchy3"/>
    <dgm:cxn modelId="{FADED721-E9C0-4C0B-83C3-F0C047725C0D}" type="presParOf" srcId="{B20630AF-B773-43F6-8A6A-44FF8CE6E217}" destId="{F7FE14D0-9EBB-434B-97B9-24A2E993C220}" srcOrd="0" destOrd="0" presId="urn:microsoft.com/office/officeart/2005/8/layout/hierarchy3"/>
    <dgm:cxn modelId="{C1C25A01-E44B-4649-B291-3D8AE2430057}" type="presParOf" srcId="{F7FE14D0-9EBB-434B-97B9-24A2E993C220}" destId="{363B9851-BBC8-47B8-9FEA-2273A9E8ADB7}" srcOrd="0" destOrd="0" presId="urn:microsoft.com/office/officeart/2005/8/layout/hierarchy3"/>
    <dgm:cxn modelId="{AB31A25D-A878-438C-A85F-3C03424C9111}" type="presParOf" srcId="{F7FE14D0-9EBB-434B-97B9-24A2E993C220}" destId="{E03E0D65-B7A2-4936-A18D-07E7C9953BBD}" srcOrd="1" destOrd="0" presId="urn:microsoft.com/office/officeart/2005/8/layout/hierarchy3"/>
    <dgm:cxn modelId="{7F9A20E8-4411-40D3-99DD-69EB2118144B}" type="presParOf" srcId="{B20630AF-B773-43F6-8A6A-44FF8CE6E217}" destId="{6ED8E070-4F9E-4E85-9118-0C5796560037}" srcOrd="1" destOrd="0" presId="urn:microsoft.com/office/officeart/2005/8/layout/hierarchy3"/>
    <dgm:cxn modelId="{F3C8D677-2A94-4D41-8398-D56D9B5C35CA}" type="presParOf" srcId="{6ED8E070-4F9E-4E85-9118-0C5796560037}" destId="{F9804FB6-A17C-4B6A-9EA8-5DE291B366B0}" srcOrd="0" destOrd="0" presId="urn:microsoft.com/office/officeart/2005/8/layout/hierarchy3"/>
    <dgm:cxn modelId="{99FC68E6-5759-4786-8B8F-27EA4785B7A6}" type="presParOf" srcId="{6ED8E070-4F9E-4E85-9118-0C5796560037}" destId="{264D990B-69D5-40B0-B7AC-B389B4C57F3F}" srcOrd="1" destOrd="0" presId="urn:microsoft.com/office/officeart/2005/8/layout/hierarchy3"/>
    <dgm:cxn modelId="{0CBBFEA7-F772-4BD4-971E-0FE7FB2D01D3}" type="presParOf" srcId="{6ED8E070-4F9E-4E85-9118-0C5796560037}" destId="{EAE723E1-2CEE-4E2C-AFFE-68AFF4AA3BDE}" srcOrd="2" destOrd="0" presId="urn:microsoft.com/office/officeart/2005/8/layout/hierarchy3"/>
    <dgm:cxn modelId="{2EE46783-1374-46F4-AA32-E066D620C3EA}" type="presParOf" srcId="{6ED8E070-4F9E-4E85-9118-0C5796560037}" destId="{CB22D5A3-4C95-43BE-97C5-5EFD8E1747F3}" srcOrd="3" destOrd="0" presId="urn:microsoft.com/office/officeart/2005/8/layout/hierarchy3"/>
    <dgm:cxn modelId="{B43A1B0E-DFC3-4103-A47F-A6290430AC4B}" type="presParOf" srcId="{6ED8E070-4F9E-4E85-9118-0C5796560037}" destId="{1DD020AD-51B3-42C2-B5AE-62B492CA57F2}" srcOrd="4" destOrd="0" presId="urn:microsoft.com/office/officeart/2005/8/layout/hierarchy3"/>
    <dgm:cxn modelId="{8882602C-F398-424E-A535-667A0748F620}" type="presParOf" srcId="{6ED8E070-4F9E-4E85-9118-0C5796560037}" destId="{4CA2BD2D-A97D-4A62-84C9-D5AEB7DDF11D}" srcOrd="5" destOrd="0" presId="urn:microsoft.com/office/officeart/2005/8/layout/hierarchy3"/>
    <dgm:cxn modelId="{6A890D33-B0C8-47B0-AC0A-DBA415B8EEB8}" type="presParOf" srcId="{E7429E95-BC6D-4E8E-B326-1239F59D9DA5}" destId="{1D849363-FE98-4A70-B47A-325D4B0FF3B5}" srcOrd="4"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a:solidFill>
      <a:schemeClr val="lt1">
        <a:hueOff val="0"/>
        <a:satOff val="0"/>
        <a:lumOff val="0"/>
        <a:alpha val="9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CACAF-3CAE-4412-8E35-6D6EF629865F}">
      <dsp:nvSpPr>
        <dsp:cNvPr id="0" name=""/>
        <dsp:cNvSpPr/>
      </dsp:nvSpPr>
      <dsp:spPr>
        <a:xfrm>
          <a:off x="5452" y="1407952"/>
          <a:ext cx="2030401" cy="842406"/>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设计</a:t>
          </a:r>
        </a:p>
      </dsp:txBody>
      <dsp:txXfrm>
        <a:off x="30125" y="1432625"/>
        <a:ext cx="1981055" cy="793060"/>
      </dsp:txXfrm>
    </dsp:sp>
    <dsp:sp modelId="{0D36D5F2-CD23-4D44-8088-5D930BA04326}">
      <dsp:nvSpPr>
        <dsp:cNvPr id="0" name=""/>
        <dsp:cNvSpPr/>
      </dsp:nvSpPr>
      <dsp:spPr>
        <a:xfrm>
          <a:off x="208492" y="2250358"/>
          <a:ext cx="203040" cy="774179"/>
        </a:xfrm>
        <a:custGeom>
          <a:avLst/>
          <a:gdLst/>
          <a:ahLst/>
          <a:cxnLst/>
          <a:rect l="0" t="0" r="0" b="0"/>
          <a:pathLst>
            <a:path>
              <a:moveTo>
                <a:pt x="0" y="0"/>
              </a:moveTo>
              <a:lnTo>
                <a:pt x="0" y="774179"/>
              </a:lnTo>
              <a:lnTo>
                <a:pt x="203040" y="7741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3CAD7-BCDE-4C7B-8800-A2ACA6F5D403}">
      <dsp:nvSpPr>
        <dsp:cNvPr id="0" name=""/>
        <dsp:cNvSpPr/>
      </dsp:nvSpPr>
      <dsp:spPr>
        <a:xfrm>
          <a:off x="411532" y="2604823"/>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系统要求</a:t>
          </a:r>
        </a:p>
      </dsp:txBody>
      <dsp:txXfrm>
        <a:off x="436118" y="2629409"/>
        <a:ext cx="1977912" cy="790257"/>
      </dsp:txXfrm>
    </dsp:sp>
    <dsp:sp modelId="{3A5CFBAE-B1F9-4C38-9498-57A55D8259FC}">
      <dsp:nvSpPr>
        <dsp:cNvPr id="0" name=""/>
        <dsp:cNvSpPr/>
      </dsp:nvSpPr>
      <dsp:spPr>
        <a:xfrm>
          <a:off x="208492" y="2250358"/>
          <a:ext cx="203040" cy="1968072"/>
        </a:xfrm>
        <a:custGeom>
          <a:avLst/>
          <a:gdLst/>
          <a:ahLst/>
          <a:cxnLst/>
          <a:rect l="0" t="0" r="0" b="0"/>
          <a:pathLst>
            <a:path>
              <a:moveTo>
                <a:pt x="0" y="0"/>
              </a:moveTo>
              <a:lnTo>
                <a:pt x="0" y="1968072"/>
              </a:lnTo>
              <a:lnTo>
                <a:pt x="203040" y="19680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28618-1E09-40DB-B204-C3F8E9F42C03}">
      <dsp:nvSpPr>
        <dsp:cNvPr id="0" name=""/>
        <dsp:cNvSpPr/>
      </dsp:nvSpPr>
      <dsp:spPr>
        <a:xfrm>
          <a:off x="411532" y="3798717"/>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系统设计</a:t>
          </a:r>
        </a:p>
      </dsp:txBody>
      <dsp:txXfrm>
        <a:off x="436118" y="3823303"/>
        <a:ext cx="1977912" cy="790257"/>
      </dsp:txXfrm>
    </dsp:sp>
    <dsp:sp modelId="{769FC335-B1A4-446D-A39A-E2F33015FA14}">
      <dsp:nvSpPr>
        <dsp:cNvPr id="0" name=""/>
        <dsp:cNvSpPr/>
      </dsp:nvSpPr>
      <dsp:spPr>
        <a:xfrm>
          <a:off x="2744783" y="140795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2769412" y="1432581"/>
        <a:ext cx="1980378" cy="791645"/>
      </dsp:txXfrm>
    </dsp:sp>
    <dsp:sp modelId="{A6DF4237-07FF-4103-BEDE-25002D02DADE}">
      <dsp:nvSpPr>
        <dsp:cNvPr id="0" name=""/>
        <dsp:cNvSpPr/>
      </dsp:nvSpPr>
      <dsp:spPr>
        <a:xfrm>
          <a:off x="2947747" y="224885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150710" y="260332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Vue</a:t>
          </a:r>
          <a:endParaRPr lang="zh-CN" sz="3600" kern="1200" dirty="0">
            <a:solidFill>
              <a:srgbClr val="0063A5"/>
            </a:solidFill>
          </a:endParaRPr>
        </a:p>
      </dsp:txBody>
      <dsp:txXfrm>
        <a:off x="3175315" y="2627925"/>
        <a:ext cx="1976422" cy="790871"/>
      </dsp:txXfrm>
    </dsp:sp>
    <dsp:sp modelId="{E6A07777-9843-4ED1-8D2C-9E7D8D5A92EE}">
      <dsp:nvSpPr>
        <dsp:cNvPr id="0" name=""/>
        <dsp:cNvSpPr/>
      </dsp:nvSpPr>
      <dsp:spPr>
        <a:xfrm>
          <a:off x="2947747" y="2248856"/>
          <a:ext cx="202963" cy="1969051"/>
        </a:xfrm>
        <a:custGeom>
          <a:avLst/>
          <a:gdLst/>
          <a:ahLst/>
          <a:cxnLst/>
          <a:rect l="0" t="0" r="0" b="0"/>
          <a:pathLst>
            <a:path>
              <a:moveTo>
                <a:pt x="0" y="0"/>
              </a:moveTo>
              <a:lnTo>
                <a:pt x="0" y="1969051"/>
              </a:lnTo>
              <a:lnTo>
                <a:pt x="202963" y="19690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150710" y="3797866"/>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优点</a:t>
          </a:r>
        </a:p>
      </dsp:txBody>
      <dsp:txXfrm>
        <a:off x="3175315" y="3822471"/>
        <a:ext cx="1976422" cy="790871"/>
      </dsp:txXfrm>
    </dsp:sp>
    <dsp:sp modelId="{ED4E72A8-EEA8-47DC-A9D5-2199765393FB}">
      <dsp:nvSpPr>
        <dsp:cNvPr id="0" name=""/>
        <dsp:cNvSpPr/>
      </dsp:nvSpPr>
      <dsp:spPr>
        <a:xfrm>
          <a:off x="5483349" y="140795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5507978" y="1432581"/>
        <a:ext cx="1980378" cy="791645"/>
      </dsp:txXfrm>
    </dsp:sp>
    <dsp:sp modelId="{54429A7A-BB26-41E8-A618-E416F172E1C0}">
      <dsp:nvSpPr>
        <dsp:cNvPr id="0" name=""/>
        <dsp:cNvSpPr/>
      </dsp:nvSpPr>
      <dsp:spPr>
        <a:xfrm>
          <a:off x="5686312" y="224885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5889276" y="260332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Django</a:t>
          </a:r>
          <a:endParaRPr lang="zh-CN" sz="3600" kern="1200" dirty="0">
            <a:solidFill>
              <a:srgbClr val="0063A5"/>
            </a:solidFill>
          </a:endParaRPr>
        </a:p>
      </dsp:txBody>
      <dsp:txXfrm>
        <a:off x="5913881" y="2627925"/>
        <a:ext cx="1976422" cy="790871"/>
      </dsp:txXfrm>
    </dsp:sp>
    <dsp:sp modelId="{363B9851-BBC8-47B8-9FEA-2273A9E8ADB7}">
      <dsp:nvSpPr>
        <dsp:cNvPr id="0" name=""/>
        <dsp:cNvSpPr/>
      </dsp:nvSpPr>
      <dsp:spPr>
        <a:xfrm>
          <a:off x="8221915" y="1407952"/>
          <a:ext cx="2028161" cy="84073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a:t>数据库</a:t>
          </a:r>
          <a:endParaRPr lang="zh-CN" sz="4400" kern="1200" dirty="0">
            <a:solidFill>
              <a:srgbClr val="0063A5"/>
            </a:solidFill>
          </a:endParaRPr>
        </a:p>
      </dsp:txBody>
      <dsp:txXfrm>
        <a:off x="8246539" y="1432576"/>
        <a:ext cx="1978913" cy="791485"/>
      </dsp:txXfrm>
    </dsp:sp>
    <dsp:sp modelId="{F9804FB6-A17C-4B6A-9EA8-5DE291B366B0}">
      <dsp:nvSpPr>
        <dsp:cNvPr id="0" name=""/>
        <dsp:cNvSpPr/>
      </dsp:nvSpPr>
      <dsp:spPr>
        <a:xfrm>
          <a:off x="8424731" y="2248685"/>
          <a:ext cx="202816" cy="774505"/>
        </a:xfrm>
        <a:custGeom>
          <a:avLst/>
          <a:gdLst/>
          <a:ahLst/>
          <a:cxnLst/>
          <a:rect l="0" t="0" r="0" b="0"/>
          <a:pathLst>
            <a:path>
              <a:moveTo>
                <a:pt x="0" y="0"/>
              </a:moveTo>
              <a:lnTo>
                <a:pt x="0" y="774505"/>
              </a:lnTo>
              <a:lnTo>
                <a:pt x="202816"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4D990B-69D5-40B0-B7AC-B389B4C57F3F}">
      <dsp:nvSpPr>
        <dsp:cNvPr id="0" name=""/>
        <dsp:cNvSpPr/>
      </dsp:nvSpPr>
      <dsp:spPr>
        <a:xfrm>
          <a:off x="8627547" y="260315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关系图</a:t>
          </a:r>
        </a:p>
      </dsp:txBody>
      <dsp:txXfrm>
        <a:off x="8652152" y="2627755"/>
        <a:ext cx="1976422" cy="790871"/>
      </dsp:txXfrm>
    </dsp:sp>
    <dsp:sp modelId="{EAE723E1-2CEE-4E2C-AFFE-68AFF4AA3BDE}">
      <dsp:nvSpPr>
        <dsp:cNvPr id="0" name=""/>
        <dsp:cNvSpPr/>
      </dsp:nvSpPr>
      <dsp:spPr>
        <a:xfrm>
          <a:off x="8424731" y="2248685"/>
          <a:ext cx="202816" cy="1968413"/>
        </a:xfrm>
        <a:custGeom>
          <a:avLst/>
          <a:gdLst/>
          <a:ahLst/>
          <a:cxnLst/>
          <a:rect l="0" t="0" r="0" b="0"/>
          <a:pathLst>
            <a:path>
              <a:moveTo>
                <a:pt x="0" y="0"/>
              </a:moveTo>
              <a:lnTo>
                <a:pt x="0" y="1968413"/>
              </a:lnTo>
              <a:lnTo>
                <a:pt x="202816" y="19684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2D5A3-4C95-43BE-97C5-5EFD8E1747F3}">
      <dsp:nvSpPr>
        <dsp:cNvPr id="0" name=""/>
        <dsp:cNvSpPr/>
      </dsp:nvSpPr>
      <dsp:spPr>
        <a:xfrm>
          <a:off x="8627547" y="3797696"/>
          <a:ext cx="2026789" cy="838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表设计</a:t>
          </a:r>
        </a:p>
      </dsp:txBody>
      <dsp:txXfrm>
        <a:off x="8652115" y="3822264"/>
        <a:ext cx="1977653" cy="789669"/>
      </dsp:txXfrm>
    </dsp:sp>
    <dsp:sp modelId="{1DD020AD-51B3-42C2-B5AE-62B492CA57F2}">
      <dsp:nvSpPr>
        <dsp:cNvPr id="0" name=""/>
        <dsp:cNvSpPr/>
      </dsp:nvSpPr>
      <dsp:spPr>
        <a:xfrm>
          <a:off x="8424731" y="2248685"/>
          <a:ext cx="202816" cy="3162321"/>
        </a:xfrm>
        <a:custGeom>
          <a:avLst/>
          <a:gdLst/>
          <a:ahLst/>
          <a:cxnLst/>
          <a:rect l="0" t="0" r="0" b="0"/>
          <a:pathLst>
            <a:path>
              <a:moveTo>
                <a:pt x="0" y="0"/>
              </a:moveTo>
              <a:lnTo>
                <a:pt x="0" y="3162321"/>
              </a:lnTo>
              <a:lnTo>
                <a:pt x="202816" y="3162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2BD2D-A97D-4A62-84C9-D5AEB7DDF11D}">
      <dsp:nvSpPr>
        <dsp:cNvPr id="0" name=""/>
        <dsp:cNvSpPr/>
      </dsp:nvSpPr>
      <dsp:spPr>
        <a:xfrm>
          <a:off x="8627547" y="4990966"/>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增删改查</a:t>
          </a:r>
        </a:p>
      </dsp:txBody>
      <dsp:txXfrm>
        <a:off x="8652152" y="5015571"/>
        <a:ext cx="1976422" cy="790871"/>
      </dsp:txXfrm>
    </dsp:sp>
    <dsp:sp modelId="{644E34DC-B1F7-4C1F-934D-7226267A519A}">
      <dsp:nvSpPr>
        <dsp:cNvPr id="0" name=""/>
        <dsp:cNvSpPr/>
      </dsp:nvSpPr>
      <dsp:spPr>
        <a:xfrm>
          <a:off x="10959006" y="1407952"/>
          <a:ext cx="2027821" cy="84022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983615" y="1432561"/>
        <a:ext cx="1978603" cy="7910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7FB1727-A765-4042-AD01-B9657FCF4CB7}" type="datetimeFigureOut">
              <a:rPr lang="zh-CN" altLang="en-US" smtClean="0"/>
              <a:pPr/>
              <a:t>2021/9/26</a:t>
            </a:fld>
            <a:endParaRPr lang="zh-CN" altLang="en-US" dirty="0"/>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09DC3B02-B043-4D4C-884E-8F3DEB4EEF53}" type="slidenum">
              <a:rPr lang="zh-CN" altLang="en-US" smtClean="0"/>
              <a:pPr/>
              <a:t>‹#›</a:t>
            </a:fld>
            <a:endParaRPr lang="zh-CN" altLang="en-US" dirty="0"/>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151589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7</a:t>
            </a:fld>
            <a:endParaRPr lang="zh-CN" altLang="en-US"/>
          </a:p>
        </p:txBody>
      </p:sp>
    </p:spTree>
    <p:extLst>
      <p:ext uri="{BB962C8B-B14F-4D97-AF65-F5344CB8AC3E}">
        <p14:creationId xmlns:p14="http://schemas.microsoft.com/office/powerpoint/2010/main" val="422559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14</a:t>
            </a:fld>
            <a:endParaRPr lang="zh-CN" altLang="en-US"/>
          </a:p>
        </p:txBody>
      </p:sp>
    </p:spTree>
    <p:extLst>
      <p:ext uri="{BB962C8B-B14F-4D97-AF65-F5344CB8AC3E}">
        <p14:creationId xmlns:p14="http://schemas.microsoft.com/office/powerpoint/2010/main" val="280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19</a:t>
            </a:fld>
            <a:endParaRPr lang="zh-CN" altLang="en-US"/>
          </a:p>
        </p:txBody>
      </p:sp>
    </p:spTree>
    <p:extLst>
      <p:ext uri="{BB962C8B-B14F-4D97-AF65-F5344CB8AC3E}">
        <p14:creationId xmlns:p14="http://schemas.microsoft.com/office/powerpoint/2010/main" val="358066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pPr/>
              <a:t>23</a:t>
            </a:fld>
            <a:endParaRPr lang="zh-CN" altLang="en-US" dirty="0"/>
          </a:p>
        </p:txBody>
      </p:sp>
    </p:spTree>
    <p:extLst>
      <p:ext uri="{BB962C8B-B14F-4D97-AF65-F5344CB8AC3E}">
        <p14:creationId xmlns:p14="http://schemas.microsoft.com/office/powerpoint/2010/main" val="215090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24</a:t>
            </a:fld>
            <a:endParaRPr lang="zh-CN" altLang="en-US"/>
          </a:p>
        </p:txBody>
      </p:sp>
    </p:spTree>
    <p:extLst>
      <p:ext uri="{BB962C8B-B14F-4D97-AF65-F5344CB8AC3E}">
        <p14:creationId xmlns:p14="http://schemas.microsoft.com/office/powerpoint/2010/main" val="4283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学习总结</a:t>
            </a:r>
            <a:endParaRPr lang="en-US"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Sept. 2021</a:t>
            </a:r>
            <a:endParaRPr lang="zh-CN" altLang="en-US" dirty="0">
              <a:solidFill>
                <a:srgbClr val="0063A5"/>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选课情况页面</a:t>
            </a:r>
            <a:r>
              <a:rPr lang="en-US" altLang="zh-CN" sz="2450" dirty="0">
                <a:solidFill>
                  <a:srgbClr val="0063A5"/>
                </a:solidFill>
                <a:ea typeface="微软雅黑" panose="020B0503020204020204" pitchFamily="34" charset="-122"/>
                <a:cs typeface="Calibri"/>
              </a:rPr>
              <a:t>(</a:t>
            </a:r>
            <a:r>
              <a:rPr lang="zh-CN" altLang="en-US" sz="2450" dirty="0">
                <a:solidFill>
                  <a:srgbClr val="0063A5"/>
                </a:solidFill>
                <a:ea typeface="微软雅黑" panose="020B0503020204020204" pitchFamily="34" charset="-122"/>
                <a:cs typeface="Calibri"/>
              </a:rPr>
              <a:t>显示全部学生的已选课程和未选课程</a:t>
            </a:r>
            <a:r>
              <a:rPr lang="en-US" altLang="zh-CN" sz="2450" dirty="0">
                <a:solidFill>
                  <a:srgbClr val="0063A5"/>
                </a:solidFill>
                <a:ea typeface="微软雅黑" panose="020B0503020204020204" pitchFamily="34" charset="-122"/>
                <a:cs typeface="Calibri"/>
              </a:rPr>
              <a:t>)</a:t>
            </a:r>
            <a:endParaRPr lang="fr-FR" sz="2450" dirty="0">
              <a:solidFill>
                <a:srgbClr val="0063A5"/>
              </a:solidFill>
              <a:cs typeface="Calibri"/>
            </a:endParaRPr>
          </a:p>
        </p:txBody>
      </p:sp>
      <p:pic>
        <p:nvPicPr>
          <p:cNvPr id="3" name="图片 2" descr="日历&#10;&#10;描述已自动生成">
            <a:extLst>
              <a:ext uri="{FF2B5EF4-FFF2-40B4-BE49-F238E27FC236}">
                <a16:creationId xmlns:a16="http://schemas.microsoft.com/office/drawing/2014/main" id="{93869281-DF29-49AD-A797-D83B4FD0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6" y="1711596"/>
            <a:ext cx="11918480" cy="6378305"/>
          </a:xfrm>
          <a:prstGeom prst="rect">
            <a:avLst/>
          </a:prstGeom>
        </p:spPr>
      </p:pic>
      <p:sp>
        <p:nvSpPr>
          <p:cNvPr id="8" name="矩形: 圆角 7">
            <a:extLst>
              <a:ext uri="{FF2B5EF4-FFF2-40B4-BE49-F238E27FC236}">
                <a16:creationId xmlns:a16="http://schemas.microsoft.com/office/drawing/2014/main" id="{6F38AE1D-21EC-4B5C-9B0B-F4D7FECABA37}"/>
              </a:ext>
            </a:extLst>
          </p:cNvPr>
          <p:cNvSpPr/>
          <p:nvPr/>
        </p:nvSpPr>
        <p:spPr>
          <a:xfrm>
            <a:off x="1930399" y="2301129"/>
            <a:ext cx="8077201" cy="4420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66E87F7-5BE0-4EC5-9CC3-0C04B54D9CA7}"/>
              </a:ext>
            </a:extLst>
          </p:cNvPr>
          <p:cNvSpPr txBox="1"/>
          <p:nvPr/>
        </p:nvSpPr>
        <p:spPr>
          <a:xfrm>
            <a:off x="863600" y="2791097"/>
            <a:ext cx="9144000" cy="2031325"/>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修改：选课关系没有修改功能，只能进行新建和删除</a:t>
            </a:r>
            <a:endParaRPr lang="en-US" altLang="zh-CN" dirty="0"/>
          </a:p>
          <a:p>
            <a:r>
              <a:rPr lang="en-US" altLang="zh-CN" dirty="0"/>
              <a:t>3.</a:t>
            </a:r>
            <a:r>
              <a:rPr lang="zh-CN" altLang="en-US" dirty="0"/>
              <a:t>删除：点击‘删除’按钮删除当前行选课记录，当前记录显示为‘未选课程’</a:t>
            </a:r>
            <a:endParaRPr lang="en-US" altLang="zh-CN" dirty="0"/>
          </a:p>
          <a:p>
            <a:r>
              <a:rPr lang="en-US" altLang="zh-CN" dirty="0"/>
              <a:t>4.</a:t>
            </a:r>
            <a:r>
              <a:rPr lang="zh-CN" altLang="en-US" dirty="0"/>
              <a:t>查询：输入需要查询的数据点击‘检索’，显示对应信息，可以通过单选框选择显示数据类型，可以显示全部信息，已选课程信息，未选课程信息</a:t>
            </a:r>
            <a:endParaRPr lang="en-US" altLang="zh-CN" dirty="0"/>
          </a:p>
          <a:p>
            <a:r>
              <a:rPr lang="en-US" altLang="zh-CN" dirty="0"/>
              <a:t>5.</a:t>
            </a:r>
            <a:r>
              <a:rPr lang="zh-CN" altLang="en-US" dirty="0"/>
              <a:t>输入：只能选择已存在的学好和课程号，可以在下拉列表内选择</a:t>
            </a:r>
            <a:endParaRPr lang="en-US" altLang="zh-CN" dirty="0"/>
          </a:p>
          <a:p>
            <a:endParaRPr lang="zh-CN" altLang="en-US" dirty="0"/>
          </a:p>
        </p:txBody>
      </p:sp>
      <p:sp>
        <p:nvSpPr>
          <p:cNvPr id="10" name="矩形: 圆角 9">
            <a:extLst>
              <a:ext uri="{FF2B5EF4-FFF2-40B4-BE49-F238E27FC236}">
                <a16:creationId xmlns:a16="http://schemas.microsoft.com/office/drawing/2014/main" id="{EF796B0C-9DD2-4718-A378-2A02590641C7}"/>
              </a:ext>
            </a:extLst>
          </p:cNvPr>
          <p:cNvSpPr/>
          <p:nvPr/>
        </p:nvSpPr>
        <p:spPr>
          <a:xfrm>
            <a:off x="11611311" y="4024738"/>
            <a:ext cx="529889" cy="29856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74C77C0-B85C-4DD4-B982-28E8B0E3B4A6}"/>
              </a:ext>
            </a:extLst>
          </p:cNvPr>
          <p:cNvSpPr txBox="1"/>
          <p:nvPr/>
        </p:nvSpPr>
        <p:spPr>
          <a:xfrm>
            <a:off x="10484286" y="3077460"/>
            <a:ext cx="1828800" cy="923330"/>
          </a:xfrm>
          <a:prstGeom prst="rect">
            <a:avLst/>
          </a:prstGeom>
          <a:solidFill>
            <a:schemeClr val="tx2">
              <a:lumMod val="20000"/>
              <a:lumOff val="80000"/>
            </a:schemeClr>
          </a:solidFill>
        </p:spPr>
        <p:txBody>
          <a:bodyPr wrap="square" rtlCol="0">
            <a:spAutoFit/>
          </a:bodyPr>
          <a:lstStyle/>
          <a:p>
            <a:r>
              <a:rPr lang="zh-CN" altLang="en-US" dirty="0"/>
              <a:t>删除按钮，只有已选课程会显示该按钮</a:t>
            </a:r>
          </a:p>
        </p:txBody>
      </p:sp>
    </p:spTree>
    <p:extLst>
      <p:ext uri="{BB962C8B-B14F-4D97-AF65-F5344CB8AC3E}">
        <p14:creationId xmlns:p14="http://schemas.microsoft.com/office/powerpoint/2010/main" val="349979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
        <p:nvSpPr>
          <p:cNvPr id="8" name="矩形: 圆角 7">
            <a:extLst>
              <a:ext uri="{FF2B5EF4-FFF2-40B4-BE49-F238E27FC236}">
                <a16:creationId xmlns:a16="http://schemas.microsoft.com/office/drawing/2014/main" id="{104F2F95-59CC-4D57-868E-03484E60DE93}"/>
              </a:ext>
            </a:extLst>
          </p:cNvPr>
          <p:cNvSpPr/>
          <p:nvPr/>
        </p:nvSpPr>
        <p:spPr>
          <a:xfrm>
            <a:off x="1930399" y="2301129"/>
            <a:ext cx="7010401" cy="9754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EBAC59-E2F0-4313-91EB-435A90018DB6}"/>
              </a:ext>
            </a:extLst>
          </p:cNvPr>
          <p:cNvSpPr txBox="1"/>
          <p:nvPr/>
        </p:nvSpPr>
        <p:spPr>
          <a:xfrm>
            <a:off x="888254" y="3341680"/>
            <a:ext cx="9144000" cy="1754326"/>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endParaRPr lang="en-US" altLang="zh-CN" dirty="0"/>
          </a:p>
          <a:p>
            <a:r>
              <a:rPr lang="en-US" altLang="zh-CN" dirty="0"/>
              <a:t>5.</a:t>
            </a:r>
            <a:r>
              <a:rPr lang="zh-CN" altLang="en-US" dirty="0"/>
              <a:t>输入：学号，课程号，考试类型只能选择已存在数据，可以通过下拉列表选择；点击考试时间打开时间选择框</a:t>
            </a:r>
          </a:p>
        </p:txBody>
      </p:sp>
      <p:sp>
        <p:nvSpPr>
          <p:cNvPr id="10" name="矩形: 圆角 9">
            <a:extLst>
              <a:ext uri="{FF2B5EF4-FFF2-40B4-BE49-F238E27FC236}">
                <a16:creationId xmlns:a16="http://schemas.microsoft.com/office/drawing/2014/main" id="{4BAC1E84-48BC-4329-A99D-D620760D1E53}"/>
              </a:ext>
            </a:extLst>
          </p:cNvPr>
          <p:cNvSpPr/>
          <p:nvPr/>
        </p:nvSpPr>
        <p:spPr>
          <a:xfrm>
            <a:off x="11063683" y="3625621"/>
            <a:ext cx="1077518" cy="32323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AD91610-7B8A-403F-BD58-0866A09AFA9B}"/>
              </a:ext>
            </a:extLst>
          </p:cNvPr>
          <p:cNvSpPr txBox="1"/>
          <p:nvPr/>
        </p:nvSpPr>
        <p:spPr>
          <a:xfrm>
            <a:off x="10526807" y="3223749"/>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34811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考试类型页面</a:t>
            </a:r>
            <a:endParaRPr lang="fr-FR" sz="2450" dirty="0">
              <a:solidFill>
                <a:srgbClr val="0063A5"/>
              </a:solidFill>
              <a:cs typeface="Calibri"/>
            </a:endParaRPr>
          </a:p>
        </p:txBody>
      </p:sp>
      <p:pic>
        <p:nvPicPr>
          <p:cNvPr id="3" name="图片 2" descr="图形用户界面, 应用程序, 电子邮件&#10;&#10;描述已自动生成">
            <a:extLst>
              <a:ext uri="{FF2B5EF4-FFF2-40B4-BE49-F238E27FC236}">
                <a16:creationId xmlns:a16="http://schemas.microsoft.com/office/drawing/2014/main" id="{63FCC007-5108-47A0-ADF1-6CAFE3FE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728778"/>
            <a:ext cx="11905342" cy="6370775"/>
          </a:xfrm>
          <a:prstGeom prst="rect">
            <a:avLst/>
          </a:prstGeom>
        </p:spPr>
      </p:pic>
      <p:sp>
        <p:nvSpPr>
          <p:cNvPr id="8" name="矩形: 圆角 7">
            <a:extLst>
              <a:ext uri="{FF2B5EF4-FFF2-40B4-BE49-F238E27FC236}">
                <a16:creationId xmlns:a16="http://schemas.microsoft.com/office/drawing/2014/main" id="{EB55FA9C-785A-4AD6-A3F8-11F4889AB09D}"/>
              </a:ext>
            </a:extLst>
          </p:cNvPr>
          <p:cNvSpPr/>
          <p:nvPr/>
        </p:nvSpPr>
        <p:spPr>
          <a:xfrm>
            <a:off x="1930399" y="2301129"/>
            <a:ext cx="5791201" cy="5182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9AD7267-7852-4EDC-96FE-4EE55D7BDDFE}"/>
              </a:ext>
            </a:extLst>
          </p:cNvPr>
          <p:cNvSpPr txBox="1"/>
          <p:nvPr/>
        </p:nvSpPr>
        <p:spPr>
          <a:xfrm>
            <a:off x="977900" y="2884479"/>
            <a:ext cx="9144000" cy="1200329"/>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p>
        </p:txBody>
      </p:sp>
      <p:sp>
        <p:nvSpPr>
          <p:cNvPr id="10" name="矩形: 圆角 9">
            <a:extLst>
              <a:ext uri="{FF2B5EF4-FFF2-40B4-BE49-F238E27FC236}">
                <a16:creationId xmlns:a16="http://schemas.microsoft.com/office/drawing/2014/main" id="{F932CCED-56AA-4E6B-A111-12C29CF59CF4}"/>
              </a:ext>
            </a:extLst>
          </p:cNvPr>
          <p:cNvSpPr/>
          <p:nvPr/>
        </p:nvSpPr>
        <p:spPr>
          <a:xfrm>
            <a:off x="11063683" y="3625621"/>
            <a:ext cx="1052863" cy="4891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A109AE0-3CC2-4027-B00C-CAAB8365383B}"/>
              </a:ext>
            </a:extLst>
          </p:cNvPr>
          <p:cNvSpPr txBox="1"/>
          <p:nvPr/>
        </p:nvSpPr>
        <p:spPr>
          <a:xfrm>
            <a:off x="10526807" y="3223749"/>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143637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优点</a:t>
            </a:r>
            <a:endParaRPr lang="en-US" altLang="zh-CN" sz="2450" dirty="0">
              <a:solidFill>
                <a:srgbClr val="0063A5"/>
              </a:solidFill>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2209800"/>
            <a:ext cx="12420600" cy="52578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sz="2800" dirty="0">
                <a:solidFill>
                  <a:srgbClr val="0063A5"/>
                </a:solidFill>
                <a:latin typeface="微软雅黑" panose="020B0503020204020204" pitchFamily="34" charset="-122"/>
                <a:ea typeface="微软雅黑" panose="020B0503020204020204" pitchFamily="34" charset="-122"/>
              </a:rPr>
              <a:t> </a:t>
            </a:r>
          </a:p>
          <a:p>
            <a:r>
              <a:rPr lang="en-US" sz="2800" dirty="0">
                <a:solidFill>
                  <a:srgbClr val="0063A5"/>
                </a:solidFill>
                <a:latin typeface="微软雅黑" panose="020B0503020204020204" pitchFamily="34" charset="-122"/>
                <a:ea typeface="微软雅黑" panose="020B0503020204020204" pitchFamily="34" charset="-122"/>
              </a:rPr>
              <a:t>  1.Vue</a:t>
            </a:r>
            <a:r>
              <a:rPr lang="zh-CN" altLang="en-US" sz="2800" dirty="0">
                <a:solidFill>
                  <a:srgbClr val="0063A5"/>
                </a:solidFill>
                <a:latin typeface="微软雅黑" panose="020B0503020204020204" pitchFamily="34" charset="-122"/>
                <a:ea typeface="微软雅黑" panose="020B0503020204020204" pitchFamily="34" charset="-122"/>
              </a:rPr>
              <a:t>使用双向数据绑定，使</a:t>
            </a:r>
            <a:r>
              <a:rPr lang="en-US" altLang="zh-CN" sz="2800" dirty="0">
                <a:solidFill>
                  <a:srgbClr val="0063A5"/>
                </a:solidFill>
                <a:latin typeface="微软雅黑" panose="020B0503020204020204" pitchFamily="34" charset="-122"/>
                <a:ea typeface="微软雅黑" panose="020B0503020204020204" pitchFamily="34" charset="-122"/>
              </a:rPr>
              <a:t>Vue</a:t>
            </a:r>
            <a:r>
              <a:rPr lang="zh-CN" altLang="en-US" sz="2800" dirty="0">
                <a:solidFill>
                  <a:srgbClr val="0063A5"/>
                </a:solidFill>
                <a:latin typeface="微软雅黑" panose="020B0503020204020204" pitchFamily="34" charset="-122"/>
                <a:ea typeface="微软雅黑" panose="020B0503020204020204" pitchFamily="34" charset="-122"/>
              </a:rPr>
              <a:t>会自动对页面中的数据变化做出同步响应。</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2.</a:t>
            </a:r>
            <a:r>
              <a:rPr lang="zh-CN" altLang="en-US" sz="2800" dirty="0">
                <a:solidFill>
                  <a:srgbClr val="0063A5"/>
                </a:solidFill>
                <a:latin typeface="微软雅黑" panose="020B0503020204020204" pitchFamily="34" charset="-122"/>
                <a:ea typeface="微软雅黑" panose="020B0503020204020204" pitchFamily="34" charset="-122"/>
              </a:rPr>
              <a:t>组件化，可以将一个页面中的单个模块进行封装作为一个组件应用到多个页面。</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3.</a:t>
            </a:r>
            <a:r>
              <a:rPr lang="zh-CN" altLang="en-US" sz="2800" dirty="0">
                <a:solidFill>
                  <a:srgbClr val="0063A5"/>
                </a:solidFill>
                <a:latin typeface="微软雅黑" panose="020B0503020204020204" pitchFamily="34" charset="-122"/>
                <a:ea typeface="微软雅黑" panose="020B0503020204020204" pitchFamily="34" charset="-122"/>
              </a:rPr>
              <a:t>使数据的更改更为简单</a:t>
            </a:r>
            <a:r>
              <a:rPr lang="en-US" altLang="zh-CN" sz="2800" dirty="0">
                <a:solidFill>
                  <a:srgbClr val="0063A5"/>
                </a:solidFill>
                <a:latin typeface="微软雅黑" panose="020B0503020204020204" pitchFamily="34" charset="-122"/>
                <a:ea typeface="微软雅黑" panose="020B0503020204020204" pitchFamily="34" charset="-122"/>
              </a:rPr>
              <a:t>,</a:t>
            </a:r>
            <a:r>
              <a:rPr lang="zh-CN" altLang="en-US" sz="2800" dirty="0">
                <a:solidFill>
                  <a:srgbClr val="0063A5"/>
                </a:solidFill>
                <a:latin typeface="微软雅黑" panose="020B0503020204020204" pitchFamily="34" charset="-122"/>
                <a:ea typeface="微软雅黑" panose="020B0503020204020204" pitchFamily="34" charset="-122"/>
              </a:rPr>
              <a:t>不需要进行逻辑代码的修改，只需要操作数据就能完成相关操作。</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4.</a:t>
            </a:r>
            <a:r>
              <a:rPr lang="en-US" altLang="zh-CN" sz="2800" dirty="0">
                <a:solidFill>
                  <a:srgbClr val="0063A5"/>
                </a:solidFill>
                <a:latin typeface="微软雅黑" panose="020B0503020204020204" pitchFamily="34" charset="-122"/>
                <a:ea typeface="微软雅黑" panose="020B0503020204020204" pitchFamily="34" charset="-122"/>
              </a:rPr>
              <a:t>vue-element-admin</a:t>
            </a:r>
            <a:r>
              <a:rPr lang="zh-CN" altLang="en-US" sz="2800" dirty="0">
                <a:solidFill>
                  <a:srgbClr val="0063A5"/>
                </a:solidFill>
                <a:latin typeface="微软雅黑" panose="020B0503020204020204" pitchFamily="34" charset="-122"/>
                <a:ea typeface="微软雅黑" panose="020B0503020204020204" pitchFamily="34" charset="-122"/>
              </a:rPr>
              <a:t>框架成熟，可以快速上手。</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5.</a:t>
            </a:r>
            <a:r>
              <a:rPr lang="zh-CN" altLang="en-US" sz="2800" dirty="0">
                <a:solidFill>
                  <a:srgbClr val="0063A5"/>
                </a:solidFill>
                <a:latin typeface="微软雅黑" panose="020B0503020204020204" pitchFamily="34" charset="-122"/>
                <a:ea typeface="微软雅黑" panose="020B0503020204020204" pitchFamily="34" charset="-122"/>
              </a:rPr>
              <a:t>组件库丰富，可以使用</a:t>
            </a:r>
            <a:r>
              <a:rPr lang="en-US" altLang="zh-CN" sz="2800" dirty="0">
                <a:solidFill>
                  <a:srgbClr val="0063A5"/>
                </a:solidFill>
                <a:latin typeface="微软雅黑" panose="020B0503020204020204" pitchFamily="34" charset="-122"/>
                <a:ea typeface="微软雅黑" panose="020B0503020204020204" pitchFamily="34" charset="-122"/>
              </a:rPr>
              <a:t>element-</a:t>
            </a:r>
            <a:r>
              <a:rPr lang="en-US" altLang="zh-CN" sz="2800" dirty="0" err="1">
                <a:solidFill>
                  <a:srgbClr val="0063A5"/>
                </a:solidFill>
                <a:latin typeface="微软雅黑" panose="020B0503020204020204" pitchFamily="34" charset="-122"/>
                <a:ea typeface="微软雅黑" panose="020B0503020204020204" pitchFamily="34" charset="-122"/>
              </a:rPr>
              <a:t>ui</a:t>
            </a:r>
            <a:r>
              <a:rPr lang="zh-CN" altLang="en-US" sz="2800" dirty="0">
                <a:solidFill>
                  <a:srgbClr val="0063A5"/>
                </a:solidFill>
                <a:latin typeface="微软雅黑" panose="020B0503020204020204" pitchFamily="34" charset="-122"/>
                <a:ea typeface="微软雅黑" panose="020B0503020204020204" pitchFamily="34" charset="-122"/>
              </a:rPr>
              <a:t>等多种现成的组件用于开发。</a:t>
            </a:r>
            <a:endParaRPr sz="28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16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后端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rgbClr val="0063A5"/>
                </a:solidFill>
                <a:latin typeface="微软雅黑" panose="020B0503020204020204" pitchFamily="34" charset="-122"/>
                <a:ea typeface="微软雅黑" panose="020B0503020204020204" pitchFamily="34" charset="-122"/>
              </a:rPr>
              <a:t>Django</a:t>
            </a:r>
          </a:p>
        </p:txBody>
      </p:sp>
    </p:spTree>
    <p:extLst>
      <p:ext uri="{BB962C8B-B14F-4D97-AF65-F5344CB8AC3E}">
        <p14:creationId xmlns:p14="http://schemas.microsoft.com/office/powerpoint/2010/main" val="34474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Django</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Django </a:t>
            </a:r>
            <a:r>
              <a:rPr lang="zh-CN" altLang="en-US" sz="2400" dirty="0">
                <a:solidFill>
                  <a:srgbClr val="0063A5"/>
                </a:solidFill>
                <a:latin typeface="微软雅黑" panose="020B0503020204020204" pitchFamily="34" charset="-122"/>
                <a:ea typeface="微软雅黑" panose="020B0503020204020204" pitchFamily="34" charset="-122"/>
              </a:rPr>
              <a:t>是一个由 </a:t>
            </a:r>
            <a:r>
              <a:rPr lang="en-US" altLang="zh-CN" sz="2400" dirty="0">
                <a:solidFill>
                  <a:srgbClr val="0063A5"/>
                </a:solidFill>
                <a:latin typeface="微软雅黑" panose="020B0503020204020204" pitchFamily="34" charset="-122"/>
                <a:ea typeface="微软雅黑" panose="020B0503020204020204" pitchFamily="34" charset="-122"/>
              </a:rPr>
              <a:t>Python </a:t>
            </a:r>
            <a:r>
              <a:rPr lang="zh-CN" altLang="en-US" sz="2400" dirty="0">
                <a:solidFill>
                  <a:srgbClr val="0063A5"/>
                </a:solidFill>
                <a:latin typeface="微软雅黑" panose="020B0503020204020204" pitchFamily="34" charset="-122"/>
                <a:ea typeface="微软雅黑" panose="020B0503020204020204" pitchFamily="34" charset="-122"/>
              </a:rPr>
              <a:t>编写的一个开放源代码的 </a:t>
            </a:r>
            <a:r>
              <a:rPr lang="en-US" altLang="zh-CN" sz="2400" dirty="0">
                <a:solidFill>
                  <a:srgbClr val="0063A5"/>
                </a:solidFill>
                <a:latin typeface="微软雅黑" panose="020B0503020204020204" pitchFamily="34" charset="-122"/>
                <a:ea typeface="微软雅黑" panose="020B0503020204020204" pitchFamily="34" charset="-122"/>
              </a:rPr>
              <a:t>Web </a:t>
            </a:r>
            <a:r>
              <a:rPr lang="zh-CN" altLang="en-US" sz="2400" dirty="0">
                <a:solidFill>
                  <a:srgbClr val="0063A5"/>
                </a:solidFill>
                <a:latin typeface="微软雅黑" panose="020B0503020204020204" pitchFamily="34" charset="-122"/>
                <a:ea typeface="微软雅黑" panose="020B0503020204020204" pitchFamily="34" charset="-122"/>
              </a:rPr>
              <a:t>应用框架。</a:t>
            </a:r>
          </a:p>
          <a:p>
            <a:r>
              <a:rPr lang="zh-CN" altLang="en-US" sz="2400" dirty="0">
                <a:solidFill>
                  <a:srgbClr val="0063A5"/>
                </a:solidFill>
                <a:latin typeface="微软雅黑" panose="020B0503020204020204" pitchFamily="34" charset="-122"/>
                <a:ea typeface="微软雅黑" panose="020B0503020204020204" pitchFamily="34" charset="-122"/>
              </a:rPr>
              <a:t>使用 </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，只要很少的代码，</a:t>
            </a:r>
            <a:r>
              <a:rPr lang="en-US" altLang="zh-CN" sz="2400" dirty="0">
                <a:solidFill>
                  <a:srgbClr val="0063A5"/>
                </a:solidFill>
                <a:latin typeface="微软雅黑" panose="020B0503020204020204" pitchFamily="34" charset="-122"/>
                <a:ea typeface="微软雅黑" panose="020B0503020204020204" pitchFamily="34" charset="-122"/>
              </a:rPr>
              <a:t>Python </a:t>
            </a:r>
            <a:r>
              <a:rPr lang="zh-CN" altLang="en-US" sz="2400" dirty="0">
                <a:solidFill>
                  <a:srgbClr val="0063A5"/>
                </a:solidFill>
                <a:latin typeface="微软雅黑" panose="020B0503020204020204" pitchFamily="34" charset="-122"/>
                <a:ea typeface="微软雅黑" panose="020B0503020204020204" pitchFamily="34" charset="-122"/>
              </a:rPr>
              <a:t>的程序开发人员就可以轻松地完成一个正式网站所需要的大部分内容，并进一步开发出全功能的 </a:t>
            </a:r>
            <a:r>
              <a:rPr lang="en-US" altLang="zh-CN" sz="2400" dirty="0">
                <a:solidFill>
                  <a:srgbClr val="0063A5"/>
                </a:solidFill>
                <a:latin typeface="微软雅黑" panose="020B0503020204020204" pitchFamily="34" charset="-122"/>
                <a:ea typeface="微软雅黑" panose="020B0503020204020204" pitchFamily="34" charset="-122"/>
              </a:rPr>
              <a:t>Web </a:t>
            </a:r>
            <a:r>
              <a:rPr lang="zh-CN" altLang="en-US" sz="2400" dirty="0">
                <a:solidFill>
                  <a:srgbClr val="0063A5"/>
                </a:solidFill>
                <a:latin typeface="微软雅黑" panose="020B0503020204020204" pitchFamily="34" charset="-122"/>
                <a:ea typeface="微软雅黑" panose="020B0503020204020204" pitchFamily="34" charset="-122"/>
              </a:rPr>
              <a:t>服务 </a:t>
            </a:r>
            <a:r>
              <a:rPr lang="en-US" altLang="zh-CN" sz="2400" dirty="0">
                <a:solidFill>
                  <a:srgbClr val="0063A5"/>
                </a:solidFill>
                <a:latin typeface="微软雅黑" panose="020B0503020204020204" pitchFamily="34" charset="-122"/>
                <a:ea typeface="微软雅黑" panose="020B0503020204020204" pitchFamily="34" charset="-122"/>
              </a:rPr>
              <a:t>Django </a:t>
            </a:r>
            <a:r>
              <a:rPr lang="zh-CN" altLang="en-US" sz="2400" dirty="0">
                <a:solidFill>
                  <a:srgbClr val="0063A5"/>
                </a:solidFill>
                <a:latin typeface="微软雅黑" panose="020B0503020204020204" pitchFamily="34" charset="-122"/>
                <a:ea typeface="微软雅黑" panose="020B0503020204020204" pitchFamily="34" charset="-122"/>
              </a:rPr>
              <a:t>本身基于 </a:t>
            </a:r>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模型，即 </a:t>
            </a:r>
            <a:r>
              <a:rPr lang="en-US" altLang="zh-CN" sz="2400" dirty="0">
                <a:solidFill>
                  <a:srgbClr val="0063A5"/>
                </a:solidFill>
                <a:latin typeface="微软雅黑" panose="020B0503020204020204" pitchFamily="34" charset="-122"/>
                <a:ea typeface="微软雅黑" panose="020B0503020204020204" pitchFamily="34" charset="-122"/>
              </a:rPr>
              <a:t>Model</a:t>
            </a:r>
            <a:r>
              <a:rPr lang="zh-CN" altLang="en-US" sz="2400" dirty="0">
                <a:solidFill>
                  <a:srgbClr val="0063A5"/>
                </a:solidFill>
                <a:latin typeface="微软雅黑" panose="020B0503020204020204" pitchFamily="34" charset="-122"/>
                <a:ea typeface="微软雅黑" panose="020B0503020204020204" pitchFamily="34" charset="-122"/>
              </a:rPr>
              <a:t>（模型）</a:t>
            </a:r>
            <a:r>
              <a:rPr lang="en-US" altLang="zh-CN" sz="2400" dirty="0">
                <a:solidFill>
                  <a:srgbClr val="0063A5"/>
                </a:solidFill>
                <a:latin typeface="微软雅黑" panose="020B0503020204020204" pitchFamily="34" charset="-122"/>
                <a:ea typeface="微软雅黑" panose="020B0503020204020204" pitchFamily="34" charset="-122"/>
              </a:rPr>
              <a:t>+ View</a:t>
            </a:r>
            <a:r>
              <a:rPr lang="zh-CN" altLang="en-US" sz="2400" dirty="0">
                <a:solidFill>
                  <a:srgbClr val="0063A5"/>
                </a:solidFill>
                <a:latin typeface="微软雅黑" panose="020B0503020204020204" pitchFamily="34" charset="-122"/>
                <a:ea typeface="微软雅黑" panose="020B0503020204020204" pitchFamily="34" charset="-122"/>
              </a:rPr>
              <a:t>（视图）</a:t>
            </a:r>
            <a:r>
              <a:rPr lang="en-US" altLang="zh-CN" sz="2400" dirty="0">
                <a:solidFill>
                  <a:srgbClr val="0063A5"/>
                </a:solidFill>
                <a:latin typeface="微软雅黑" panose="020B0503020204020204" pitchFamily="34" charset="-122"/>
                <a:ea typeface="微软雅黑" panose="020B0503020204020204" pitchFamily="34" charset="-122"/>
              </a:rPr>
              <a:t>+ Controller</a:t>
            </a:r>
            <a:r>
              <a:rPr lang="zh-CN" altLang="en-US" sz="2400" dirty="0">
                <a:solidFill>
                  <a:srgbClr val="0063A5"/>
                </a:solidFill>
                <a:latin typeface="微软雅黑" panose="020B0503020204020204" pitchFamily="34" charset="-122"/>
                <a:ea typeface="微软雅黑" panose="020B0503020204020204" pitchFamily="34" charset="-122"/>
              </a:rPr>
              <a:t>（控制器）设计模式，</a:t>
            </a:r>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模式使后续对程序的修改和扩展简化，并且使程序某一部分的重复利用成为可能。</a:t>
            </a:r>
          </a:p>
          <a:p>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优势：</a:t>
            </a:r>
          </a:p>
          <a:p>
            <a:r>
              <a:rPr lang="en-US" altLang="zh-CN"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低耦合  </a:t>
            </a:r>
            <a:r>
              <a:rPr lang="en-US" altLang="zh-CN"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开发快捷  </a:t>
            </a:r>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部署方便  </a:t>
            </a:r>
            <a:r>
              <a:rPr lang="en-US" altLang="zh-CN" sz="2400" dirty="0">
                <a:solidFill>
                  <a:srgbClr val="0063A5"/>
                </a:solidFill>
                <a:latin typeface="微软雅黑" panose="020B0503020204020204" pitchFamily="34" charset="-122"/>
                <a:ea typeface="微软雅黑" panose="020B0503020204020204" pitchFamily="34" charset="-122"/>
              </a:rPr>
              <a:t>4.</a:t>
            </a:r>
            <a:r>
              <a:rPr lang="zh-CN" altLang="en-US" sz="2400" dirty="0">
                <a:solidFill>
                  <a:srgbClr val="0063A5"/>
                </a:solidFill>
                <a:latin typeface="微软雅黑" panose="020B0503020204020204" pitchFamily="34" charset="-122"/>
                <a:ea typeface="微软雅黑" panose="020B0503020204020204" pitchFamily="34" charset="-122"/>
              </a:rPr>
              <a:t>可重用性高  </a:t>
            </a:r>
            <a:r>
              <a:rPr lang="en-US" altLang="zh-CN" sz="2400" dirty="0">
                <a:solidFill>
                  <a:srgbClr val="0063A5"/>
                </a:solidFill>
                <a:latin typeface="微软雅黑" panose="020B0503020204020204" pitchFamily="34" charset="-122"/>
                <a:ea typeface="微软雅黑" panose="020B0503020204020204" pitchFamily="34" charset="-122"/>
              </a:rPr>
              <a:t>5.</a:t>
            </a:r>
            <a:r>
              <a:rPr lang="zh-CN" altLang="en-US" sz="2400" dirty="0">
                <a:solidFill>
                  <a:srgbClr val="0063A5"/>
                </a:solidFill>
                <a:latin typeface="微软雅黑" panose="020B0503020204020204" pitchFamily="34" charset="-122"/>
                <a:ea typeface="微软雅黑" panose="020B0503020204020204" pitchFamily="34" charset="-122"/>
              </a:rPr>
              <a:t>维护成本低</a:t>
            </a:r>
          </a:p>
          <a:p>
            <a:endParaRPr lang="zh-CN" altLang="en-US"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特点：</a:t>
            </a:r>
          </a:p>
          <a:p>
            <a:r>
              <a:rPr lang="en-US" altLang="zh-CN"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强大的数据库功能  </a:t>
            </a:r>
            <a:r>
              <a:rPr lang="en-US" altLang="zh-CN"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自带强大的后台功能  </a:t>
            </a:r>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优雅的网址</a:t>
            </a:r>
            <a:endParaRPr lang="en-US" sz="1600" dirty="0"/>
          </a:p>
          <a:p>
            <a:endParaRPr sz="1600" dirty="0"/>
          </a:p>
        </p:txBody>
      </p:sp>
    </p:spTree>
    <p:extLst>
      <p:ext uri="{BB962C8B-B14F-4D97-AF65-F5344CB8AC3E}">
        <p14:creationId xmlns:p14="http://schemas.microsoft.com/office/powerpoint/2010/main" val="13162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000" dirty="0">
                <a:solidFill>
                  <a:srgbClr val="0063A5"/>
                </a:solidFill>
                <a:latin typeface="微软雅黑" panose="020B0503020204020204" pitchFamily="34" charset="-122"/>
                <a:ea typeface="微软雅黑" panose="020B0503020204020204" pitchFamily="34" charset="-122"/>
              </a:rPr>
              <a:t>Django REST framework </a:t>
            </a:r>
            <a:r>
              <a:rPr lang="zh-CN" altLang="en-US" sz="2000" dirty="0">
                <a:solidFill>
                  <a:srgbClr val="0063A5"/>
                </a:solidFill>
                <a:latin typeface="微软雅黑" panose="020B0503020204020204" pitchFamily="34" charset="-122"/>
                <a:ea typeface="微软雅黑" panose="020B0503020204020204" pitchFamily="34" charset="-122"/>
              </a:rPr>
              <a:t>是一个强大且灵活的工具包，用以构建</a:t>
            </a:r>
            <a:r>
              <a:rPr lang="en-US" altLang="zh-CN" sz="2000" dirty="0">
                <a:solidFill>
                  <a:srgbClr val="0063A5"/>
                </a:solidFill>
                <a:latin typeface="微软雅黑" panose="020B0503020204020204" pitchFamily="34" charset="-122"/>
                <a:ea typeface="微软雅黑" panose="020B0503020204020204" pitchFamily="34" charset="-122"/>
              </a:rPr>
              <a:t>Web APIs</a:t>
            </a:r>
            <a:r>
              <a:rPr lang="zh-CN" altLang="en-US" sz="2000" dirty="0">
                <a:solidFill>
                  <a:srgbClr val="0063A5"/>
                </a:solidFill>
                <a:latin typeface="微软雅黑" panose="020B0503020204020204" pitchFamily="34" charset="-122"/>
                <a:ea typeface="微软雅黑" panose="020B0503020204020204" pitchFamily="34" charset="-122"/>
              </a:rPr>
              <a:t>。</a:t>
            </a:r>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由于在开发</a:t>
            </a:r>
            <a:r>
              <a:rPr lang="en-US" altLang="zh-CN" sz="2000" dirty="0">
                <a:solidFill>
                  <a:srgbClr val="0063A5"/>
                </a:solidFill>
                <a:latin typeface="微软雅黑" panose="020B0503020204020204" pitchFamily="34" charset="-122"/>
                <a:ea typeface="微软雅黑" panose="020B0503020204020204" pitchFamily="34" charset="-122"/>
              </a:rPr>
              <a:t>REST API</a:t>
            </a:r>
            <a:r>
              <a:rPr lang="zh-CN" altLang="en-US" sz="2000" dirty="0">
                <a:solidFill>
                  <a:srgbClr val="0063A5"/>
                </a:solidFill>
                <a:latin typeface="微软雅黑" panose="020B0503020204020204" pitchFamily="34" charset="-122"/>
                <a:ea typeface="微软雅黑" panose="020B0503020204020204" pitchFamily="34" charset="-122"/>
              </a:rPr>
              <a:t>时，视图中要频繁的进行序列化与反序列化的编写，这时候就用到了</a:t>
            </a:r>
            <a:r>
              <a:rPr lang="en-US" altLang="zh-CN" sz="2000" dirty="0">
                <a:solidFill>
                  <a:srgbClr val="0063A5"/>
                </a:solidFill>
                <a:latin typeface="微软雅黑" panose="020B0503020204020204" pitchFamily="34" charset="-122"/>
                <a:ea typeface="微软雅黑" panose="020B0503020204020204" pitchFamily="34" charset="-122"/>
              </a:rPr>
              <a:t>Django REST framework</a:t>
            </a:r>
            <a:r>
              <a:rPr lang="zh-CN" altLang="en-US" sz="2000" dirty="0">
                <a:solidFill>
                  <a:srgbClr val="0063A5"/>
                </a:solidFill>
                <a:latin typeface="微软雅黑" panose="020B0503020204020204" pitchFamily="34" charset="-122"/>
                <a:ea typeface="微软雅黑" panose="020B0503020204020204" pitchFamily="34" charset="-122"/>
              </a:rPr>
              <a:t>简化代码的编写。</a:t>
            </a:r>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在</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中，序列化可以理解为将</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对象编码转换为</a:t>
            </a:r>
            <a:r>
              <a:rPr lang="en-US" altLang="zh-CN" sz="2000" dirty="0">
                <a:solidFill>
                  <a:srgbClr val="0063A5"/>
                </a:solidFill>
                <a:latin typeface="微软雅黑" panose="020B0503020204020204" pitchFamily="34" charset="-122"/>
                <a:ea typeface="微软雅黑" panose="020B0503020204020204" pitchFamily="34" charset="-122"/>
              </a:rPr>
              <a:t>json</a:t>
            </a:r>
            <a:r>
              <a:rPr lang="zh-CN" altLang="en-US" sz="2000" dirty="0">
                <a:solidFill>
                  <a:srgbClr val="0063A5"/>
                </a:solidFill>
                <a:latin typeface="微软雅黑" panose="020B0503020204020204" pitchFamily="34" charset="-122"/>
                <a:ea typeface="微软雅黑" panose="020B0503020204020204" pitchFamily="34" charset="-122"/>
              </a:rPr>
              <a:t>格式的字符串；反序列化可以理解为将</a:t>
            </a:r>
            <a:r>
              <a:rPr lang="en-US" altLang="zh-CN" sz="2000" dirty="0">
                <a:solidFill>
                  <a:srgbClr val="0063A5"/>
                </a:solidFill>
                <a:latin typeface="微软雅黑" panose="020B0503020204020204" pitchFamily="34" charset="-122"/>
                <a:ea typeface="微软雅黑" panose="020B0503020204020204" pitchFamily="34" charset="-122"/>
              </a:rPr>
              <a:t>json</a:t>
            </a:r>
            <a:r>
              <a:rPr lang="zh-CN" altLang="en-US" sz="2000" dirty="0">
                <a:solidFill>
                  <a:srgbClr val="0063A5"/>
                </a:solidFill>
                <a:latin typeface="微软雅黑" panose="020B0503020204020204" pitchFamily="34" charset="-122"/>
                <a:ea typeface="微软雅黑" panose="020B0503020204020204" pitchFamily="34" charset="-122"/>
              </a:rPr>
              <a:t>字符串解码为</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数据对象。</a:t>
            </a: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在开发</a:t>
            </a:r>
            <a:r>
              <a:rPr lang="en-US" altLang="zh-CN" sz="2000" dirty="0">
                <a:solidFill>
                  <a:srgbClr val="0063A5"/>
                </a:solidFill>
                <a:latin typeface="微软雅黑" panose="020B0503020204020204" pitchFamily="34" charset="-122"/>
                <a:ea typeface="微软雅黑" panose="020B0503020204020204" pitchFamily="34" charset="-122"/>
              </a:rPr>
              <a:t>REST API</a:t>
            </a:r>
            <a:r>
              <a:rPr lang="zh-CN" altLang="en-US" sz="2000" dirty="0">
                <a:solidFill>
                  <a:srgbClr val="0063A5"/>
                </a:solidFill>
                <a:latin typeface="微软雅黑" panose="020B0503020204020204" pitchFamily="34" charset="-122"/>
                <a:ea typeface="微软雅黑" panose="020B0503020204020204" pitchFamily="34" charset="-122"/>
              </a:rPr>
              <a:t>的视图中，虽然每个视图具体操作的数据不同，但增、删、改、查的实现流程基本套路化，所以这部分代码也是可以复用简化编写的：</a:t>
            </a:r>
          </a:p>
          <a:p>
            <a:r>
              <a:rPr lang="zh-CN" altLang="en-US" sz="2000" dirty="0">
                <a:solidFill>
                  <a:srgbClr val="0063A5"/>
                </a:solidFill>
                <a:latin typeface="微软雅黑" panose="020B0503020204020204" pitchFamily="34" charset="-122"/>
                <a:ea typeface="微软雅黑" panose="020B0503020204020204" pitchFamily="34" charset="-122"/>
              </a:rPr>
              <a:t>增：校验请求数据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执行反序列化过程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保存数据库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将保存的对象序列化并返回</a:t>
            </a:r>
          </a:p>
          <a:p>
            <a:r>
              <a:rPr lang="zh-CN" altLang="en-US" sz="2000" dirty="0">
                <a:solidFill>
                  <a:srgbClr val="0063A5"/>
                </a:solidFill>
                <a:latin typeface="微软雅黑" panose="020B0503020204020204" pitchFamily="34" charset="-122"/>
                <a:ea typeface="微软雅黑" panose="020B0503020204020204" pitchFamily="34" charset="-122"/>
              </a:rPr>
              <a:t>删：判断要删除的数据是否存在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执行数据库删除</a:t>
            </a:r>
          </a:p>
          <a:p>
            <a:r>
              <a:rPr lang="zh-CN" altLang="en-US" sz="2000" dirty="0">
                <a:solidFill>
                  <a:srgbClr val="0063A5"/>
                </a:solidFill>
                <a:latin typeface="微软雅黑" panose="020B0503020204020204" pitchFamily="34" charset="-122"/>
                <a:ea typeface="微软雅黑" panose="020B0503020204020204" pitchFamily="34" charset="-122"/>
              </a:rPr>
              <a:t>改：判断要修改的数据是否存在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校验请求的数据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执行反序列化过程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保存数据库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将保存的对象序列化并返回</a:t>
            </a:r>
          </a:p>
          <a:p>
            <a:r>
              <a:rPr lang="zh-CN" altLang="en-US" sz="2000" dirty="0">
                <a:solidFill>
                  <a:srgbClr val="0063A5"/>
                </a:solidFill>
                <a:latin typeface="微软雅黑" panose="020B0503020204020204" pitchFamily="34" charset="-122"/>
                <a:ea typeface="微软雅黑" panose="020B0503020204020204" pitchFamily="34" charset="-122"/>
              </a:rPr>
              <a:t>查：查询数据库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将数据序列化并返回</a:t>
            </a:r>
            <a:endParaRPr lang="en-US" altLang="zh-CN" sz="2000" dirty="0">
              <a:solidFill>
                <a:srgbClr val="0063A5"/>
              </a:solidFill>
              <a:latin typeface="微软雅黑" panose="020B0503020204020204" pitchFamily="34" charset="-122"/>
              <a:ea typeface="微软雅黑" panose="020B0503020204020204" pitchFamily="34" charset="-122"/>
            </a:endParaRP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en-US" altLang="zh-CN" sz="2000" dirty="0">
                <a:solidFill>
                  <a:srgbClr val="0063A5"/>
                </a:solidFill>
                <a:latin typeface="微软雅黑" panose="020B0503020204020204" pitchFamily="34" charset="-122"/>
                <a:ea typeface="微软雅黑" panose="020B0503020204020204" pitchFamily="34" charset="-122"/>
              </a:rPr>
              <a:t>Django REST framework</a:t>
            </a:r>
            <a:r>
              <a:rPr lang="zh-CN" altLang="en-US" sz="2000" dirty="0">
                <a:solidFill>
                  <a:srgbClr val="0063A5"/>
                </a:solidFill>
                <a:latin typeface="微软雅黑" panose="020B0503020204020204" pitchFamily="34" charset="-122"/>
                <a:ea typeface="微软雅黑" panose="020B0503020204020204" pitchFamily="34" charset="-122"/>
              </a:rPr>
              <a:t>特点：</a:t>
            </a:r>
          </a:p>
          <a:p>
            <a:r>
              <a:rPr lang="en-US" altLang="zh-CN" sz="2000" dirty="0">
                <a:solidFill>
                  <a:srgbClr val="0063A5"/>
                </a:solidFill>
                <a:latin typeface="微软雅黑" panose="020B0503020204020204" pitchFamily="34" charset="-122"/>
                <a:ea typeface="微软雅黑" panose="020B0503020204020204" pitchFamily="34" charset="-122"/>
              </a:rPr>
              <a:t>1.</a:t>
            </a:r>
            <a:r>
              <a:rPr lang="zh-CN" altLang="en-US" sz="2000" dirty="0">
                <a:solidFill>
                  <a:srgbClr val="0063A5"/>
                </a:solidFill>
                <a:latin typeface="微软雅黑" panose="020B0503020204020204" pitchFamily="34" charset="-122"/>
                <a:ea typeface="微软雅黑" panose="020B0503020204020204" pitchFamily="34" charset="-122"/>
              </a:rPr>
              <a:t>提供了定义序列化器</a:t>
            </a:r>
            <a:r>
              <a:rPr lang="en-US" altLang="zh-CN" sz="2000" dirty="0">
                <a:solidFill>
                  <a:srgbClr val="0063A5"/>
                </a:solidFill>
                <a:latin typeface="微软雅黑" panose="020B0503020204020204" pitchFamily="34" charset="-122"/>
                <a:ea typeface="微软雅黑" panose="020B0503020204020204" pitchFamily="34" charset="-122"/>
              </a:rPr>
              <a:t>Serializer</a:t>
            </a:r>
            <a:r>
              <a:rPr lang="zh-CN" altLang="en-US" sz="2000" dirty="0">
                <a:solidFill>
                  <a:srgbClr val="0063A5"/>
                </a:solidFill>
                <a:latin typeface="微软雅黑" panose="020B0503020204020204" pitchFamily="34" charset="-122"/>
                <a:ea typeface="微软雅黑" panose="020B0503020204020204" pitchFamily="34" charset="-122"/>
              </a:rPr>
              <a:t>的方法，可以快速根据 </a:t>
            </a:r>
            <a:r>
              <a:rPr lang="en-US" altLang="zh-CN" sz="2000" dirty="0">
                <a:solidFill>
                  <a:srgbClr val="0063A5"/>
                </a:solidFill>
                <a:latin typeface="微软雅黑" panose="020B0503020204020204" pitchFamily="34" charset="-122"/>
                <a:ea typeface="微软雅黑" panose="020B0503020204020204" pitchFamily="34" charset="-122"/>
              </a:rPr>
              <a:t>Django ORM </a:t>
            </a:r>
            <a:r>
              <a:rPr lang="zh-CN" altLang="en-US" sz="2000" dirty="0">
                <a:solidFill>
                  <a:srgbClr val="0063A5"/>
                </a:solidFill>
                <a:latin typeface="微软雅黑" panose="020B0503020204020204" pitchFamily="34" charset="-122"/>
                <a:ea typeface="微软雅黑" panose="020B0503020204020204" pitchFamily="34" charset="-122"/>
              </a:rPr>
              <a:t>或者其它库自动序列化</a:t>
            </a:r>
            <a:r>
              <a:rPr lang="en-US" altLang="zh-CN" sz="2000" dirty="0">
                <a:solidFill>
                  <a:srgbClr val="0063A5"/>
                </a:solidFill>
                <a:latin typeface="微软雅黑" panose="020B0503020204020204" pitchFamily="34" charset="-122"/>
                <a:ea typeface="微软雅黑" panose="020B0503020204020204" pitchFamily="34" charset="-122"/>
              </a:rPr>
              <a:t>/</a:t>
            </a:r>
            <a:r>
              <a:rPr lang="zh-CN" altLang="en-US" sz="2000" dirty="0">
                <a:solidFill>
                  <a:srgbClr val="0063A5"/>
                </a:solidFill>
                <a:latin typeface="微软雅黑" panose="020B0503020204020204" pitchFamily="34" charset="-122"/>
                <a:ea typeface="微软雅黑" panose="020B0503020204020204" pitchFamily="34" charset="-122"/>
              </a:rPr>
              <a:t>反序列化；</a:t>
            </a:r>
          </a:p>
          <a:p>
            <a:r>
              <a:rPr lang="en-US" altLang="zh-CN" sz="2000" dirty="0">
                <a:solidFill>
                  <a:srgbClr val="0063A5"/>
                </a:solidFill>
                <a:latin typeface="微软雅黑" panose="020B0503020204020204" pitchFamily="34" charset="-122"/>
                <a:ea typeface="微软雅黑" panose="020B0503020204020204" pitchFamily="34" charset="-122"/>
              </a:rPr>
              <a:t>2.</a:t>
            </a:r>
            <a:r>
              <a:rPr lang="zh-CN" altLang="en-US" sz="2000" dirty="0">
                <a:solidFill>
                  <a:srgbClr val="0063A5"/>
                </a:solidFill>
                <a:latin typeface="微软雅黑" panose="020B0503020204020204" pitchFamily="34" charset="-122"/>
                <a:ea typeface="微软雅黑" panose="020B0503020204020204" pitchFamily="34" charset="-122"/>
              </a:rPr>
              <a:t>提供了丰富的类视图、接口扩展类，简化视图的编写；</a:t>
            </a:r>
          </a:p>
          <a:p>
            <a:r>
              <a:rPr lang="en-US" altLang="zh-CN" sz="2000" dirty="0">
                <a:solidFill>
                  <a:srgbClr val="0063A5"/>
                </a:solidFill>
                <a:latin typeface="微软雅黑" panose="020B0503020204020204" pitchFamily="34" charset="-122"/>
                <a:ea typeface="微软雅黑" panose="020B0503020204020204" pitchFamily="34" charset="-122"/>
              </a:rPr>
              <a:t>3.</a:t>
            </a:r>
            <a:r>
              <a:rPr lang="zh-CN" altLang="en-US" sz="2000" dirty="0">
                <a:solidFill>
                  <a:srgbClr val="0063A5"/>
                </a:solidFill>
                <a:latin typeface="微软雅黑" panose="020B0503020204020204" pitchFamily="34" charset="-122"/>
                <a:ea typeface="微软雅黑" panose="020B0503020204020204" pitchFamily="34" charset="-122"/>
              </a:rPr>
              <a:t>丰富的定制层级：函数视图、类视图、视图集合到自动生成 </a:t>
            </a:r>
            <a:r>
              <a:rPr lang="en-US" altLang="zh-CN" sz="2000" dirty="0">
                <a:solidFill>
                  <a:srgbClr val="0063A5"/>
                </a:solidFill>
                <a:latin typeface="微软雅黑" panose="020B0503020204020204" pitchFamily="34" charset="-122"/>
                <a:ea typeface="微软雅黑" panose="020B0503020204020204" pitchFamily="34" charset="-122"/>
              </a:rPr>
              <a:t>API</a:t>
            </a:r>
            <a:r>
              <a:rPr lang="zh-CN" altLang="en-US" sz="2000" dirty="0">
                <a:solidFill>
                  <a:srgbClr val="0063A5"/>
                </a:solidFill>
                <a:latin typeface="微软雅黑" panose="020B0503020204020204" pitchFamily="34" charset="-122"/>
                <a:ea typeface="微软雅黑" panose="020B0503020204020204" pitchFamily="34" charset="-122"/>
              </a:rPr>
              <a:t>，满足各种需要；</a:t>
            </a:r>
          </a:p>
          <a:p>
            <a:r>
              <a:rPr lang="en-US" altLang="zh-CN" sz="2000" dirty="0">
                <a:solidFill>
                  <a:srgbClr val="0063A5"/>
                </a:solidFill>
                <a:latin typeface="微软雅黑" panose="020B0503020204020204" pitchFamily="34" charset="-122"/>
                <a:ea typeface="微软雅黑" panose="020B0503020204020204" pitchFamily="34" charset="-122"/>
              </a:rPr>
              <a:t>4.</a:t>
            </a:r>
            <a:r>
              <a:rPr lang="zh-CN" altLang="en-US" sz="2000" dirty="0">
                <a:solidFill>
                  <a:srgbClr val="0063A5"/>
                </a:solidFill>
                <a:latin typeface="微软雅黑" panose="020B0503020204020204" pitchFamily="34" charset="-122"/>
                <a:ea typeface="微软雅黑" panose="020B0503020204020204" pitchFamily="34" charset="-122"/>
              </a:rPr>
              <a:t>多种身份认证和权限认证方式的支持；</a:t>
            </a:r>
          </a:p>
          <a:p>
            <a:r>
              <a:rPr lang="en-US" altLang="zh-CN" sz="2000" dirty="0">
                <a:solidFill>
                  <a:srgbClr val="0063A5"/>
                </a:solidFill>
                <a:latin typeface="微软雅黑" panose="020B0503020204020204" pitchFamily="34" charset="-122"/>
                <a:ea typeface="微软雅黑" panose="020B0503020204020204" pitchFamily="34" charset="-122"/>
              </a:rPr>
              <a:t>5.</a:t>
            </a:r>
            <a:r>
              <a:rPr lang="zh-CN" altLang="en-US" sz="2000" dirty="0">
                <a:solidFill>
                  <a:srgbClr val="0063A5"/>
                </a:solidFill>
                <a:latin typeface="微软雅黑" panose="020B0503020204020204" pitchFamily="34" charset="-122"/>
                <a:ea typeface="微软雅黑" panose="020B0503020204020204" pitchFamily="34" charset="-122"/>
              </a:rPr>
              <a:t>内置了限流系统；</a:t>
            </a:r>
          </a:p>
          <a:p>
            <a:r>
              <a:rPr lang="en-US" altLang="zh-CN" sz="2000" dirty="0">
                <a:solidFill>
                  <a:srgbClr val="0063A5"/>
                </a:solidFill>
                <a:latin typeface="微软雅黑" panose="020B0503020204020204" pitchFamily="34" charset="-122"/>
                <a:ea typeface="微软雅黑" panose="020B0503020204020204" pitchFamily="34" charset="-122"/>
              </a:rPr>
              <a:t>6.</a:t>
            </a:r>
            <a:r>
              <a:rPr lang="zh-CN" altLang="en-US" sz="2000" dirty="0">
                <a:solidFill>
                  <a:srgbClr val="0063A5"/>
                </a:solidFill>
                <a:latin typeface="微软雅黑" panose="020B0503020204020204" pitchFamily="34" charset="-122"/>
                <a:ea typeface="微软雅黑" panose="020B0503020204020204" pitchFamily="34" charset="-122"/>
              </a:rPr>
              <a:t>直观的 </a:t>
            </a:r>
            <a:r>
              <a:rPr lang="en-US" altLang="zh-CN" sz="2000" dirty="0">
                <a:solidFill>
                  <a:srgbClr val="0063A5"/>
                </a:solidFill>
                <a:latin typeface="微软雅黑" panose="020B0503020204020204" pitchFamily="34" charset="-122"/>
                <a:ea typeface="微软雅黑" panose="020B0503020204020204" pitchFamily="34" charset="-122"/>
              </a:rPr>
              <a:t>API web </a:t>
            </a:r>
            <a:r>
              <a:rPr lang="zh-CN" altLang="en-US" sz="2000" dirty="0">
                <a:solidFill>
                  <a:srgbClr val="0063A5"/>
                </a:solidFill>
                <a:latin typeface="微软雅黑" panose="020B0503020204020204" pitchFamily="34" charset="-122"/>
                <a:ea typeface="微软雅黑" panose="020B0503020204020204" pitchFamily="34" charset="-122"/>
              </a:rPr>
              <a:t>界面；</a:t>
            </a:r>
          </a:p>
          <a:p>
            <a:r>
              <a:rPr lang="en-US" altLang="zh-CN" sz="2000" dirty="0">
                <a:solidFill>
                  <a:srgbClr val="0063A5"/>
                </a:solidFill>
                <a:latin typeface="微软雅黑" panose="020B0503020204020204" pitchFamily="34" charset="-122"/>
                <a:ea typeface="微软雅黑" panose="020B0503020204020204" pitchFamily="34" charset="-122"/>
              </a:rPr>
              <a:t>7.</a:t>
            </a:r>
            <a:r>
              <a:rPr lang="zh-CN" altLang="en-US" sz="2000" dirty="0">
                <a:solidFill>
                  <a:srgbClr val="0063A5"/>
                </a:solidFill>
                <a:latin typeface="微软雅黑" panose="020B0503020204020204" pitchFamily="34" charset="-122"/>
                <a:ea typeface="微软雅黑" panose="020B0503020204020204" pitchFamily="34" charset="-122"/>
              </a:rPr>
              <a:t>可扩展性，插件丰富</a:t>
            </a:r>
            <a:endParaRPr lang="en-US" altLang="zh-CN" sz="20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283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本次使用</a:t>
            </a:r>
            <a:r>
              <a:rPr lang="en-US" altLang="zh-CN" sz="2400" dirty="0">
                <a:solidFill>
                  <a:srgbClr val="0063A5"/>
                </a:solidFill>
                <a:latin typeface="微软雅黑" panose="020B0503020204020204" pitchFamily="34" charset="-122"/>
                <a:ea typeface="微软雅黑" panose="020B0503020204020204" pitchFamily="34" charset="-122"/>
              </a:rPr>
              <a:t>Django REST framework</a:t>
            </a:r>
            <a:r>
              <a:rPr lang="zh-CN" altLang="en-US" sz="2400" dirty="0">
                <a:solidFill>
                  <a:srgbClr val="0063A5"/>
                </a:solidFill>
                <a:latin typeface="微软雅黑" panose="020B0503020204020204" pitchFamily="34" charset="-122"/>
                <a:ea typeface="微软雅黑" panose="020B0503020204020204" pitchFamily="34" charset="-122"/>
              </a:rPr>
              <a:t>进行后端开发，它是一套基于</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框架编写</a:t>
            </a:r>
            <a:r>
              <a:rPr lang="en-US" altLang="zh-CN" sz="2400" dirty="0">
                <a:solidFill>
                  <a:srgbClr val="0063A5"/>
                </a:solidFill>
                <a:latin typeface="微软雅黑" panose="020B0503020204020204" pitchFamily="34" charset="-122"/>
                <a:ea typeface="微软雅黑" panose="020B0503020204020204" pitchFamily="34" charset="-122"/>
              </a:rPr>
              <a:t>RESTful</a:t>
            </a:r>
            <a:r>
              <a:rPr lang="zh-CN" altLang="en-US" sz="2400" dirty="0">
                <a:solidFill>
                  <a:srgbClr val="0063A5"/>
                </a:solidFill>
                <a:latin typeface="微软雅黑" panose="020B0503020204020204" pitchFamily="34" charset="-122"/>
                <a:ea typeface="微软雅黑" panose="020B0503020204020204" pitchFamily="34" charset="-122"/>
              </a:rPr>
              <a:t>风格</a:t>
            </a:r>
            <a:r>
              <a:rPr lang="en-US" altLang="zh-CN" sz="2400" dirty="0">
                <a:solidFill>
                  <a:srgbClr val="0063A5"/>
                </a:solidFill>
                <a:latin typeface="微软雅黑" panose="020B0503020204020204" pitchFamily="34" charset="-122"/>
                <a:ea typeface="微软雅黑" panose="020B0503020204020204" pitchFamily="34" charset="-122"/>
              </a:rPr>
              <a:t>API</a:t>
            </a:r>
            <a:r>
              <a:rPr lang="zh-CN" altLang="en-US" sz="2400" dirty="0">
                <a:solidFill>
                  <a:srgbClr val="0063A5"/>
                </a:solidFill>
                <a:latin typeface="微软雅黑" panose="020B0503020204020204" pitchFamily="34" charset="-122"/>
                <a:ea typeface="微软雅黑" panose="020B0503020204020204" pitchFamily="34" charset="-122"/>
              </a:rPr>
              <a:t>的组件。前后端分离开发的好处在于，大部分接口都是可以重复利用的，同时</a:t>
            </a:r>
            <a:r>
              <a:rPr lang="en-US" altLang="zh-CN" sz="2400" dirty="0">
                <a:solidFill>
                  <a:srgbClr val="0063A5"/>
                </a:solidFill>
                <a:latin typeface="微软雅黑" panose="020B0503020204020204" pitchFamily="34" charset="-122"/>
                <a:ea typeface="微软雅黑" panose="020B0503020204020204" pitchFamily="34" charset="-122"/>
              </a:rPr>
              <a:t>REST framework</a:t>
            </a:r>
            <a:r>
              <a:rPr lang="zh-CN" altLang="en-US" sz="2400" dirty="0">
                <a:solidFill>
                  <a:srgbClr val="0063A5"/>
                </a:solidFill>
                <a:latin typeface="微软雅黑" panose="020B0503020204020204" pitchFamily="34" charset="-122"/>
                <a:ea typeface="微软雅黑" panose="020B0503020204020204" pitchFamily="34" charset="-122"/>
              </a:rPr>
              <a:t>自带的序列化，视图集，路由等功能已经集成了后端接口的基本功能，更方便针对需求进行修改。</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b="1" dirty="0">
                <a:solidFill>
                  <a:srgbClr val="0063A5"/>
                </a:solidFill>
                <a:latin typeface="微软雅黑" panose="020B0503020204020204" pitchFamily="34" charset="-122"/>
                <a:ea typeface="微软雅黑" panose="020B0503020204020204" pitchFamily="34" charset="-122"/>
              </a:rPr>
              <a:t>本次后端开发：</a:t>
            </a:r>
            <a:endParaRPr lang="en-US" altLang="zh-CN" sz="2400" b="1"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建立表结构，使用数据库映射方法在数据库中创建表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将表序列化，便于数据更新操作</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创建视图，作为前端交互接口</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4.</a:t>
            </a:r>
            <a:r>
              <a:rPr lang="zh-CN" altLang="en-US" sz="2400" dirty="0">
                <a:solidFill>
                  <a:srgbClr val="0063A5"/>
                </a:solidFill>
                <a:latin typeface="微软雅黑" panose="020B0503020204020204" pitchFamily="34" charset="-122"/>
                <a:ea typeface="微软雅黑" panose="020B0503020204020204" pitchFamily="34" charset="-122"/>
              </a:rPr>
              <a:t>增加检索与分页功能，用于返回对应的数据</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5.</a:t>
            </a:r>
            <a:r>
              <a:rPr lang="zh-CN" altLang="en-US" sz="2400" dirty="0">
                <a:solidFill>
                  <a:srgbClr val="0063A5"/>
                </a:solidFill>
                <a:latin typeface="微软雅黑" panose="020B0503020204020204" pitchFamily="34" charset="-122"/>
                <a:ea typeface="微软雅黑" panose="020B0503020204020204" pitchFamily="34" charset="-122"/>
              </a:rPr>
              <a:t>重写新建，更新，删除功能接口，满足前端功能需求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1600" dirty="0"/>
          </a:p>
          <a:p>
            <a:endParaRPr sz="1600" dirty="0"/>
          </a:p>
        </p:txBody>
      </p:sp>
    </p:spTree>
    <p:extLst>
      <p:ext uri="{BB962C8B-B14F-4D97-AF65-F5344CB8AC3E}">
        <p14:creationId xmlns:p14="http://schemas.microsoft.com/office/powerpoint/2010/main" val="406581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sz="1600" dirty="0"/>
          </a:p>
          <a:p>
            <a:r>
              <a:rPr lang="zh-CN" altLang="en-US" sz="2400" dirty="0">
                <a:solidFill>
                  <a:srgbClr val="0063A5"/>
                </a:solidFill>
                <a:latin typeface="微软雅黑" panose="020B0503020204020204" pitchFamily="34" charset="-122"/>
                <a:ea typeface="微软雅黑" panose="020B0503020204020204" pitchFamily="34" charset="-122"/>
              </a:rPr>
              <a:t>虽然</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有许多功能便于开发，但也有一些缺点。</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数据库映射创建表时，一定要制定主键，无主键时会自动生成一个自增类型的数字主键，无法满足一些关系数据库的设计要求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包含了过多的功能模块，一些轻量级应用不需要的模块也包括到了代码内。</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过度封装，很多类和方法都封装了，直接使用比较简单，但改动起来就比较困难。</a:t>
            </a:r>
            <a:endParaRPr lang="en-US" sz="1600" dirty="0"/>
          </a:p>
          <a:p>
            <a:endParaRPr sz="1600" dirty="0"/>
          </a:p>
        </p:txBody>
      </p:sp>
    </p:spTree>
    <p:extLst>
      <p:ext uri="{BB962C8B-B14F-4D97-AF65-F5344CB8AC3E}">
        <p14:creationId xmlns:p14="http://schemas.microsoft.com/office/powerpoint/2010/main" val="125308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数据库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关系图</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表设计</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增删改查</a:t>
            </a:r>
          </a:p>
        </p:txBody>
      </p:sp>
    </p:spTree>
    <p:extLst>
      <p:ext uri="{BB962C8B-B14F-4D97-AF65-F5344CB8AC3E}">
        <p14:creationId xmlns:p14="http://schemas.microsoft.com/office/powerpoint/2010/main" val="252912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326136488"/>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latin typeface="微软雅黑" panose="020B0503020204020204" pitchFamily="34" charset="-122"/>
                <a:ea typeface="微软雅黑" panose="020B0503020204020204" pitchFamily="34" charset="-122"/>
                <a:cs typeface="Calibri"/>
              </a:rPr>
              <a:t>关系图</a:t>
            </a:r>
            <a:endParaRPr lang="fr-FR" sz="2450" dirty="0">
              <a:solidFill>
                <a:srgbClr val="0063A5"/>
              </a:solidFill>
              <a:latin typeface="微软雅黑" panose="020B0503020204020204" pitchFamily="34" charset="-122"/>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249146"/>
            <a:ext cx="8686801" cy="6732656"/>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a:solidFill>
                  <a:srgbClr val="0063A5"/>
                </a:solidFill>
                <a:ea typeface="微软雅黑" panose="020B0503020204020204" pitchFamily="34" charset="-122"/>
              </a:rPr>
              <a:t>Django</a:t>
            </a:r>
            <a:r>
              <a:rPr lang="zh-CN" altLang="en-US" sz="2400" dirty="0">
                <a:solidFill>
                  <a:srgbClr val="0063A5"/>
                </a:solidFill>
                <a:ea typeface="微软雅黑" panose="020B0503020204020204" pitchFamily="34" charset="-122"/>
              </a:rPr>
              <a:t>数据库映射生成的表结构，因此每张表都存在主键，如果设计表时不标注主键会自动生成</a:t>
            </a:r>
            <a:r>
              <a:rPr lang="en-US" altLang="zh-CN" sz="2400" dirty="0">
                <a:solidFill>
                  <a:srgbClr val="0063A5"/>
                </a:solidFill>
                <a:ea typeface="微软雅黑" panose="020B0503020204020204" pitchFamily="34" charset="-122"/>
              </a:rPr>
              <a:t>id</a:t>
            </a:r>
            <a:r>
              <a:rPr lang="zh-CN" altLang="en-US" sz="2400" dirty="0">
                <a:solidFill>
                  <a:srgbClr val="0063A5"/>
                </a:solidFill>
                <a:ea typeface="微软雅黑" panose="020B0503020204020204" pitchFamily="34" charset="-122"/>
              </a:rPr>
              <a:t>字段作为主键。</a:t>
            </a:r>
            <a:endParaRPr lang="en-US" sz="2400" dirty="0">
              <a:solidFill>
                <a:srgbClr val="0063A5"/>
              </a:solidFill>
            </a:endParaRPr>
          </a:p>
        </p:txBody>
      </p:sp>
      <p:pic>
        <p:nvPicPr>
          <p:cNvPr id="4" name="图片 3">
            <a:extLst>
              <a:ext uri="{FF2B5EF4-FFF2-40B4-BE49-F238E27FC236}">
                <a16:creationId xmlns:a16="http://schemas.microsoft.com/office/drawing/2014/main" id="{ECB42C0E-F872-4618-AA72-593E00005F3C}"/>
              </a:ext>
            </a:extLst>
          </p:cNvPr>
          <p:cNvPicPr>
            <a:picLocks noChangeAspect="1"/>
          </p:cNvPicPr>
          <p:nvPr/>
        </p:nvPicPr>
        <p:blipFill>
          <a:blip r:embed="rId2"/>
          <a:stretch>
            <a:fillRect/>
          </a:stretch>
        </p:blipFill>
        <p:spPr>
          <a:xfrm>
            <a:off x="535196" y="1504802"/>
            <a:ext cx="8210550" cy="6296025"/>
          </a:xfrm>
          <a:prstGeom prst="rect">
            <a:avLst/>
          </a:prstGeom>
        </p:spPr>
      </p:pic>
    </p:spTree>
    <p:extLst>
      <p:ext uri="{BB962C8B-B14F-4D97-AF65-F5344CB8AC3E}">
        <p14:creationId xmlns:p14="http://schemas.microsoft.com/office/powerpoint/2010/main" val="272634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表关系</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关系数据库：</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关系型数据库，是指采用了关系模型来组织数据的数据库，其以行和列的形式存储数据，以便于用户理解，关系型数据库这一系列的行和列被称为表，一组表组成了数据库。用户通过查询来检索数据库中的数据，而查询是一个用于限定数据库中某些区域的执行代码。关系模型可以简单理解为二维表格模型，而一个关系型数据库就是由二维表及其之间的关系组成的一个数据组织。</a:t>
            </a:r>
          </a:p>
          <a:p>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3843409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表关系</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学生表：</a:t>
            </a:r>
          </a:p>
          <a:p>
            <a:r>
              <a:rPr lang="zh-CN" altLang="en-US" sz="2400" dirty="0">
                <a:solidFill>
                  <a:srgbClr val="0063A5"/>
                </a:solidFill>
                <a:latin typeface="微软雅黑" panose="020B0503020204020204" pitchFamily="34" charset="-122"/>
                <a:ea typeface="微软雅黑" panose="020B0503020204020204" pitchFamily="34" charset="-122"/>
              </a:rPr>
              <a:t>包括</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studentinfo</a:t>
            </a:r>
            <a:r>
              <a:rPr lang="zh-CN" altLang="en-US" sz="2400" dirty="0">
                <a:solidFill>
                  <a:srgbClr val="0063A5"/>
                </a:solidFill>
                <a:latin typeface="微软雅黑" panose="020B0503020204020204" pitchFamily="34" charset="-122"/>
                <a:ea typeface="微软雅黑" panose="020B0503020204020204" pitchFamily="34" charset="-122"/>
              </a:rPr>
              <a:t>。其中</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表主键为</a:t>
            </a:r>
            <a:r>
              <a:rPr lang="en-US" altLang="zh-CN" sz="2400" dirty="0" err="1">
                <a:solidFill>
                  <a:srgbClr val="0063A5"/>
                </a:solidFill>
                <a:latin typeface="微软雅黑" panose="020B0503020204020204" pitchFamily="34" charset="-122"/>
                <a:ea typeface="微软雅黑" panose="020B0503020204020204" pitchFamily="34" charset="-122"/>
              </a:rPr>
              <a:t>student_id,studentinfo</a:t>
            </a:r>
            <a:r>
              <a:rPr lang="zh-CN" altLang="en-US" sz="2400" dirty="0">
                <a:solidFill>
                  <a:srgbClr val="0063A5"/>
                </a:solidFill>
                <a:latin typeface="微软雅黑" panose="020B0503020204020204" pitchFamily="34" charset="-122"/>
                <a:ea typeface="微软雅黑" panose="020B0503020204020204" pitchFamily="34" charset="-122"/>
              </a:rPr>
              <a:t>表没有主键，外键为</a:t>
            </a:r>
            <a:r>
              <a:rPr lang="en-US" altLang="zh-CN" sz="2400" dirty="0" err="1">
                <a:solidFill>
                  <a:srgbClr val="0063A5"/>
                </a:solidFill>
                <a:latin typeface="微软雅黑" panose="020B0503020204020204" pitchFamily="34" charset="-122"/>
                <a:ea typeface="微软雅黑" panose="020B0503020204020204" pitchFamily="34" charset="-122"/>
              </a:rPr>
              <a:t>student.student_id</a:t>
            </a:r>
            <a:r>
              <a:rPr lang="zh-CN" altLang="en-US" sz="2400" dirty="0">
                <a:solidFill>
                  <a:srgbClr val="0063A5"/>
                </a:solidFill>
                <a:latin typeface="微软雅黑" panose="020B0503020204020204" pitchFamily="34" charset="-122"/>
                <a:ea typeface="微软雅黑" panose="020B0503020204020204" pitchFamily="34" charset="-122"/>
              </a:rPr>
              <a:t>，这样设计防止字段过多，因此分为两个表，通过外键关联。</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教师表：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包括</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teacherinfo</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表主键为</a:t>
            </a:r>
            <a:r>
              <a:rPr lang="en-US" altLang="zh-CN" sz="2400" dirty="0" err="1">
                <a:solidFill>
                  <a:srgbClr val="0063A5"/>
                </a:solidFill>
                <a:latin typeface="微软雅黑" panose="020B0503020204020204" pitchFamily="34" charset="-122"/>
                <a:ea typeface="微软雅黑" panose="020B0503020204020204" pitchFamily="34" charset="-122"/>
              </a:rPr>
              <a:t>teacher_id,teacherinfo</a:t>
            </a:r>
            <a:r>
              <a:rPr lang="zh-CN" altLang="en-US" sz="2400" dirty="0">
                <a:solidFill>
                  <a:srgbClr val="0063A5"/>
                </a:solidFill>
                <a:latin typeface="微软雅黑" panose="020B0503020204020204" pitchFamily="34" charset="-122"/>
                <a:ea typeface="微软雅黑" panose="020B0503020204020204" pitchFamily="34" charset="-122"/>
              </a:rPr>
              <a:t>表没有主键，外键为</a:t>
            </a:r>
            <a:r>
              <a:rPr lang="en-US" altLang="zh-CN" sz="2400" dirty="0" err="1">
                <a:solidFill>
                  <a:srgbClr val="0063A5"/>
                </a:solidFill>
                <a:latin typeface="微软雅黑" panose="020B0503020204020204" pitchFamily="34" charset="-122"/>
                <a:ea typeface="微软雅黑" panose="020B0503020204020204" pitchFamily="34" charset="-122"/>
              </a:rPr>
              <a:t>teacher.teacher_id</a:t>
            </a:r>
            <a:r>
              <a:rPr lang="zh-CN" altLang="en-US" sz="2400" dirty="0">
                <a:solidFill>
                  <a:srgbClr val="0063A5"/>
                </a:solidFill>
                <a:latin typeface="微软雅黑" panose="020B0503020204020204" pitchFamily="34" charset="-122"/>
                <a:ea typeface="微软雅黑" panose="020B0503020204020204" pitchFamily="34" charset="-122"/>
              </a:rPr>
              <a:t>，同学生表一样，防止字段过多分表，通过外键关联。</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课程表：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：课程信息表，主键为</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，主要数据字段为</a:t>
            </a:r>
            <a:r>
              <a:rPr lang="en-US" altLang="zh-CN" sz="2400" dirty="0" err="1">
                <a:solidFill>
                  <a:srgbClr val="0063A5"/>
                </a:solidFill>
                <a:latin typeface="微软雅黑" panose="020B0503020204020204" pitchFamily="34" charset="-122"/>
                <a:ea typeface="微软雅黑" panose="020B0503020204020204" pitchFamily="34" charset="-122"/>
              </a:rPr>
              <a:t>course_no</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course_name</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Studentcourse</a:t>
            </a:r>
            <a:r>
              <a:rPr lang="zh-CN" altLang="en-US" sz="2400" dirty="0">
                <a:solidFill>
                  <a:srgbClr val="0063A5"/>
                </a:solidFill>
                <a:latin typeface="微软雅黑" panose="020B0503020204020204" pitchFamily="34" charset="-122"/>
                <a:ea typeface="微软雅黑" panose="020B0503020204020204" pitchFamily="34" charset="-122"/>
              </a:rPr>
              <a:t>：学生课程关联表，其中</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表外键，两个字段合为联合主键不能重复。</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Teachercourse</a:t>
            </a:r>
            <a:r>
              <a:rPr lang="zh-CN" altLang="en-US" sz="2400" dirty="0">
                <a:solidFill>
                  <a:srgbClr val="0063A5"/>
                </a:solidFill>
                <a:latin typeface="微软雅黑" panose="020B0503020204020204" pitchFamily="34" charset="-122"/>
                <a:ea typeface="微软雅黑" panose="020B0503020204020204" pitchFamily="34" charset="-122"/>
              </a:rPr>
              <a:t>：教师课程关联表，其中</a:t>
            </a:r>
            <a:r>
              <a:rPr lang="en-US" altLang="zh-CN" sz="2400" dirty="0" err="1">
                <a:solidFill>
                  <a:srgbClr val="0063A5"/>
                </a:solidFill>
                <a:latin typeface="微软雅黑" panose="020B0503020204020204" pitchFamily="34" charset="-122"/>
                <a:ea typeface="微软雅黑" panose="020B0503020204020204" pitchFamily="34" charset="-122"/>
              </a:rPr>
              <a:t>teacher_id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表外键，两个字段合为联合主键不能重复。</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考试表：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：考试类型表，</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为主键，</a:t>
            </a:r>
            <a:r>
              <a:rPr lang="en-US" altLang="zh-CN" sz="2400" dirty="0" err="1">
                <a:solidFill>
                  <a:srgbClr val="0063A5"/>
                </a:solidFill>
                <a:latin typeface="微软雅黑" panose="020B0503020204020204" pitchFamily="34" charset="-122"/>
                <a:ea typeface="微软雅黑" panose="020B0503020204020204" pitchFamily="34" charset="-122"/>
              </a:rPr>
              <a:t>examtype_name</a:t>
            </a:r>
            <a:r>
              <a:rPr lang="zh-CN" altLang="en-US" sz="2400" dirty="0">
                <a:solidFill>
                  <a:srgbClr val="0063A5"/>
                </a:solidFill>
                <a:latin typeface="微软雅黑" panose="020B0503020204020204" pitchFamily="34" charset="-122"/>
                <a:ea typeface="微软雅黑" panose="020B0503020204020204" pitchFamily="34" charset="-122"/>
              </a:rPr>
              <a:t>为考试类型名称</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Exam</a:t>
            </a:r>
            <a:r>
              <a:rPr lang="zh-CN" altLang="en-US" sz="2400" dirty="0">
                <a:solidFill>
                  <a:srgbClr val="0063A5"/>
                </a:solidFill>
                <a:latin typeface="微软雅黑" panose="020B0503020204020204" pitchFamily="34" charset="-122"/>
                <a:ea typeface="微软雅黑" panose="020B0503020204020204" pitchFamily="34" charset="-122"/>
              </a:rPr>
              <a:t>：考试表记录考试成绩，</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表外键，其中</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exam_date</a:t>
            </a:r>
            <a:r>
              <a:rPr lang="zh-CN" altLang="en-US" sz="2400" dirty="0">
                <a:solidFill>
                  <a:srgbClr val="0063A5"/>
                </a:solidFill>
                <a:latin typeface="微软雅黑" panose="020B0503020204020204" pitchFamily="34" charset="-122"/>
                <a:ea typeface="微软雅黑" panose="020B0503020204020204" pitchFamily="34" charset="-122"/>
              </a:rPr>
              <a:t>合为联合主键不能重复。</a:t>
            </a:r>
            <a:r>
              <a:rPr lang="en-US" altLang="zh-CN" sz="2400" dirty="0" err="1">
                <a:solidFill>
                  <a:srgbClr val="0063A5"/>
                </a:solidFill>
                <a:latin typeface="微软雅黑" panose="020B0503020204020204" pitchFamily="34" charset="-122"/>
                <a:ea typeface="微软雅黑" panose="020B0503020204020204" pitchFamily="34" charset="-122"/>
              </a:rPr>
              <a:t>Exam_score</a:t>
            </a:r>
            <a:r>
              <a:rPr lang="zh-CN" altLang="en-US" sz="2400" dirty="0">
                <a:solidFill>
                  <a:srgbClr val="0063A5"/>
                </a:solidFill>
                <a:latin typeface="微软雅黑" panose="020B0503020204020204" pitchFamily="34" charset="-122"/>
                <a:ea typeface="微软雅黑" panose="020B0503020204020204" pitchFamily="34" charset="-122"/>
              </a:rPr>
              <a:t>保存考试分数，</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保存考试类型，设置</a:t>
            </a:r>
            <a:r>
              <a:rPr lang="en-US" altLang="zh-CN" sz="2400" dirty="0" err="1">
                <a:solidFill>
                  <a:srgbClr val="0063A5"/>
                </a:solidFill>
                <a:latin typeface="微软雅黑" panose="020B0503020204020204" pitchFamily="34" charset="-122"/>
                <a:ea typeface="微软雅黑" panose="020B0503020204020204" pitchFamily="34" charset="-122"/>
              </a:rPr>
              <a:t>exam_date</a:t>
            </a:r>
            <a:r>
              <a:rPr lang="zh-CN" altLang="en-US" sz="2400" dirty="0">
                <a:solidFill>
                  <a:srgbClr val="0063A5"/>
                </a:solidFill>
                <a:latin typeface="微软雅黑" panose="020B0503020204020204" pitchFamily="34" charset="-122"/>
                <a:ea typeface="微软雅黑" panose="020B0503020204020204" pitchFamily="34" charset="-122"/>
              </a:rPr>
              <a:t>时间字段是为了防止同一天多次考试，因此将学生，课程，考试时间设置为联合主键。</a:t>
            </a:r>
            <a:endParaRPr lang="en-US" altLang="zh-CN" sz="2400" dirty="0"/>
          </a:p>
          <a:p>
            <a:endParaRPr lang="en-US" altLang="zh-CN" dirty="0"/>
          </a:p>
          <a:p>
            <a:endParaRPr lang="en-US" altLang="zh-CN" dirty="0"/>
          </a:p>
        </p:txBody>
      </p:sp>
    </p:spTree>
    <p:extLst>
      <p:ext uri="{BB962C8B-B14F-4D97-AF65-F5344CB8AC3E}">
        <p14:creationId xmlns:p14="http://schemas.microsoft.com/office/powerpoint/2010/main" val="114825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88EA68E1-9BB9-4570-B6E8-F9537038109A}"/>
              </a:ext>
            </a:extLst>
          </p:cNvPr>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对每张表建立存储过程负责各表的增加，修改，删除</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studentinfo</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student_insert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student_update,student_delete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teacherinfo</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teacher_insert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teacher_update,teacher_delete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course_insert,course_update,course_delete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Studentcourse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studentcourse_insert,teachercourse_delete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examtype_insert,examtype_update,examtype_delete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Exam</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exam_insert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exam_update</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zh-CN" altLang="en-US"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建立视图将有关联的数据合并进行查询</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学生信息视图：</a:t>
            </a:r>
            <a:r>
              <a:rPr lang="en-US" altLang="zh-CN" sz="2400" dirty="0" err="1">
                <a:solidFill>
                  <a:srgbClr val="0063A5"/>
                </a:solidFill>
                <a:latin typeface="微软雅黑" panose="020B0503020204020204" pitchFamily="34" charset="-122"/>
                <a:ea typeface="微软雅黑" panose="020B0503020204020204" pitchFamily="34" charset="-122"/>
              </a:rPr>
              <a:t>v_student_info</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教师信息视图：</a:t>
            </a:r>
            <a:r>
              <a:rPr lang="en-US" altLang="zh-CN" sz="2400" dirty="0" err="1">
                <a:solidFill>
                  <a:srgbClr val="0063A5"/>
                </a:solidFill>
                <a:latin typeface="微软雅黑" panose="020B0503020204020204" pitchFamily="34" charset="-122"/>
                <a:ea typeface="微软雅黑" panose="020B0503020204020204" pitchFamily="34" charset="-122"/>
              </a:rPr>
              <a:t>v_teacher_info</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学生选课情况视图</a:t>
            </a:r>
            <a:r>
              <a:rPr lang="en-US" altLang="zh-CN" sz="2400" dirty="0">
                <a:solidFill>
                  <a:srgbClr val="0063A5"/>
                </a:solidFill>
                <a:latin typeface="微软雅黑" panose="020B0503020204020204" pitchFamily="34" charset="-122"/>
                <a:ea typeface="微软雅黑" panose="020B0503020204020204" pitchFamily="34" charset="-122"/>
              </a:rPr>
              <a:t>(</a:t>
            </a:r>
            <a:r>
              <a:rPr lang="zh-CN" altLang="en-US" sz="2400" dirty="0">
                <a:solidFill>
                  <a:srgbClr val="0063A5"/>
                </a:solidFill>
                <a:latin typeface="微软雅黑" panose="020B0503020204020204" pitchFamily="34" charset="-122"/>
                <a:ea typeface="微软雅黑" panose="020B0503020204020204" pitchFamily="34" charset="-122"/>
              </a:rPr>
              <a:t>同时显示已选课程和未选课程</a:t>
            </a:r>
            <a:r>
              <a:rPr lang="en-US" altLang="zh-CN" sz="2400" dirty="0">
                <a:solidFill>
                  <a:srgbClr val="0063A5"/>
                </a:solidFill>
                <a:latin typeface="微软雅黑" panose="020B0503020204020204" pitchFamily="34" charset="-122"/>
                <a:ea typeface="微软雅黑" panose="020B0503020204020204" pitchFamily="34" charset="-122"/>
              </a:rPr>
              <a: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v_student_course</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学生成绩视图：</a:t>
            </a:r>
            <a:r>
              <a:rPr lang="en-US" altLang="zh-CN" sz="2400" dirty="0" err="1">
                <a:solidFill>
                  <a:srgbClr val="0063A5"/>
                </a:solidFill>
                <a:latin typeface="微软雅黑" panose="020B0503020204020204" pitchFamily="34" charset="-122"/>
                <a:ea typeface="微软雅黑" panose="020B0503020204020204" pitchFamily="34" charset="-122"/>
              </a:rPr>
              <a:t>v_exam</a:t>
            </a:r>
            <a:endParaRPr lang="en-US" altLang="zh-CN" dirty="0"/>
          </a:p>
        </p:txBody>
      </p:sp>
    </p:spTree>
    <p:extLst>
      <p:ext uri="{BB962C8B-B14F-4D97-AF65-F5344CB8AC3E}">
        <p14:creationId xmlns:p14="http://schemas.microsoft.com/office/powerpoint/2010/main" val="321360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总结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356656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总结</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7"/>
            <a:ext cx="12519620" cy="73294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000" dirty="0">
                <a:solidFill>
                  <a:srgbClr val="0063A5"/>
                </a:solidFill>
                <a:ea typeface="微软雅黑" panose="020B0503020204020204" pitchFamily="34" charset="-122"/>
              </a:rPr>
              <a:t>入职以来已经块</a:t>
            </a:r>
            <a:r>
              <a:rPr lang="en-US" altLang="zh-CN" sz="2000" dirty="0">
                <a:solidFill>
                  <a:srgbClr val="0063A5"/>
                </a:solidFill>
                <a:ea typeface="微软雅黑" panose="020B0503020204020204" pitchFamily="34" charset="-122"/>
              </a:rPr>
              <a:t>3</a:t>
            </a:r>
            <a:r>
              <a:rPr lang="zh-CN" altLang="en-US" sz="2000" dirty="0">
                <a:solidFill>
                  <a:srgbClr val="0063A5"/>
                </a:solidFill>
                <a:ea typeface="微软雅黑" panose="020B0503020204020204" pitchFamily="34" charset="-122"/>
              </a:rPr>
              <a:t>个月了，经过这段时间的学习巩固了已经掌握的技能，学到了新的知识，同时也了解到自己的不足。</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zh-CN" altLang="en-US" sz="2000" dirty="0">
                <a:solidFill>
                  <a:srgbClr val="0063A5"/>
                </a:solidFill>
                <a:ea typeface="微软雅黑" panose="020B0503020204020204" pitchFamily="34" charset="-122"/>
              </a:rPr>
              <a:t>现做如下总结：</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en-US" altLang="zh-CN" sz="2000" dirty="0">
                <a:solidFill>
                  <a:srgbClr val="0063A5"/>
                </a:solidFill>
                <a:ea typeface="微软雅黑" panose="020B0503020204020204" pitchFamily="34" charset="-122"/>
              </a:rPr>
              <a:t>1.</a:t>
            </a:r>
            <a:r>
              <a:rPr lang="zh-CN" altLang="en-US" sz="2000" dirty="0">
                <a:solidFill>
                  <a:srgbClr val="0063A5"/>
                </a:solidFill>
                <a:ea typeface="微软雅黑" panose="020B0503020204020204" pitchFamily="34" charset="-122"/>
              </a:rPr>
              <a:t>通过</a:t>
            </a:r>
            <a:r>
              <a:rPr lang="en-US" altLang="zh-CN" sz="2000" dirty="0">
                <a:solidFill>
                  <a:srgbClr val="0063A5"/>
                </a:solidFill>
                <a:ea typeface="微软雅黑" panose="020B0503020204020204" pitchFamily="34" charset="-122"/>
              </a:rPr>
              <a:t>Django </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的应用，更加理解了</a:t>
            </a:r>
            <a:r>
              <a:rPr lang="en-US" altLang="zh-CN" sz="2000" dirty="0">
                <a:solidFill>
                  <a:srgbClr val="0063A5"/>
                </a:solidFill>
                <a:latin typeface="-apple-system"/>
                <a:ea typeface="微软雅黑" panose="020B0503020204020204" pitchFamily="34" charset="-122"/>
              </a:rPr>
              <a:t>RESTful</a:t>
            </a:r>
            <a:r>
              <a:rPr lang="zh-CN" altLang="en-US" sz="2000" dirty="0">
                <a:solidFill>
                  <a:srgbClr val="0063A5"/>
                </a:solidFill>
                <a:latin typeface="-apple-system"/>
                <a:ea typeface="微软雅黑" panose="020B0503020204020204" pitchFamily="34" charset="-122"/>
              </a:rPr>
              <a:t>开发带来的好处。借这次学习的机会深入了解了</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的对象关系映射，学习了</a:t>
            </a:r>
            <a:r>
              <a:rPr lang="en-US" altLang="zh-CN" sz="2000" dirty="0">
                <a:solidFill>
                  <a:srgbClr val="0063A5"/>
                </a:solidFill>
                <a:latin typeface="-apple-system"/>
                <a:ea typeface="微软雅黑" panose="020B0503020204020204" pitchFamily="34" charset="-122"/>
              </a:rPr>
              <a:t>model</a:t>
            </a:r>
            <a:r>
              <a:rPr lang="zh-CN" altLang="en-US" sz="2000" dirty="0">
                <a:solidFill>
                  <a:srgbClr val="0063A5"/>
                </a:solidFill>
                <a:latin typeface="-apple-system"/>
                <a:ea typeface="微软雅黑" panose="020B0503020204020204" pitchFamily="34" charset="-122"/>
              </a:rPr>
              <a:t>与数据库各种映射关系的作用；学习了</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中的序列化和视图功能提供的各种便利的接口，可以更简单的处理过滤，查询，分页等功能。</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2.</a:t>
            </a:r>
            <a:r>
              <a:rPr lang="zh-CN" altLang="en-US" sz="2000" dirty="0">
                <a:solidFill>
                  <a:srgbClr val="0063A5"/>
                </a:solidFill>
                <a:latin typeface="-apple-system"/>
                <a:ea typeface="微软雅黑" panose="020B0503020204020204" pitchFamily="34" charset="-122"/>
              </a:rPr>
              <a:t>前端开发第一次使用</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-admin-template</a:t>
            </a:r>
            <a:r>
              <a:rPr lang="zh-CN" altLang="en-US" sz="2000" dirty="0">
                <a:solidFill>
                  <a:srgbClr val="0063A5"/>
                </a:solidFill>
                <a:latin typeface="-apple-system"/>
                <a:ea typeface="微软雅黑" panose="020B0503020204020204" pitchFamily="34" charset="-122"/>
              </a:rPr>
              <a:t>，他是</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对应的一个基础框架，本身没有</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功能全面，只包含了基础功能，但简单易上手结合</a:t>
            </a:r>
            <a:r>
              <a:rPr lang="en-US" altLang="zh-CN" sz="2000" dirty="0">
                <a:solidFill>
                  <a:srgbClr val="0063A5"/>
                </a:solidFill>
                <a:latin typeface="-apple-system"/>
                <a:ea typeface="微软雅黑" panose="020B0503020204020204" pitchFamily="34" charset="-122"/>
              </a:rPr>
              <a:t>element-</a:t>
            </a:r>
            <a:r>
              <a:rPr lang="en-US" altLang="zh-CN" sz="2000" dirty="0" err="1">
                <a:solidFill>
                  <a:srgbClr val="0063A5"/>
                </a:solidFill>
                <a:latin typeface="-apple-system"/>
                <a:ea typeface="微软雅黑" panose="020B0503020204020204" pitchFamily="34" charset="-122"/>
              </a:rPr>
              <a:t>ui</a:t>
            </a:r>
            <a:r>
              <a:rPr lang="zh-CN" altLang="en-US" sz="2000" dirty="0">
                <a:solidFill>
                  <a:srgbClr val="0063A5"/>
                </a:solidFill>
                <a:latin typeface="-apple-system"/>
                <a:ea typeface="微软雅黑" panose="020B0503020204020204" pitchFamily="34" charset="-122"/>
              </a:rPr>
              <a:t>可以更快的做出前端样式，处理路由也更加方便。</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3.</a:t>
            </a:r>
            <a:r>
              <a:rPr lang="zh-CN" altLang="en-US" sz="2000" dirty="0">
                <a:solidFill>
                  <a:srgbClr val="0063A5"/>
                </a:solidFill>
                <a:latin typeface="-apple-system"/>
                <a:ea typeface="微软雅黑" panose="020B0503020204020204" pitchFamily="34" charset="-122"/>
              </a:rPr>
              <a:t>数据库方面由于以前一直处于只是使用的阶段没有深入了解，通过这次学习知道了主键，外键的多种应用方法和一些属性设置，学习到了数据库设计时表关联关系的重要性。</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4.</a:t>
            </a:r>
            <a:r>
              <a:rPr lang="zh-CN" altLang="en-US" sz="2000" dirty="0">
                <a:solidFill>
                  <a:srgbClr val="0063A5"/>
                </a:solidFill>
                <a:latin typeface="-apple-system"/>
                <a:ea typeface="微软雅黑" panose="020B0503020204020204" pitchFamily="34" charset="-122"/>
              </a:rPr>
              <a:t>学习的同时也发现了自己的不足，</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的数据库映射由于会设置默认自增长主键的关系，目前没有找到使用</a:t>
            </a:r>
            <a:r>
              <a:rPr lang="en-US" altLang="zh-CN" sz="2000" dirty="0">
                <a:solidFill>
                  <a:srgbClr val="0063A5"/>
                </a:solidFill>
                <a:latin typeface="-apple-system"/>
                <a:ea typeface="微软雅黑" panose="020B0503020204020204" pitchFamily="34" charset="-122"/>
              </a:rPr>
              <a:t>GUID</a:t>
            </a:r>
            <a:r>
              <a:rPr lang="zh-CN" altLang="en-US" sz="2000" dirty="0">
                <a:solidFill>
                  <a:srgbClr val="0063A5"/>
                </a:solidFill>
                <a:latin typeface="-apple-system"/>
                <a:ea typeface="微软雅黑" panose="020B0503020204020204" pitchFamily="34" charset="-122"/>
              </a:rPr>
              <a:t>作为主键的方法，在数据处理方面只会几种基本接口的使用，还有其他许多便利的接口需要学习；</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前端开发现在只是实现功能，还有许多自带的组件没有学习，这些组件都可以提升开发效率并更好的实现需求，前端样式设计也是弱项，设计出的窗口还不够美观；</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数据库方面对视图和存储过程的应用还不熟练，表关联关系更是有许多知识需要学习。</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当然我还存在着很多不足之处，现在工作还不够成熟，通过这次总结确立了学习目标，需要更深入学习各种知识，提高自己的工作水平。</a:t>
            </a:r>
            <a:endParaRPr lang="en-US" altLang="zh-CN" sz="2000" dirty="0">
              <a:solidFill>
                <a:srgbClr val="0063A5"/>
              </a:solidFill>
              <a:ea typeface="微软雅黑" panose="020B0503020204020204" pitchFamily="34" charset="-122"/>
            </a:endParaRPr>
          </a:p>
        </p:txBody>
      </p:sp>
    </p:spTree>
    <p:extLst>
      <p:ext uri="{BB962C8B-B14F-4D97-AF65-F5344CB8AC3E}">
        <p14:creationId xmlns:p14="http://schemas.microsoft.com/office/powerpoint/2010/main" val="2294122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021883"/>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6000" spc="-10" dirty="0">
                <a:solidFill>
                  <a:srgbClr val="0063A5"/>
                </a:solidFill>
                <a:latin typeface="Calibri Light"/>
                <a:ea typeface="微软雅黑" panose="020B0503020204020204" pitchFamily="34" charset="-122"/>
                <a:cs typeface="Calibri Light"/>
              </a:rPr>
              <a:t>谢谢</a:t>
            </a:r>
            <a:r>
              <a:rPr lang="en-US" sz="6000" spc="-10" dirty="0">
                <a:solidFill>
                  <a:srgbClr val="0063A5"/>
                </a:solidFill>
                <a:latin typeface="Calibri Light"/>
                <a:cs typeface="Calibri Light"/>
              </a:rPr>
              <a:t>!</a:t>
            </a:r>
            <a:endParaRPr sz="6000" dirty="0">
              <a:solidFill>
                <a:srgbClr val="0063A5"/>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ea typeface="微软雅黑" panose="020B0503020204020204" pitchFamily="34" charset="-122"/>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
        <p:nvSpPr>
          <p:cNvPr id="5" name="文本框 4"/>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By Elliot Zhang</a:t>
            </a:r>
            <a:endParaRPr lang="zh-CN" altLang="en-US" dirty="0">
              <a:solidFill>
                <a:srgbClr val="0063A5"/>
              </a:solidFill>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设计</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系统要求</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系统设计</a:t>
            </a:r>
            <a:endParaRPr lang="en-US" altLang="zh-CN" sz="32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系统要求</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392DC9E3-D2D2-46A4-8F10-1A0AF0F8DBEE}"/>
              </a:ext>
            </a:extLst>
          </p:cNvPr>
          <p:cNvSpPr/>
          <p:nvPr/>
        </p:nvSpPr>
        <p:spPr>
          <a:xfrm>
            <a:off x="406400" y="1676400"/>
            <a:ext cx="12192000" cy="58674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1676400"/>
            <a:ext cx="12192000" cy="1938992"/>
          </a:xfrm>
          <a:prstGeom prst="rect">
            <a:avLst/>
          </a:prstGeom>
          <a:noFill/>
        </p:spPr>
        <p:txBody>
          <a:bodyPr wrap="square" rtlCol="0">
            <a:spAutoFit/>
          </a:bodyPr>
          <a:lstStyle/>
          <a:p>
            <a:r>
              <a:rPr lang="en-US" sz="2400" dirty="0">
                <a:solidFill>
                  <a:srgbClr val="0063A5"/>
                </a:solidFill>
              </a:rPr>
              <a:t>1.</a:t>
            </a:r>
            <a:r>
              <a:rPr lang="zh-CN" altLang="en-US" sz="2400" dirty="0">
                <a:solidFill>
                  <a:srgbClr val="0063A5"/>
                </a:solidFill>
              </a:rPr>
              <a:t>制作一个学生管理程序，需要与后台进行数据交互。</a:t>
            </a:r>
            <a:endParaRPr lang="en-US" altLang="zh-CN" sz="2400" dirty="0">
              <a:solidFill>
                <a:srgbClr val="0063A5"/>
              </a:solidFill>
            </a:endParaRPr>
          </a:p>
          <a:p>
            <a:endParaRPr lang="en-US" sz="2400" dirty="0">
              <a:solidFill>
                <a:srgbClr val="0063A5"/>
              </a:solidFill>
            </a:endParaRPr>
          </a:p>
          <a:p>
            <a:r>
              <a:rPr lang="en-US" sz="2400" dirty="0">
                <a:solidFill>
                  <a:srgbClr val="0063A5"/>
                </a:solidFill>
              </a:rPr>
              <a:t>2.</a:t>
            </a:r>
            <a:r>
              <a:rPr lang="zh-CN" altLang="en-US" sz="2400" dirty="0">
                <a:solidFill>
                  <a:srgbClr val="0063A5"/>
                </a:solidFill>
              </a:rPr>
              <a:t>建立合适的关系数据库。</a:t>
            </a:r>
            <a:endParaRPr lang="en-US" altLang="zh-CN" sz="2400" dirty="0">
              <a:solidFill>
                <a:srgbClr val="0063A5"/>
              </a:solidFill>
            </a:endParaRPr>
          </a:p>
          <a:p>
            <a:endParaRPr lang="en-US" altLang="zh-CN" sz="2400" dirty="0">
              <a:solidFill>
                <a:srgbClr val="0063A5"/>
              </a:solidFill>
            </a:endParaRPr>
          </a:p>
          <a:p>
            <a:r>
              <a:rPr lang="en-US" sz="2400" dirty="0">
                <a:solidFill>
                  <a:srgbClr val="0063A5"/>
                </a:solidFill>
              </a:rPr>
              <a:t>3.</a:t>
            </a:r>
            <a:r>
              <a:rPr lang="zh-CN" altLang="en-US" sz="2400" dirty="0">
                <a:solidFill>
                  <a:srgbClr val="0063A5"/>
                </a:solidFill>
              </a:rPr>
              <a:t>实现增删改查等基本功能。</a:t>
            </a:r>
            <a:endParaRPr lang="en-US" sz="2400" dirty="0">
              <a:solidFill>
                <a:srgbClr val="0063A5"/>
              </a:solidFill>
            </a:endParaRPr>
          </a:p>
        </p:txBody>
      </p:sp>
    </p:spTree>
    <p:extLst>
      <p:ext uri="{BB962C8B-B14F-4D97-AF65-F5344CB8AC3E}">
        <p14:creationId xmlns:p14="http://schemas.microsoft.com/office/powerpoint/2010/main" val="314860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740307"/>
          </a:xfrm>
          <a:prstGeom prst="rect">
            <a:avLst/>
          </a:prstGeom>
          <a:noFill/>
        </p:spPr>
        <p:txBody>
          <a:bodyPr wrap="square" rtlCol="0">
            <a:spAutoFit/>
          </a:bodyPr>
          <a:lstStyle/>
          <a:p>
            <a:r>
              <a:rPr lang="zh-CN" altLang="en-US" sz="2400" dirty="0">
                <a:solidFill>
                  <a:srgbClr val="0063A5"/>
                </a:solidFill>
              </a:rPr>
              <a:t>前端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Vue</a:t>
            </a:r>
            <a:r>
              <a:rPr lang="zh-CN" altLang="en-US" sz="2400" dirty="0">
                <a:solidFill>
                  <a:srgbClr val="0063A5"/>
                </a:solidFill>
              </a:rPr>
              <a:t>进行开发，选择</a:t>
            </a:r>
            <a:r>
              <a:rPr lang="en-US" altLang="zh-CN" sz="2400" dirty="0" err="1">
                <a:solidFill>
                  <a:srgbClr val="0063A5"/>
                </a:solidFill>
              </a:rPr>
              <a:t>vue</a:t>
            </a:r>
            <a:r>
              <a:rPr lang="en-US" altLang="zh-CN" sz="2400" dirty="0">
                <a:solidFill>
                  <a:srgbClr val="0063A5"/>
                </a:solidFill>
              </a:rPr>
              <a:t>-admin-template</a:t>
            </a:r>
            <a:r>
              <a:rPr lang="zh-CN" altLang="en-US" sz="2400" dirty="0">
                <a:solidFill>
                  <a:srgbClr val="0063A5"/>
                </a:solidFill>
              </a:rPr>
              <a:t>模板，该模板是一个基础模板只包含基本框架，</a:t>
            </a:r>
            <a:endParaRPr lang="en-US" altLang="zh-CN" sz="2400" dirty="0">
              <a:solidFill>
                <a:srgbClr val="0063A5"/>
              </a:solidFill>
            </a:endParaRPr>
          </a:p>
          <a:p>
            <a:r>
              <a:rPr lang="zh-CN" altLang="en-US" sz="2400" dirty="0">
                <a:solidFill>
                  <a:srgbClr val="0063A5"/>
                </a:solidFill>
              </a:rPr>
              <a:t>窗口组件样式使用</a:t>
            </a:r>
            <a:r>
              <a:rPr lang="en-US" altLang="zh-CN" sz="2400" dirty="0">
                <a:solidFill>
                  <a:srgbClr val="0063A5"/>
                </a:solidFill>
              </a:rPr>
              <a:t>element-</a:t>
            </a:r>
            <a:r>
              <a:rPr lang="en-US" altLang="zh-CN" sz="2400" dirty="0" err="1">
                <a:solidFill>
                  <a:srgbClr val="0063A5"/>
                </a:solidFill>
              </a:rPr>
              <a:t>ui</a:t>
            </a:r>
            <a:r>
              <a:rPr lang="zh-CN" altLang="en-US" sz="2400" dirty="0">
                <a:solidFill>
                  <a:srgbClr val="0063A5"/>
                </a:solidFill>
              </a:rPr>
              <a:t>。</a:t>
            </a:r>
            <a:endParaRPr lang="en-US" altLang="zh-CN" sz="2400" dirty="0">
              <a:solidFill>
                <a:srgbClr val="0063A5"/>
              </a:solidFill>
            </a:endParaRPr>
          </a:p>
          <a:p>
            <a:r>
              <a:rPr lang="zh-CN" altLang="en-US" sz="2400" dirty="0">
                <a:solidFill>
                  <a:srgbClr val="0063A5"/>
                </a:solidFill>
              </a:rPr>
              <a:t>制作学生信息，课程，选课情况，考试成绩，考试类型五个页面。</a:t>
            </a:r>
            <a:endParaRPr lang="en-US" altLang="zh-CN" sz="2400" dirty="0">
              <a:solidFill>
                <a:srgbClr val="0063A5"/>
              </a:solidFill>
            </a:endParaRPr>
          </a:p>
          <a:p>
            <a:r>
              <a:rPr lang="zh-CN" altLang="en-US" sz="2400" dirty="0">
                <a:solidFill>
                  <a:srgbClr val="0063A5"/>
                </a:solidFill>
              </a:rPr>
              <a:t>学生信息：新增，修改，删除，可以通过学生编号，学生姓名，性别，年龄，生日，注册时间，班级进行检索。</a:t>
            </a:r>
            <a:endParaRPr lang="en-US" altLang="zh-CN" sz="2400" dirty="0">
              <a:solidFill>
                <a:srgbClr val="0063A5"/>
              </a:solidFill>
            </a:endParaRPr>
          </a:p>
          <a:p>
            <a:r>
              <a:rPr lang="zh-CN" altLang="en-US" sz="2400" dirty="0">
                <a:solidFill>
                  <a:srgbClr val="0063A5"/>
                </a:solidFill>
              </a:rPr>
              <a:t>课程：新增，修改，删除，可以通过课程编号，课程名称进行检索。</a:t>
            </a:r>
            <a:endParaRPr lang="en-US" altLang="zh-CN" sz="2400" dirty="0">
              <a:solidFill>
                <a:srgbClr val="0063A5"/>
              </a:solidFill>
            </a:endParaRPr>
          </a:p>
          <a:p>
            <a:r>
              <a:rPr lang="zh-CN" altLang="en-US" sz="2400" dirty="0">
                <a:solidFill>
                  <a:srgbClr val="0063A5"/>
                </a:solidFill>
              </a:rPr>
              <a:t>选课情况：新增，删除，可以通过学号，课程号进行检索，同时显示全部学生已经选择的课程和未选择的课程，可以通过‘已选课程’和‘未选课程’选项限制查询的数据。</a:t>
            </a:r>
            <a:endParaRPr lang="en-US" altLang="zh-CN" sz="2400" dirty="0">
              <a:solidFill>
                <a:srgbClr val="0063A5"/>
              </a:solidFill>
            </a:endParaRPr>
          </a:p>
          <a:p>
            <a:r>
              <a:rPr lang="zh-CN" altLang="en-US" sz="2400" dirty="0">
                <a:solidFill>
                  <a:srgbClr val="0063A5"/>
                </a:solidFill>
              </a:rPr>
              <a:t>考试成绩：新增，修改，删除，可以通过学号，课程号，考试时间，考试类型检索数据。</a:t>
            </a:r>
            <a:endParaRPr lang="en-US" altLang="zh-CN" sz="2400" dirty="0">
              <a:solidFill>
                <a:srgbClr val="0063A5"/>
              </a:solidFill>
            </a:endParaRPr>
          </a:p>
          <a:p>
            <a:r>
              <a:rPr lang="zh-CN" altLang="en-US" sz="2400" dirty="0">
                <a:solidFill>
                  <a:srgbClr val="0063A5"/>
                </a:solidFill>
              </a:rPr>
              <a:t>考试类型：新增，修改，删除，可以通过考试类型编号和考试类型名称进行检索。</a:t>
            </a:r>
            <a:endParaRPr lang="en-US" altLang="zh-CN" sz="2400" dirty="0">
              <a:solidFill>
                <a:srgbClr val="0063A5"/>
              </a:solidFill>
            </a:endParaRPr>
          </a:p>
          <a:p>
            <a:endParaRPr lang="en-US" altLang="zh-CN" sz="2400" dirty="0">
              <a:solidFill>
                <a:srgbClr val="0063A5"/>
              </a:solidFill>
            </a:endParaRPr>
          </a:p>
          <a:p>
            <a:r>
              <a:rPr lang="zh-CN" altLang="en-US" sz="2400" dirty="0">
                <a:solidFill>
                  <a:srgbClr val="0063A5"/>
                </a:solidFill>
              </a:rPr>
              <a:t>后端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Django </a:t>
            </a:r>
            <a:r>
              <a:rPr lang="en-US" altLang="zh-CN" sz="2400" dirty="0" err="1">
                <a:solidFill>
                  <a:srgbClr val="0063A5"/>
                </a:solidFill>
              </a:rPr>
              <a:t>RestFramework</a:t>
            </a:r>
            <a:r>
              <a:rPr lang="zh-CN" altLang="en-US" sz="2400" dirty="0">
                <a:solidFill>
                  <a:srgbClr val="0063A5"/>
                </a:solidFill>
              </a:rPr>
              <a:t>进行开发，它是一套基于</a:t>
            </a:r>
            <a:r>
              <a:rPr lang="en-US" altLang="zh-CN" sz="2400" dirty="0">
                <a:solidFill>
                  <a:srgbClr val="0063A5"/>
                </a:solidFill>
              </a:rPr>
              <a:t>Django</a:t>
            </a:r>
            <a:r>
              <a:rPr lang="zh-CN" altLang="en-US" sz="2400" dirty="0">
                <a:solidFill>
                  <a:srgbClr val="0063A5"/>
                </a:solidFill>
              </a:rPr>
              <a:t>框架编写</a:t>
            </a:r>
            <a:r>
              <a:rPr lang="en-US" altLang="zh-CN" sz="2400" dirty="0">
                <a:solidFill>
                  <a:srgbClr val="0063A5"/>
                </a:solidFill>
              </a:rPr>
              <a:t>RESTful</a:t>
            </a:r>
            <a:r>
              <a:rPr lang="zh-CN" altLang="en-US" sz="2400" dirty="0">
                <a:solidFill>
                  <a:srgbClr val="0063A5"/>
                </a:solidFill>
              </a:rPr>
              <a:t>风格</a:t>
            </a:r>
            <a:r>
              <a:rPr lang="en-US" altLang="zh-CN" sz="2400" dirty="0">
                <a:solidFill>
                  <a:srgbClr val="0063A5"/>
                </a:solidFill>
              </a:rPr>
              <a:t>API</a:t>
            </a:r>
            <a:r>
              <a:rPr lang="zh-CN" altLang="en-US" sz="2400" dirty="0">
                <a:solidFill>
                  <a:srgbClr val="0063A5"/>
                </a:solidFill>
              </a:rPr>
              <a:t>的组件，完整实现了分离式开发，针对学生系统的</a:t>
            </a:r>
            <a:r>
              <a:rPr lang="en-US" altLang="zh-CN" sz="2400" dirty="0">
                <a:solidFill>
                  <a:srgbClr val="0063A5"/>
                </a:solidFill>
              </a:rPr>
              <a:t>5</a:t>
            </a:r>
            <a:r>
              <a:rPr lang="zh-CN" altLang="en-US" sz="2400" dirty="0">
                <a:solidFill>
                  <a:srgbClr val="0063A5"/>
                </a:solidFill>
              </a:rPr>
              <a:t>个页面创建</a:t>
            </a:r>
            <a:r>
              <a:rPr lang="en-US" altLang="zh-CN" sz="2400" dirty="0">
                <a:solidFill>
                  <a:srgbClr val="0063A5"/>
                </a:solidFill>
              </a:rPr>
              <a:t>5</a:t>
            </a:r>
            <a:r>
              <a:rPr lang="zh-CN" altLang="en-US" sz="2400" dirty="0">
                <a:solidFill>
                  <a:srgbClr val="0063A5"/>
                </a:solidFill>
              </a:rPr>
              <a:t>个视图。</a:t>
            </a:r>
            <a:endParaRPr lang="en-US" altLang="zh-CN" sz="2400" dirty="0">
              <a:solidFill>
                <a:srgbClr val="0063A5"/>
              </a:solidFill>
            </a:endParaRPr>
          </a:p>
          <a:p>
            <a:r>
              <a:rPr lang="zh-CN" altLang="en-US" sz="2400" dirty="0">
                <a:solidFill>
                  <a:srgbClr val="0063A5"/>
                </a:solidFill>
              </a:rPr>
              <a:t>创建学生系统相关表</a:t>
            </a:r>
            <a:r>
              <a:rPr lang="en-US" altLang="zh-CN" sz="2400" dirty="0">
                <a:solidFill>
                  <a:srgbClr val="0063A5"/>
                </a:solidFill>
              </a:rPr>
              <a:t>models</a:t>
            </a:r>
            <a:r>
              <a:rPr lang="zh-CN" altLang="en-US" sz="2400" dirty="0">
                <a:solidFill>
                  <a:srgbClr val="0063A5"/>
                </a:solidFill>
              </a:rPr>
              <a:t>，使用数据库映射自动生成表。</a:t>
            </a:r>
            <a:endParaRPr lang="en-US" altLang="zh-CN" sz="2400" dirty="0">
              <a:solidFill>
                <a:srgbClr val="0063A5"/>
              </a:solidFill>
            </a:endParaRPr>
          </a:p>
          <a:p>
            <a:r>
              <a:rPr lang="zh-CN" altLang="en-US" sz="2400" dirty="0">
                <a:solidFill>
                  <a:srgbClr val="0063A5"/>
                </a:solidFill>
              </a:rPr>
              <a:t>修改视图内接口，实现功能需求。</a:t>
            </a:r>
            <a:endParaRPr lang="en-US" altLang="zh-CN" sz="2400" dirty="0">
              <a:solidFill>
                <a:srgbClr val="0063A5"/>
              </a:solidFill>
            </a:endParaRPr>
          </a:p>
          <a:p>
            <a:r>
              <a:rPr lang="zh-CN" altLang="en-US" sz="2400" dirty="0">
                <a:solidFill>
                  <a:srgbClr val="0063A5"/>
                </a:solidFill>
              </a:rPr>
              <a:t>增加排序，分页，过滤等功能。</a:t>
            </a:r>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2289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370975"/>
          </a:xfrm>
          <a:prstGeom prst="rect">
            <a:avLst/>
          </a:prstGeom>
          <a:noFill/>
        </p:spPr>
        <p:txBody>
          <a:bodyPr wrap="square" rtlCol="0">
            <a:spAutoFit/>
          </a:bodyPr>
          <a:lstStyle/>
          <a:p>
            <a:r>
              <a:rPr lang="zh-CN" altLang="en-US" sz="2400" dirty="0">
                <a:solidFill>
                  <a:srgbClr val="0063A5"/>
                </a:solidFill>
              </a:rPr>
              <a:t>数据库</a:t>
            </a:r>
            <a:endParaRPr lang="en-US" altLang="zh-CN" sz="2400" dirty="0">
              <a:solidFill>
                <a:srgbClr val="0063A5"/>
              </a:solidFill>
            </a:endParaRPr>
          </a:p>
          <a:p>
            <a:r>
              <a:rPr lang="en-US" altLang="zh-CN" sz="2000" dirty="0">
                <a:solidFill>
                  <a:srgbClr val="0063A5"/>
                </a:solidFill>
              </a:rPr>
              <a:t>Student:</a:t>
            </a:r>
            <a:r>
              <a:rPr lang="zh-CN" altLang="en-US" sz="2000" dirty="0">
                <a:solidFill>
                  <a:srgbClr val="0063A5"/>
                </a:solidFill>
              </a:rPr>
              <a:t> </a:t>
            </a:r>
            <a:r>
              <a:rPr lang="en-US" altLang="zh-CN" sz="2000" dirty="0" err="1">
                <a:solidFill>
                  <a:srgbClr val="0063A5"/>
                </a:solidFill>
              </a:rPr>
              <a:t>student_id</a:t>
            </a:r>
            <a:r>
              <a:rPr lang="en-US" altLang="zh-CN" sz="2000" dirty="0">
                <a:solidFill>
                  <a:srgbClr val="0063A5"/>
                </a:solidFill>
              </a:rPr>
              <a:t> PK, </a:t>
            </a:r>
            <a:r>
              <a:rPr lang="en-US" altLang="zh-CN" sz="2000" dirty="0" err="1">
                <a:solidFill>
                  <a:srgbClr val="0063A5"/>
                </a:solidFill>
              </a:rPr>
              <a:t>student_no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Studentinfo</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student_name</a:t>
            </a:r>
            <a:r>
              <a:rPr lang="en-US" altLang="zh-CN" sz="2000" dirty="0">
                <a:solidFill>
                  <a:srgbClr val="0063A5"/>
                </a:solidFill>
              </a:rPr>
              <a:t>, </a:t>
            </a:r>
            <a:r>
              <a:rPr lang="en-US" altLang="zh-CN" sz="2000" dirty="0" err="1">
                <a:solidFill>
                  <a:srgbClr val="0063A5"/>
                </a:solidFill>
              </a:rPr>
              <a:t>student_sex</a:t>
            </a:r>
            <a:r>
              <a:rPr lang="en-US" altLang="zh-CN" sz="2000" dirty="0">
                <a:solidFill>
                  <a:srgbClr val="0063A5"/>
                </a:solidFill>
              </a:rPr>
              <a:t>, </a:t>
            </a:r>
            <a:r>
              <a:rPr lang="en-US" altLang="zh-CN" sz="2000" dirty="0" err="1">
                <a:solidFill>
                  <a:srgbClr val="0063A5"/>
                </a:solidFill>
              </a:rPr>
              <a:t>student_age</a:t>
            </a:r>
            <a:r>
              <a:rPr lang="en-US" altLang="zh-CN" sz="2000" dirty="0">
                <a:solidFill>
                  <a:srgbClr val="0063A5"/>
                </a:solidFill>
              </a:rPr>
              <a:t>, </a:t>
            </a:r>
            <a:r>
              <a:rPr lang="en-US" altLang="zh-CN" sz="2000" dirty="0" err="1">
                <a:solidFill>
                  <a:srgbClr val="0063A5"/>
                </a:solidFill>
              </a:rPr>
              <a:t>student_date</a:t>
            </a:r>
            <a:r>
              <a:rPr lang="en-US" altLang="zh-CN" sz="2000" dirty="0">
                <a:solidFill>
                  <a:srgbClr val="0063A5"/>
                </a:solidFill>
              </a:rPr>
              <a:t>, </a:t>
            </a:r>
            <a:r>
              <a:rPr lang="en-US" altLang="zh-CN" sz="2000" dirty="0" err="1">
                <a:solidFill>
                  <a:srgbClr val="0063A5"/>
                </a:solidFill>
              </a:rPr>
              <a:t>student_class</a:t>
            </a:r>
            <a:r>
              <a:rPr lang="en-US" altLang="zh-CN" sz="2000" dirty="0">
                <a:solidFill>
                  <a:srgbClr val="0063A5"/>
                </a:solidFill>
              </a:rPr>
              <a:t>, </a:t>
            </a:r>
            <a:r>
              <a:rPr lang="en-US" altLang="zh-CN" sz="2000" dirty="0" err="1">
                <a:solidFill>
                  <a:srgbClr val="0063A5"/>
                </a:solidFill>
              </a:rPr>
              <a:t>registration_date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Studentcourse</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a:solidFill>
                  <a:srgbClr val="0063A5"/>
                </a:solidFill>
              </a:rPr>
              <a:t>Course: </a:t>
            </a:r>
            <a:r>
              <a:rPr lang="en-US" altLang="zh-CN" sz="2000" dirty="0" err="1">
                <a:solidFill>
                  <a:srgbClr val="0063A5"/>
                </a:solidFill>
              </a:rPr>
              <a:t>course_id</a:t>
            </a:r>
            <a:r>
              <a:rPr lang="en-US" altLang="zh-CN" sz="2000" dirty="0">
                <a:solidFill>
                  <a:srgbClr val="0063A5"/>
                </a:solidFill>
              </a:rPr>
              <a:t> PK, </a:t>
            </a:r>
            <a:r>
              <a:rPr lang="en-US" altLang="zh-CN" sz="2000" dirty="0" err="1">
                <a:solidFill>
                  <a:srgbClr val="0063A5"/>
                </a:solidFill>
              </a:rPr>
              <a:t>course_no</a:t>
            </a:r>
            <a:r>
              <a:rPr lang="en-US" altLang="zh-CN" sz="2000" dirty="0">
                <a:solidFill>
                  <a:srgbClr val="0063A5"/>
                </a:solidFill>
              </a:rPr>
              <a:t>, </a:t>
            </a:r>
            <a:r>
              <a:rPr lang="en-US" altLang="zh-CN" sz="2000" dirty="0" err="1">
                <a:solidFill>
                  <a:srgbClr val="0063A5"/>
                </a:solidFill>
              </a:rPr>
              <a:t>course_name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Teacher:teacher_id</a:t>
            </a:r>
            <a:r>
              <a:rPr lang="en-US" altLang="zh-CN" sz="2000" dirty="0">
                <a:solidFill>
                  <a:srgbClr val="0063A5"/>
                </a:solidFill>
              </a:rPr>
              <a:t> PK, </a:t>
            </a:r>
            <a:r>
              <a:rPr lang="en-US" altLang="zh-CN" sz="2000" dirty="0" err="1">
                <a:solidFill>
                  <a:srgbClr val="0063A5"/>
                </a:solidFill>
              </a:rPr>
              <a:t>teacher_no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Teacherinfo</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teacher_name</a:t>
            </a:r>
            <a:r>
              <a:rPr lang="en-US" altLang="zh-CN" sz="2000" dirty="0">
                <a:solidFill>
                  <a:srgbClr val="0063A5"/>
                </a:solidFill>
              </a:rPr>
              <a:t>, </a:t>
            </a:r>
            <a:r>
              <a:rPr lang="en-US" altLang="zh-CN" sz="2000" dirty="0" err="1">
                <a:solidFill>
                  <a:srgbClr val="0063A5"/>
                </a:solidFill>
              </a:rPr>
              <a:t>teacher_sex</a:t>
            </a:r>
            <a:r>
              <a:rPr lang="en-US" altLang="zh-CN" sz="2000" dirty="0">
                <a:solidFill>
                  <a:srgbClr val="0063A5"/>
                </a:solidFill>
              </a:rPr>
              <a:t>, </a:t>
            </a:r>
            <a:r>
              <a:rPr lang="en-US" altLang="zh-CN" sz="2000" dirty="0" err="1">
                <a:solidFill>
                  <a:srgbClr val="0063A5"/>
                </a:solidFill>
              </a:rPr>
              <a:t>teacher_age</a:t>
            </a:r>
            <a:r>
              <a:rPr lang="en-US" altLang="zh-CN" sz="2000" dirty="0">
                <a:solidFill>
                  <a:srgbClr val="0063A5"/>
                </a:solidFill>
              </a:rPr>
              <a:t>, </a:t>
            </a:r>
            <a:r>
              <a:rPr lang="en-US" altLang="zh-CN" sz="2000" dirty="0" err="1">
                <a:solidFill>
                  <a:srgbClr val="0063A5"/>
                </a:solidFill>
              </a:rPr>
              <a:t>teacher_date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Teachercourse</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err="1">
                <a:solidFill>
                  <a:srgbClr val="0063A5"/>
                </a:solidFill>
              </a:rPr>
              <a:t>Examtype</a:t>
            </a:r>
            <a:r>
              <a:rPr lang="en-US" altLang="zh-CN" sz="2000" dirty="0">
                <a:solidFill>
                  <a:srgbClr val="0063A5"/>
                </a:solidFill>
              </a:rPr>
              <a:t>: </a:t>
            </a:r>
            <a:r>
              <a:rPr lang="en-US" altLang="zh-CN" sz="2000" dirty="0" err="1">
                <a:solidFill>
                  <a:srgbClr val="0063A5"/>
                </a:solidFill>
              </a:rPr>
              <a:t>examtype_no</a:t>
            </a:r>
            <a:r>
              <a:rPr lang="en-US" altLang="zh-CN" sz="2000" dirty="0">
                <a:solidFill>
                  <a:srgbClr val="0063A5"/>
                </a:solidFill>
              </a:rPr>
              <a:t> PK, </a:t>
            </a:r>
            <a:r>
              <a:rPr lang="en-US" altLang="zh-CN" sz="2000" dirty="0" err="1">
                <a:solidFill>
                  <a:srgbClr val="0063A5"/>
                </a:solidFill>
              </a:rPr>
              <a:t>examtype_name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Exam:student_id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KF, </a:t>
            </a:r>
            <a:r>
              <a:rPr lang="en-US" altLang="zh-CN" sz="2000" dirty="0" err="1">
                <a:solidFill>
                  <a:srgbClr val="0063A5"/>
                </a:solidFill>
              </a:rPr>
              <a:t>exam_date</a:t>
            </a:r>
            <a:r>
              <a:rPr lang="en-US" altLang="zh-CN" sz="2000" dirty="0">
                <a:solidFill>
                  <a:srgbClr val="0063A5"/>
                </a:solidFill>
              </a:rPr>
              <a:t>, </a:t>
            </a:r>
            <a:r>
              <a:rPr lang="en-US" altLang="zh-CN" sz="2000" dirty="0" err="1">
                <a:solidFill>
                  <a:srgbClr val="0063A5"/>
                </a:solidFill>
              </a:rPr>
              <a:t>exam_score</a:t>
            </a:r>
            <a:r>
              <a:rPr lang="en-US" altLang="zh-CN" sz="2000" dirty="0">
                <a:solidFill>
                  <a:srgbClr val="0063A5"/>
                </a:solidFill>
              </a:rPr>
              <a:t>, </a:t>
            </a:r>
            <a:r>
              <a:rPr lang="en-US" altLang="zh-CN" sz="2000" dirty="0" err="1">
                <a:solidFill>
                  <a:srgbClr val="0063A5"/>
                </a:solidFill>
              </a:rPr>
              <a:t>examtype_no</a:t>
            </a:r>
            <a:endParaRPr lang="en-US" altLang="zh-CN" sz="2000" dirty="0">
              <a:solidFill>
                <a:srgbClr val="0063A5"/>
              </a:solidFill>
            </a:endParaRPr>
          </a:p>
          <a:p>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8355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前端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err="1">
                <a:solidFill>
                  <a:srgbClr val="0063A5"/>
                </a:solidFill>
                <a:latin typeface="微软雅黑" panose="020B0503020204020204" pitchFamily="34" charset="-122"/>
                <a:ea typeface="微软雅黑" panose="020B0503020204020204" pitchFamily="34" charset="-122"/>
              </a:rPr>
              <a:t>Vue</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优点</a:t>
            </a:r>
          </a:p>
        </p:txBody>
      </p:sp>
    </p:spTree>
    <p:extLst>
      <p:ext uri="{BB962C8B-B14F-4D97-AF65-F5344CB8AC3E}">
        <p14:creationId xmlns:p14="http://schemas.microsoft.com/office/powerpoint/2010/main" val="79584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
        <p:nvSpPr>
          <p:cNvPr id="8" name="object 19">
            <a:extLst>
              <a:ext uri="{FF2B5EF4-FFF2-40B4-BE49-F238E27FC236}">
                <a16:creationId xmlns:a16="http://schemas.microsoft.com/office/drawing/2014/main" id="{392DC9E3-D2D2-46A4-8F10-1A0AF0F8DBEE}"/>
              </a:ext>
            </a:extLst>
          </p:cNvPr>
          <p:cNvSpPr/>
          <p:nvPr/>
        </p:nvSpPr>
        <p:spPr>
          <a:xfrm>
            <a:off x="5983357" y="259428"/>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5983357" y="259428"/>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err="1">
                <a:solidFill>
                  <a:srgbClr val="0063A5"/>
                </a:solidFill>
                <a:ea typeface="微软雅黑" panose="020B0503020204020204" pitchFamily="34" charset="-122"/>
              </a:rPr>
              <a:t>vue</a:t>
            </a:r>
            <a:r>
              <a:rPr lang="en-US" altLang="zh-CN" sz="2400" dirty="0">
                <a:solidFill>
                  <a:srgbClr val="0063A5"/>
                </a:solidFill>
                <a:ea typeface="微软雅黑" panose="020B0503020204020204" pitchFamily="34" charset="-122"/>
              </a:rPr>
              <a:t>-admin-template</a:t>
            </a:r>
            <a:r>
              <a:rPr lang="zh-CN" altLang="en-US" sz="2400" dirty="0">
                <a:solidFill>
                  <a:srgbClr val="0063A5"/>
                </a:solidFill>
                <a:ea typeface="微软雅黑" panose="020B0503020204020204" pitchFamily="34" charset="-122"/>
              </a:rPr>
              <a:t>模板进行开发，这是一个基础模板只包括基本框架。组件样式使用</a:t>
            </a:r>
            <a:r>
              <a:rPr lang="en-US" altLang="zh-CN" sz="2400" dirty="0">
                <a:solidFill>
                  <a:srgbClr val="0063A5"/>
                </a:solidFill>
                <a:ea typeface="微软雅黑" panose="020B0503020204020204" pitchFamily="34" charset="-122"/>
              </a:rPr>
              <a:t>element-</a:t>
            </a:r>
            <a:r>
              <a:rPr lang="en-US" altLang="zh-CN" sz="2400" dirty="0" err="1">
                <a:solidFill>
                  <a:srgbClr val="0063A5"/>
                </a:solidFill>
                <a:ea typeface="微软雅黑" panose="020B0503020204020204" pitchFamily="34" charset="-122"/>
              </a:rPr>
              <a:t>ui</a:t>
            </a:r>
            <a:endParaRPr lang="en-US" sz="2400" dirty="0">
              <a:solidFill>
                <a:srgbClr val="0063A5"/>
              </a:solidFill>
            </a:endParaRPr>
          </a:p>
        </p:txBody>
      </p:sp>
      <p:sp>
        <p:nvSpPr>
          <p:cNvPr id="2" name="矩形: 圆角 1">
            <a:extLst>
              <a:ext uri="{FF2B5EF4-FFF2-40B4-BE49-F238E27FC236}">
                <a16:creationId xmlns:a16="http://schemas.microsoft.com/office/drawing/2014/main" id="{19A46DFE-D248-436D-9B6C-36FFDCE2F76F}"/>
              </a:ext>
            </a:extLst>
          </p:cNvPr>
          <p:cNvSpPr/>
          <p:nvPr/>
        </p:nvSpPr>
        <p:spPr>
          <a:xfrm>
            <a:off x="1930399" y="2301129"/>
            <a:ext cx="83820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DBB2932-CE84-41C6-B9FE-6E49541FF3A9}"/>
              </a:ext>
            </a:extLst>
          </p:cNvPr>
          <p:cNvSpPr txBox="1"/>
          <p:nvPr/>
        </p:nvSpPr>
        <p:spPr>
          <a:xfrm>
            <a:off x="1202764" y="3356808"/>
            <a:ext cx="9144000" cy="1477328"/>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endParaRPr lang="en-US" altLang="zh-CN" dirty="0"/>
          </a:p>
          <a:p>
            <a:r>
              <a:rPr lang="en-US" altLang="zh-CN" dirty="0"/>
              <a:t>5.</a:t>
            </a:r>
            <a:r>
              <a:rPr lang="zh-CN" altLang="en-US" dirty="0"/>
              <a:t>输入：注册时间和生日输入框点击打开日期选择框选择日期</a:t>
            </a:r>
          </a:p>
        </p:txBody>
      </p:sp>
      <p:sp>
        <p:nvSpPr>
          <p:cNvPr id="13" name="矩形: 圆角 12">
            <a:extLst>
              <a:ext uri="{FF2B5EF4-FFF2-40B4-BE49-F238E27FC236}">
                <a16:creationId xmlns:a16="http://schemas.microsoft.com/office/drawing/2014/main" id="{9E18CAE7-9E32-4FF1-8B57-0E50C6688BC3}"/>
              </a:ext>
            </a:extLst>
          </p:cNvPr>
          <p:cNvSpPr/>
          <p:nvPr/>
        </p:nvSpPr>
        <p:spPr>
          <a:xfrm>
            <a:off x="11226800" y="3535628"/>
            <a:ext cx="1132143" cy="44891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536BA7F-488E-4FDC-8E9E-5CA2672A0897}"/>
              </a:ext>
            </a:extLst>
          </p:cNvPr>
          <p:cNvSpPr txBox="1"/>
          <p:nvPr/>
        </p:nvSpPr>
        <p:spPr>
          <a:xfrm>
            <a:off x="10905365" y="3166296"/>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244244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课程页面</a:t>
            </a:r>
            <a:endParaRPr lang="fr-FR" sz="2450" dirty="0">
              <a:solidFill>
                <a:srgbClr val="0063A5"/>
              </a:solidFill>
              <a:cs typeface="Calibri"/>
            </a:endParaRPr>
          </a:p>
        </p:txBody>
      </p:sp>
      <p:pic>
        <p:nvPicPr>
          <p:cNvPr id="4" name="图片 3" descr="图形用户界面, 应用程序, 表格, Teams&#10;&#10;描述已自动生成">
            <a:extLst>
              <a:ext uri="{FF2B5EF4-FFF2-40B4-BE49-F238E27FC236}">
                <a16:creationId xmlns:a16="http://schemas.microsoft.com/office/drawing/2014/main" id="{2F8F946E-0D4E-46A5-9F00-5BD58BCD7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6" y="1712994"/>
            <a:ext cx="11915504" cy="6365818"/>
          </a:xfrm>
          <a:prstGeom prst="rect">
            <a:avLst/>
          </a:prstGeom>
        </p:spPr>
      </p:pic>
      <p:sp>
        <p:nvSpPr>
          <p:cNvPr id="8" name="矩形: 圆角 7">
            <a:extLst>
              <a:ext uri="{FF2B5EF4-FFF2-40B4-BE49-F238E27FC236}">
                <a16:creationId xmlns:a16="http://schemas.microsoft.com/office/drawing/2014/main" id="{0DCC568A-003C-4E50-B252-60049F42598B}"/>
              </a:ext>
            </a:extLst>
          </p:cNvPr>
          <p:cNvSpPr/>
          <p:nvPr/>
        </p:nvSpPr>
        <p:spPr>
          <a:xfrm>
            <a:off x="1930399" y="2301129"/>
            <a:ext cx="5791201" cy="5182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2DB84B4-71AC-468A-8048-F8AB71924EFC}"/>
              </a:ext>
            </a:extLst>
          </p:cNvPr>
          <p:cNvSpPr txBox="1"/>
          <p:nvPr/>
        </p:nvSpPr>
        <p:spPr>
          <a:xfrm>
            <a:off x="628650" y="2878617"/>
            <a:ext cx="9144000" cy="1200329"/>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p>
        </p:txBody>
      </p:sp>
      <p:sp>
        <p:nvSpPr>
          <p:cNvPr id="10" name="矩形: 圆角 9">
            <a:extLst>
              <a:ext uri="{FF2B5EF4-FFF2-40B4-BE49-F238E27FC236}">
                <a16:creationId xmlns:a16="http://schemas.microsoft.com/office/drawing/2014/main" id="{D899F507-8493-4CBF-9BB6-DD7AD0CA74D1}"/>
              </a:ext>
            </a:extLst>
          </p:cNvPr>
          <p:cNvSpPr/>
          <p:nvPr/>
        </p:nvSpPr>
        <p:spPr>
          <a:xfrm>
            <a:off x="11063683" y="3168421"/>
            <a:ext cx="1077518" cy="27751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5154AB9-AAAE-4389-9A9B-B391B4193CEB}"/>
              </a:ext>
            </a:extLst>
          </p:cNvPr>
          <p:cNvSpPr txBox="1"/>
          <p:nvPr/>
        </p:nvSpPr>
        <p:spPr>
          <a:xfrm>
            <a:off x="10715354" y="2749794"/>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424859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2454</TotalTime>
  <Words>2797</Words>
  <Application>Microsoft Office PowerPoint</Application>
  <PresentationFormat>自定义</PresentationFormat>
  <Paragraphs>236</Paragraphs>
  <Slides>26</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-apple-system</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Elliott Zhang</cp:lastModifiedBy>
  <cp:revision>240</cp:revision>
  <dcterms:created xsi:type="dcterms:W3CDTF">2018-08-29T10:05:39Z</dcterms:created>
  <dcterms:modified xsi:type="dcterms:W3CDTF">2021-09-26T06:25:30Z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