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1" r:id="rId4"/>
    <p:sldId id="258" r:id="rId5"/>
    <p:sldId id="292" r:id="rId6"/>
    <p:sldId id="299" r:id="rId7"/>
    <p:sldId id="300" r:id="rId8"/>
    <p:sldId id="301" r:id="rId9"/>
    <p:sldId id="293" r:id="rId10"/>
    <p:sldId id="294" r:id="rId11"/>
    <p:sldId id="302" r:id="rId12"/>
    <p:sldId id="303" r:id="rId13"/>
    <p:sldId id="304" r:id="rId14"/>
    <p:sldId id="305" r:id="rId15"/>
    <p:sldId id="295" r:id="rId16"/>
    <p:sldId id="296" r:id="rId17"/>
    <p:sldId id="297" r:id="rId18"/>
    <p:sldId id="298" r:id="rId19"/>
    <p:sldId id="261" r:id="rId20"/>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65870E4A-9A12-4D9F-AE8A-611B99E3A823}">
      <dgm:prSet custT="1"/>
      <dgm:spPr/>
      <dgm:t>
        <a:bodyPr/>
        <a:lstStyle/>
        <a:p>
          <a:r>
            <a:rPr lang="zh-CN" altLang="en-US" sz="4800" dirty="0"/>
            <a:t>数据库</a:t>
          </a:r>
        </a:p>
      </dgm:t>
    </dgm:pt>
    <dgm:pt modelId="{CBFF1B3F-D46B-434B-A0F4-4238D06AF879}" type="parTrans" cxnId="{D6830B57-0650-46AB-B6D8-76A76ADBD96D}">
      <dgm:prSet/>
      <dgm:spPr/>
      <dgm:t>
        <a:bodyPr/>
        <a:lstStyle/>
        <a:p>
          <a:endParaRPr lang="zh-CN" altLang="en-US"/>
        </a:p>
      </dgm:t>
    </dgm:pt>
    <dgm:pt modelId="{66D4F9D8-0B08-4560-8EFE-23ADC16E3FB9}" type="sibTrans" cxnId="{D6830B57-0650-46AB-B6D8-76A76ADBD96D}">
      <dgm:prSet/>
      <dgm:spPr/>
      <dgm:t>
        <a:bodyPr/>
        <a:lstStyle/>
        <a:p>
          <a:endParaRPr lang="zh-CN" altLang="en-US"/>
        </a:p>
      </dgm:t>
    </dgm:pt>
    <dgm:pt modelId="{B75D9428-FC93-4326-9442-CA90EC98D4C3}">
      <dgm:prSet custT="1"/>
      <dgm:spPr/>
      <dgm:t>
        <a:bodyPr/>
        <a:lstStyle/>
        <a:p>
          <a:r>
            <a:rPr lang="zh-CN" altLang="en-US" sz="4400" dirty="0"/>
            <a:t>关系图</a:t>
          </a:r>
        </a:p>
      </dgm:t>
    </dgm:pt>
    <dgm:pt modelId="{79397A04-6558-41BB-930E-AAE13FCF2C31}" type="parTrans" cxnId="{14F23EDB-0DBA-4D0A-B59B-9BCCE1A9D570}">
      <dgm:prSet/>
      <dgm:spPr/>
      <dgm:t>
        <a:bodyPr/>
        <a:lstStyle/>
        <a:p>
          <a:endParaRPr lang="zh-CN" altLang="en-US"/>
        </a:p>
      </dgm:t>
    </dgm:pt>
    <dgm:pt modelId="{6DF803A8-C0B2-4778-ADAA-A90A89341AE8}" type="sibTrans" cxnId="{14F23EDB-0DBA-4D0A-B59B-9BCCE1A9D570}">
      <dgm:prSet/>
      <dgm:spPr/>
      <dgm:t>
        <a:bodyPr/>
        <a:lstStyle/>
        <a:p>
          <a:endParaRPr lang="zh-CN" altLang="en-US"/>
        </a:p>
      </dgm:t>
    </dgm:pt>
    <dgm:pt modelId="{C66D3D8A-8D1E-4EE1-973E-5AF2ECFD9014}">
      <dgm:prSet custT="1"/>
      <dgm:spPr/>
      <dgm:t>
        <a:bodyPr/>
        <a:lstStyle/>
        <a:p>
          <a:r>
            <a:rPr lang="zh-CN" altLang="en-US" sz="4400" dirty="0"/>
            <a:t>增删改查</a:t>
          </a:r>
        </a:p>
      </dgm:t>
    </dgm:pt>
    <dgm:pt modelId="{D365E150-AA69-4780-BF13-0650BEFB8BEC}" type="parTrans" cxnId="{9F35FBC6-F17D-48F1-9E50-911F5604E2BF}">
      <dgm:prSet/>
      <dgm:spPr/>
      <dgm:t>
        <a:bodyPr/>
        <a:lstStyle/>
        <a:p>
          <a:endParaRPr lang="zh-CN" altLang="en-US"/>
        </a:p>
      </dgm:t>
    </dgm:pt>
    <dgm:pt modelId="{17B987B9-87FA-4D5D-8C9F-E369CB97ADA1}" type="sibTrans" cxnId="{9F35FBC6-F17D-48F1-9E50-911F5604E2BF}">
      <dgm:prSet/>
      <dgm:spPr/>
      <dgm:t>
        <a:bodyPr/>
        <a:lstStyle/>
        <a:p>
          <a:endParaRPr lang="zh-CN" altLang="en-US"/>
        </a:p>
      </dgm:t>
    </dgm:pt>
    <dgm:pt modelId="{41DE25EB-3200-4BC2-BBE7-4165890A8E13}">
      <dgm:prSet custT="1"/>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4400" dirty="0"/>
            <a:t>Vue</a:t>
          </a:r>
          <a:endParaRPr lang="zh-CN" sz="4400" dirty="0"/>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4400" dirty="0"/>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4400" dirty="0"/>
            <a:t>Django</a:t>
          </a:r>
          <a:endParaRPr lang="zh-CN" sz="4400" dirty="0"/>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E12AA22A-B028-43F9-B5FA-3E37483F944E}" type="pres">
      <dgm:prSet presAssocID="{65870E4A-9A12-4D9F-AE8A-611B99E3A823}" presName="root" presStyleCnt="0"/>
      <dgm:spPr/>
    </dgm:pt>
    <dgm:pt modelId="{C5BED2C6-7853-4906-9492-6EAA0405B5F3}" type="pres">
      <dgm:prSet presAssocID="{65870E4A-9A12-4D9F-AE8A-611B99E3A823}" presName="rootComposite" presStyleCnt="0"/>
      <dgm:spPr/>
    </dgm:pt>
    <dgm:pt modelId="{0DB2E3F1-1DD4-4B57-9156-4C71E1FE59BD}" type="pres">
      <dgm:prSet presAssocID="{65870E4A-9A12-4D9F-AE8A-611B99E3A823}" presName="rootText" presStyleLbl="node1" presStyleIdx="0" presStyleCnt="4" custScaleX="71522" custScaleY="59296"/>
      <dgm:spPr/>
    </dgm:pt>
    <dgm:pt modelId="{513279A3-F02D-44A1-8692-B1CAADFE8F70}" type="pres">
      <dgm:prSet presAssocID="{65870E4A-9A12-4D9F-AE8A-611B99E3A823}" presName="rootConnector" presStyleLbl="node1" presStyleIdx="0" presStyleCnt="4"/>
      <dgm:spPr/>
    </dgm:pt>
    <dgm:pt modelId="{6B8DCB96-EC0D-4299-9162-EA9D86FDDB35}" type="pres">
      <dgm:prSet presAssocID="{65870E4A-9A12-4D9F-AE8A-611B99E3A823}" presName="childShape" presStyleCnt="0"/>
      <dgm:spPr/>
    </dgm:pt>
    <dgm:pt modelId="{7DCD6839-6D2F-4C37-AA58-0A73A923E345}" type="pres">
      <dgm:prSet presAssocID="{79397A04-6558-41BB-930E-AAE13FCF2C31}" presName="Name13" presStyleLbl="parChTrans1D2" presStyleIdx="0" presStyleCnt="5"/>
      <dgm:spPr/>
    </dgm:pt>
    <dgm:pt modelId="{9496C583-14BF-4CBE-9FBB-23C39469756A}" type="pres">
      <dgm:prSet presAssocID="{B75D9428-FC93-4326-9442-CA90EC98D4C3}" presName="childText" presStyleLbl="bgAcc1" presStyleIdx="0" presStyleCnt="5" custScaleX="89291" custScaleY="59250">
        <dgm:presLayoutVars>
          <dgm:bulletEnabled val="1"/>
        </dgm:presLayoutVars>
      </dgm:prSet>
      <dgm:spPr/>
    </dgm:pt>
    <dgm:pt modelId="{32B4EF1C-06B4-4C82-BED3-67C9364DDF25}" type="pres">
      <dgm:prSet presAssocID="{D365E150-AA69-4780-BF13-0650BEFB8BEC}" presName="Name13" presStyleLbl="parChTrans1D2" presStyleIdx="1" presStyleCnt="5"/>
      <dgm:spPr/>
    </dgm:pt>
    <dgm:pt modelId="{CC66DCE3-41CE-46EE-88F2-AD5E8279229C}" type="pres">
      <dgm:prSet presAssocID="{C66D3D8A-8D1E-4EE1-973E-5AF2ECFD9014}" presName="childText" presStyleLbl="bgAcc1" presStyleIdx="1" presStyleCnt="5" custScaleX="89291" custScaleY="59250">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4" custScaleX="71574" custScaleY="59308"/>
      <dgm:spPr/>
    </dgm:pt>
    <dgm:pt modelId="{5EFBB080-496B-4D1A-BF77-8EBD6A01862D}" type="pres">
      <dgm:prSet presAssocID="{41DE25EB-3200-4BC2-BBE7-4165890A8E13}" presName="rootConnector" presStyleLbl="node1" presStyleIdx="1" presStyleCnt="4"/>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5"/>
      <dgm:spPr/>
    </dgm:pt>
    <dgm:pt modelId="{1384FA6C-5CFC-4805-AAAC-ADE91D1422CD}" type="pres">
      <dgm:prSet presAssocID="{682B473C-1D87-4501-B421-05C3B5E21AAE}" presName="childText" presStyleLbl="bgAcc1" presStyleIdx="2" presStyleCnt="5"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5"/>
      <dgm:spPr/>
    </dgm:pt>
    <dgm:pt modelId="{932211CC-97CE-49C7-9CF1-EEAAF87943D4}" type="pres">
      <dgm:prSet presAssocID="{41BF5CF9-0D26-4C3A-A5CC-8D6997935895}" presName="childText" presStyleLbl="bgAcc1" presStyleIdx="3" presStyleCnt="5"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4" custScaleX="71574" custScaleY="59308"/>
      <dgm:spPr/>
    </dgm:pt>
    <dgm:pt modelId="{0E8B98FC-A77F-4F3A-B42B-B042F78FBF1A}" type="pres">
      <dgm:prSet presAssocID="{418AE388-7B2E-44B9-A60D-6A9ABA32000F}" presName="rootConnector" presStyleLbl="node1" presStyleIdx="2" presStyleCnt="4"/>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5"/>
      <dgm:spPr/>
    </dgm:pt>
    <dgm:pt modelId="{688308FF-C4BB-4D7B-8F2F-05AACF677FFC}" type="pres">
      <dgm:prSet presAssocID="{BB3DF6B0-515D-4BBA-9915-DF0882F75F40}" presName="childText" presStyleLbl="bgAcc1" presStyleIdx="4" presStyleCnt="5"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3" presStyleCnt="4" custScaleX="71510" custScaleY="59260"/>
      <dgm:spPr/>
    </dgm:pt>
    <dgm:pt modelId="{11C99B1F-BE7A-4D2B-A89A-9BA1219E1343}" type="pres">
      <dgm:prSet presAssocID="{7C9AC141-9004-419A-8578-2B9A84BD2D7B}" presName="rootConnector" presStyleLbl="node1" presStyleIdx="3" presStyleCnt="4"/>
      <dgm:spPr/>
    </dgm:pt>
    <dgm:pt modelId="{6AAB8268-E9DB-4B9A-B7E0-4DAAD4C75E50}" type="pres">
      <dgm:prSet presAssocID="{7C9AC141-9004-419A-8578-2B9A84BD2D7B}" presName="childShape" presStyleCnt="0"/>
      <dgm:spPr/>
    </dgm:pt>
  </dgm:ptLst>
  <dgm:cxnLst>
    <dgm:cxn modelId="{31F4A314-ABCF-4FB7-8FD3-DA9FEEB50EBE}" type="presOf" srcId="{41DE25EB-3200-4BC2-BBE7-4165890A8E13}" destId="{769FC335-B1A4-446D-A39A-E2F33015FA14}"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8ECFAC31-223E-471A-8793-77B641F9DA80}" type="presOf" srcId="{65870E4A-9A12-4D9F-AE8A-611B99E3A823}" destId="{0DB2E3F1-1DD4-4B57-9156-4C71E1FE59BD}" srcOrd="0" destOrd="0" presId="urn:microsoft.com/office/officeart/2005/8/layout/hierarchy3"/>
    <dgm:cxn modelId="{73876C32-0B74-41CA-9CF8-A700811CC983}" type="presOf" srcId="{C66D3D8A-8D1E-4EE1-973E-5AF2ECFD9014}" destId="{CC66DCE3-41CE-46EE-88F2-AD5E8279229C}" srcOrd="0" destOrd="0" presId="urn:microsoft.com/office/officeart/2005/8/layout/hierarchy3"/>
    <dgm:cxn modelId="{FACF7D32-4CE5-43F0-8544-7A57D3F39FF7}" srcId="{41DE25EB-3200-4BC2-BBE7-4165890A8E13}" destId="{682B473C-1D87-4501-B421-05C3B5E21AAE}" srcOrd="0" destOrd="0" parTransId="{31EB74C1-4889-473C-BE97-AC039D5626CD}" sibTransId="{40E16210-A09A-4C8E-88DE-4E3A8B7640C0}"/>
    <dgm:cxn modelId="{8986C433-16C6-4375-9B93-36A684B90A16}" type="presOf" srcId="{65870E4A-9A12-4D9F-AE8A-611B99E3A823}" destId="{513279A3-F02D-44A1-8692-B1CAADFE8F70}"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F37C745F-2ED2-4FD1-BD9B-E22FFAB2362D}" type="presOf" srcId="{B75D9428-FC93-4326-9442-CA90EC98D4C3}" destId="{9496C583-14BF-4CBE-9FBB-23C39469756A}" srcOrd="0" destOrd="0" presId="urn:microsoft.com/office/officeart/2005/8/layout/hierarchy3"/>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D6830B57-0650-46AB-B6D8-76A76ADBD96D}" srcId="{634192E5-90F3-4352-BE11-DA23DA6EC9B0}" destId="{65870E4A-9A12-4D9F-AE8A-611B99E3A823}" srcOrd="0" destOrd="0" parTransId="{CBFF1B3F-D46B-434B-A0F4-4238D06AF879}" sibTransId="{66D4F9D8-0B08-4560-8EFE-23ADC16E3FB9}"/>
    <dgm:cxn modelId="{46C43D7D-0379-4AF6-8DF3-C14F7780430F}" type="presOf" srcId="{BB3DF6B0-515D-4BBA-9915-DF0882F75F40}" destId="{688308FF-C4BB-4D7B-8F2F-05AACF677FFC}"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3AE8F886-3336-4528-9282-FE48F9F8EA0E}" type="presOf" srcId="{D365E150-AA69-4780-BF13-0650BEFB8BEC}" destId="{32B4EF1C-06B4-4C82-BED3-67C9364DDF25}" srcOrd="0" destOrd="0" presId="urn:microsoft.com/office/officeart/2005/8/layout/hierarchy3"/>
    <dgm:cxn modelId="{D8558288-89A4-4D58-AC9D-04BA8956E79D}" type="presOf" srcId="{418AE388-7B2E-44B9-A60D-6A9ABA32000F}" destId="{ED4E72A8-EEA8-47DC-A9D5-2199765393FB}" srcOrd="0" destOrd="0" presId="urn:microsoft.com/office/officeart/2005/8/layout/hierarchy3"/>
    <dgm:cxn modelId="{EA9D358A-EB53-4A8F-81D1-BFEF41268440}" srcId="{634192E5-90F3-4352-BE11-DA23DA6EC9B0}" destId="{7C9AC141-9004-419A-8578-2B9A84BD2D7B}" srcOrd="3"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5E7A419B-ED4E-4B13-9A03-B120DC3A8730}" type="presOf" srcId="{31EB74C1-4889-473C-BE97-AC039D5626CD}" destId="{A6DF4237-07FF-4103-BEDE-25002D02DADE}"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EFD437BB-5696-4107-A663-F3693A68EFCD}" type="presOf" srcId="{79397A04-6558-41BB-930E-AAE13FCF2C31}" destId="{7DCD6839-6D2F-4C37-AA58-0A73A923E345}" srcOrd="0" destOrd="0" presId="urn:microsoft.com/office/officeart/2005/8/layout/hierarchy3"/>
    <dgm:cxn modelId="{9F35FBC6-F17D-48F1-9E50-911F5604E2BF}" srcId="{65870E4A-9A12-4D9F-AE8A-611B99E3A823}" destId="{C66D3D8A-8D1E-4EE1-973E-5AF2ECFD9014}" srcOrd="1" destOrd="0" parTransId="{D365E150-AA69-4780-BF13-0650BEFB8BEC}" sibTransId="{17B987B9-87FA-4D5D-8C9F-E369CB97ADA1}"/>
    <dgm:cxn modelId="{B4EBAECD-B3D9-461E-ABFF-B3C01373146D}" srcId="{634192E5-90F3-4352-BE11-DA23DA6EC9B0}" destId="{418AE388-7B2E-44B9-A60D-6A9ABA32000F}" srcOrd="2" destOrd="0" parTransId="{3AD62712-213D-47B2-B624-DAC093269DF3}" sibTransId="{FD7E74EF-B87D-4A1B-9EDB-CCFC7DD1624F}"/>
    <dgm:cxn modelId="{35CEB6CE-753E-45B1-A1A9-ECDFCF215F40}" type="presOf" srcId="{682B473C-1D87-4501-B421-05C3B5E21AAE}" destId="{1384FA6C-5CFC-4805-AAAC-ADE91D1422CD}" srcOrd="0" destOrd="0" presId="urn:microsoft.com/office/officeart/2005/8/layout/hierarchy3"/>
    <dgm:cxn modelId="{14F23EDB-0DBA-4D0A-B59B-9BCCE1A9D570}" srcId="{65870E4A-9A12-4D9F-AE8A-611B99E3A823}" destId="{B75D9428-FC93-4326-9442-CA90EC98D4C3}" srcOrd="0" destOrd="0" parTransId="{79397A04-6558-41BB-930E-AAE13FCF2C31}" sibTransId="{6DF803A8-C0B2-4778-ADAA-A90A89341AE8}"/>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1C6E0DC8-C960-46AB-A8D0-1AAA4BDBF9A1}" type="presParOf" srcId="{E7429E95-BC6D-4E8E-B326-1239F59D9DA5}" destId="{E12AA22A-B028-43F9-B5FA-3E37483F944E}" srcOrd="0" destOrd="0" presId="urn:microsoft.com/office/officeart/2005/8/layout/hierarchy3"/>
    <dgm:cxn modelId="{746D9A0A-807A-42BA-ACA8-CE71A82C2685}" type="presParOf" srcId="{E12AA22A-B028-43F9-B5FA-3E37483F944E}" destId="{C5BED2C6-7853-4906-9492-6EAA0405B5F3}" srcOrd="0" destOrd="0" presId="urn:microsoft.com/office/officeart/2005/8/layout/hierarchy3"/>
    <dgm:cxn modelId="{3B9C3862-E2C7-4150-9681-28C267B9F61F}" type="presParOf" srcId="{C5BED2C6-7853-4906-9492-6EAA0405B5F3}" destId="{0DB2E3F1-1DD4-4B57-9156-4C71E1FE59BD}" srcOrd="0" destOrd="0" presId="urn:microsoft.com/office/officeart/2005/8/layout/hierarchy3"/>
    <dgm:cxn modelId="{9C8DC0CB-4553-4E7C-8ACB-2D0A1D23206B}" type="presParOf" srcId="{C5BED2C6-7853-4906-9492-6EAA0405B5F3}" destId="{513279A3-F02D-44A1-8692-B1CAADFE8F70}" srcOrd="1" destOrd="0" presId="urn:microsoft.com/office/officeart/2005/8/layout/hierarchy3"/>
    <dgm:cxn modelId="{C4F65577-FE4E-4750-938D-03D69B042356}" type="presParOf" srcId="{E12AA22A-B028-43F9-B5FA-3E37483F944E}" destId="{6B8DCB96-EC0D-4299-9162-EA9D86FDDB35}" srcOrd="1" destOrd="0" presId="urn:microsoft.com/office/officeart/2005/8/layout/hierarchy3"/>
    <dgm:cxn modelId="{5381E70C-2DAD-43F1-9B38-3BEA13666246}" type="presParOf" srcId="{6B8DCB96-EC0D-4299-9162-EA9D86FDDB35}" destId="{7DCD6839-6D2F-4C37-AA58-0A73A923E345}" srcOrd="0" destOrd="0" presId="urn:microsoft.com/office/officeart/2005/8/layout/hierarchy3"/>
    <dgm:cxn modelId="{A90E70AD-6E33-45FA-B0F8-31B87900C5CB}" type="presParOf" srcId="{6B8DCB96-EC0D-4299-9162-EA9D86FDDB35}" destId="{9496C583-14BF-4CBE-9FBB-23C39469756A}" srcOrd="1" destOrd="0" presId="urn:microsoft.com/office/officeart/2005/8/layout/hierarchy3"/>
    <dgm:cxn modelId="{A237BC25-6F7D-4DF4-928C-BBF9D4009578}" type="presParOf" srcId="{6B8DCB96-EC0D-4299-9162-EA9D86FDDB35}" destId="{32B4EF1C-06B4-4C82-BED3-67C9364DDF25}" srcOrd="2" destOrd="0" presId="urn:microsoft.com/office/officeart/2005/8/layout/hierarchy3"/>
    <dgm:cxn modelId="{13D76B9A-F3A4-4E88-8C8F-CED84F509720}" type="presParOf" srcId="{6B8DCB96-EC0D-4299-9162-EA9D86FDDB35}" destId="{CC66DCE3-41CE-46EE-88F2-AD5E8279229C}"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6A890D33-B0C8-47B0-AC0A-DBA415B8EEB8}" type="presParOf" srcId="{E7429E95-BC6D-4E8E-B326-1239F59D9DA5}" destId="{1D849363-FE98-4A70-B47A-325D4B0FF3B5}" srcOrd="3"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2E3F1-1DD4-4B57-9156-4C71E1FE59BD}">
      <dsp:nvSpPr>
        <dsp:cNvPr id="0" name=""/>
        <dsp:cNvSpPr/>
      </dsp:nvSpPr>
      <dsp:spPr>
        <a:xfrm>
          <a:off x="347" y="1570945"/>
          <a:ext cx="2572634" cy="10664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数据库</a:t>
          </a:r>
        </a:p>
      </dsp:txBody>
      <dsp:txXfrm>
        <a:off x="31582" y="1602180"/>
        <a:ext cx="2510164" cy="1003963"/>
      </dsp:txXfrm>
    </dsp:sp>
    <dsp:sp modelId="{7DCD6839-6D2F-4C37-AA58-0A73A923E345}">
      <dsp:nvSpPr>
        <dsp:cNvPr id="0" name=""/>
        <dsp:cNvSpPr/>
      </dsp:nvSpPr>
      <dsp:spPr>
        <a:xfrm>
          <a:off x="257610" y="2637379"/>
          <a:ext cx="257263" cy="982426"/>
        </a:xfrm>
        <a:custGeom>
          <a:avLst/>
          <a:gdLst/>
          <a:ahLst/>
          <a:cxnLst/>
          <a:rect l="0" t="0" r="0" b="0"/>
          <a:pathLst>
            <a:path>
              <a:moveTo>
                <a:pt x="0" y="0"/>
              </a:moveTo>
              <a:lnTo>
                <a:pt x="0" y="982426"/>
              </a:lnTo>
              <a:lnTo>
                <a:pt x="257263"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C583-14BF-4CBE-9FBB-23C39469756A}">
      <dsp:nvSpPr>
        <dsp:cNvPr id="0" name=""/>
        <dsp:cNvSpPr/>
      </dsp:nvSpPr>
      <dsp:spPr>
        <a:xfrm>
          <a:off x="514873" y="3087002"/>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关系图</a:t>
          </a:r>
        </a:p>
      </dsp:txBody>
      <dsp:txXfrm>
        <a:off x="546084" y="3118213"/>
        <a:ext cx="2507004" cy="1003184"/>
      </dsp:txXfrm>
    </dsp:sp>
    <dsp:sp modelId="{32B4EF1C-06B4-4C82-BED3-67C9364DDF25}">
      <dsp:nvSpPr>
        <dsp:cNvPr id="0" name=""/>
        <dsp:cNvSpPr/>
      </dsp:nvSpPr>
      <dsp:spPr>
        <a:xfrm>
          <a:off x="257610" y="2637379"/>
          <a:ext cx="257263" cy="2497655"/>
        </a:xfrm>
        <a:custGeom>
          <a:avLst/>
          <a:gdLst/>
          <a:ahLst/>
          <a:cxnLst/>
          <a:rect l="0" t="0" r="0" b="0"/>
          <a:pathLst>
            <a:path>
              <a:moveTo>
                <a:pt x="0" y="0"/>
              </a:moveTo>
              <a:lnTo>
                <a:pt x="0" y="2497655"/>
              </a:lnTo>
              <a:lnTo>
                <a:pt x="257263"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6DCE3-41CE-46EE-88F2-AD5E8279229C}">
      <dsp:nvSpPr>
        <dsp:cNvPr id="0" name=""/>
        <dsp:cNvSpPr/>
      </dsp:nvSpPr>
      <dsp:spPr>
        <a:xfrm>
          <a:off x="514873" y="4602231"/>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增删改查</a:t>
          </a:r>
        </a:p>
      </dsp:txBody>
      <dsp:txXfrm>
        <a:off x="546084" y="4633442"/>
        <a:ext cx="2507004" cy="1003184"/>
      </dsp:txXfrm>
    </dsp:sp>
    <dsp:sp modelId="{769FC335-B1A4-446D-A39A-E2F33015FA14}">
      <dsp:nvSpPr>
        <dsp:cNvPr id="0" name=""/>
        <dsp:cNvSpPr/>
      </dsp:nvSpPr>
      <dsp:spPr>
        <a:xfrm>
          <a:off x="3472227"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3503468" y="1602186"/>
        <a:ext cx="2512023" cy="1004167"/>
      </dsp:txXfrm>
    </dsp:sp>
    <dsp:sp modelId="{A6DF4237-07FF-4103-BEDE-25002D02DADE}">
      <dsp:nvSpPr>
        <dsp:cNvPr id="0" name=""/>
        <dsp:cNvSpPr/>
      </dsp:nvSpPr>
      <dsp:spPr>
        <a:xfrm>
          <a:off x="3729678"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987128"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Vue</a:t>
          </a:r>
          <a:endParaRPr lang="zh-CN" sz="4400" kern="1200" dirty="0"/>
        </a:p>
      </dsp:txBody>
      <dsp:txXfrm>
        <a:off x="4018339" y="3118429"/>
        <a:ext cx="2507004" cy="1003184"/>
      </dsp:txXfrm>
    </dsp:sp>
    <dsp:sp modelId="{E6A07777-9843-4ED1-8D2C-9E7D8D5A92EE}">
      <dsp:nvSpPr>
        <dsp:cNvPr id="0" name=""/>
        <dsp:cNvSpPr/>
      </dsp:nvSpPr>
      <dsp:spPr>
        <a:xfrm>
          <a:off x="3729678" y="2637595"/>
          <a:ext cx="257450" cy="2497655"/>
        </a:xfrm>
        <a:custGeom>
          <a:avLst/>
          <a:gdLst/>
          <a:ahLst/>
          <a:cxnLst/>
          <a:rect l="0" t="0" r="0" b="0"/>
          <a:pathLst>
            <a:path>
              <a:moveTo>
                <a:pt x="0" y="0"/>
              </a:moveTo>
              <a:lnTo>
                <a:pt x="0" y="2497655"/>
              </a:lnTo>
              <a:lnTo>
                <a:pt x="257450"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987128" y="4602447"/>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优点</a:t>
          </a:r>
        </a:p>
      </dsp:txBody>
      <dsp:txXfrm>
        <a:off x="4018339" y="4633658"/>
        <a:ext cx="2507004" cy="1003184"/>
      </dsp:txXfrm>
    </dsp:sp>
    <dsp:sp modelId="{ED4E72A8-EEA8-47DC-A9D5-2199765393FB}">
      <dsp:nvSpPr>
        <dsp:cNvPr id="0" name=""/>
        <dsp:cNvSpPr/>
      </dsp:nvSpPr>
      <dsp:spPr>
        <a:xfrm>
          <a:off x="6945978"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6977219" y="1602186"/>
        <a:ext cx="2512023" cy="1004167"/>
      </dsp:txXfrm>
    </dsp:sp>
    <dsp:sp modelId="{54429A7A-BB26-41E8-A618-E416F172E1C0}">
      <dsp:nvSpPr>
        <dsp:cNvPr id="0" name=""/>
        <dsp:cNvSpPr/>
      </dsp:nvSpPr>
      <dsp:spPr>
        <a:xfrm>
          <a:off x="7203429"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7460879"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Django</a:t>
          </a:r>
          <a:endParaRPr lang="zh-CN" sz="4400" kern="1200" dirty="0"/>
        </a:p>
      </dsp:txBody>
      <dsp:txXfrm>
        <a:off x="7492090" y="3118429"/>
        <a:ext cx="2507004" cy="1003184"/>
      </dsp:txXfrm>
    </dsp:sp>
    <dsp:sp modelId="{644E34DC-B1F7-4C1F-934D-7226267A519A}">
      <dsp:nvSpPr>
        <dsp:cNvPr id="0" name=""/>
        <dsp:cNvSpPr/>
      </dsp:nvSpPr>
      <dsp:spPr>
        <a:xfrm>
          <a:off x="10419729" y="1570945"/>
          <a:ext cx="2572203" cy="1065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450945" y="1602161"/>
        <a:ext cx="2509771" cy="10033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7FB1727-A765-4042-AD01-B9657FCF4CB7}" type="datetimeFigureOut">
              <a:rPr lang="zh-CN" altLang="en-US" smtClean="0"/>
              <a:t>2021/9/23</a:t>
            </a:fld>
            <a:endParaRPr lang="zh-CN" alt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09DC3B02-B043-4D4C-884E-8F3DEB4EEF53}" type="slidenum">
              <a:rPr lang="zh-CN" altLang="en-US" smtClean="0"/>
              <a:t>‹#›</a:t>
            </a:fld>
            <a:endParaRPr lang="zh-CN" altLang="en-US"/>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53264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9</a:t>
            </a:fld>
            <a:endParaRPr lang="zh-CN" altLang="en-US"/>
          </a:p>
        </p:txBody>
      </p:sp>
    </p:spTree>
    <p:extLst>
      <p:ext uri="{BB962C8B-B14F-4D97-AF65-F5344CB8AC3E}">
        <p14:creationId xmlns:p14="http://schemas.microsoft.com/office/powerpoint/2010/main" val="85935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16</a:t>
            </a:fld>
            <a:endParaRPr lang="zh-CN" altLang="en-US"/>
          </a:p>
        </p:txBody>
      </p:sp>
    </p:spTree>
    <p:extLst>
      <p:ext uri="{BB962C8B-B14F-4D97-AF65-F5344CB8AC3E}">
        <p14:creationId xmlns:p14="http://schemas.microsoft.com/office/powerpoint/2010/main" val="266521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18</a:t>
            </a:fld>
            <a:endParaRPr lang="zh-CN" altLang="en-US"/>
          </a:p>
        </p:txBody>
      </p:sp>
    </p:spTree>
    <p:extLst>
      <p:ext uri="{BB962C8B-B14F-4D97-AF65-F5344CB8AC3E}">
        <p14:creationId xmlns:p14="http://schemas.microsoft.com/office/powerpoint/2010/main" val="2809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latin typeface="Calibri"/>
                <a:cs typeface="Calibri"/>
              </a:rPr>
              <a:t>学习总结</a:t>
            </a:r>
            <a:endParaRPr lang="en-US" altLang="zh-CN" sz="60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t>使用</a:t>
            </a:r>
            <a:r>
              <a:rPr lang="en-US" altLang="zh-CN" sz="2400" dirty="0" err="1"/>
              <a:t>vue</a:t>
            </a:r>
            <a:r>
              <a:rPr lang="en-US" altLang="zh-CN" sz="2400" dirty="0"/>
              <a:t>-admin-template</a:t>
            </a:r>
            <a:r>
              <a:rPr lang="zh-CN" altLang="en-US" sz="2400" dirty="0"/>
              <a:t>模板进行开发，这是一个基础模板只包括基本框架。组件样式使用</a:t>
            </a:r>
            <a:r>
              <a:rPr lang="en-US" altLang="zh-CN" sz="2400" dirty="0"/>
              <a:t>element-</a:t>
            </a:r>
            <a:r>
              <a:rPr lang="en-US" altLang="zh-CN" sz="2400" dirty="0" err="1"/>
              <a:t>ui</a:t>
            </a:r>
            <a:endParaRPr lang="en-US" sz="2400" dirty="0"/>
          </a:p>
        </p:txBody>
      </p:sp>
    </p:spTree>
    <p:extLst>
      <p:ext uri="{BB962C8B-B14F-4D97-AF65-F5344CB8AC3E}">
        <p14:creationId xmlns:p14="http://schemas.microsoft.com/office/powerpoint/2010/main" val="24424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Tree>
    <p:extLst>
      <p:ext uri="{BB962C8B-B14F-4D97-AF65-F5344CB8AC3E}">
        <p14:creationId xmlns:p14="http://schemas.microsoft.com/office/powerpoint/2010/main" val="424859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选课情况页面</a:t>
            </a:r>
            <a:r>
              <a:rPr lang="en-US" altLang="zh-CN" sz="2450" dirty="0">
                <a:solidFill>
                  <a:srgbClr val="0063A5"/>
                </a:solidFill>
                <a:cs typeface="Calibri"/>
              </a:rPr>
              <a:t>(</a:t>
            </a:r>
            <a:r>
              <a:rPr lang="zh-CN" altLang="en-US" sz="2450" dirty="0">
                <a:solidFill>
                  <a:srgbClr val="0063A5"/>
                </a:solidFill>
                <a:cs typeface="Calibri"/>
              </a:rPr>
              <a:t>显示全部学生的已选课程和未选课程</a:t>
            </a:r>
            <a:r>
              <a:rPr lang="en-US" altLang="zh-CN" sz="2450" dirty="0">
                <a:solidFill>
                  <a:srgbClr val="0063A5"/>
                </a:solidFill>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Tree>
    <p:extLst>
      <p:ext uri="{BB962C8B-B14F-4D97-AF65-F5344CB8AC3E}">
        <p14:creationId xmlns:p14="http://schemas.microsoft.com/office/powerpoint/2010/main" val="34997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Tree>
    <p:extLst>
      <p:ext uri="{BB962C8B-B14F-4D97-AF65-F5344CB8AC3E}">
        <p14:creationId xmlns:p14="http://schemas.microsoft.com/office/powerpoint/2010/main" val="348118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Tree>
    <p:extLst>
      <p:ext uri="{BB962C8B-B14F-4D97-AF65-F5344CB8AC3E}">
        <p14:creationId xmlns:p14="http://schemas.microsoft.com/office/powerpoint/2010/main" val="14363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优点</a:t>
            </a:r>
            <a:endParaRPr lang="en-US" altLang="zh-CN"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990600"/>
            <a:ext cx="12420600" cy="30734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dirty="0"/>
              <a:t> </a:t>
            </a:r>
          </a:p>
          <a:p>
            <a:r>
              <a:rPr lang="en-US" dirty="0"/>
              <a:t>  1.Vue</a:t>
            </a:r>
            <a:r>
              <a:rPr lang="zh-CN" altLang="en-US" dirty="0"/>
              <a:t>使用双向数据绑定，使</a:t>
            </a:r>
            <a:r>
              <a:rPr lang="en-US" altLang="zh-CN" dirty="0"/>
              <a:t>Vue</a:t>
            </a:r>
            <a:r>
              <a:rPr lang="zh-CN" altLang="en-US" dirty="0"/>
              <a:t>会自动对页面中的数据变化做出同步响应。</a:t>
            </a:r>
            <a:endParaRPr lang="en-US" altLang="zh-CN" dirty="0"/>
          </a:p>
          <a:p>
            <a:endParaRPr lang="en-US" dirty="0"/>
          </a:p>
          <a:p>
            <a:r>
              <a:rPr lang="en-US" dirty="0"/>
              <a:t>  2.</a:t>
            </a:r>
            <a:r>
              <a:rPr lang="zh-CN" altLang="en-US" dirty="0"/>
              <a:t>组件化，可以将一个页面中的单个模块进行封装作为一个组件应用到多个页面。</a:t>
            </a:r>
            <a:endParaRPr lang="en-US" altLang="zh-CN" dirty="0"/>
          </a:p>
          <a:p>
            <a:endParaRPr lang="en-US" dirty="0"/>
          </a:p>
          <a:p>
            <a:r>
              <a:rPr lang="en-US" dirty="0"/>
              <a:t>  3.</a:t>
            </a:r>
            <a:r>
              <a:rPr lang="zh-CN" altLang="en-US" dirty="0"/>
              <a:t>使数据的更改更为简单</a:t>
            </a:r>
            <a:r>
              <a:rPr lang="en-US" altLang="zh-CN" dirty="0"/>
              <a:t>,</a:t>
            </a:r>
            <a:r>
              <a:rPr lang="zh-CN" altLang="en-US" dirty="0"/>
              <a:t>不需要进行逻辑代码的修改</a:t>
            </a:r>
            <a:r>
              <a:rPr lang="en-US" altLang="zh-CN" dirty="0"/>
              <a:t>,</a:t>
            </a:r>
            <a:r>
              <a:rPr lang="zh-CN" altLang="en-US" dirty="0"/>
              <a:t>只需要操作数据就能完成相关操作。</a:t>
            </a:r>
            <a:endParaRPr lang="en-US" altLang="zh-CN" dirty="0"/>
          </a:p>
          <a:p>
            <a:endParaRPr lang="en-US" dirty="0"/>
          </a:p>
          <a:p>
            <a:r>
              <a:rPr lang="en-US" dirty="0"/>
              <a:t>  4.</a:t>
            </a:r>
            <a:r>
              <a:rPr lang="en-US" altLang="zh-CN" dirty="0"/>
              <a:t>vue-element-admin</a:t>
            </a:r>
            <a:r>
              <a:rPr lang="zh-CN" altLang="en-US" dirty="0"/>
              <a:t>框架成熟，可以快速上手。</a:t>
            </a:r>
            <a:endParaRPr lang="en-US" altLang="zh-CN" dirty="0"/>
          </a:p>
          <a:p>
            <a:endParaRPr lang="en-US" dirty="0"/>
          </a:p>
          <a:p>
            <a:r>
              <a:rPr lang="en-US" dirty="0"/>
              <a:t>  5.</a:t>
            </a:r>
            <a:r>
              <a:rPr lang="zh-CN" altLang="en-US" dirty="0"/>
              <a:t>组件库丰富，可以使用</a:t>
            </a:r>
            <a:r>
              <a:rPr lang="en-US" altLang="zh-CN" dirty="0"/>
              <a:t>element-</a:t>
            </a:r>
            <a:r>
              <a:rPr lang="en-US" altLang="zh-CN" dirty="0" err="1"/>
              <a:t>ui</a:t>
            </a:r>
            <a:r>
              <a:rPr lang="zh-CN" altLang="en-US" dirty="0"/>
              <a:t>等多种现成的组件用于开发。</a:t>
            </a:r>
            <a:endParaRPr dirty="0"/>
          </a:p>
        </p:txBody>
      </p:sp>
    </p:spTree>
    <p:extLst>
      <p:ext uri="{BB962C8B-B14F-4D97-AF65-F5344CB8AC3E}">
        <p14:creationId xmlns:p14="http://schemas.microsoft.com/office/powerpoint/2010/main" val="10301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后端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164193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447799"/>
            <a:ext cx="12519620" cy="48006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dirty="0"/>
          </a:p>
          <a:p>
            <a:r>
              <a:rPr lang="en-US" dirty="0"/>
              <a:t>   </a:t>
            </a:r>
            <a:r>
              <a:rPr lang="zh-CN" altLang="en-US" dirty="0"/>
              <a:t>本次使用</a:t>
            </a:r>
            <a:r>
              <a:rPr lang="en-US" altLang="zh-CN" dirty="0"/>
              <a:t>Django </a:t>
            </a:r>
            <a:r>
              <a:rPr lang="en-US" altLang="zh-CN" b="0" i="0" dirty="0">
                <a:solidFill>
                  <a:srgbClr val="404040"/>
                </a:solidFill>
                <a:effectLst/>
                <a:latin typeface="-apple-system"/>
              </a:rPr>
              <a:t>REST framework</a:t>
            </a:r>
            <a:r>
              <a:rPr lang="zh-CN" altLang="en-US" b="0" i="0" dirty="0">
                <a:solidFill>
                  <a:srgbClr val="404040"/>
                </a:solidFill>
                <a:effectLst/>
                <a:latin typeface="-apple-system"/>
              </a:rPr>
              <a:t>进行后端开发，它是一套基于</a:t>
            </a:r>
            <a:r>
              <a:rPr lang="en-US" altLang="zh-CN" b="0" i="0" dirty="0">
                <a:solidFill>
                  <a:srgbClr val="404040"/>
                </a:solidFill>
                <a:effectLst/>
                <a:latin typeface="-apple-system"/>
              </a:rPr>
              <a:t>Django</a:t>
            </a:r>
            <a:r>
              <a:rPr lang="zh-CN" altLang="en-US" b="0" i="0" dirty="0">
                <a:solidFill>
                  <a:srgbClr val="404040"/>
                </a:solidFill>
                <a:effectLst/>
                <a:latin typeface="-apple-system"/>
              </a:rPr>
              <a:t>框架编写</a:t>
            </a:r>
            <a:r>
              <a:rPr lang="en-US" altLang="zh-CN" b="0" i="0" dirty="0">
                <a:solidFill>
                  <a:srgbClr val="404040"/>
                </a:solidFill>
                <a:effectLst/>
                <a:latin typeface="-apple-system"/>
              </a:rPr>
              <a:t>RESTful</a:t>
            </a:r>
            <a:r>
              <a:rPr lang="zh-CN" altLang="en-US" b="0" i="0" dirty="0">
                <a:solidFill>
                  <a:srgbClr val="404040"/>
                </a:solidFill>
                <a:effectLst/>
                <a:latin typeface="-apple-system"/>
              </a:rPr>
              <a:t>风格</a:t>
            </a:r>
            <a:r>
              <a:rPr lang="en-US" altLang="zh-CN" b="0" i="0" dirty="0">
                <a:solidFill>
                  <a:srgbClr val="404040"/>
                </a:solidFill>
                <a:effectLst/>
                <a:latin typeface="-apple-system"/>
              </a:rPr>
              <a:t>API</a:t>
            </a:r>
            <a:r>
              <a:rPr lang="zh-CN" altLang="en-US" b="0" i="0" dirty="0">
                <a:solidFill>
                  <a:srgbClr val="404040"/>
                </a:solidFill>
                <a:effectLst/>
                <a:latin typeface="-apple-system"/>
              </a:rPr>
              <a:t>的组件。</a:t>
            </a:r>
            <a:r>
              <a:rPr lang="zh-CN" altLang="en-US" dirty="0">
                <a:solidFill>
                  <a:srgbClr val="404040"/>
                </a:solidFill>
                <a:latin typeface="-apple-system"/>
              </a:rPr>
              <a:t>前后端分离开发的好</a:t>
            </a:r>
            <a:endParaRPr lang="en-US" altLang="zh-CN" dirty="0">
              <a:solidFill>
                <a:srgbClr val="404040"/>
              </a:solidFill>
              <a:latin typeface="-apple-system"/>
            </a:endParaRPr>
          </a:p>
          <a:p>
            <a:r>
              <a:rPr lang="en-US" dirty="0">
                <a:solidFill>
                  <a:srgbClr val="404040"/>
                </a:solidFill>
                <a:latin typeface="-apple-system"/>
              </a:rPr>
              <a:t>   </a:t>
            </a:r>
            <a:r>
              <a:rPr lang="zh-CN" altLang="en-US" dirty="0">
                <a:solidFill>
                  <a:srgbClr val="404040"/>
                </a:solidFill>
                <a:latin typeface="-apple-system"/>
              </a:rPr>
              <a:t>处在于，大部分接口都是可以重复利用的，同时</a:t>
            </a:r>
            <a:r>
              <a:rPr lang="en-US" altLang="zh-CN" dirty="0">
                <a:solidFill>
                  <a:srgbClr val="404040"/>
                </a:solidFill>
                <a:latin typeface="-apple-system"/>
              </a:rPr>
              <a:t>REST framework</a:t>
            </a:r>
            <a:r>
              <a:rPr lang="zh-CN" altLang="en-US" dirty="0">
                <a:solidFill>
                  <a:srgbClr val="404040"/>
                </a:solidFill>
                <a:latin typeface="-apple-system"/>
              </a:rPr>
              <a:t>自带的序列化，视图集，路由等功能已经集成了后端接口</a:t>
            </a:r>
            <a:endParaRPr lang="en-US" altLang="zh-CN" dirty="0">
              <a:solidFill>
                <a:srgbClr val="404040"/>
              </a:solidFill>
              <a:latin typeface="-apple-system"/>
            </a:endParaRPr>
          </a:p>
          <a:p>
            <a:r>
              <a:rPr lang="en-US" dirty="0">
                <a:solidFill>
                  <a:srgbClr val="404040"/>
                </a:solidFill>
                <a:latin typeface="-apple-system"/>
              </a:rPr>
              <a:t>   </a:t>
            </a:r>
            <a:r>
              <a:rPr lang="zh-CN" altLang="en-US" dirty="0">
                <a:solidFill>
                  <a:srgbClr val="404040"/>
                </a:solidFill>
                <a:latin typeface="-apple-system"/>
              </a:rPr>
              <a:t>的基本功能，更方便针对需求进行修改。</a:t>
            </a:r>
            <a:endParaRPr lang="en-US" altLang="zh-CN" dirty="0">
              <a:solidFill>
                <a:srgbClr val="404040"/>
              </a:solidFill>
              <a:latin typeface="-apple-system"/>
            </a:endParaRPr>
          </a:p>
          <a:p>
            <a:endParaRPr lang="en-US" altLang="zh-CN" dirty="0">
              <a:solidFill>
                <a:srgbClr val="404040"/>
              </a:solidFill>
              <a:latin typeface="-apple-system"/>
            </a:endParaRPr>
          </a:p>
          <a:p>
            <a:r>
              <a:rPr lang="en-US" dirty="0"/>
              <a:t>   </a:t>
            </a:r>
            <a:r>
              <a:rPr lang="zh-CN" altLang="en-US" dirty="0"/>
              <a:t>本次后端开发：</a:t>
            </a:r>
            <a:endParaRPr lang="en-US" dirty="0"/>
          </a:p>
          <a:p>
            <a:r>
              <a:rPr lang="en-US" dirty="0"/>
              <a:t>   1.</a:t>
            </a:r>
            <a:r>
              <a:rPr lang="zh-CN" altLang="en-US" dirty="0"/>
              <a:t>建立表结构，使用数据库映射方法在数据库中创建表</a:t>
            </a:r>
            <a:endParaRPr lang="en-US" altLang="zh-CN" dirty="0"/>
          </a:p>
          <a:p>
            <a:endParaRPr lang="en-US" dirty="0"/>
          </a:p>
          <a:p>
            <a:r>
              <a:rPr lang="en-US" dirty="0"/>
              <a:t>   2.</a:t>
            </a:r>
            <a:r>
              <a:rPr lang="zh-CN" altLang="en-US" dirty="0"/>
              <a:t>将表序列化，便于数据更新操作</a:t>
            </a:r>
            <a:endParaRPr lang="en-US" altLang="zh-CN" dirty="0"/>
          </a:p>
          <a:p>
            <a:endParaRPr lang="en-US" altLang="zh-CN" dirty="0"/>
          </a:p>
          <a:p>
            <a:r>
              <a:rPr lang="en-US" altLang="zh-CN" dirty="0"/>
              <a:t>   3.</a:t>
            </a:r>
            <a:r>
              <a:rPr lang="zh-CN" altLang="en-US" dirty="0"/>
              <a:t>创建视图，作为前端交互接口</a:t>
            </a:r>
            <a:endParaRPr lang="en-US" altLang="zh-CN" dirty="0"/>
          </a:p>
          <a:p>
            <a:endParaRPr lang="en-US" altLang="zh-CN" dirty="0"/>
          </a:p>
          <a:p>
            <a:r>
              <a:rPr lang="en-US" altLang="zh-CN" dirty="0"/>
              <a:t>   4.</a:t>
            </a:r>
            <a:r>
              <a:rPr lang="zh-CN" altLang="en-US" dirty="0"/>
              <a:t>增加检索与分页功能，用于返回对应的数据</a:t>
            </a:r>
            <a:endParaRPr lang="en-US" altLang="zh-CN" dirty="0"/>
          </a:p>
          <a:p>
            <a:endParaRPr lang="en-US" altLang="zh-CN" dirty="0"/>
          </a:p>
          <a:p>
            <a:r>
              <a:rPr lang="en-US" altLang="zh-CN" dirty="0"/>
              <a:t>   5.</a:t>
            </a:r>
            <a:r>
              <a:rPr lang="zh-CN" altLang="en-US" dirty="0"/>
              <a:t>重写新建，更新，删除功能接口，满足前端功能需求</a:t>
            </a:r>
            <a:endParaRPr lang="en-US" altLang="zh-CN" dirty="0"/>
          </a:p>
          <a:p>
            <a:endParaRPr lang="en-US" dirty="0"/>
          </a:p>
          <a:p>
            <a:endParaRPr dirty="0"/>
          </a:p>
        </p:txBody>
      </p:sp>
    </p:spTree>
    <p:extLst>
      <p:ext uri="{BB962C8B-B14F-4D97-AF65-F5344CB8AC3E}">
        <p14:creationId xmlns:p14="http://schemas.microsoft.com/office/powerpoint/2010/main" val="13162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12337" y="542026"/>
            <a:ext cx="13004800"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总结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3" name="object 19">
            <a:extLst>
              <a:ext uri="{FF2B5EF4-FFF2-40B4-BE49-F238E27FC236}">
                <a16:creationId xmlns:a16="http://schemas.microsoft.com/office/drawing/2014/main" id="{AAF19895-0EA1-4FD4-9C31-060DBBD4A771}"/>
              </a:ext>
            </a:extLst>
          </p:cNvPr>
          <p:cNvSpPr/>
          <p:nvPr/>
        </p:nvSpPr>
        <p:spPr>
          <a:xfrm>
            <a:off x="130088" y="2031585"/>
            <a:ext cx="12696912" cy="652122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dirty="0"/>
          </a:p>
        </p:txBody>
      </p:sp>
      <p:sp>
        <p:nvSpPr>
          <p:cNvPr id="2" name="文本框 1">
            <a:extLst>
              <a:ext uri="{FF2B5EF4-FFF2-40B4-BE49-F238E27FC236}">
                <a16:creationId xmlns:a16="http://schemas.microsoft.com/office/drawing/2014/main" id="{E0601B09-E755-4ACB-B7CA-0C9542969112}"/>
              </a:ext>
            </a:extLst>
          </p:cNvPr>
          <p:cNvSpPr txBox="1"/>
          <p:nvPr/>
        </p:nvSpPr>
        <p:spPr>
          <a:xfrm>
            <a:off x="641350" y="2438400"/>
            <a:ext cx="11734800" cy="5909310"/>
          </a:xfrm>
          <a:prstGeom prst="rect">
            <a:avLst/>
          </a:prstGeom>
          <a:noFill/>
        </p:spPr>
        <p:txBody>
          <a:bodyPr wrap="square" rtlCol="0">
            <a:spAutoFit/>
          </a:bodyPr>
          <a:lstStyle/>
          <a:p>
            <a:r>
              <a:rPr lang="zh-CN" altLang="en-US" dirty="0"/>
              <a:t>入职以来已经块</a:t>
            </a:r>
            <a:r>
              <a:rPr lang="en-US" altLang="zh-CN" dirty="0"/>
              <a:t>3</a:t>
            </a:r>
            <a:r>
              <a:rPr lang="zh-CN" altLang="en-US" dirty="0"/>
              <a:t>个月了，经过这段时间的学习巩固了已经掌握的技能，学到了新的知识，同时也了解到自己的不足。</a:t>
            </a:r>
            <a:endParaRPr lang="en-US" altLang="zh-CN" dirty="0"/>
          </a:p>
          <a:p>
            <a:r>
              <a:rPr lang="zh-CN" altLang="en-US" dirty="0"/>
              <a:t>现做如下总结：</a:t>
            </a:r>
            <a:endParaRPr lang="en-US" altLang="zh-CN" dirty="0"/>
          </a:p>
          <a:p>
            <a:endParaRPr lang="en-US" dirty="0"/>
          </a:p>
          <a:p>
            <a:r>
              <a:rPr lang="en-US" dirty="0"/>
              <a:t>1.</a:t>
            </a:r>
            <a:r>
              <a:rPr lang="zh-CN" altLang="en-US" dirty="0"/>
              <a:t>通过</a:t>
            </a:r>
            <a:r>
              <a:rPr lang="en-US" altLang="zh-CN" dirty="0"/>
              <a:t>Django </a:t>
            </a:r>
            <a:r>
              <a:rPr lang="en-US" altLang="zh-CN" b="0" i="0" dirty="0">
                <a:solidFill>
                  <a:srgbClr val="404040"/>
                </a:solidFill>
                <a:effectLst/>
                <a:latin typeface="-apple-system"/>
              </a:rPr>
              <a:t>REST framework</a:t>
            </a:r>
            <a:r>
              <a:rPr lang="zh-CN" altLang="en-US" b="0" i="0" dirty="0">
                <a:solidFill>
                  <a:srgbClr val="404040"/>
                </a:solidFill>
                <a:effectLst/>
                <a:latin typeface="-apple-system"/>
              </a:rPr>
              <a:t>的应用，更加理解了</a:t>
            </a:r>
            <a:r>
              <a:rPr lang="en-US" altLang="zh-CN" b="0" i="0" dirty="0">
                <a:solidFill>
                  <a:srgbClr val="404040"/>
                </a:solidFill>
                <a:effectLst/>
                <a:latin typeface="-apple-system"/>
              </a:rPr>
              <a:t>RESTful</a:t>
            </a:r>
            <a:r>
              <a:rPr lang="zh-CN" altLang="en-US" b="0" i="0" dirty="0">
                <a:solidFill>
                  <a:srgbClr val="404040"/>
                </a:solidFill>
                <a:effectLst/>
                <a:latin typeface="-apple-system"/>
              </a:rPr>
              <a:t>开发带来的好处。借这次学习的机会深入了解了</a:t>
            </a:r>
            <a:r>
              <a:rPr lang="en-US" altLang="zh-CN" b="0" i="0" dirty="0">
                <a:solidFill>
                  <a:srgbClr val="404040"/>
                </a:solidFill>
                <a:effectLst/>
                <a:latin typeface="-apple-system"/>
              </a:rPr>
              <a:t>Django</a:t>
            </a:r>
            <a:r>
              <a:rPr lang="zh-CN" altLang="en-US" b="0" i="0" dirty="0">
                <a:solidFill>
                  <a:srgbClr val="404040"/>
                </a:solidFill>
                <a:effectLst/>
                <a:latin typeface="-apple-system"/>
              </a:rPr>
              <a:t>的对象关系映射，学习了</a:t>
            </a:r>
            <a:r>
              <a:rPr lang="en-US" altLang="zh-CN" b="0" i="0" dirty="0">
                <a:solidFill>
                  <a:srgbClr val="404040"/>
                </a:solidFill>
                <a:effectLst/>
                <a:latin typeface="-apple-system"/>
              </a:rPr>
              <a:t>model</a:t>
            </a:r>
            <a:r>
              <a:rPr lang="zh-CN" altLang="en-US" dirty="0">
                <a:solidFill>
                  <a:srgbClr val="404040"/>
                </a:solidFill>
                <a:latin typeface="-apple-system"/>
              </a:rPr>
              <a:t>与数据库各种映射关系的作用；学习了</a:t>
            </a:r>
            <a:r>
              <a:rPr lang="en-US" altLang="zh-CN" dirty="0">
                <a:solidFill>
                  <a:srgbClr val="404040"/>
                </a:solidFill>
                <a:latin typeface="-apple-system"/>
              </a:rPr>
              <a:t>REST framework</a:t>
            </a:r>
            <a:r>
              <a:rPr lang="zh-CN" altLang="en-US" dirty="0">
                <a:solidFill>
                  <a:srgbClr val="404040"/>
                </a:solidFill>
                <a:latin typeface="-apple-system"/>
              </a:rPr>
              <a:t>中的序列化和视图功能提供的各种便利的接口，可以更简单的处理过滤，查询，分页等功能。</a:t>
            </a:r>
            <a:endParaRPr lang="en-US" altLang="zh-CN" dirty="0">
              <a:solidFill>
                <a:srgbClr val="404040"/>
              </a:solidFill>
              <a:latin typeface="-apple-system"/>
            </a:endParaRPr>
          </a:p>
          <a:p>
            <a:endParaRPr lang="en-US" dirty="0">
              <a:solidFill>
                <a:srgbClr val="404040"/>
              </a:solidFill>
              <a:latin typeface="-apple-system"/>
            </a:endParaRPr>
          </a:p>
          <a:p>
            <a:r>
              <a:rPr lang="en-US" dirty="0">
                <a:solidFill>
                  <a:srgbClr val="404040"/>
                </a:solidFill>
                <a:latin typeface="-apple-system"/>
              </a:rPr>
              <a:t>2.</a:t>
            </a:r>
            <a:r>
              <a:rPr lang="zh-CN" altLang="en-US" dirty="0">
                <a:solidFill>
                  <a:srgbClr val="404040"/>
                </a:solidFill>
                <a:latin typeface="-apple-system"/>
              </a:rPr>
              <a:t>前端开发第一次使用</a:t>
            </a:r>
            <a:r>
              <a:rPr lang="en-US" altLang="zh-CN" dirty="0" err="1">
                <a:solidFill>
                  <a:srgbClr val="404040"/>
                </a:solidFill>
                <a:latin typeface="-apple-system"/>
              </a:rPr>
              <a:t>vue</a:t>
            </a:r>
            <a:r>
              <a:rPr lang="en-US" altLang="zh-CN" dirty="0">
                <a:solidFill>
                  <a:srgbClr val="404040"/>
                </a:solidFill>
                <a:latin typeface="-apple-system"/>
              </a:rPr>
              <a:t>-admin-template</a:t>
            </a:r>
            <a:r>
              <a:rPr lang="zh-CN" altLang="en-US" dirty="0">
                <a:solidFill>
                  <a:srgbClr val="404040"/>
                </a:solidFill>
                <a:latin typeface="-apple-system"/>
              </a:rPr>
              <a:t>，他是</a:t>
            </a:r>
            <a:r>
              <a:rPr lang="en-US" altLang="zh-CN" dirty="0" err="1">
                <a:solidFill>
                  <a:srgbClr val="404040"/>
                </a:solidFill>
                <a:latin typeface="-apple-system"/>
              </a:rPr>
              <a:t>vue</a:t>
            </a:r>
            <a:r>
              <a:rPr lang="en-US" altLang="zh-CN" dirty="0">
                <a:solidFill>
                  <a:srgbClr val="404040"/>
                </a:solidFill>
                <a:latin typeface="-apple-system"/>
              </a:rPr>
              <a:t>-element-admin</a:t>
            </a:r>
            <a:r>
              <a:rPr lang="zh-CN" altLang="en-US" dirty="0">
                <a:solidFill>
                  <a:srgbClr val="404040"/>
                </a:solidFill>
                <a:latin typeface="-apple-system"/>
              </a:rPr>
              <a:t>对应的一个基础框架，本身没有</a:t>
            </a:r>
            <a:r>
              <a:rPr lang="en-US" altLang="zh-CN" dirty="0" err="1">
                <a:solidFill>
                  <a:srgbClr val="404040"/>
                </a:solidFill>
                <a:latin typeface="-apple-system"/>
              </a:rPr>
              <a:t>vue</a:t>
            </a:r>
            <a:r>
              <a:rPr lang="en-US" altLang="zh-CN" dirty="0">
                <a:solidFill>
                  <a:srgbClr val="404040"/>
                </a:solidFill>
                <a:latin typeface="-apple-system"/>
              </a:rPr>
              <a:t>-element-admin</a:t>
            </a:r>
            <a:r>
              <a:rPr lang="zh-CN" altLang="en-US" dirty="0">
                <a:solidFill>
                  <a:srgbClr val="404040"/>
                </a:solidFill>
                <a:latin typeface="-apple-system"/>
              </a:rPr>
              <a:t>功能全面，只包含了基础功能，但简单易上手结合</a:t>
            </a:r>
            <a:r>
              <a:rPr lang="en-US" altLang="zh-CN" dirty="0">
                <a:solidFill>
                  <a:srgbClr val="404040"/>
                </a:solidFill>
                <a:latin typeface="-apple-system"/>
              </a:rPr>
              <a:t>element-</a:t>
            </a:r>
            <a:r>
              <a:rPr lang="en-US" altLang="zh-CN" dirty="0" err="1">
                <a:solidFill>
                  <a:srgbClr val="404040"/>
                </a:solidFill>
                <a:latin typeface="-apple-system"/>
              </a:rPr>
              <a:t>ui</a:t>
            </a:r>
            <a:r>
              <a:rPr lang="zh-CN" altLang="en-US" dirty="0">
                <a:solidFill>
                  <a:srgbClr val="404040"/>
                </a:solidFill>
                <a:latin typeface="-apple-system"/>
              </a:rPr>
              <a:t>可以更快的做出前端样式，处理路由也更加方便。</a:t>
            </a:r>
            <a:endParaRPr lang="en-US" altLang="zh-CN" dirty="0">
              <a:solidFill>
                <a:srgbClr val="404040"/>
              </a:solidFill>
              <a:latin typeface="-apple-system"/>
            </a:endParaRPr>
          </a:p>
          <a:p>
            <a:endParaRPr lang="en-US" dirty="0">
              <a:solidFill>
                <a:srgbClr val="404040"/>
              </a:solidFill>
              <a:latin typeface="-apple-system"/>
            </a:endParaRPr>
          </a:p>
          <a:p>
            <a:r>
              <a:rPr lang="en-US" dirty="0">
                <a:solidFill>
                  <a:srgbClr val="404040"/>
                </a:solidFill>
                <a:latin typeface="-apple-system"/>
              </a:rPr>
              <a:t>3.</a:t>
            </a:r>
            <a:r>
              <a:rPr lang="zh-CN" altLang="en-US" dirty="0">
                <a:solidFill>
                  <a:srgbClr val="404040"/>
                </a:solidFill>
                <a:latin typeface="-apple-system"/>
              </a:rPr>
              <a:t>数据库方面由于以前一直处于只是使用的阶段没有深入了解，通过这次学习知道了主键，外键的多种应用方法和一些属性设置，学习到了数据库设计时表关联关系的重要性。</a:t>
            </a:r>
            <a:endParaRPr lang="en-US" altLang="zh-CN" dirty="0">
              <a:solidFill>
                <a:srgbClr val="404040"/>
              </a:solidFill>
              <a:latin typeface="-apple-system"/>
            </a:endParaRPr>
          </a:p>
          <a:p>
            <a:endParaRPr lang="en-US" dirty="0">
              <a:solidFill>
                <a:srgbClr val="404040"/>
              </a:solidFill>
              <a:latin typeface="-apple-system"/>
            </a:endParaRPr>
          </a:p>
          <a:p>
            <a:r>
              <a:rPr lang="en-US" dirty="0">
                <a:solidFill>
                  <a:srgbClr val="404040"/>
                </a:solidFill>
                <a:latin typeface="-apple-system"/>
              </a:rPr>
              <a:t>4.</a:t>
            </a:r>
            <a:r>
              <a:rPr lang="zh-CN" altLang="en-US" dirty="0">
                <a:solidFill>
                  <a:srgbClr val="404040"/>
                </a:solidFill>
                <a:latin typeface="-apple-system"/>
              </a:rPr>
              <a:t>学习的同时也发现了自己的不足，</a:t>
            </a:r>
            <a:r>
              <a:rPr lang="en-US" altLang="zh-CN" dirty="0">
                <a:solidFill>
                  <a:srgbClr val="404040"/>
                </a:solidFill>
                <a:latin typeface="-apple-system"/>
              </a:rPr>
              <a:t>Django</a:t>
            </a:r>
            <a:r>
              <a:rPr lang="zh-CN" altLang="en-US" dirty="0">
                <a:solidFill>
                  <a:srgbClr val="404040"/>
                </a:solidFill>
                <a:latin typeface="-apple-system"/>
              </a:rPr>
              <a:t>的数据库映射由于会设置默认自增长主键的关系，目前没有找到使用</a:t>
            </a:r>
            <a:r>
              <a:rPr lang="en-US" altLang="zh-CN" dirty="0">
                <a:solidFill>
                  <a:srgbClr val="404040"/>
                </a:solidFill>
                <a:latin typeface="-apple-system"/>
              </a:rPr>
              <a:t>GUID</a:t>
            </a:r>
            <a:r>
              <a:rPr lang="zh-CN" altLang="en-US" dirty="0">
                <a:solidFill>
                  <a:srgbClr val="404040"/>
                </a:solidFill>
                <a:latin typeface="-apple-system"/>
              </a:rPr>
              <a:t>作为主键的方法，在数据处理方面只会几种基本接口的使用，还有其他许多便利的接口需要学习；</a:t>
            </a:r>
            <a:endParaRPr lang="en-US" altLang="zh-CN" dirty="0">
              <a:solidFill>
                <a:srgbClr val="404040"/>
              </a:solidFill>
              <a:latin typeface="-apple-system"/>
            </a:endParaRPr>
          </a:p>
          <a:p>
            <a:r>
              <a:rPr lang="zh-CN" altLang="en-US" dirty="0">
                <a:solidFill>
                  <a:srgbClr val="404040"/>
                </a:solidFill>
                <a:latin typeface="-apple-system"/>
              </a:rPr>
              <a:t>前端开发现在只是实现功能，还有许多自带的组件没有学习，这些组件都可以提升开发效率并更好的实现需求，前端样式设计也是弱项，设计出的窗口还不够美观；</a:t>
            </a:r>
            <a:endParaRPr lang="en-US" altLang="zh-CN" dirty="0">
              <a:solidFill>
                <a:srgbClr val="404040"/>
              </a:solidFill>
              <a:latin typeface="-apple-system"/>
            </a:endParaRPr>
          </a:p>
          <a:p>
            <a:r>
              <a:rPr lang="zh-CN" altLang="en-US" dirty="0">
                <a:solidFill>
                  <a:srgbClr val="404040"/>
                </a:solidFill>
                <a:latin typeface="-apple-system"/>
              </a:rPr>
              <a:t>数据库方面对视图和存储过程的应用还不熟练，表关联关系更是有许多知识需要学习。</a:t>
            </a:r>
            <a:endParaRPr lang="en-US" altLang="zh-CN" dirty="0">
              <a:solidFill>
                <a:srgbClr val="404040"/>
              </a:solidFill>
              <a:latin typeface="-apple-system"/>
            </a:endParaRPr>
          </a:p>
          <a:p>
            <a:endParaRPr lang="en-US" dirty="0">
              <a:solidFill>
                <a:srgbClr val="404040"/>
              </a:solidFill>
              <a:latin typeface="-apple-system"/>
            </a:endParaRPr>
          </a:p>
          <a:p>
            <a:r>
              <a:rPr lang="zh-CN" altLang="en-US" dirty="0">
                <a:solidFill>
                  <a:srgbClr val="404040"/>
                </a:solidFill>
                <a:latin typeface="-apple-system"/>
              </a:rPr>
              <a:t>当然我还存在着很多不足之处，现在工作还不够成熟，通过这次总结确立了学习目标，需要更深入学习各种知识，提高自己的工作水平。</a:t>
            </a:r>
            <a:endParaRPr lang="en-US" dirty="0"/>
          </a:p>
        </p:txBody>
      </p:sp>
    </p:spTree>
    <p:extLst>
      <p:ext uri="{BB962C8B-B14F-4D97-AF65-F5344CB8AC3E}">
        <p14:creationId xmlns:p14="http://schemas.microsoft.com/office/powerpoint/2010/main" val="358459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634230"/>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9600" spc="-10" dirty="0">
                <a:solidFill>
                  <a:schemeClr val="tx2"/>
                </a:solidFill>
                <a:latin typeface="Calibri Light"/>
                <a:cs typeface="Calibri Light"/>
              </a:rPr>
              <a:t>谢谢</a:t>
            </a:r>
            <a:r>
              <a:rPr lang="en-US" sz="9600" spc="-10" dirty="0">
                <a:solidFill>
                  <a:schemeClr val="tx2"/>
                </a:solidFill>
                <a:latin typeface="Calibri Light"/>
                <a:cs typeface="Calibri Light"/>
              </a:rPr>
              <a:t>!</a:t>
            </a:r>
            <a:endParaRPr sz="9600" dirty="0">
              <a:solidFill>
                <a:schemeClr val="tx2"/>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985127555"/>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数据库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7944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关系图</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903356" y="850900"/>
            <a:ext cx="7885044" cy="7875657"/>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3" name="图片 2" descr="图示&#10;&#10;描述已自动生成">
            <a:extLst>
              <a:ext uri="{FF2B5EF4-FFF2-40B4-BE49-F238E27FC236}">
                <a16:creationId xmlns:a16="http://schemas.microsoft.com/office/drawing/2014/main" id="{B03C6980-134B-489E-8967-3BC21298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17" y="915978"/>
            <a:ext cx="7715250" cy="7727535"/>
          </a:xfrm>
          <a:prstGeom prst="rect">
            <a:avLst/>
          </a:prstGeom>
        </p:spPr>
      </p:pic>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t>使用</a:t>
            </a:r>
            <a:r>
              <a:rPr lang="en-US" altLang="zh-CN" sz="2400" dirty="0"/>
              <a:t>Django</a:t>
            </a:r>
            <a:r>
              <a:rPr lang="zh-CN" altLang="en-US" sz="2400" dirty="0"/>
              <a:t>数据库映射生成的表结构，因此每张表都存在主键，如果设计表时不标注主键会自动生成</a:t>
            </a:r>
            <a:r>
              <a:rPr lang="en-US" altLang="zh-CN" sz="2400" dirty="0"/>
              <a:t>id</a:t>
            </a:r>
            <a:r>
              <a:rPr lang="zh-CN" altLang="en-US" sz="2400" dirty="0"/>
              <a:t>字段作为主键。</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77012641-F49B-40AB-9CB4-E6A8989A3BB8}"/>
              </a:ext>
            </a:extLst>
          </p:cNvPr>
          <p:cNvSpPr/>
          <p:nvPr/>
        </p:nvSpPr>
        <p:spPr>
          <a:xfrm>
            <a:off x="6045200" y="624094"/>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0" y="2053551"/>
            <a:ext cx="12992280" cy="6865021"/>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2" name="文本框 1">
            <a:extLst>
              <a:ext uri="{FF2B5EF4-FFF2-40B4-BE49-F238E27FC236}">
                <a16:creationId xmlns:a16="http://schemas.microsoft.com/office/drawing/2014/main" id="{049F6C39-4A56-4083-AC3C-53F4DD36B757}"/>
              </a:ext>
            </a:extLst>
          </p:cNvPr>
          <p:cNvSpPr txBox="1"/>
          <p:nvPr/>
        </p:nvSpPr>
        <p:spPr>
          <a:xfrm>
            <a:off x="6045200" y="624094"/>
            <a:ext cx="6691243" cy="1200329"/>
          </a:xfrm>
          <a:prstGeom prst="rect">
            <a:avLst/>
          </a:prstGeom>
          <a:noFill/>
        </p:spPr>
        <p:txBody>
          <a:bodyPr wrap="square" rtlCol="0">
            <a:spAutoFit/>
          </a:bodyPr>
          <a:lstStyle/>
          <a:p>
            <a:r>
              <a:rPr lang="zh-CN" altLang="en-US" sz="2400" dirty="0"/>
              <a:t>对每张表创建存储过程实现增删改功能，创建视图用于查询。</a:t>
            </a:r>
            <a:endParaRPr lang="en-US" altLang="zh-CN" sz="2400" dirty="0"/>
          </a:p>
          <a:p>
            <a:r>
              <a:rPr lang="zh-CN" altLang="en-US" sz="2400" dirty="0"/>
              <a:t>此处使用</a:t>
            </a:r>
            <a:r>
              <a:rPr lang="en-US" altLang="zh-CN" sz="2400" dirty="0"/>
              <a:t>student</a:t>
            </a:r>
            <a:r>
              <a:rPr lang="zh-CN" altLang="en-US" sz="2400" dirty="0"/>
              <a:t>表相关存储过程和视图用于举例</a:t>
            </a:r>
            <a:endParaRPr lang="en-US" sz="2400"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68357" y="1447800"/>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视图</a:t>
            </a:r>
            <a:endParaRPr lang="fr-FR" sz="2450" dirty="0">
              <a:solidFill>
                <a:srgbClr val="0063A5"/>
              </a:solidFill>
              <a:cs typeface="Calibri"/>
            </a:endParaRPr>
          </a:p>
        </p:txBody>
      </p:sp>
      <p:pic>
        <p:nvPicPr>
          <p:cNvPr id="5" name="图片 4">
            <a:extLst>
              <a:ext uri="{FF2B5EF4-FFF2-40B4-BE49-F238E27FC236}">
                <a16:creationId xmlns:a16="http://schemas.microsoft.com/office/drawing/2014/main" id="{D96FEFF0-C14E-45D7-A30B-CFDA5E759BE7}"/>
              </a:ext>
            </a:extLst>
          </p:cNvPr>
          <p:cNvPicPr>
            <a:picLocks noChangeAspect="1"/>
          </p:cNvPicPr>
          <p:nvPr/>
        </p:nvPicPr>
        <p:blipFill>
          <a:blip r:embed="rId2"/>
          <a:stretch>
            <a:fillRect/>
          </a:stretch>
        </p:blipFill>
        <p:spPr>
          <a:xfrm>
            <a:off x="68470" y="2133600"/>
            <a:ext cx="12831565" cy="1938992"/>
          </a:xfrm>
          <a:prstGeom prst="rect">
            <a:avLst/>
          </a:prstGeom>
        </p:spPr>
      </p:pic>
      <p:pic>
        <p:nvPicPr>
          <p:cNvPr id="9" name="图片 8">
            <a:extLst>
              <a:ext uri="{FF2B5EF4-FFF2-40B4-BE49-F238E27FC236}">
                <a16:creationId xmlns:a16="http://schemas.microsoft.com/office/drawing/2014/main" id="{104E7C03-CD78-4CA3-8D68-28AB8F977F0F}"/>
              </a:ext>
            </a:extLst>
          </p:cNvPr>
          <p:cNvPicPr>
            <a:picLocks noChangeAspect="1"/>
          </p:cNvPicPr>
          <p:nvPr/>
        </p:nvPicPr>
        <p:blipFill>
          <a:blip r:embed="rId3"/>
          <a:stretch>
            <a:fillRect/>
          </a:stretch>
        </p:blipFill>
        <p:spPr>
          <a:xfrm>
            <a:off x="68469" y="6553200"/>
            <a:ext cx="8415130" cy="2337055"/>
          </a:xfrm>
          <a:prstGeom prst="rect">
            <a:avLst/>
          </a:prstGeom>
        </p:spPr>
      </p:pic>
      <p:pic>
        <p:nvPicPr>
          <p:cNvPr id="11" name="图片 10">
            <a:extLst>
              <a:ext uri="{FF2B5EF4-FFF2-40B4-BE49-F238E27FC236}">
                <a16:creationId xmlns:a16="http://schemas.microsoft.com/office/drawing/2014/main" id="{58CFA94B-01ED-4C99-BF7B-BEF4EBEEE30B}"/>
              </a:ext>
            </a:extLst>
          </p:cNvPr>
          <p:cNvPicPr>
            <a:picLocks noChangeAspect="1"/>
          </p:cNvPicPr>
          <p:nvPr/>
        </p:nvPicPr>
        <p:blipFill>
          <a:blip r:embed="rId4"/>
          <a:stretch>
            <a:fillRect/>
          </a:stretch>
        </p:blipFill>
        <p:spPr>
          <a:xfrm>
            <a:off x="68469" y="4112886"/>
            <a:ext cx="8415131" cy="2337055"/>
          </a:xfrm>
          <a:prstGeom prst="rect">
            <a:avLst/>
          </a:prstGeom>
        </p:spPr>
      </p:pic>
    </p:spTree>
    <p:extLst>
      <p:ext uri="{BB962C8B-B14F-4D97-AF65-F5344CB8AC3E}">
        <p14:creationId xmlns:p14="http://schemas.microsoft.com/office/powerpoint/2010/main" val="305620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9734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学生表新增</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E2FC286B-69C7-4DDE-9348-6E330C761404}"/>
              </a:ext>
            </a:extLst>
          </p:cNvPr>
          <p:cNvPicPr>
            <a:picLocks noChangeAspect="1"/>
          </p:cNvPicPr>
          <p:nvPr/>
        </p:nvPicPr>
        <p:blipFill>
          <a:blip r:embed="rId2"/>
          <a:stretch>
            <a:fillRect/>
          </a:stretch>
        </p:blipFill>
        <p:spPr>
          <a:xfrm>
            <a:off x="1272721" y="2607137"/>
            <a:ext cx="8648700" cy="5857875"/>
          </a:xfrm>
          <a:prstGeom prst="rect">
            <a:avLst/>
          </a:prstGeom>
        </p:spPr>
      </p:pic>
    </p:spTree>
    <p:extLst>
      <p:ext uri="{BB962C8B-B14F-4D97-AF65-F5344CB8AC3E}">
        <p14:creationId xmlns:p14="http://schemas.microsoft.com/office/powerpoint/2010/main" val="286665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6686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学生表修改</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4" name="图片 3">
            <a:extLst>
              <a:ext uri="{FF2B5EF4-FFF2-40B4-BE49-F238E27FC236}">
                <a16:creationId xmlns:a16="http://schemas.microsoft.com/office/drawing/2014/main" id="{89FAF22E-CAE4-48B6-87D5-349F70A36453}"/>
              </a:ext>
            </a:extLst>
          </p:cNvPr>
          <p:cNvPicPr>
            <a:picLocks noChangeAspect="1"/>
          </p:cNvPicPr>
          <p:nvPr/>
        </p:nvPicPr>
        <p:blipFill>
          <a:blip r:embed="rId2"/>
          <a:stretch>
            <a:fillRect/>
          </a:stretch>
        </p:blipFill>
        <p:spPr>
          <a:xfrm>
            <a:off x="1487033" y="2613668"/>
            <a:ext cx="7915275" cy="5676900"/>
          </a:xfrm>
          <a:prstGeom prst="rect">
            <a:avLst/>
          </a:prstGeom>
        </p:spPr>
      </p:pic>
    </p:spTree>
    <p:extLst>
      <p:ext uri="{BB962C8B-B14F-4D97-AF65-F5344CB8AC3E}">
        <p14:creationId xmlns:p14="http://schemas.microsoft.com/office/powerpoint/2010/main" val="349408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7601857" cy="6337645"/>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学生表删除</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CBBDB656-3A24-47BA-B58B-BC7D233415B2}"/>
              </a:ext>
            </a:extLst>
          </p:cNvPr>
          <p:cNvPicPr>
            <a:picLocks noChangeAspect="1"/>
          </p:cNvPicPr>
          <p:nvPr/>
        </p:nvPicPr>
        <p:blipFill>
          <a:blip r:embed="rId2"/>
          <a:stretch>
            <a:fillRect/>
          </a:stretch>
        </p:blipFill>
        <p:spPr>
          <a:xfrm>
            <a:off x="1397000" y="2514599"/>
            <a:ext cx="6936440" cy="5333999"/>
          </a:xfrm>
          <a:prstGeom prst="rect">
            <a:avLst/>
          </a:prstGeom>
        </p:spPr>
      </p:pic>
    </p:spTree>
    <p:extLst>
      <p:ext uri="{BB962C8B-B14F-4D97-AF65-F5344CB8AC3E}">
        <p14:creationId xmlns:p14="http://schemas.microsoft.com/office/powerpoint/2010/main" val="1527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前端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99912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1504</TotalTime>
  <Words>812</Words>
  <Application>Microsoft Office PowerPoint</Application>
  <PresentationFormat>自定义</PresentationFormat>
  <Paragraphs>93</Paragraphs>
  <Slides>19</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-apple-system</vt:lpstr>
      <vt:lpstr>等线</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141</cp:revision>
  <dcterms:created xsi:type="dcterms:W3CDTF">2018-08-29T10:05:39Z</dcterms:created>
  <dcterms:modified xsi:type="dcterms:W3CDTF">2021-09-23T03:24:23Z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