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6" r:id="rId3"/>
    <p:sldId id="276" r:id="rId4"/>
    <p:sldId id="317" r:id="rId5"/>
    <p:sldId id="331" r:id="rId6"/>
    <p:sldId id="316" r:id="rId7"/>
    <p:sldId id="335" r:id="rId8"/>
    <p:sldId id="277" r:id="rId9"/>
    <p:sldId id="279" r:id="rId10"/>
    <p:sldId id="282" r:id="rId11"/>
    <p:sldId id="283" r:id="rId12"/>
    <p:sldId id="321" r:id="rId13"/>
    <p:sldId id="272" r:id="rId14"/>
    <p:sldId id="270" r:id="rId15"/>
    <p:sldId id="336" r:id="rId16"/>
  </p:sldIdLst>
  <p:sldSz cx="9906000" cy="6858000" type="A4"/>
  <p:notesSz cx="6813550" cy="994568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 autoAdjust="0"/>
    <p:restoredTop sz="94646" autoAdjust="0"/>
  </p:normalViewPr>
  <p:slideViewPr>
    <p:cSldViewPr>
      <p:cViewPr>
        <p:scale>
          <a:sx n="66" d="100"/>
          <a:sy n="66" d="100"/>
        </p:scale>
        <p:origin x="-2754" y="-10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1" tIns="46090" rIns="92181" bIns="4609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endParaRPr lang="ru-R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1" tIns="46090" rIns="92181" bIns="4609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endParaRPr lang="ru-RU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endParaRPr lang="ru-RU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fld id="{0EB4E143-5B8C-45E6-9F64-528A36A642C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05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1" tIns="46090" rIns="92181" bIns="4609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1" tIns="46090" rIns="92181" bIns="4609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endParaRPr lang="ru-RU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24400"/>
            <a:ext cx="4994275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1" tIns="46090" rIns="92181" bIns="46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fld id="{FB426DDC-3EDE-4B01-A890-1C6853DE60A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59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ACED5-63CB-4B74-8034-71106861A15F}" type="slidenum">
              <a:rPr lang="ru-RU"/>
              <a:pPr/>
              <a:t>1</a:t>
            </a:fld>
            <a:endParaRPr lang="ru-RU"/>
          </a:p>
        </p:txBody>
      </p:sp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Group 2"/>
          <p:cNvGrpSpPr>
            <a:grpSpLocks/>
          </p:cNvGrpSpPr>
          <p:nvPr/>
        </p:nvGrpSpPr>
        <p:grpSpPr bwMode="auto">
          <a:xfrm>
            <a:off x="0" y="927100"/>
            <a:ext cx="9740900" cy="4495800"/>
            <a:chOff x="0" y="584"/>
            <a:chExt cx="5664" cy="2832"/>
          </a:xfrm>
        </p:grpSpPr>
        <p:sp>
          <p:nvSpPr>
            <p:cNvPr id="11571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571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571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4825 w 1000"/>
                <a:gd name="T3" fmla="*/ 0 h 1000"/>
                <a:gd name="T4" fmla="*/ 5326 w 1000"/>
                <a:gd name="T5" fmla="*/ 500 h 1000"/>
                <a:gd name="T6" fmla="*/ 4826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917" h="1000">
                  <a:moveTo>
                    <a:pt x="0" y="0"/>
                  </a:moveTo>
                  <a:lnTo>
                    <a:pt x="4825" y="0"/>
                  </a:lnTo>
                  <a:cubicBezTo>
                    <a:pt x="5102" y="0"/>
                    <a:pt x="5326" y="223"/>
                    <a:pt x="5326" y="500"/>
                  </a:cubicBezTo>
                  <a:cubicBezTo>
                    <a:pt x="5326" y="776"/>
                    <a:pt x="5102" y="999"/>
                    <a:pt x="4826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571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>
                <a:latin typeface="Times New Roman" pitchFamily="18" charset="0"/>
              </a:endParaRPr>
            </a:p>
          </p:txBody>
        </p:sp>
      </p:grpSp>
      <p:sp>
        <p:nvSpPr>
          <p:cNvPr id="11571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47650" y="1427163"/>
            <a:ext cx="87503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157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55700" y="3441700"/>
            <a:ext cx="718185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15721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8400"/>
            <a:ext cx="2311400" cy="471488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5722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53163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11572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8400"/>
            <a:ext cx="2311400" cy="471488"/>
          </a:xfrm>
        </p:spPr>
        <p:txBody>
          <a:bodyPr/>
          <a:lstStyle>
            <a:lvl1pPr>
              <a:defRPr/>
            </a:lvl1pPr>
          </a:lstStyle>
          <a:p>
            <a:fld id="{2C191C45-7130-4317-B5FA-FE75AF7976D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E7BB5-BFEE-4D42-9DA1-F175C4BE728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88175" y="228600"/>
            <a:ext cx="2257425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1138" y="228600"/>
            <a:ext cx="6624637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E4B95-14BF-4D11-87F6-E69B1D5E52E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138" y="228600"/>
            <a:ext cx="8683625" cy="914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60400" y="1600200"/>
            <a:ext cx="8585200" cy="2133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0400" y="3886200"/>
            <a:ext cx="8585200" cy="2133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F4465B1-B000-4E42-BC0A-6FE98A6488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438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138" y="228600"/>
            <a:ext cx="8683625" cy="914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60400" y="1600200"/>
            <a:ext cx="42164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2164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750FEA32-DD51-4FC8-9F87-479B977CECF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0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7461A-44E6-4E9A-ABAC-8D7526C23BA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9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B3249-35AA-4D5E-A22D-42E61575C79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3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60400" y="1600200"/>
            <a:ext cx="421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21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157B8-6D35-4544-958F-356C94B25B4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75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145C1-0BB2-4740-986D-DBFC95D12A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35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3DF17-1F10-4E45-BF36-0DC0513759C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13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3F612-CABB-464B-B458-A901A95E68C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0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B774C-7419-48FE-85CD-EBDE5B8BBB4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6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43DC5-4299-4E9F-9429-9F94E16C9B8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>
            <a:grpSpLocks/>
          </p:cNvGrpSpPr>
          <p:nvPr/>
        </p:nvGrpSpPr>
        <p:grpSpPr bwMode="auto">
          <a:xfrm>
            <a:off x="0" y="152400"/>
            <a:ext cx="9410700" cy="6096000"/>
            <a:chOff x="0" y="96"/>
            <a:chExt cx="5472" cy="3840"/>
          </a:xfrm>
        </p:grpSpPr>
        <p:sp>
          <p:nvSpPr>
            <p:cNvPr id="114691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4692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7082 w 1000"/>
                <a:gd name="T3" fmla="*/ 0 h 1000"/>
                <a:gd name="T4" fmla="*/ 7583 w 1000"/>
                <a:gd name="T5" fmla="*/ 500 h 1000"/>
                <a:gd name="T6" fmla="*/ 7083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7082" y="0"/>
                  </a:lnTo>
                  <a:cubicBezTo>
                    <a:pt x="7359" y="0"/>
                    <a:pt x="7583" y="223"/>
                    <a:pt x="7583" y="500"/>
                  </a:cubicBezTo>
                  <a:cubicBezTo>
                    <a:pt x="7583" y="776"/>
                    <a:pt x="7359" y="999"/>
                    <a:pt x="7083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4693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>
                <a:latin typeface="Times New Roman" pitchFamily="18" charset="0"/>
              </a:endParaRPr>
            </a:p>
          </p:txBody>
        </p:sp>
      </p:grpSp>
      <p:sp>
        <p:nvSpPr>
          <p:cNvPr id="1146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228600"/>
            <a:ext cx="8683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600200"/>
            <a:ext cx="858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1469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imes New Roman" pitchFamily="18" charset="0"/>
              </a:defRPr>
            </a:lvl1pPr>
          </a:lstStyle>
          <a:p>
            <a:r>
              <a:rPr lang="ru-RU" dirty="0" smtClean="0"/>
              <a:t>Тема 13. </a:t>
            </a:r>
            <a:r>
              <a:rPr lang="ru-RU" dirty="0" err="1" smtClean="0"/>
              <a:t>Глобалізація</a:t>
            </a:r>
            <a:r>
              <a:rPr lang="ru-RU" dirty="0" smtClean="0"/>
              <a:t> </a:t>
            </a:r>
            <a:r>
              <a:rPr lang="ru-RU" dirty="0" err="1" smtClean="0"/>
              <a:t>економічного</a:t>
            </a:r>
            <a:r>
              <a:rPr lang="ru-RU" dirty="0" smtClean="0"/>
              <a:t> </a:t>
            </a:r>
            <a:r>
              <a:rPr lang="ru-RU" dirty="0" err="1" smtClean="0"/>
              <a:t>розвитку</a:t>
            </a:r>
            <a:endParaRPr lang="ru-RU" dirty="0"/>
          </a:p>
        </p:txBody>
      </p:sp>
      <p:sp>
        <p:nvSpPr>
          <p:cNvPr id="1146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6F78A86-3C34-4EA1-95B3-E466D6EF230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1628800"/>
            <a:ext cx="8420100" cy="11604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 b="1" dirty="0" err="1" smtClean="0">
                <a:latin typeface="Times New Roman" pitchFamily="18" charset="0"/>
              </a:rPr>
              <a:t>Вплив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</a:rPr>
              <a:t>глобалізації</a:t>
            </a:r>
            <a:r>
              <a:rPr lang="ru-RU" b="1" dirty="0" smtClean="0">
                <a:latin typeface="Times New Roman" pitchFamily="18" charset="0"/>
              </a:rPr>
              <a:t> на </a:t>
            </a:r>
            <a:r>
              <a:rPr lang="ru-RU" b="1" dirty="0" err="1" smtClean="0">
                <a:latin typeface="Times New Roman" pitchFamily="18" charset="0"/>
              </a:rPr>
              <a:t>процес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</a:rPr>
              <a:t>сучасного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</a:rPr>
              <a:t>розвитку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</a:rPr>
              <a:t>світу</a:t>
            </a:r>
            <a:endParaRPr lang="ru-RU" b="1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2840" y="3861048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Виконав:</a:t>
            </a:r>
          </a:p>
          <a:p>
            <a:pPr algn="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студент групи ІП-91</a:t>
            </a:r>
          </a:p>
          <a:p>
            <a:pPr algn="r"/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Кочев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Геннадій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0" y="331483"/>
            <a:ext cx="92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КПІ ім. І. Сікорського</a:t>
            </a:r>
          </a:p>
          <a:p>
            <a:pPr algn="ctr"/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Факультет інформатики та обчислювальної техніки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332656"/>
            <a:ext cx="8420100" cy="719137"/>
          </a:xfrm>
        </p:spPr>
        <p:txBody>
          <a:bodyPr/>
          <a:lstStyle/>
          <a:p>
            <a:r>
              <a:rPr lang="uk-UA" sz="3800" dirty="0">
                <a:latin typeface="Times New Roman" pitchFamily="18" charset="0"/>
              </a:rPr>
              <a:t>Неоднозначність глобалізації</a:t>
            </a:r>
            <a:endParaRPr lang="ru-RU" sz="3800" dirty="0">
              <a:latin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38263"/>
            <a:ext cx="8420100" cy="4970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dirty="0">
                <a:latin typeface="Times New Roman" pitchFamily="18" charset="0"/>
              </a:rPr>
              <a:t>Домінування галузей обробної промисловості та сфери послуг</a:t>
            </a:r>
          </a:p>
          <a:p>
            <a:pPr>
              <a:lnSpc>
                <a:spcPct val="90000"/>
              </a:lnSpc>
            </a:pPr>
            <a:r>
              <a:rPr lang="uk-UA" dirty="0">
                <a:latin typeface="Times New Roman" pitchFamily="18" charset="0"/>
              </a:rPr>
              <a:t>Депресія добувної промисловості</a:t>
            </a:r>
          </a:p>
          <a:p>
            <a:pPr>
              <a:lnSpc>
                <a:spcPct val="90000"/>
              </a:lnSpc>
            </a:pPr>
            <a:r>
              <a:rPr lang="uk-UA" dirty="0">
                <a:latin typeface="Times New Roman" pitchFamily="18" charset="0"/>
              </a:rPr>
              <a:t>Деіндустріалізація як розвиток сервісної економіки, уникнення нідерландської хвороби</a:t>
            </a:r>
          </a:p>
          <a:p>
            <a:pPr>
              <a:lnSpc>
                <a:spcPct val="90000"/>
              </a:lnSpc>
            </a:pPr>
            <a:r>
              <a:rPr lang="uk-UA" dirty="0">
                <a:latin typeface="Times New Roman" pitchFamily="18" charset="0"/>
              </a:rPr>
              <a:t>Деіндустріалізація як загроза розвитку архаїчних форм господарства у країнах, що розвиваються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6496" y="404664"/>
            <a:ext cx="8420100" cy="587375"/>
          </a:xfrm>
        </p:spPr>
        <p:txBody>
          <a:bodyPr/>
          <a:lstStyle/>
          <a:p>
            <a:r>
              <a:rPr lang="uk-UA" sz="2900" b="1" dirty="0">
                <a:latin typeface="Times New Roman" pitchFamily="18" charset="0"/>
              </a:rPr>
              <a:t>Економічні складові глобалізації</a:t>
            </a:r>
            <a:endParaRPr lang="ru-RU" sz="2900" b="1" dirty="0">
              <a:latin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28775"/>
            <a:ext cx="8420100" cy="4176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sz="2400"/>
              <a:t>Зростання обсягу світового експорту товарів та послуг; </a:t>
            </a:r>
          </a:p>
          <a:p>
            <a:pPr>
              <a:lnSpc>
                <a:spcPct val="80000"/>
              </a:lnSpc>
            </a:pPr>
            <a:r>
              <a:rPr lang="uk-UA" sz="2400"/>
              <a:t>Зростання відкритості економік світу (експортна квота від 7,9% у 1913 р. до 24,8% у 2006 р.); </a:t>
            </a:r>
          </a:p>
          <a:p>
            <a:pPr>
              <a:lnSpc>
                <a:spcPct val="80000"/>
              </a:lnSpc>
            </a:pPr>
            <a:r>
              <a:rPr lang="uk-UA" sz="2400"/>
              <a:t>протягом 1999 – 2008 рр. світовий ВВП зростав з темпом у 4,4% на рік, торгівля – у 8% на рік; </a:t>
            </a:r>
          </a:p>
          <a:p>
            <a:pPr>
              <a:lnSpc>
                <a:spcPct val="80000"/>
              </a:lnSpc>
            </a:pPr>
            <a:r>
              <a:rPr lang="uk-UA" sz="2400"/>
              <a:t>Індустріально розвинені країни – понад 60% світового експорту, країни, що розвиваються – до 30%, СНД – лише до 3%;</a:t>
            </a:r>
          </a:p>
          <a:p>
            <a:pPr>
              <a:lnSpc>
                <a:spcPct val="80000"/>
              </a:lnSpc>
            </a:pPr>
            <a:r>
              <a:rPr lang="uk-UA" sz="2400"/>
              <a:t>Регіоналізація світової торгівлі: замикання торгівельних потоків у регіонах ЄС – понад 75%, НАФТА – понад 50%, АСЕАН – понад 50%, МЕРКОСУР – близько 20%. 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3" name="AutoShape 2"/>
          <p:cNvSpPr>
            <a:spLocks noChangeArrowheads="1"/>
          </p:cNvSpPr>
          <p:nvPr/>
        </p:nvSpPr>
        <p:spPr bwMode="auto">
          <a:xfrm>
            <a:off x="417413" y="332656"/>
            <a:ext cx="8353623" cy="71095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uk-UA" sz="2900" dirty="0">
                <a:solidFill>
                  <a:schemeClr val="bg1"/>
                </a:solidFill>
                <a:latin typeface="Times New Roman" pitchFamily="18" charset="0"/>
              </a:rPr>
              <a:t>Тенденції розвитку глобального фінансового ринку </a:t>
            </a:r>
            <a:endParaRPr lang="ru-RU" sz="29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1864" name="Rectangle 3"/>
          <p:cNvSpPr>
            <a:spLocks noChangeArrowheads="1"/>
          </p:cNvSpPr>
          <p:nvPr/>
        </p:nvSpPr>
        <p:spPr bwMode="auto">
          <a:xfrm>
            <a:off x="631825" y="1412874"/>
            <a:ext cx="7924800" cy="496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ts val="1575"/>
              </a:spcBef>
              <a:buClr>
                <a:schemeClr val="hlink"/>
              </a:buClr>
              <a:buSzPct val="80000"/>
              <a:buFont typeface="Wingdings" pitchFamily="2" charset="2"/>
              <a:buAutoNum type="arabicPeriod"/>
            </a:pPr>
            <a:r>
              <a:rPr lang="uk-UA" sz="2000" dirty="0">
                <a:latin typeface="Times New Roman" pitchFamily="18" charset="0"/>
              </a:rPr>
              <a:t>Зростають темпи концентрації фінансового і промислового капіталу, збільшується кількість злиттів і поглинань, особливо у Західній Європі (у 2007-2008 рр. – до 90% всіх ПІІ, до 50% концентрації у секторі фінансових послуг);  </a:t>
            </a:r>
          </a:p>
          <a:p>
            <a:pPr marL="533400" indent="-533400">
              <a:lnSpc>
                <a:spcPct val="90000"/>
              </a:lnSpc>
              <a:spcBef>
                <a:spcPts val="1575"/>
              </a:spcBef>
              <a:buClr>
                <a:schemeClr val="hlink"/>
              </a:buClr>
              <a:buSzPct val="80000"/>
              <a:buFont typeface="Wingdings" pitchFamily="2" charset="2"/>
              <a:buAutoNum type="arabicPeriod"/>
            </a:pPr>
            <a:r>
              <a:rPr lang="uk-UA" sz="2000" dirty="0">
                <a:latin typeface="Times New Roman" pitchFamily="18" charset="0"/>
              </a:rPr>
              <a:t> Зростання впливу руху капіталів на </a:t>
            </a:r>
            <a:r>
              <a:rPr lang="uk-UA" sz="2000" dirty="0" err="1">
                <a:latin typeface="Times New Roman" pitchFamily="18" charset="0"/>
              </a:rPr>
              <a:t>волатильність</a:t>
            </a:r>
            <a:r>
              <a:rPr lang="uk-UA" sz="2000" dirty="0">
                <a:latin typeface="Times New Roman" pitchFamily="18" charset="0"/>
              </a:rPr>
              <a:t> валютних курсів;</a:t>
            </a:r>
          </a:p>
          <a:p>
            <a:pPr marL="533400" indent="-533400">
              <a:lnSpc>
                <a:spcPct val="90000"/>
              </a:lnSpc>
              <a:spcBef>
                <a:spcPts val="1575"/>
              </a:spcBef>
              <a:buClr>
                <a:schemeClr val="hlink"/>
              </a:buClr>
              <a:buSzPct val="80000"/>
              <a:buFont typeface="Wingdings" pitchFamily="2" charset="2"/>
              <a:buAutoNum type="arabicPeriod"/>
            </a:pPr>
            <a:r>
              <a:rPr lang="uk-UA" sz="2000" dirty="0">
                <a:latin typeface="Times New Roman" pitchFamily="18" charset="0"/>
              </a:rPr>
              <a:t>Спрямування у виробничий сектор тільки 10% коштів (на 1 долар вартості у реальному секторі припадає 50 доларів у фінансовій сфері – обсяг щоденних чисто спекулятивних операцій – 1,5 трлн </a:t>
            </a:r>
            <a:r>
              <a:rPr lang="uk-UA" sz="2000" dirty="0" err="1">
                <a:latin typeface="Times New Roman" pitchFamily="18" charset="0"/>
              </a:rPr>
              <a:t>дол</a:t>
            </a:r>
            <a:r>
              <a:rPr lang="uk-UA" sz="2000" dirty="0">
                <a:latin typeface="Times New Roman" pitchFamily="18" charset="0"/>
              </a:rPr>
              <a:t> на день);</a:t>
            </a:r>
          </a:p>
          <a:p>
            <a:pPr marL="533400" indent="-533400">
              <a:lnSpc>
                <a:spcPct val="90000"/>
              </a:lnSpc>
              <a:spcBef>
                <a:spcPts val="1575"/>
              </a:spcBef>
              <a:buClr>
                <a:schemeClr val="hlink"/>
              </a:buClr>
              <a:buSzPct val="80000"/>
              <a:buFont typeface="Wingdings" pitchFamily="2" charset="2"/>
              <a:buAutoNum type="arabicPeriod"/>
            </a:pPr>
            <a:r>
              <a:rPr lang="uk-UA" sz="2000" dirty="0">
                <a:latin typeface="Times New Roman" pitchFamily="18" charset="0"/>
              </a:rPr>
              <a:t>Розвиток вторинного ринку боргових </a:t>
            </a:r>
            <a:r>
              <a:rPr lang="uk-UA" sz="2000" dirty="0" err="1">
                <a:latin typeface="Times New Roman" pitchFamily="18" charset="0"/>
              </a:rPr>
              <a:t>зобов</a:t>
            </a:r>
            <a:r>
              <a:rPr lang="en-US" sz="2000" dirty="0">
                <a:latin typeface="Times New Roman" pitchFamily="18" charset="0"/>
              </a:rPr>
              <a:t>’</a:t>
            </a:r>
            <a:r>
              <a:rPr lang="uk-UA" sz="2000" dirty="0" err="1">
                <a:latin typeface="Times New Roman" pitchFamily="18" charset="0"/>
              </a:rPr>
              <a:t>язань</a:t>
            </a:r>
            <a:r>
              <a:rPr lang="uk-UA" sz="2000" dirty="0">
                <a:latin typeface="Times New Roman" pitchFamily="18" charset="0"/>
              </a:rPr>
              <a:t> – річний оборот у 100 трлн</a:t>
            </a:r>
            <a:r>
              <a:rPr lang="uk-UA" sz="2000" dirty="0" smtClean="0">
                <a:latin typeface="Times New Roman" pitchFamily="18" charset="0"/>
              </a:rPr>
              <a:t>. дол. США</a:t>
            </a:r>
            <a:r>
              <a:rPr lang="uk-UA" sz="2000" dirty="0">
                <a:latin typeface="Times New Roman" pitchFamily="18" charset="0"/>
              </a:rPr>
              <a:t>); </a:t>
            </a:r>
          </a:p>
          <a:p>
            <a:pPr marL="533400" indent="-533400">
              <a:lnSpc>
                <a:spcPct val="90000"/>
              </a:lnSpc>
              <a:spcBef>
                <a:spcPts val="1575"/>
              </a:spcBef>
              <a:buClr>
                <a:schemeClr val="hlink"/>
              </a:buClr>
              <a:buSzPct val="80000"/>
              <a:buFont typeface="Wingdings" pitchFamily="2" charset="2"/>
              <a:buAutoNum type="arabicPeriod"/>
            </a:pPr>
            <a:r>
              <a:rPr lang="uk-UA" sz="2000" dirty="0">
                <a:latin typeface="Times New Roman" pitchFamily="18" charset="0"/>
              </a:rPr>
              <a:t>Розвиток ринку похідних фінансових інструментів (річний обіг – до 400 трлн</a:t>
            </a:r>
            <a:r>
              <a:rPr lang="uk-UA" sz="2000" dirty="0" smtClean="0">
                <a:latin typeface="Times New Roman" pitchFamily="18" charset="0"/>
              </a:rPr>
              <a:t>. дол. США</a:t>
            </a:r>
            <a:r>
              <a:rPr lang="uk-UA" sz="2000" dirty="0">
                <a:latin typeface="Times New Roman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560512" y="188640"/>
            <a:ext cx="8420100" cy="1143000"/>
          </a:xfrm>
          <a:noFill/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Відкритість економіки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1"/>
          </p:nvPr>
        </p:nvSpPr>
        <p:spPr>
          <a:solidFill>
            <a:srgbClr val="FFFF00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sz="2100" dirty="0">
                <a:latin typeface="Times New Roman" pitchFamily="18" charset="0"/>
              </a:rPr>
              <a:t>співвідношення зовнішньоторговельного обороту і ВВП;</a:t>
            </a:r>
          </a:p>
          <a:p>
            <a:pPr>
              <a:lnSpc>
                <a:spcPct val="80000"/>
              </a:lnSpc>
            </a:pPr>
            <a:r>
              <a:rPr lang="uk-UA" sz="2100" dirty="0">
                <a:latin typeface="Times New Roman" pitchFamily="18" charset="0"/>
              </a:rPr>
              <a:t>прямі іноземні інвестиції (ПІІ), які спрямовуються в економіку країни і з країни, та портфельні інвестиції;</a:t>
            </a:r>
          </a:p>
          <a:p>
            <a:pPr>
              <a:lnSpc>
                <a:spcPct val="80000"/>
              </a:lnSpc>
            </a:pPr>
            <a:r>
              <a:rPr lang="uk-UA" sz="2100" dirty="0">
                <a:latin typeface="Times New Roman" pitchFamily="18" charset="0"/>
              </a:rPr>
              <a:t>потік платежів роялті в країну та з країни, що пов’язані з переданням технології.</a:t>
            </a:r>
            <a:endParaRPr lang="ru-RU" sz="2100" dirty="0">
              <a:latin typeface="Times New Roman" pitchFamily="18" charset="0"/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500688" y="1484313"/>
            <a:ext cx="4132262" cy="4611687"/>
          </a:xfrm>
          <a:solidFill>
            <a:srgbClr val="CCFFCC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sz="1600" b="1" dirty="0">
                <a:latin typeface="Times New Roman" pitchFamily="18" charset="0"/>
              </a:rPr>
              <a:t>Розрив у доходах між 1/5 частиною народонаселення, що проживає в найбільш заможних країнах і 1/5, що проживає в найбідніших країнах у 1997 р. виражався співвідношенням 74/1, порівняно з 60/1 в 1990 р. і 30/1 – в 1960 р. для порівняння – в 1900 р. цей розрив становив 3/1, у 1913 р. – 11/1.</a:t>
            </a:r>
          </a:p>
          <a:p>
            <a:pPr>
              <a:lnSpc>
                <a:spcPct val="80000"/>
              </a:lnSpc>
            </a:pPr>
            <a:r>
              <a:rPr lang="uk-UA" sz="1600" b="1" dirty="0">
                <a:latin typeface="Times New Roman" pitchFamily="18" charset="0"/>
              </a:rPr>
              <a:t>У країнах, що відстали у своєму соціально-економічному розвитку, щорічні втрати від невигідних умов торгівлі, а також різниці в доступі до праці і фінансів становлять 500 млрд. дол. США, що в 10 разів перевищує обсяг державної іноземної допомоги. </a:t>
            </a:r>
            <a:endParaRPr lang="ru-RU" sz="1600" b="1" dirty="0">
              <a:latin typeface="Times New Roman" pitchFamily="18" charset="0"/>
            </a:endParaRP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665663" y="2636838"/>
            <a:ext cx="1008062" cy="504825"/>
          </a:xfrm>
          <a:prstGeom prst="leftRightArrow">
            <a:avLst>
              <a:gd name="adj1" fmla="val 50000"/>
              <a:gd name="adj2" fmla="val 39937"/>
            </a:avLst>
          </a:prstGeom>
          <a:solidFill>
            <a:srgbClr val="33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253575" y="404664"/>
            <a:ext cx="8683625" cy="585788"/>
          </a:xfrm>
          <a:noFill/>
        </p:spPr>
        <p:txBody>
          <a:bodyPr/>
          <a:lstStyle/>
          <a:p>
            <a:r>
              <a:rPr lang="uk-UA" sz="3800" dirty="0"/>
              <a:t>Негативні наслідки глобалізації</a:t>
            </a:r>
            <a:endParaRPr lang="ru-RU" sz="3800" dirty="0"/>
          </a:p>
        </p:txBody>
      </p:sp>
      <p:grpSp>
        <p:nvGrpSpPr>
          <p:cNvPr id="2" name="Diagram 11"/>
          <p:cNvGrpSpPr>
            <a:grpSpLocks/>
          </p:cNvGrpSpPr>
          <p:nvPr/>
        </p:nvGrpSpPr>
        <p:grpSpPr bwMode="auto">
          <a:xfrm>
            <a:off x="1259681" y="1659732"/>
            <a:ext cx="7681913" cy="3790950"/>
            <a:chOff x="1742" y="1155"/>
            <a:chExt cx="4839" cy="2388"/>
          </a:xfrm>
        </p:grpSpPr>
        <p:sp>
          <p:nvSpPr>
            <p:cNvPr id="3" name="_s24588"/>
            <p:cNvSpPr>
              <a:spLocks noChangeArrowheads="1"/>
            </p:cNvSpPr>
            <p:nvPr/>
          </p:nvSpPr>
          <p:spPr bwMode="auto">
            <a:xfrm flipV="1">
              <a:off x="2776" y="1155"/>
              <a:ext cx="690" cy="597"/>
            </a:xfrm>
            <a:custGeom>
              <a:avLst/>
              <a:gdLst>
                <a:gd name="G0" fmla="+- 10800 0 0"/>
                <a:gd name="G1" fmla="+- 21600 0 10800"/>
                <a:gd name="G2" fmla="*/ 10800 1 2"/>
                <a:gd name="G3" fmla="+- 21600 0 G2"/>
                <a:gd name="G4" fmla="+/ 10800 21600 2"/>
                <a:gd name="G5" fmla="+/ G1 0 2"/>
                <a:gd name="G6" fmla="*/ 21600 21600 10800"/>
                <a:gd name="G7" fmla="*/ G6 1 2"/>
                <a:gd name="G8" fmla="+- 21600 0 G7"/>
                <a:gd name="G9" fmla="*/ 21600 1 2"/>
                <a:gd name="G10" fmla="+- 10800 0 G9"/>
                <a:gd name="G11" fmla="?: G10 G8 0"/>
                <a:gd name="G12" fmla="?: G10 G7 21600"/>
                <a:gd name="T0" fmla="*/ 16200 w 21600"/>
                <a:gd name="T1" fmla="*/ 10800 h 21600"/>
                <a:gd name="T2" fmla="*/ 10800 w 21600"/>
                <a:gd name="T3" fmla="*/ 21600 h 21600"/>
                <a:gd name="T4" fmla="*/ 5400 w 21600"/>
                <a:gd name="T5" fmla="*/ 10800 h 21600"/>
                <a:gd name="T6" fmla="*/ 10800 w 21600"/>
                <a:gd name="T7" fmla="*/ 0 h 21600"/>
                <a:gd name="T8" fmla="*/ 7200 w 21600"/>
                <a:gd name="T9" fmla="*/ 7200 h 21600"/>
                <a:gd name="T10" fmla="*/ 14400 w 21600"/>
                <a:gd name="T11" fmla="*/ 14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9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91440" tIns="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Напрямки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міграції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_s24589"/>
            <p:cNvSpPr>
              <a:spLocks noChangeArrowheads="1"/>
            </p:cNvSpPr>
            <p:nvPr/>
          </p:nvSpPr>
          <p:spPr bwMode="auto">
            <a:xfrm flipV="1">
              <a:off x="2432" y="1752"/>
              <a:ext cx="1378" cy="59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7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замикання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інвестиційних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потоків</a:t>
              </a:r>
              <a:r>
                <a: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_s24590"/>
            <p:cNvSpPr>
              <a:spLocks noChangeArrowheads="1"/>
            </p:cNvSpPr>
            <p:nvPr/>
          </p:nvSpPr>
          <p:spPr bwMode="auto">
            <a:xfrm flipV="1">
              <a:off x="2087" y="2349"/>
              <a:ext cx="2068" cy="597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7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зосередження </a:t>
              </a:r>
            </a:p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основних </a:t>
              </a:r>
            </a:p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торговельних потоків </a:t>
              </a:r>
              <a:r>
                <a: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</a:p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_s24591"/>
            <p:cNvSpPr>
              <a:spLocks noChangeArrowheads="1"/>
            </p:cNvSpPr>
            <p:nvPr/>
          </p:nvSpPr>
          <p:spPr bwMode="auto">
            <a:xfrm flipV="1">
              <a:off x="1742" y="2946"/>
              <a:ext cx="2758" cy="597"/>
            </a:xfrm>
            <a:custGeom>
              <a:avLst/>
              <a:gdLst>
                <a:gd name="G0" fmla="+- 2700 0 0"/>
                <a:gd name="G1" fmla="+- 21600 0 2700"/>
                <a:gd name="G2" fmla="*/ 2700 1 2"/>
                <a:gd name="G3" fmla="+- 21600 0 G2"/>
                <a:gd name="G4" fmla="+/ 2700 21600 2"/>
                <a:gd name="G5" fmla="+/ G1 0 2"/>
                <a:gd name="G6" fmla="*/ 21600 21600 2700"/>
                <a:gd name="G7" fmla="*/ G6 1 2"/>
                <a:gd name="G8" fmla="+- 21600 0 G7"/>
                <a:gd name="G9" fmla="*/ 21600 1 2"/>
                <a:gd name="G10" fmla="+- 2700 0 G9"/>
                <a:gd name="G11" fmla="?: G10 G8 0"/>
                <a:gd name="G12" fmla="?: G10 G7 21600"/>
                <a:gd name="T0" fmla="*/ 20250 w 21600"/>
                <a:gd name="T1" fmla="*/ 10800 h 21600"/>
                <a:gd name="T2" fmla="*/ 10800 w 21600"/>
                <a:gd name="T3" fmla="*/ 21600 h 21600"/>
                <a:gd name="T4" fmla="*/ 1350 w 21600"/>
                <a:gd name="T5" fmla="*/ 10800 h 21600"/>
                <a:gd name="T6" fmla="*/ 10800 w 21600"/>
                <a:gd name="T7" fmla="*/ 0 h 21600"/>
                <a:gd name="T8" fmla="*/ 3150 w 21600"/>
                <a:gd name="T9" fmla="*/ 3150 h 21600"/>
                <a:gd name="T10" fmla="*/ 18450 w 21600"/>
                <a:gd name="T11" fmla="*/ 18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700" y="21600"/>
                  </a:lnTo>
                  <a:lnTo>
                    <a:pt x="189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7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концентрація більшої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частини інтелектуального і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технологічного потенціалу людства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4027" y="2360"/>
              <a:ext cx="2213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</a:tabLst>
              </a:pPr>
              <a:r>
                <a:rPr kumimoji="0" lang="uk-UA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з 1870 до 1913 р. обсяги експорту європейських країн збільшилися на 43% порівняно зі зростанням їх ВВП, а в 50-60-ті роки ХХ ст. – уже на 89%</a:t>
              </a: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endParaRPr kumimoji="0" 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 rot="10800000" flipV="1">
              <a:off x="4004" y="1815"/>
              <a:ext cx="257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l"/>
                </a:tabLst>
              </a:pPr>
              <a:r>
                <a:rPr kumimoji="0" lang="uk-UA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у Європу у 1970р. спрямовувалося близько 1/3 всіх інвестицій США, сьогодні – 50%, у Японію і НІК Азії - не більше 8%, Мексика – менше 3%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endPara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745088" y="4500892"/>
            <a:ext cx="3600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1400" dirty="0">
                <a:latin typeface="Times New Roman" pitchFamily="18" charset="0"/>
              </a:rPr>
              <a:t>G-7 – </a:t>
            </a:r>
            <a:r>
              <a:rPr lang="uk-UA" sz="1400" dirty="0">
                <a:latin typeface="Times New Roman" pitchFamily="18" charset="0"/>
              </a:rPr>
              <a:t>контроль 87% всіх зареєстрованих у світі патентів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uk-UA" sz="1400" dirty="0">
                <a:latin typeface="Times New Roman" pitchFamily="18" charset="0"/>
              </a:rPr>
              <a:t>країни-члени ОЕСР витрачали на наукові дослідження і розробки в середньому близько 400 млрд. дол. США щорічно, з яких 44% припадало на США</a:t>
            </a:r>
            <a:r>
              <a:rPr lang="ru-RU" sz="1400" dirty="0">
                <a:latin typeface="Times New Roman" pitchFamily="18" charset="0"/>
              </a:rPr>
              <a:t> </a:t>
            </a:r>
            <a:endParaRPr lang="uk-UA" sz="1400" dirty="0">
              <a:latin typeface="Times New Roman" pitchFamily="18" charset="0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974431" y="4502945"/>
            <a:ext cx="336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4542631" y="3573463"/>
            <a:ext cx="3800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310856" y="1619705"/>
            <a:ext cx="48906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uk-UA" sz="1400" dirty="0">
                <a:latin typeface="Times New Roman" pitchFamily="18" charset="0"/>
              </a:rPr>
              <a:t>в 50-ті роки в США 68% легальних іммігрантів - з Європи і Канади, то у 80-90-ті роки більше 83% їх чисельності були азійського або латиноамериканського походження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3856265" y="2607470"/>
            <a:ext cx="437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6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484313"/>
            <a:ext cx="8610600" cy="46085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sz="2200" dirty="0"/>
              <a:t>тривалий процес інтеграції національних економік світу з метою </a:t>
            </a:r>
            <a:r>
              <a:rPr lang="uk-UA" sz="2200" dirty="0" err="1"/>
              <a:t>розв</a:t>
            </a:r>
            <a:r>
              <a:rPr lang="el-GR" sz="2200" dirty="0"/>
              <a:t>’</a:t>
            </a:r>
            <a:r>
              <a:rPr lang="uk-UA" sz="2200" dirty="0" err="1"/>
              <a:t>язання</a:t>
            </a:r>
            <a:r>
              <a:rPr lang="uk-UA" sz="2200" dirty="0"/>
              <a:t> глобальних проблем людства.</a:t>
            </a:r>
            <a:endParaRPr lang="uk-UA" sz="2200" b="1" dirty="0"/>
          </a:p>
          <a:p>
            <a:pPr>
              <a:lnSpc>
                <a:spcPct val="80000"/>
              </a:lnSpc>
            </a:pPr>
            <a:r>
              <a:rPr lang="uk-UA" sz="2200" dirty="0"/>
              <a:t>складне явище взаємозалежності економік, що виникає у зв’язку з обміном товарів і послуг та потоками капіталів.</a:t>
            </a:r>
          </a:p>
          <a:p>
            <a:pPr>
              <a:lnSpc>
                <a:spcPct val="80000"/>
              </a:lnSpc>
            </a:pPr>
            <a:r>
              <a:rPr lang="uk-UA" sz="2200" dirty="0"/>
              <a:t>процес, завдяки якому досягнення, рішення і діяльність людей в одній частині земної кулі справляють значний вплив на окремих людей і їхні спільноти в усіх частинах світу.</a:t>
            </a:r>
            <a:endParaRPr lang="uk-UA" sz="2200" b="1" dirty="0"/>
          </a:p>
          <a:p>
            <a:pPr>
              <a:lnSpc>
                <a:spcPct val="80000"/>
              </a:lnSpc>
            </a:pPr>
            <a:r>
              <a:rPr lang="uk-UA" sz="2200" dirty="0"/>
              <a:t>сукупність викликів і проблем сьогодення.</a:t>
            </a:r>
          </a:p>
          <a:p>
            <a:pPr>
              <a:lnSpc>
                <a:spcPct val="80000"/>
              </a:lnSpc>
            </a:pPr>
            <a:r>
              <a:rPr lang="uk-UA" sz="2200" dirty="0"/>
              <a:t>вищий ступінь інтернаціоналізації національних відносин і поступове утвердження в якості панівних </a:t>
            </a:r>
            <a:r>
              <a:rPr lang="uk-UA" sz="2200" dirty="0" err="1"/>
              <a:t>загальноцивілізаційних</a:t>
            </a:r>
            <a:r>
              <a:rPr lang="uk-UA" sz="2200" dirty="0"/>
              <a:t> принципів, норм і цінностей у системі суспільних відносин, що регулюються</a:t>
            </a:r>
            <a:r>
              <a:rPr lang="uk-UA" sz="2400" dirty="0"/>
              <a:t> міжнародними інститутами глобального типу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2481" y="258912"/>
            <a:ext cx="89289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uk-UA" sz="2400" dirty="0" smtClean="0"/>
              <a:t>Сутність процесів глобалізації світової економіки, їх суперечливість та основні наслідки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latin typeface="Times New Roman" pitchFamily="18" charset="0"/>
              </a:rPr>
              <a:t>Глобалізаційні</a:t>
            </a:r>
            <a:r>
              <a:rPr lang="uk-UA" dirty="0">
                <a:latin typeface="Times New Roman" pitchFamily="18" charset="0"/>
              </a:rPr>
              <a:t> теорії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504" y="1556792"/>
            <a:ext cx="92884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sz="2400" dirty="0"/>
              <a:t>Структуралістська – закономірності розвитку внутрішніх та міжнародних економічних систем, спричинені політичними, економічними та технологічними факторами</a:t>
            </a:r>
          </a:p>
          <a:p>
            <a:pPr>
              <a:lnSpc>
                <a:spcPct val="90000"/>
              </a:lnSpc>
            </a:pPr>
            <a:r>
              <a:rPr lang="uk-UA" sz="2400" dirty="0" err="1"/>
              <a:t>Кон</a:t>
            </a:r>
            <a:r>
              <a:rPr lang="en-US" sz="2400" dirty="0"/>
              <a:t>’</a:t>
            </a:r>
            <a:r>
              <a:rPr lang="uk-UA" sz="2400" dirty="0" err="1"/>
              <a:t>юнктурна</a:t>
            </a:r>
            <a:r>
              <a:rPr lang="uk-UA" sz="2400" dirty="0"/>
              <a:t> – риси глобалізації носять скоріше дискретний характер, викликається вона певними зовнішніми </a:t>
            </a:r>
            <a:r>
              <a:rPr lang="uk-UA" sz="2400" dirty="0" smtClean="0"/>
              <a:t>та     </a:t>
            </a:r>
            <a:r>
              <a:rPr lang="uk-UA" sz="2400" dirty="0"/>
              <a:t>внутрішніми факторами, поряд з глобалізацією можуть </a:t>
            </a:r>
            <a:r>
              <a:rPr lang="uk-UA" sz="2400" dirty="0" smtClean="0"/>
              <a:t>            мати </a:t>
            </a:r>
            <a:r>
              <a:rPr lang="uk-UA" sz="2400" dirty="0"/>
              <a:t>місце </a:t>
            </a:r>
            <a:r>
              <a:rPr lang="uk-UA" sz="2400" dirty="0" err="1"/>
              <a:t>деглобалізаційні</a:t>
            </a:r>
            <a:r>
              <a:rPr lang="uk-UA" sz="2400" dirty="0"/>
              <a:t> тенденції </a:t>
            </a:r>
          </a:p>
          <a:p>
            <a:pPr>
              <a:lnSpc>
                <a:spcPct val="90000"/>
              </a:lnSpc>
            </a:pPr>
            <a:r>
              <a:rPr lang="uk-UA" sz="2400" dirty="0"/>
              <a:t>Конструктивістська – глобалізація є випадковим, невизначеним, </a:t>
            </a:r>
            <a:r>
              <a:rPr lang="uk-UA" sz="2400" dirty="0" err="1"/>
              <a:t>недетермінованим</a:t>
            </a:r>
            <a:r>
              <a:rPr lang="uk-UA" sz="2400" dirty="0"/>
              <a:t>, стохастичним, непередбачуваним процесом внаслідок того, що залежить від комунікації політичних агентів</a:t>
            </a:r>
            <a:r>
              <a:rPr lang="uk-UA" sz="2400" dirty="0" smtClean="0"/>
              <a:t>, </a:t>
            </a:r>
            <a:r>
              <a:rPr lang="en-US" sz="2400" dirty="0" smtClean="0"/>
              <a:t> </a:t>
            </a:r>
            <a:r>
              <a:rPr lang="uk-UA" sz="2400" dirty="0" smtClean="0"/>
              <a:t>їх </a:t>
            </a:r>
            <a:r>
              <a:rPr lang="uk-UA" sz="2400" dirty="0"/>
              <a:t>інтересів, мотивації, ідей.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AutoShape 2"/>
          <p:cNvSpPr>
            <a:spLocks noChangeArrowheads="1"/>
          </p:cNvSpPr>
          <p:nvPr/>
        </p:nvSpPr>
        <p:spPr bwMode="auto">
          <a:xfrm>
            <a:off x="377825" y="30261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uk-UA" sz="2600" dirty="0">
                <a:solidFill>
                  <a:schemeClr val="bg1"/>
                </a:solidFill>
                <a:latin typeface="Times New Roman" pitchFamily="18" charset="0"/>
              </a:rPr>
              <a:t>Підходи до визначення дефініції «глобалізація»</a:t>
            </a:r>
            <a:endParaRPr lang="ru-RU" sz="26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11780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69120"/>
              </p:ext>
            </p:extLst>
          </p:nvPr>
        </p:nvGraphicFramePr>
        <p:xfrm>
          <a:off x="406808" y="1169986"/>
          <a:ext cx="8845550" cy="5072064"/>
        </p:xfrm>
        <a:graphic>
          <a:graphicData uri="http://schemas.openxmlformats.org/drawingml/2006/table">
            <a:tbl>
              <a:tblPr/>
              <a:tblGrid>
                <a:gridCol w="407988"/>
                <a:gridCol w="4516437"/>
                <a:gridCol w="3921125"/>
              </a:tblGrid>
              <a:tr h="727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1</a:t>
                      </a:r>
                      <a:endParaRPr kumimoji="0" lang="uk-UA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Процес інтенсифікації соціально-економічних та політичних явищ і процесів 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Е.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Гіденс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М.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Інтрилігейтор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В.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Міхеєв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А.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Тейт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Ю.Шишков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2</a:t>
                      </a:r>
                      <a:endParaRPr kumimoji="0" lang="uk-UA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Процес уніфікації (універсалізації) ідей, норм поведінки і цінностей  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Д.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Белл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Ч.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Морісон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С.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Мочерний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В.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Пєрская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О.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Чумаков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К.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Шот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М.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Інтрилігейтор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25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 3</a:t>
                      </a:r>
                      <a:endParaRPr kumimoji="0" lang="uk-UA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Інтегративна  властивість ринків 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Ж.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Адда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Л.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Бляхман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Гж.Колодко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Дж.Сорос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Т.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Фрідман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С.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Хофман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4</a:t>
                      </a:r>
                      <a:endParaRPr kumimoji="0" lang="uk-UA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Процес формування глобальних управлінських структур або проект глобального управління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М.Ільїн, В.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Міхеєв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А.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Панарін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В.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Сіденко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А.Уткін, Т.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Шанін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5</a:t>
                      </a:r>
                      <a:endParaRPr kumimoji="0" lang="uk-UA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Форми і методи світової експансії  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О.Білорус, А.Вебер, В.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Інозємцев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В.Лукашевич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6</a:t>
                      </a:r>
                      <a:endParaRPr kumimoji="0" lang="uk-UA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Провідна тенденція в розвитку людської цивілізації 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Н.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Глейзер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В.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Міронов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Дж.Стігліц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7</a:t>
                      </a:r>
                      <a:endParaRPr kumimoji="0" lang="uk-UA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Розмивання меж державного суверенітету  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М.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Арчер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Б.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Баді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І.Лукашук, К.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Омає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8</a:t>
                      </a:r>
                      <a:endParaRPr kumimoji="0" lang="uk-UA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Результат науково-технічного прогресу 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28825" algn="l"/>
                        </a:tabLst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М.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Дєлягін</a:t>
                      </a: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, Ю.Пахомов, Т.</a:t>
                      </a:r>
                      <a:r>
                        <a:rPr kumimoji="0" lang="uk-UA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/>
                          <a:cs typeface="Times New Roman" pitchFamily="18" charset="0"/>
                        </a:rPr>
                        <a:t>Шанін</a:t>
                      </a:r>
                      <a:endParaRPr kumimoji="0" lang="uk-U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497568" y="332656"/>
            <a:ext cx="8050213" cy="75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uk-UA" sz="3800" dirty="0">
                <a:solidFill>
                  <a:schemeClr val="tx2"/>
                </a:solidFill>
                <a:latin typeface="Times New Roman" pitchFamily="18" charset="0"/>
              </a:rPr>
              <a:t>“Актори” глобалізації</a:t>
            </a:r>
            <a:endParaRPr lang="ru-RU" sz="3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742950" y="1481138"/>
            <a:ext cx="8420100" cy="50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AutoNum type="arabicPeriod"/>
            </a:pPr>
            <a:r>
              <a:rPr lang="uk-UA" sz="2400" dirty="0">
                <a:latin typeface="Times New Roman" pitchFamily="18" charset="0"/>
              </a:rPr>
              <a:t>Міжнародні організації (МВФ, СБ, ФАО – продовольча та сільськогосподарська організація ООН, МОП, ЮНКТАД, СОТ)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AutoNum type="arabicPeriod"/>
            </a:pPr>
            <a:r>
              <a:rPr lang="uk-UA" sz="2400" dirty="0">
                <a:latin typeface="Times New Roman" pitchFamily="18" charset="0"/>
              </a:rPr>
              <a:t>Країни </a:t>
            </a:r>
            <a:r>
              <a:rPr lang="en-US" sz="2400" dirty="0">
                <a:latin typeface="Times New Roman" pitchFamily="18" charset="0"/>
              </a:rPr>
              <a:t>G-8</a:t>
            </a:r>
            <a:r>
              <a:rPr lang="uk-UA" sz="2400" dirty="0">
                <a:latin typeface="Times New Roman" pitchFamily="18" charset="0"/>
              </a:rPr>
              <a:t> (</a:t>
            </a:r>
            <a:r>
              <a:rPr lang="en-US" sz="2400" dirty="0">
                <a:latin typeface="Times New Roman" pitchFamily="18" charset="0"/>
              </a:rPr>
              <a:t>G-20)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AutoNum type="arabicPeriod"/>
            </a:pPr>
            <a:r>
              <a:rPr lang="uk-UA" sz="2400" dirty="0">
                <a:latin typeface="Times New Roman" pitchFamily="18" charset="0"/>
              </a:rPr>
              <a:t>Неурядові організації (напр</a:t>
            </a:r>
            <a:r>
              <a:rPr lang="uk-UA" sz="2400" dirty="0" smtClean="0">
                <a:latin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</a:rPr>
              <a:t>Світовий </a:t>
            </a:r>
            <a:r>
              <a:rPr lang="uk-UA" sz="2400" dirty="0">
                <a:latin typeface="Times New Roman" pitchFamily="18" charset="0"/>
              </a:rPr>
              <a:t>соціальний форум)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AutoNum type="arabicPeriod"/>
            </a:pPr>
            <a:r>
              <a:rPr lang="uk-UA" sz="2400" dirty="0">
                <a:latin typeface="Times New Roman" pitchFamily="18" charset="0"/>
              </a:rPr>
              <a:t>Великі міста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AutoNum type="arabicPeriod"/>
            </a:pPr>
            <a:r>
              <a:rPr lang="uk-UA" sz="2400" dirty="0">
                <a:latin typeface="Times New Roman" pitchFamily="18" charset="0"/>
              </a:rPr>
              <a:t>ТНК та БНК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AutoNum type="arabicPeriod"/>
            </a:pPr>
            <a:r>
              <a:rPr lang="uk-UA" sz="2400" dirty="0">
                <a:latin typeface="Times New Roman" pitchFamily="18" charset="0"/>
              </a:rPr>
              <a:t>Регіональні економічні та фінансові установи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AutoNum type="arabicPeriod"/>
            </a:pPr>
            <a:r>
              <a:rPr lang="uk-UA" sz="2400" dirty="0">
                <a:latin typeface="Times New Roman" pitchFamily="18" charset="0"/>
              </a:rPr>
              <a:t>Інституційні інвестори (пенсійні та інвестиційні фонди, страхові компанії)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Tx/>
              <a:buAutoNum type="arabicPeriod"/>
            </a:pPr>
            <a:r>
              <a:rPr lang="uk-UA" sz="2400" dirty="0">
                <a:latin typeface="Times New Roman" pitchFamily="18" charset="0"/>
              </a:rPr>
              <a:t>Окремі видатні особистості (експерти, Нобелівські лауреати, фінансисти, підприємці, науковці)	 </a:t>
            </a: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13. Глобалізація економічного розвитку</a:t>
            </a:r>
          </a:p>
        </p:txBody>
      </p:sp>
      <p:sp>
        <p:nvSpPr>
          <p:cNvPr id="113714" name="Номер слайда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8088268-D256-4485-A717-BBE00CFC1BEF}" type="slidenum">
              <a:rPr lang="ru-RU" sz="1400">
                <a:latin typeface="Tahoma" pitchFamily="34" charset="0"/>
              </a:rPr>
              <a:pPr algn="r" eaLnBrk="1" hangingPunct="1"/>
              <a:t>6</a:t>
            </a:fld>
            <a:endParaRPr lang="ru-RU" sz="1400">
              <a:latin typeface="Tahoma" pitchFamily="34" charset="0"/>
            </a:endParaRPr>
          </a:p>
        </p:txBody>
      </p:sp>
      <p:sp>
        <p:nvSpPr>
          <p:cNvPr id="63491" name="AutoShape 3"/>
          <p:cNvSpPr>
            <a:spLocks noChangeAspect="1" noChangeArrowheads="1"/>
          </p:cNvSpPr>
          <p:nvPr/>
        </p:nvSpPr>
        <p:spPr bwMode="auto">
          <a:xfrm>
            <a:off x="0" y="1077913"/>
            <a:ext cx="9029700" cy="573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>
              <a:buClr>
                <a:schemeClr val="bg2"/>
              </a:buClr>
              <a:buFont typeface="Wingdings" pitchFamily="2" charset="2"/>
              <a:buNone/>
              <a:defRPr/>
            </a:pPr>
            <a:endParaRPr lang="ru-RU" sz="1000">
              <a:latin typeface="Times New Roman" pitchFamily="18" charset="0"/>
            </a:endParaRPr>
          </a:p>
          <a:p>
            <a:pPr marL="457200" eaLnBrk="0" hangingPunct="0">
              <a:buFont typeface="Symbol" pitchFamily="18" charset="2"/>
              <a:buNone/>
              <a:defRPr/>
            </a:pPr>
            <a:endParaRPr lang="ru-RU" sz="1000">
              <a:latin typeface="Times New Roman" pitchFamily="18" charset="0"/>
            </a:endParaRPr>
          </a:p>
        </p:txBody>
      </p:sp>
      <p:sp>
        <p:nvSpPr>
          <p:cNvPr id="113717" name="Rectangle 4"/>
          <p:cNvSpPr>
            <a:spLocks noChangeArrowheads="1"/>
          </p:cNvSpPr>
          <p:nvPr/>
        </p:nvSpPr>
        <p:spPr bwMode="auto">
          <a:xfrm>
            <a:off x="304800" y="1752600"/>
            <a:ext cx="8610600" cy="947738"/>
          </a:xfrm>
          <a:prstGeom prst="rect">
            <a:avLst/>
          </a:prstGeom>
          <a:gradFill rotWithShape="1">
            <a:gsLst>
              <a:gs pos="0">
                <a:srgbClr val="CC00FF"/>
              </a:gs>
              <a:gs pos="50000">
                <a:srgbClr val="FFFFFF"/>
              </a:gs>
              <a:gs pos="100000">
                <a:srgbClr val="CC00FF"/>
              </a:gs>
            </a:gsLst>
            <a:lin ang="0" scaled="1"/>
          </a:gra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uk-UA" sz="2400">
              <a:latin typeface="Tahoma" pitchFamily="34" charset="0"/>
            </a:endParaRPr>
          </a:p>
        </p:txBody>
      </p:sp>
      <p:sp>
        <p:nvSpPr>
          <p:cNvPr id="113718" name="Rectangle 5"/>
          <p:cNvSpPr>
            <a:spLocks noChangeArrowheads="1"/>
          </p:cNvSpPr>
          <p:nvPr/>
        </p:nvSpPr>
        <p:spPr bwMode="auto">
          <a:xfrm>
            <a:off x="1295400" y="2743200"/>
            <a:ext cx="7620000" cy="320675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50000">
                <a:srgbClr val="FFFFFF"/>
              </a:gs>
              <a:gs pos="100000">
                <a:srgbClr val="FFFF66"/>
              </a:gs>
            </a:gsLst>
            <a:lin ang="5400000" scaled="1"/>
          </a:gra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uk-UA" sz="1400" b="1">
                <a:latin typeface="Times New Roman" pitchFamily="18" charset="0"/>
              </a:rPr>
              <a:t>ТРАНСЦЕНДЕНТНІ  РУШІЙНІ СИЛИ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113719" name="Line 6"/>
          <p:cNvSpPr>
            <a:spLocks noChangeShapeType="1"/>
          </p:cNvSpPr>
          <p:nvPr/>
        </p:nvSpPr>
        <p:spPr bwMode="auto">
          <a:xfrm>
            <a:off x="2286000" y="16002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113720" name="Line 7"/>
          <p:cNvSpPr>
            <a:spLocks noChangeShapeType="1"/>
          </p:cNvSpPr>
          <p:nvPr/>
        </p:nvSpPr>
        <p:spPr bwMode="auto">
          <a:xfrm flipH="1">
            <a:off x="1447800" y="2362200"/>
            <a:ext cx="6737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113721" name="Line 8"/>
          <p:cNvSpPr>
            <a:spLocks noChangeShapeType="1"/>
          </p:cNvSpPr>
          <p:nvPr/>
        </p:nvSpPr>
        <p:spPr bwMode="auto">
          <a:xfrm>
            <a:off x="6324600" y="16002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113722" name="Rectangle 9"/>
          <p:cNvSpPr>
            <a:spLocks noChangeArrowheads="1"/>
          </p:cNvSpPr>
          <p:nvPr/>
        </p:nvSpPr>
        <p:spPr bwMode="auto">
          <a:xfrm>
            <a:off x="3352800" y="1828800"/>
            <a:ext cx="1600200" cy="712788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uk-UA" sz="1300" b="1">
                <a:latin typeface="Times New Roman" pitchFamily="18" charset="0"/>
              </a:rPr>
              <a:t>Демократизація суспільного </a:t>
            </a:r>
          </a:p>
          <a:p>
            <a:pPr algn="ctr" eaLnBrk="0" hangingPunct="0"/>
            <a:r>
              <a:rPr lang="uk-UA" sz="1300" b="1">
                <a:latin typeface="Times New Roman" pitchFamily="18" charset="0"/>
              </a:rPr>
              <a:t>життя</a:t>
            </a:r>
            <a:r>
              <a:rPr lang="ru-RU" sz="1300" b="1">
                <a:latin typeface="Times New Roman" pitchFamily="18" charset="0"/>
              </a:rPr>
              <a:t> </a:t>
            </a:r>
          </a:p>
        </p:txBody>
      </p:sp>
      <p:sp>
        <p:nvSpPr>
          <p:cNvPr id="113723" name="Rectangle 10"/>
          <p:cNvSpPr>
            <a:spLocks noChangeArrowheads="1"/>
          </p:cNvSpPr>
          <p:nvPr/>
        </p:nvSpPr>
        <p:spPr bwMode="auto">
          <a:xfrm>
            <a:off x="5105400" y="1828800"/>
            <a:ext cx="1524000" cy="712788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uk-UA" sz="1300" b="1">
                <a:latin typeface="Times New Roman" pitchFamily="18" charset="0"/>
              </a:rPr>
              <a:t>Домінування ринкових </a:t>
            </a:r>
          </a:p>
          <a:p>
            <a:pPr algn="ctr" eaLnBrk="0" hangingPunct="0"/>
            <a:r>
              <a:rPr lang="uk-UA" sz="1300" b="1">
                <a:latin typeface="Times New Roman" pitchFamily="18" charset="0"/>
              </a:rPr>
              <a:t>відносин</a:t>
            </a:r>
            <a:r>
              <a:rPr lang="ru-RU" sz="1300" b="1">
                <a:latin typeface="Times New Roman" pitchFamily="18" charset="0"/>
              </a:rPr>
              <a:t> </a:t>
            </a:r>
          </a:p>
        </p:txBody>
      </p:sp>
      <p:sp>
        <p:nvSpPr>
          <p:cNvPr id="113724" name="Rectangle 11"/>
          <p:cNvSpPr>
            <a:spLocks noChangeArrowheads="1"/>
          </p:cNvSpPr>
          <p:nvPr/>
        </p:nvSpPr>
        <p:spPr bwMode="auto">
          <a:xfrm>
            <a:off x="6781800" y="1828800"/>
            <a:ext cx="1981200" cy="712788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uk-UA" sz="1300" b="1">
                <a:latin typeface="Times New Roman" pitchFamily="18" charset="0"/>
              </a:rPr>
              <a:t>Інституціоналізація глобального економічного розвитку</a:t>
            </a:r>
            <a:r>
              <a:rPr lang="ru-RU" sz="1300" b="1">
                <a:latin typeface="Times New Roman" pitchFamily="18" charset="0"/>
              </a:rPr>
              <a:t> </a:t>
            </a:r>
          </a:p>
        </p:txBody>
      </p:sp>
      <p:sp>
        <p:nvSpPr>
          <p:cNvPr id="113725" name="Rectangle 12"/>
          <p:cNvSpPr>
            <a:spLocks noChangeArrowheads="1"/>
          </p:cNvSpPr>
          <p:nvPr/>
        </p:nvSpPr>
        <p:spPr bwMode="auto">
          <a:xfrm>
            <a:off x="1295400" y="1828800"/>
            <a:ext cx="1905000" cy="712788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uk-UA" sz="1300" b="1">
                <a:latin typeface="Times New Roman" pitchFamily="18" charset="0"/>
              </a:rPr>
              <a:t>Науково-технічний </a:t>
            </a:r>
          </a:p>
          <a:p>
            <a:pPr algn="ctr" eaLnBrk="0" hangingPunct="0"/>
            <a:r>
              <a:rPr lang="uk-UA" sz="1300" b="1">
                <a:latin typeface="Times New Roman" pitchFamily="18" charset="0"/>
              </a:rPr>
              <a:t>прогрес</a:t>
            </a:r>
            <a:endParaRPr lang="ru-RU" sz="1300">
              <a:latin typeface="Times New Roman" pitchFamily="18" charset="0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304800" y="1219200"/>
            <a:ext cx="8610600" cy="398463"/>
          </a:xfrm>
          <a:prstGeom prst="rect">
            <a:avLst/>
          </a:prstGeom>
          <a:gradFill rotWithShape="1">
            <a:gsLst>
              <a:gs pos="0">
                <a:srgbClr val="FFCCFF">
                  <a:alpha val="80000"/>
                </a:srgbClr>
              </a:gs>
              <a:gs pos="50000">
                <a:srgbClr val="FFFFFF"/>
              </a:gs>
              <a:gs pos="100000">
                <a:srgbClr val="FFCCFF">
                  <a:alpha val="80000"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uk-UA" sz="1400" b="1" dirty="0">
                <a:latin typeface="Times New Roman" pitchFamily="18" charset="0"/>
              </a:rPr>
              <a:t>ІМАНЕНТНІ РУШІЙНІ СИЛИ</a:t>
            </a:r>
          </a:p>
          <a:p>
            <a:pPr algn="ctr" eaLnBrk="0" hangingPunct="0">
              <a:defRPr/>
            </a:pPr>
            <a:endParaRPr lang="ru-RU" sz="1000" dirty="0">
              <a:latin typeface="Times New Roman" pitchFamily="18" charset="0"/>
            </a:endParaRPr>
          </a:p>
        </p:txBody>
      </p:sp>
      <p:graphicFrame>
        <p:nvGraphicFramePr>
          <p:cNvPr id="63502" name="Group 14"/>
          <p:cNvGraphicFramePr>
            <a:graphicFrameLocks noGrp="1"/>
          </p:cNvGraphicFramePr>
          <p:nvPr>
            <p:ph type="tbl" idx="4294967295"/>
          </p:nvPr>
        </p:nvGraphicFramePr>
        <p:xfrm>
          <a:off x="285750" y="3124200"/>
          <a:ext cx="8705850" cy="3474720"/>
        </p:xfrm>
        <a:graphic>
          <a:graphicData uri="http://schemas.openxmlformats.org/drawingml/2006/table">
            <a:tbl>
              <a:tblPr/>
              <a:tblGrid>
                <a:gridCol w="1058863"/>
                <a:gridCol w="1970087"/>
                <a:gridCol w="1741488"/>
                <a:gridCol w="1816100"/>
                <a:gridCol w="2119312"/>
              </a:tblGrid>
              <a:tr h="1157288">
                <a:tc>
                  <a:txBody>
                    <a:bodyPr/>
                    <a:lstStyle/>
                    <a:p>
                      <a:pPr marL="0" marR="0" lvl="0" indent="0" algn="ctr" defTabSz="1809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Перша хвиля</a:t>
                      </a:r>
                    </a:p>
                    <a:p>
                      <a:pPr marL="0" marR="0" lvl="0" indent="0" algn="ctr" defTabSz="1809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глобалізації</a:t>
                      </a:r>
                    </a:p>
                    <a:p>
                      <a:pPr marL="0" marR="0" lvl="0" indent="0" algn="ctr" defTabSz="1809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(1870-1914 рр.)</a:t>
                      </a:r>
                      <a:endParaRPr kumimoji="0" lang="ru-RU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Перша індустріальна революція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(з 1748 р.): виробництво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бавовняного текстилю, заліза 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коксу;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Друга індустріальна революція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(з 1840 р.): виробництво сталі.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Лібералізація торговельної та  валютно-фінансової політики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Масова  міграція з Європейського континенту до США, Австралії, Нової Зеландії.  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Поглиблення МПП через започаткування загального і  часткового ПП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Розвиток  транспортної інфраструктури 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Привалювання мікрорівневих регуляторів у  інституційній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системі  (тобто на рівні компаній) 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4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Друга  хвиля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глобалізації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(1945-1980 рр.)</a:t>
                      </a:r>
                      <a:endParaRPr kumimoji="0" lang="ru-RU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Третя індустріальна революція (з 1950 р.): у  галузі хімії та електрики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Функціонування біполярної системи світу.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Розпад колоніальної системи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Розвиток інформаційно-комунікаційної і транспортної інфраструктури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Започаткування подетальної і поопераційної спеціалізації  в межах ТНК.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Перша хвиля регіональної економічної  інтеграції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Створення МО галузевого типу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Інтернаціоналізація фінансового сектору – формування євроринку. 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9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Третя хвиля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глобалізації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(Починаючи 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1980-х  рр.)</a:t>
                      </a:r>
                      <a:endParaRPr kumimoji="0" lang="ru-RU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Четверта науково - індустріальна  революція (з 1970 р.) – винайдення комп'ютера, виробництво лазерного устаткування, розробка наноматеріалів  тощо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П'ята (інформаційна) революція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 з кінця ХХ ст. )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Розпад біполярної і функціонування багатополярної системи прийняття рішень 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Формування глобальних фінансових, товарних, інвестиційних та ін. ринків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Створення глобальної інформаційної мережі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Друга і третя хвилі регіональної економічної  інтеграції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Формування мережі глобальних міст, регіональних кластерів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Становлення системи національних, корпоративних та глобальних інститутів.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756" name="Text Box 92"/>
          <p:cNvSpPr txBox="1">
            <a:spLocks noChangeArrowheads="1"/>
          </p:cNvSpPr>
          <p:nvPr/>
        </p:nvSpPr>
        <p:spPr bwMode="auto">
          <a:xfrm>
            <a:off x="320902" y="332656"/>
            <a:ext cx="7777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2800" b="1" dirty="0">
                <a:solidFill>
                  <a:schemeClr val="bg1"/>
                </a:solidFill>
                <a:latin typeface="Times New Roman" pitchFamily="18" charset="0"/>
              </a:rPr>
              <a:t>Рушійні сили глобалізації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Ознаки глобалізації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25"/>
              </a:spcBef>
            </a:pPr>
            <a:r>
              <a:rPr lang="uk-UA" sz="2200"/>
              <a:t>взаємозалежність національних економік та їхнє взаємопроникнення, формування міжнародних виробничих комплексів поза національними кордонами;</a:t>
            </a:r>
          </a:p>
          <a:p>
            <a:pPr>
              <a:lnSpc>
                <a:spcPct val="80000"/>
              </a:lnSpc>
              <a:spcBef>
                <a:spcPts val="1225"/>
              </a:spcBef>
            </a:pPr>
            <a:r>
              <a:rPr lang="uk-UA" sz="2200"/>
              <a:t>фінансова глобалізація – зростаюча фінансова єдність та взаємозалежність фінансово-економічних систем країн світу;</a:t>
            </a:r>
          </a:p>
          <a:p>
            <a:pPr>
              <a:lnSpc>
                <a:spcPct val="80000"/>
              </a:lnSpc>
              <a:spcBef>
                <a:spcPts val="1225"/>
              </a:spcBef>
            </a:pPr>
            <a:r>
              <a:rPr lang="uk-UA" sz="2200"/>
              <a:t>послаблення можливостей національних держав щодо формування незалежної економічної політики;</a:t>
            </a:r>
          </a:p>
          <a:p>
            <a:pPr>
              <a:lnSpc>
                <a:spcPct val="80000"/>
              </a:lnSpc>
              <a:spcBef>
                <a:spcPts val="1225"/>
              </a:spcBef>
            </a:pPr>
            <a:r>
              <a:rPr lang="uk-UA" sz="2200"/>
              <a:t>розширення масштабів обміну та інтенсифікація процесів руху товарів, капіталів, трудових ресурсів;</a:t>
            </a:r>
          </a:p>
          <a:p>
            <a:pPr>
              <a:lnSpc>
                <a:spcPct val="80000"/>
              </a:lnSpc>
              <a:spcBef>
                <a:spcPts val="1225"/>
              </a:spcBef>
            </a:pPr>
            <a:r>
              <a:rPr lang="uk-UA" sz="2200"/>
              <a:t>створення інституцій міждержавного, міжнародного регулювання глобальних проблем;</a:t>
            </a:r>
          </a:p>
          <a:p>
            <a:pPr>
              <a:lnSpc>
                <a:spcPct val="80000"/>
              </a:lnSpc>
              <a:spcBef>
                <a:spcPts val="1225"/>
              </a:spcBef>
            </a:pPr>
            <a:r>
              <a:rPr lang="uk-UA" sz="2200"/>
              <a:t>тяжіння світової економіки до єдиних стандартів, цінностей, принципів функціонування.</a:t>
            </a:r>
            <a:endParaRPr lang="ru-RU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sz="3800" dirty="0">
                <a:latin typeface="Times New Roman" pitchFamily="18" charset="0"/>
              </a:rPr>
              <a:t>Форми прояву економічної глобалізації</a:t>
            </a:r>
            <a:endParaRPr lang="ru-RU" sz="3800" dirty="0">
              <a:latin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84313"/>
            <a:ext cx="8747125" cy="461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sz="2200" dirty="0">
                <a:latin typeface="Times New Roman" pitchFamily="18" charset="0"/>
              </a:rPr>
              <a:t>Зростання міжнародної торгівлі та інвестицій, лібералізація та дерегуляція ринку капіталів,</a:t>
            </a:r>
          </a:p>
          <a:p>
            <a:pPr>
              <a:lnSpc>
                <a:spcPct val="80000"/>
              </a:lnSpc>
            </a:pPr>
            <a:r>
              <a:rPr lang="uk-UA" sz="2200" dirty="0">
                <a:latin typeface="Times New Roman" pitchFamily="18" charset="0"/>
              </a:rPr>
              <a:t>Посилення ролі ТНК у </a:t>
            </a:r>
            <a:r>
              <a:rPr lang="uk-UA" sz="2200" dirty="0" err="1">
                <a:latin typeface="Times New Roman" pitchFamily="18" charset="0"/>
              </a:rPr>
              <a:t>світогосподарських</a:t>
            </a:r>
            <a:r>
              <a:rPr lang="uk-UA" sz="2200" dirty="0">
                <a:latin typeface="Times New Roman" pitchFamily="18" charset="0"/>
              </a:rPr>
              <a:t> процесах,</a:t>
            </a:r>
          </a:p>
          <a:p>
            <a:pPr>
              <a:lnSpc>
                <a:spcPct val="80000"/>
              </a:lnSpc>
            </a:pPr>
            <a:r>
              <a:rPr lang="uk-UA" sz="2200" dirty="0">
                <a:latin typeface="Times New Roman" pitchFamily="18" charset="0"/>
              </a:rPr>
              <a:t>Диверсифікація світових фінансових ринків та ринків технологій,</a:t>
            </a:r>
          </a:p>
          <a:p>
            <a:pPr>
              <a:lnSpc>
                <a:spcPct val="80000"/>
              </a:lnSpc>
            </a:pPr>
            <a:r>
              <a:rPr lang="uk-UA" sz="2200" dirty="0">
                <a:latin typeface="Times New Roman" pitchFamily="18" charset="0"/>
              </a:rPr>
              <a:t>Загострення глобальної конкуренції,</a:t>
            </a:r>
          </a:p>
          <a:p>
            <a:pPr>
              <a:lnSpc>
                <a:spcPct val="80000"/>
              </a:lnSpc>
            </a:pPr>
            <a:r>
              <a:rPr lang="uk-UA" sz="2200" dirty="0">
                <a:latin typeface="Times New Roman" pitchFamily="18" charset="0"/>
              </a:rPr>
              <a:t>Підвищення ролі інформаційних та комунікаційних технологій,</a:t>
            </a:r>
          </a:p>
          <a:p>
            <a:pPr>
              <a:lnSpc>
                <a:spcPct val="80000"/>
              </a:lnSpc>
            </a:pPr>
            <a:r>
              <a:rPr lang="uk-UA" sz="2200" dirty="0">
                <a:latin typeface="Times New Roman" pitchFamily="18" charset="0"/>
              </a:rPr>
              <a:t>Поява нових систем глобального стратегічного менеджменту,</a:t>
            </a:r>
          </a:p>
          <a:p>
            <a:pPr>
              <a:lnSpc>
                <a:spcPct val="80000"/>
              </a:lnSpc>
            </a:pPr>
            <a:r>
              <a:rPr lang="uk-UA" sz="2200" dirty="0">
                <a:latin typeface="Times New Roman" pitchFamily="18" charset="0"/>
              </a:rPr>
              <a:t>Поглиблення міжнародного поділу та кооперації праці,</a:t>
            </a:r>
          </a:p>
          <a:p>
            <a:pPr>
              <a:lnSpc>
                <a:spcPct val="80000"/>
              </a:lnSpc>
            </a:pPr>
            <a:r>
              <a:rPr lang="uk-UA" sz="2200" dirty="0">
                <a:latin typeface="Times New Roman" pitchFamily="18" charset="0"/>
              </a:rPr>
              <a:t>Зростання цілісності та єдності світового господарства, посилення відкритості національних ринків </a:t>
            </a:r>
          </a:p>
          <a:p>
            <a:pPr>
              <a:lnSpc>
                <a:spcPct val="80000"/>
              </a:lnSpc>
            </a:pPr>
            <a:endParaRPr lang="ru-RU" sz="2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sz="3800" dirty="0">
                <a:latin typeface="Times New Roman" pitchFamily="18" charset="0"/>
              </a:rPr>
              <a:t>Індекс економічної глобалізації</a:t>
            </a:r>
            <a:endParaRPr lang="ru-RU" sz="3800" dirty="0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325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sz="2400" dirty="0">
                <a:latin typeface="Times New Roman" pitchFamily="18" charset="0"/>
              </a:rPr>
              <a:t>Частка експорту та імпорту товарів і послуг у ВВП – 83,29%;</a:t>
            </a:r>
          </a:p>
          <a:p>
            <a:pPr>
              <a:lnSpc>
                <a:spcPct val="80000"/>
              </a:lnSpc>
            </a:pPr>
            <a:r>
              <a:rPr lang="uk-UA" sz="2400" dirty="0">
                <a:latin typeface="Times New Roman" pitchFamily="18" charset="0"/>
              </a:rPr>
              <a:t>Частка ввезених і вивезених ПІІ у ВВП – 2,35%;</a:t>
            </a:r>
          </a:p>
          <a:p>
            <a:pPr>
              <a:lnSpc>
                <a:spcPct val="80000"/>
              </a:lnSpc>
            </a:pPr>
            <a:r>
              <a:rPr lang="uk-UA" sz="2400" dirty="0">
                <a:latin typeface="Times New Roman" pitchFamily="18" charset="0"/>
              </a:rPr>
              <a:t>Частка ввезених і вивезених портфельних інвестицій у ВВП – 9,12%;</a:t>
            </a:r>
          </a:p>
          <a:p>
            <a:pPr>
              <a:lnSpc>
                <a:spcPct val="80000"/>
              </a:lnSpc>
            </a:pPr>
            <a:r>
              <a:rPr lang="uk-UA" sz="2400" dirty="0">
                <a:latin typeface="Times New Roman" pitchFamily="18" charset="0"/>
              </a:rPr>
              <a:t>Компенсація зайнятим нерезидентам, інвестиційний дохід від зовнішніх активів резидентів, компенсація резидентам, що працюють за кордоном, інвестиційний дохід від вітчизняних активів, що перебувають у власності нерезидентів як відсоток від ВВП – 9,12%.</a:t>
            </a:r>
          </a:p>
          <a:p>
            <a:pPr>
              <a:lnSpc>
                <a:spcPct val="80000"/>
              </a:lnSpc>
            </a:pPr>
            <a:endParaRPr lang="ru-RU" sz="2000" dirty="0">
              <a:latin typeface="Times New Roman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76288" y="4941888"/>
            <a:ext cx="8497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uk-UA" sz="2400" dirty="0">
                <a:latin typeface="Times New Roman" pitchFamily="18" charset="0"/>
              </a:rPr>
              <a:t>Є частиною індексу </a:t>
            </a:r>
            <a:r>
              <a:rPr lang="en-US" sz="2400" dirty="0">
                <a:latin typeface="Times New Roman" pitchFamily="18" charset="0"/>
              </a:rPr>
              <a:t>KOF</a:t>
            </a:r>
            <a:r>
              <a:rPr lang="ru-RU" sz="2400" dirty="0">
                <a:latin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</a:rPr>
              <a:t>який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складається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ще</a:t>
            </a:r>
            <a:r>
              <a:rPr lang="ru-RU" sz="2400" dirty="0">
                <a:latin typeface="Times New Roman" pitchFamily="18" charset="0"/>
              </a:rPr>
              <a:t> з </a:t>
            </a:r>
            <a:r>
              <a:rPr lang="ru-RU" sz="2400" dirty="0" err="1">
                <a:latin typeface="Times New Roman" pitchFamily="18" charset="0"/>
              </a:rPr>
              <a:t>індексу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соціальної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глобалізації</a:t>
            </a:r>
            <a:r>
              <a:rPr lang="ru-RU" sz="2400" dirty="0">
                <a:latin typeface="Times New Roman" pitchFamily="18" charset="0"/>
              </a:rPr>
              <a:t> та </a:t>
            </a:r>
            <a:r>
              <a:rPr lang="ru-RU" sz="2400" dirty="0" err="1">
                <a:latin typeface="Times New Roman" pitchFamily="18" charset="0"/>
              </a:rPr>
              <a:t>індексу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політичної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глобалізації</a:t>
            </a: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1032</TotalTime>
  <Words>1468</Words>
  <Application>Microsoft Office PowerPoint</Application>
  <PresentationFormat>Лист A4 (210x297 мм)</PresentationFormat>
  <Paragraphs>166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Times New Roman</vt:lpstr>
      <vt:lpstr>Arial</vt:lpstr>
      <vt:lpstr>Wingdings</vt:lpstr>
      <vt:lpstr>Arial Black</vt:lpstr>
      <vt:lpstr>Verdana</vt:lpstr>
      <vt:lpstr>Tahoma</vt:lpstr>
      <vt:lpstr>Times New Roman CYR</vt:lpstr>
      <vt:lpstr>Symbol</vt:lpstr>
      <vt:lpstr>Скругленный</vt:lpstr>
      <vt:lpstr>Презентация PowerPoint</vt:lpstr>
      <vt:lpstr>Презентация PowerPoint</vt:lpstr>
      <vt:lpstr>Глобалізаційні теорії</vt:lpstr>
      <vt:lpstr>Презентация PowerPoint</vt:lpstr>
      <vt:lpstr>Презентация PowerPoint</vt:lpstr>
      <vt:lpstr>Презентация PowerPoint</vt:lpstr>
      <vt:lpstr>Ознаки глобалізації</vt:lpstr>
      <vt:lpstr>Форми прояву економічної глобалізації</vt:lpstr>
      <vt:lpstr>Індекс економічної глобалізації</vt:lpstr>
      <vt:lpstr>Неоднозначність глобалізації</vt:lpstr>
      <vt:lpstr>Економічні складові глобалізації</vt:lpstr>
      <vt:lpstr>Презентация PowerPoint</vt:lpstr>
      <vt:lpstr>Відкритість економіки</vt:lpstr>
      <vt:lpstr>Негативні наслідки глобалізації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Международное сотрудничество в решении глобальных проблем современности</dc:title>
  <dc:creator>Кочев Геннадій</dc:creator>
  <cp:lastModifiedBy>Gennadiy</cp:lastModifiedBy>
  <cp:lastPrinted>2002-12-09T07:28:46Z</cp:lastPrinted>
  <dcterms:created xsi:type="dcterms:W3CDTF">2002-12-09T06:25:29Z</dcterms:created>
  <dcterms:modified xsi:type="dcterms:W3CDTF">2021-12-09T17:18:51Z</dcterms:modified>
</cp:coreProperties>
</file>