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66CCFF"/>
    <a:srgbClr val="FF7C80"/>
    <a:srgbClr val="99FFCC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2124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5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843F2-2BE9-4166-902A-0FE648A76B98}" type="datetimeFigureOut">
              <a:rPr lang="ru-RU"/>
              <a:pPr>
                <a:defRPr/>
              </a:pPr>
              <a:t>09.12.2021</a:t>
            </a:fld>
            <a:endParaRPr lang="ru-RU"/>
          </a:p>
        </p:txBody>
      </p:sp>
      <p:sp>
        <p:nvSpPr>
          <p:cNvPr id="16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C6A1EEE-B2DD-4BE1-9CC3-605FFE663F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859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345E1-74FB-4E51-B921-274E340F9B59}" type="datetimeFigureOut">
              <a:rPr lang="ru-RU"/>
              <a:pPr>
                <a:defRPr/>
              </a:pPr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B4FFB-5A16-40F6-B308-F201014278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8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4660F-2E28-424C-9B71-06E936F963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E8C64-4E99-41B5-B500-ED9683241351}" type="datetimeFigureOut">
              <a:rPr lang="ru-RU"/>
              <a:pPr>
                <a:defRPr/>
              </a:pPr>
              <a:t>09.12.2021</a:t>
            </a:fld>
            <a:endParaRPr lang="ru-RU"/>
          </a:p>
        </p:txBody>
      </p:sp>
      <p:sp>
        <p:nvSpPr>
          <p:cNvPr id="1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605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DAAEC-57BC-4A6D-9AA7-B3BEB5472743}" type="datetimeFigureOut">
              <a:rPr lang="ru-RU"/>
              <a:pPr>
                <a:defRPr/>
              </a:pPr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85AF5-AD65-4F7D-933B-0FF2EBA22A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707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C4441-BE3C-46F6-ACD9-E6DC5A326ADA}" type="datetimeFigureOut">
              <a:rPr lang="ru-RU"/>
              <a:pPr>
                <a:defRPr/>
              </a:pPr>
              <a:t>09.12.2021</a:t>
            </a:fld>
            <a:endParaRPr lang="ru-RU"/>
          </a:p>
        </p:txBody>
      </p:sp>
      <p:sp>
        <p:nvSpPr>
          <p:cNvPr id="1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9C98360-8164-4B88-AC3B-0452B50749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652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BACAE-74CE-43F2-B374-5BB90E8048AA}" type="datetimeFigureOut">
              <a:rPr lang="ru-RU"/>
              <a:pPr>
                <a:defRPr/>
              </a:pPr>
              <a:t>09.12.2021</a:t>
            </a:fld>
            <a:endParaRPr 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D396D-34C9-4B18-9096-8334C09E62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057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  <a:latin typeface="Times New Roman" pitchFamily="18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>
                <a:latin typeface="Times New Roman" pitchFamily="18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8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4D202-AA51-4504-8869-26869527996A}" type="datetimeFigureOut">
              <a:rPr lang="ru-RU"/>
              <a:pPr>
                <a:defRPr/>
              </a:pPr>
              <a:t>09.12.2021</a:t>
            </a:fld>
            <a:endParaRPr lang="ru-RU"/>
          </a:p>
        </p:txBody>
      </p:sp>
      <p:sp>
        <p:nvSpPr>
          <p:cNvPr id="19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32DF831F-A546-43E6-BDED-C897FA2DA9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302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6E97-7D10-49B3-B4A9-5A63FAE4B860}" type="datetimeFigureOut">
              <a:rPr lang="ru-RU"/>
              <a:pPr>
                <a:defRPr/>
              </a:pPr>
              <a:t>09.12.2021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7D115-B4E4-4F70-A015-C9D6168D6D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790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3" name="Прямоугольник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8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7EB8E-6644-427B-B20F-3021D569C4F8}" type="datetimeFigureOut">
              <a:rPr lang="ru-RU"/>
              <a:pPr>
                <a:defRPr/>
              </a:pPr>
              <a:t>09.12.2021</a:t>
            </a:fld>
            <a:endParaRPr lang="ru-RU"/>
          </a:p>
        </p:txBody>
      </p:sp>
      <p:sp>
        <p:nvSpPr>
          <p:cNvPr id="9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90C5068-E9C7-46EC-86EC-130517CABF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560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6" name="Номер слайда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3C73766-0BD1-4BD0-8269-F5D63E3813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7" name="Дата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F805C-216A-493B-89A3-62E280AC81E6}" type="datetimeFigureOut">
              <a:rPr lang="ru-RU"/>
              <a:pPr>
                <a:defRPr/>
              </a:pPr>
              <a:t>09.12.2021</a:t>
            </a:fld>
            <a:endParaRPr lang="ru-RU"/>
          </a:p>
        </p:txBody>
      </p:sp>
      <p:sp>
        <p:nvSpPr>
          <p:cNvPr id="18" name="Нижний колонтитул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830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Номер слайда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1ACDD-8FF9-4B52-B559-54B647C8DE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7" name="Дата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4CF48-8357-40C6-96E7-1C25DB95DCD8}" type="datetimeFigureOut">
              <a:rPr lang="ru-RU"/>
              <a:pPr>
                <a:defRPr/>
              </a:pPr>
              <a:t>09.12.2021</a:t>
            </a:fld>
            <a:endParaRPr lang="ru-RU"/>
          </a:p>
        </p:txBody>
      </p:sp>
      <p:sp>
        <p:nvSpPr>
          <p:cNvPr id="18" name="Нижний колонтитул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341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0AA5D5A-AF4F-4989-BEB1-D84BDDD3CF78}" type="datetimeFigureOut">
              <a:rPr lang="ru-RU" smtClean="0"/>
              <a:pPr>
                <a:defRPr/>
              </a:pPr>
              <a:t>09.12.2021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accent3">
                    <a:shade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F4A296E-57A6-4992-8E21-9BF95960F59F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038" name="Заголовок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  <a:endParaRPr lang="en-US" dirty="0" smtClean="0"/>
          </a:p>
        </p:txBody>
      </p:sp>
      <p:sp>
        <p:nvSpPr>
          <p:cNvPr id="1039" name="Текст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CBA523"/>
          </a:solidFill>
          <a:latin typeface="Times New Roman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CBA523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CBA523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CBA523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CBA523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CBA523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CBA523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CBA523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CBA523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Times New Roman" pitchFamily="18" charset="0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E7BC29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B55475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Times New Roman" pitchFamily="18" charset="0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9C85C0"/>
        </a:buClr>
        <a:buChar char="•"/>
        <a:defRPr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50" y="142875"/>
            <a:ext cx="871537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800" b="1" dirty="0" smtClean="0">
                <a:ln/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КПІ ім. І. Сікорського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800" b="1" dirty="0" smtClean="0">
                <a:ln/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Факультет інформатики та обчислювальної техніки</a:t>
            </a:r>
            <a:r>
              <a:rPr lang="uk-UA" sz="2800" b="1" dirty="0">
                <a:ln/>
                <a:solidFill>
                  <a:schemeClr val="tx2">
                    <a:lumMod val="10000"/>
                  </a:schemeClr>
                </a:solidFill>
                <a:latin typeface="Cambria" pitchFamily="18" charset="0"/>
              </a:rPr>
              <a:t/>
            </a:r>
            <a:br>
              <a:rPr lang="uk-UA" sz="2800" b="1" dirty="0">
                <a:ln/>
                <a:solidFill>
                  <a:schemeClr val="tx2">
                    <a:lumMod val="10000"/>
                  </a:schemeClr>
                </a:solidFill>
                <a:latin typeface="Cambria" pitchFamily="18" charset="0"/>
              </a:rPr>
            </a:br>
            <a:endParaRPr lang="ru-RU" sz="2800" b="1" dirty="0">
              <a:solidFill>
                <a:schemeClr val="tx2">
                  <a:lumMod val="10000"/>
                </a:schemeClr>
              </a:solidFill>
              <a:latin typeface="Cambria" pitchFamily="18" charset="0"/>
            </a:endParaRPr>
          </a:p>
        </p:txBody>
      </p:sp>
      <p:sp>
        <p:nvSpPr>
          <p:cNvPr id="13315" name="Прямоугольник 4"/>
          <p:cNvSpPr>
            <a:spLocks noChangeArrowheads="1"/>
          </p:cNvSpPr>
          <p:nvPr/>
        </p:nvSpPr>
        <p:spPr bwMode="auto">
          <a:xfrm>
            <a:off x="4429125" y="5072063"/>
            <a:ext cx="4572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Виконав:</a:t>
            </a:r>
          </a:p>
          <a:p>
            <a:pPr algn="r"/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тудент групи ІП-91</a:t>
            </a:r>
          </a:p>
          <a:p>
            <a:pPr algn="r"/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Кочев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Геннадій</a:t>
            </a:r>
            <a:endParaRPr lang="uk-UA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83402" y="2357430"/>
            <a:ext cx="6740563" cy="193899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Цивільно-правові</a:t>
            </a:r>
            <a:r>
              <a:rPr lang="ru-RU" sz="6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договори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Горизонтальный свиток 1"/>
          <p:cNvSpPr/>
          <p:nvPr/>
        </p:nvSpPr>
        <p:spPr>
          <a:xfrm>
            <a:off x="642910" y="214290"/>
            <a:ext cx="8001056" cy="1000132"/>
          </a:xfrm>
          <a:prstGeom prst="horizontalScroll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4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Види договорів</a:t>
            </a:r>
            <a:endParaRPr lang="ru-RU" sz="44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428750" y="1428750"/>
            <a:ext cx="6429375" cy="71437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uk-UA" sz="2400" dirty="0">
                <a:solidFill>
                  <a:schemeClr val="tx1"/>
                </a:solidFill>
                <a:latin typeface="Times New Roman" pitchFamily="18" charset="0"/>
              </a:rPr>
              <a:t>За своєю формою договори можуть бути</a:t>
            </a:r>
            <a:endParaRPr lang="ru-RU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14375" y="2786063"/>
            <a:ext cx="2857500" cy="85725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uk-UA" sz="2400" dirty="0">
                <a:solidFill>
                  <a:schemeClr val="tx1"/>
                </a:solidFill>
                <a:latin typeface="Times New Roman" pitchFamily="18" charset="0"/>
              </a:rPr>
              <a:t>Усні</a:t>
            </a:r>
            <a:endParaRPr lang="ru-RU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572125" y="2786063"/>
            <a:ext cx="2857500" cy="85725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uk-UA" sz="2400" dirty="0">
                <a:solidFill>
                  <a:schemeClr val="tx1"/>
                </a:solidFill>
                <a:latin typeface="Times New Roman" pitchFamily="18" charset="0"/>
              </a:rPr>
              <a:t>Письмові</a:t>
            </a:r>
            <a:endParaRPr lang="ru-RU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714625" y="4214813"/>
            <a:ext cx="2857500" cy="8572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Прості</a:t>
            </a:r>
            <a:r>
              <a:rPr lang="ru-RU" sz="2400" dirty="0">
                <a:latin typeface="Times New Roman" pitchFamily="18" charset="0"/>
              </a:rPr>
              <a:t> </a:t>
            </a:r>
            <a:endParaRPr lang="ru-RU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072188" y="4214813"/>
            <a:ext cx="2857500" cy="8572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Нотаріально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посвідчені</a:t>
            </a:r>
            <a:endParaRPr lang="ru-RU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9" name="Прямая со стрелкой 8"/>
          <p:cNvCxnSpPr>
            <a:stCxn id="3" idx="2"/>
            <a:endCxn id="4" idx="0"/>
          </p:cNvCxnSpPr>
          <p:nvPr/>
        </p:nvCxnSpPr>
        <p:spPr>
          <a:xfrm rot="5400000">
            <a:off x="3071813" y="1214437"/>
            <a:ext cx="642938" cy="250031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3" idx="2"/>
            <a:endCxn id="5" idx="0"/>
          </p:cNvCxnSpPr>
          <p:nvPr/>
        </p:nvCxnSpPr>
        <p:spPr>
          <a:xfrm rot="16200000" flipH="1">
            <a:off x="5500688" y="1285875"/>
            <a:ext cx="642938" cy="235743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2"/>
            <a:endCxn id="6" idx="0"/>
          </p:cNvCxnSpPr>
          <p:nvPr/>
        </p:nvCxnSpPr>
        <p:spPr>
          <a:xfrm rot="5400000">
            <a:off x="5286375" y="2500313"/>
            <a:ext cx="571500" cy="285750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2"/>
            <a:endCxn id="7" idx="0"/>
          </p:cNvCxnSpPr>
          <p:nvPr/>
        </p:nvCxnSpPr>
        <p:spPr>
          <a:xfrm rot="16200000" flipH="1">
            <a:off x="6965157" y="3679031"/>
            <a:ext cx="571500" cy="50006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Горизонтальный свиток 1"/>
          <p:cNvSpPr/>
          <p:nvPr/>
        </p:nvSpPr>
        <p:spPr>
          <a:xfrm>
            <a:off x="642910" y="214290"/>
            <a:ext cx="8001056" cy="1000132"/>
          </a:xfrm>
          <a:prstGeom prst="horizontalScroll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4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Види договорів</a:t>
            </a:r>
            <a:endParaRPr lang="ru-RU" sz="44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42875" y="1428750"/>
            <a:ext cx="8858250" cy="2357438"/>
          </a:xfrm>
          <a:prstGeom prst="roundRect">
            <a:avLst/>
          </a:prstGeom>
          <a:solidFill>
            <a:srgbClr val="FF7C80"/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За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загальним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правилом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вибір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форми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договору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залежить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від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бажання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осіб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що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його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укладають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.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Однак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у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ряді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випадків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закон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вимагає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щоб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договори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були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укладені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в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певній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формі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.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Якщо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для договору не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встановлено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такої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форми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він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вважається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укладеним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поки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поведінка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осіб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свідчить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про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їхню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волю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укласти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договір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. </a:t>
            </a:r>
            <a:endParaRPr lang="ru-RU" dirty="0"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Горизонтальный свиток 1"/>
          <p:cNvSpPr/>
          <p:nvPr/>
        </p:nvSpPr>
        <p:spPr>
          <a:xfrm>
            <a:off x="642910" y="214290"/>
            <a:ext cx="8001056" cy="1000132"/>
          </a:xfrm>
          <a:prstGeom prst="horizontalScroll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4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Види договорів</a:t>
            </a:r>
            <a:endParaRPr lang="ru-RU" sz="44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42875" y="1357313"/>
            <a:ext cx="4214813" cy="25717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 sz="2400" dirty="0">
              <a:latin typeface="Times New Roman" pitchFamily="18" charset="0"/>
            </a:endParaRPr>
          </a:p>
          <a:p>
            <a:pPr algn="ctr">
              <a:defRPr/>
            </a:pPr>
            <a:r>
              <a:rPr lang="ru-RU" sz="2400" b="1" dirty="0" err="1">
                <a:latin typeface="Times New Roman" pitchFamily="18" charset="0"/>
              </a:rPr>
              <a:t>Усна</a:t>
            </a:r>
            <a:r>
              <a:rPr lang="ru-RU" sz="2400" b="1" dirty="0">
                <a:latin typeface="Times New Roman" pitchFamily="18" charset="0"/>
              </a:rPr>
              <a:t> форма </a:t>
            </a:r>
            <a:r>
              <a:rPr lang="ru-RU" sz="2400" dirty="0" err="1">
                <a:latin typeface="Times New Roman" pitchFamily="18" charset="0"/>
              </a:rPr>
              <a:t>допускається</a:t>
            </a:r>
            <a:r>
              <a:rPr lang="ru-RU" sz="2400" dirty="0">
                <a:latin typeface="Times New Roman" pitchFamily="18" charset="0"/>
              </a:rPr>
              <a:t> в договорах, </a:t>
            </a:r>
            <a:r>
              <a:rPr lang="ru-RU" sz="2400" dirty="0" err="1">
                <a:latin typeface="Times New Roman" pitchFamily="18" charset="0"/>
              </a:rPr>
              <a:t>що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виконуються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під</a:t>
            </a:r>
            <a:r>
              <a:rPr lang="ru-RU" sz="2400" dirty="0">
                <a:latin typeface="Times New Roman" pitchFamily="18" charset="0"/>
              </a:rPr>
              <a:t> час </a:t>
            </a:r>
            <a:r>
              <a:rPr lang="ru-RU" sz="2400" dirty="0" err="1">
                <a:latin typeface="Times New Roman" pitchFamily="18" charset="0"/>
              </a:rPr>
              <a:t>їх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укладання</a:t>
            </a:r>
            <a:r>
              <a:rPr lang="ru-RU" sz="2400" dirty="0">
                <a:latin typeface="Times New Roman" pitchFamily="18" charset="0"/>
              </a:rPr>
              <a:t>, </a:t>
            </a:r>
            <a:r>
              <a:rPr lang="ru-RU" sz="2400" dirty="0" err="1">
                <a:latin typeface="Times New Roman" pitchFamily="18" charset="0"/>
              </a:rPr>
              <a:t>якщо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інше</a:t>
            </a:r>
            <a:r>
              <a:rPr lang="ru-RU" sz="2400" dirty="0">
                <a:latin typeface="Times New Roman" pitchFamily="18" charset="0"/>
              </a:rPr>
              <a:t> не </a:t>
            </a:r>
            <a:r>
              <a:rPr lang="ru-RU" sz="2400" dirty="0" err="1">
                <a:latin typeface="Times New Roman" pitchFamily="18" charset="0"/>
              </a:rPr>
              <a:t>встановлено</a:t>
            </a:r>
            <a:r>
              <a:rPr lang="ru-RU" sz="2400" dirty="0">
                <a:latin typeface="Times New Roman" pitchFamily="18" charset="0"/>
              </a:rPr>
              <a:t> законом.</a:t>
            </a:r>
          </a:p>
          <a:p>
            <a:pPr algn="ctr">
              <a:defRPr/>
            </a:pPr>
            <a:endParaRPr lang="ru-RU" sz="2400" dirty="0">
              <a:latin typeface="Times New Roman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572000" y="3786188"/>
            <a:ext cx="4429125" cy="28575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 sz="2400" dirty="0">
              <a:latin typeface="Times New Roman" pitchFamily="18" charset="0"/>
            </a:endParaRPr>
          </a:p>
          <a:p>
            <a:pPr algn="ctr">
              <a:defRPr/>
            </a:pPr>
            <a:r>
              <a:rPr lang="ru-RU" sz="2400" b="1" dirty="0">
                <a:latin typeface="Times New Roman" pitchFamily="18" charset="0"/>
              </a:rPr>
              <a:t>Проста </a:t>
            </a:r>
            <a:r>
              <a:rPr lang="ru-RU" sz="2400" b="1" dirty="0" err="1">
                <a:latin typeface="Times New Roman" pitchFamily="18" charset="0"/>
              </a:rPr>
              <a:t>письмова</a:t>
            </a:r>
            <a:r>
              <a:rPr lang="ru-RU" sz="2400" b="1" dirty="0">
                <a:latin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</a:rPr>
              <a:t>форма </a:t>
            </a:r>
            <a:r>
              <a:rPr lang="ru-RU" sz="2400" dirty="0" err="1">
                <a:latin typeface="Times New Roman" pitchFamily="18" charset="0"/>
              </a:rPr>
              <a:t>застосовується</a:t>
            </a:r>
            <a:r>
              <a:rPr lang="ru-RU" sz="2400" dirty="0">
                <a:latin typeface="Times New Roman" pitchFamily="18" charset="0"/>
              </a:rPr>
              <a:t> в </a:t>
            </a:r>
            <a:r>
              <a:rPr lang="ru-RU" sz="2400" dirty="0" err="1">
                <a:latin typeface="Times New Roman" pitchFamily="18" charset="0"/>
              </a:rPr>
              <a:t>разі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укладення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договорів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між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юридичними</a:t>
            </a:r>
            <a:r>
              <a:rPr lang="ru-RU" sz="2400" dirty="0">
                <a:latin typeface="Times New Roman" pitchFamily="18" charset="0"/>
              </a:rPr>
              <a:t> особами, </a:t>
            </a:r>
            <a:r>
              <a:rPr lang="ru-RU" sz="2400" dirty="0" err="1">
                <a:latin typeface="Times New Roman" pitchFamily="18" charset="0"/>
              </a:rPr>
              <a:t>крім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договорів</a:t>
            </a:r>
            <a:r>
              <a:rPr lang="ru-RU" sz="2400" dirty="0">
                <a:latin typeface="Times New Roman" pitchFamily="18" charset="0"/>
              </a:rPr>
              <a:t>, </a:t>
            </a:r>
            <a:r>
              <a:rPr lang="ru-RU" sz="2400" dirty="0" err="1">
                <a:latin typeface="Times New Roman" pitchFamily="18" charset="0"/>
              </a:rPr>
              <a:t>що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виконуються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під</a:t>
            </a:r>
            <a:r>
              <a:rPr lang="ru-RU" sz="2400" dirty="0">
                <a:latin typeface="Times New Roman" pitchFamily="18" charset="0"/>
              </a:rPr>
              <a:t> час </a:t>
            </a:r>
            <a:r>
              <a:rPr lang="ru-RU" sz="2400" dirty="0" err="1">
                <a:latin typeface="Times New Roman" pitchFamily="18" charset="0"/>
              </a:rPr>
              <a:t>їх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укладення</a:t>
            </a:r>
            <a:r>
              <a:rPr lang="ru-RU" sz="2400" dirty="0">
                <a:latin typeface="Times New Roman" pitchFamily="18" charset="0"/>
              </a:rPr>
              <a:t>. </a:t>
            </a:r>
          </a:p>
          <a:p>
            <a:pPr algn="ctr">
              <a:defRPr/>
            </a:pPr>
            <a:endParaRPr lang="ru-RU" sz="2400" dirty="0"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Горизонтальный свиток 1"/>
          <p:cNvSpPr/>
          <p:nvPr/>
        </p:nvSpPr>
        <p:spPr>
          <a:xfrm>
            <a:off x="642910" y="214290"/>
            <a:ext cx="8001056" cy="1000132"/>
          </a:xfrm>
          <a:prstGeom prst="horizontalScroll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4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Види договорів</a:t>
            </a:r>
            <a:endParaRPr lang="ru-RU" sz="44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42875" y="1357313"/>
            <a:ext cx="4786313" cy="5286375"/>
          </a:xfrm>
          <a:prstGeom prst="roundRect">
            <a:avLst/>
          </a:prstGeom>
          <a:solidFill>
            <a:srgbClr val="66CCFF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400" dirty="0">
              <a:solidFill>
                <a:schemeClr val="tx1"/>
              </a:solidFill>
              <a:latin typeface="Times New Roman" pitchFamily="18" charset="0"/>
            </a:endParaRPr>
          </a:p>
          <a:p>
            <a:pPr algn="ctr">
              <a:defRPr/>
            </a:pP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Нотаріальне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посвідчення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письмових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договорів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обов’язкове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у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випадках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передбачених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у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законі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.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Таке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посвідчення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здійснюється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нотаріусом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або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іншою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посадовою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особою, яка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відповідно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до закону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має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право на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вчинення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даної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нотаріальної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дії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шляхом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вчинення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на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документі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, в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якому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викладено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текст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правочину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посвідчувального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напису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. </a:t>
            </a:r>
          </a:p>
          <a:p>
            <a:pPr algn="ctr">
              <a:defRPr/>
            </a:pPr>
            <a:endParaRPr lang="ru-RU" dirty="0"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Горизонтальный свиток 1"/>
          <p:cNvSpPr/>
          <p:nvPr/>
        </p:nvSpPr>
        <p:spPr>
          <a:xfrm>
            <a:off x="642910" y="214290"/>
            <a:ext cx="8001056" cy="1000132"/>
          </a:xfrm>
          <a:prstGeom prst="horizontalScroll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4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Укладання договору</a:t>
            </a:r>
            <a:endParaRPr lang="ru-RU" sz="44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195736" y="1988840"/>
            <a:ext cx="4500563" cy="2500313"/>
          </a:xfrm>
          <a:prstGeom prst="roundRect">
            <a:avLst/>
          </a:prstGeom>
          <a:solidFill>
            <a:srgbClr val="CC99FF"/>
          </a:solidFill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400" dirty="0">
              <a:solidFill>
                <a:schemeClr val="tx1"/>
              </a:solidFill>
              <a:latin typeface="Times New Roman" pitchFamily="18" charset="0"/>
            </a:endParaRPr>
          </a:p>
          <a:p>
            <a:pPr algn="ctr">
              <a:defRPr/>
            </a:pP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Договiр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вважається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</a:rPr>
              <a:t>укладеним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коли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сторони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досягли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згоди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по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всiх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суттєвих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умовах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угоду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належним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чином оформили.</a:t>
            </a:r>
          </a:p>
          <a:p>
            <a:pPr algn="ctr">
              <a:defRPr/>
            </a:pPr>
            <a:endParaRPr lang="ru-RU" dirty="0"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Горизонтальный свиток 1"/>
          <p:cNvSpPr/>
          <p:nvPr/>
        </p:nvSpPr>
        <p:spPr>
          <a:xfrm>
            <a:off x="642910" y="214290"/>
            <a:ext cx="8001056" cy="1000132"/>
          </a:xfrm>
          <a:prstGeom prst="horizontalScroll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4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Укладання договору</a:t>
            </a:r>
            <a:endParaRPr lang="ru-RU" sz="44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785813" y="1500188"/>
            <a:ext cx="7643812" cy="9286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У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процесі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укладення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договору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розрiзняють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двi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стадiї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4313" y="3214688"/>
            <a:ext cx="3286125" cy="20716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пропозицiя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укласти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договiр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(оферта)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715000" y="3214688"/>
            <a:ext cx="3214688" cy="20716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прийняття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пропозицiї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(акцепт)</a:t>
            </a:r>
          </a:p>
        </p:txBody>
      </p:sp>
      <p:cxnSp>
        <p:nvCxnSpPr>
          <p:cNvPr id="8" name="Прямая со стрелкой 7"/>
          <p:cNvCxnSpPr>
            <a:stCxn id="3" idx="2"/>
            <a:endCxn id="5" idx="0"/>
          </p:cNvCxnSpPr>
          <p:nvPr/>
        </p:nvCxnSpPr>
        <p:spPr>
          <a:xfrm rot="5400000">
            <a:off x="2840037" y="1446213"/>
            <a:ext cx="785813" cy="275113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3" idx="2"/>
            <a:endCxn id="6" idx="0"/>
          </p:cNvCxnSpPr>
          <p:nvPr/>
        </p:nvCxnSpPr>
        <p:spPr>
          <a:xfrm rot="16200000" flipH="1">
            <a:off x="5572919" y="1464469"/>
            <a:ext cx="785813" cy="271462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Горизонтальный свиток 1"/>
          <p:cNvSpPr/>
          <p:nvPr/>
        </p:nvSpPr>
        <p:spPr>
          <a:xfrm>
            <a:off x="642910" y="214290"/>
            <a:ext cx="8001056" cy="1000132"/>
          </a:xfrm>
          <a:prstGeom prst="horizontalScroll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4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Функції договору</a:t>
            </a:r>
            <a:endParaRPr lang="ru-RU" sz="44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14313" y="1500188"/>
            <a:ext cx="8715375" cy="135731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Функція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договору —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це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не форма, а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певний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вид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дій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названого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юридичного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факту на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суспільні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відносини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627274" y="2857501"/>
            <a:ext cx="5889451" cy="33078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400" dirty="0">
              <a:solidFill>
                <a:schemeClr val="tx1"/>
              </a:solidFill>
              <a:latin typeface="Times New Roman" pitchFamily="18" charset="0"/>
            </a:endParaRPr>
          </a:p>
          <a:p>
            <a:pPr algn="ctr">
              <a:defRPr/>
            </a:pP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У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функціях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договору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поєднуються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вияв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головних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цілей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, основного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призначення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договору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його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вплив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на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суспільні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відносини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бо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без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використання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цієї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форми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для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конкретних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правовідносин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не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може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виявитися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головне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призначення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цієї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категорії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pPr algn="ctr">
              <a:defRPr/>
            </a:pPr>
            <a:endParaRPr lang="ru-RU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Горизонтальный свиток 1"/>
          <p:cNvSpPr/>
          <p:nvPr/>
        </p:nvSpPr>
        <p:spPr>
          <a:xfrm>
            <a:off x="642910" y="214290"/>
            <a:ext cx="8001056" cy="1000132"/>
          </a:xfrm>
          <a:prstGeom prst="horizontalScroll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4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Функції договору</a:t>
            </a:r>
            <a:endParaRPr lang="ru-RU" sz="44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000125" y="1785938"/>
            <a:ext cx="7286625" cy="18573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400" dirty="0">
              <a:solidFill>
                <a:schemeClr val="tx1"/>
              </a:solidFill>
              <a:latin typeface="Times New Roman" pitchFamily="18" charset="0"/>
            </a:endParaRPr>
          </a:p>
          <a:p>
            <a:pPr algn="ctr">
              <a:defRPr/>
            </a:pP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</a:rPr>
              <a:t>Ініціативна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</a:rPr>
              <a:t>функція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договору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полягає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в тому,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що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як результат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погодження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волі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сторін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договір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є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водночас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актом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вияву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ініціативи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реалізації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диспозитивності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учасників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договору.</a:t>
            </a:r>
          </a:p>
          <a:p>
            <a:pPr algn="ctr">
              <a:defRPr/>
            </a:pPr>
            <a:endParaRPr lang="ru-RU" dirty="0">
              <a:latin typeface="Times New Roman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92968" y="4071938"/>
            <a:ext cx="7500938" cy="19288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400" dirty="0">
              <a:solidFill>
                <a:schemeClr val="tx1"/>
              </a:solidFill>
              <a:latin typeface="Times New Roman" pitchFamily="18" charset="0"/>
            </a:endParaRPr>
          </a:p>
          <a:p>
            <a:pPr algn="ctr">
              <a:defRPr/>
            </a:pP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</a:rPr>
              <a:t>Програмна-координаційна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</a:rPr>
              <a:t>функція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означає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що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договір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є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своєрідною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програмою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поведінки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його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учасників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один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щодо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одного та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засобом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координації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цієї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поведінки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сторін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на засадах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рівності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диспозитивності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та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ініціативи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pPr algn="ctr">
              <a:defRPr/>
            </a:pPr>
            <a:endParaRPr lang="ru-RU" dirty="0"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Горизонтальный свиток 1"/>
          <p:cNvSpPr/>
          <p:nvPr/>
        </p:nvSpPr>
        <p:spPr>
          <a:xfrm>
            <a:off x="642910" y="214290"/>
            <a:ext cx="8001056" cy="1000132"/>
          </a:xfrm>
          <a:prstGeom prst="horizontalScroll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4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Функції договору</a:t>
            </a:r>
            <a:endParaRPr lang="ru-RU" sz="44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000125" y="1428749"/>
            <a:ext cx="7286625" cy="27146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400" dirty="0">
              <a:solidFill>
                <a:schemeClr val="tx1"/>
              </a:solidFill>
              <a:latin typeface="Times New Roman" pitchFamily="18" charset="0"/>
            </a:endParaRPr>
          </a:p>
          <a:p>
            <a:pPr algn="ctr">
              <a:defRPr/>
            </a:pP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</a:rPr>
              <a:t>Інформаційна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</a:rPr>
              <a:t>функція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виявляється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в тому,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що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завдяки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чітко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сформульованим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умовам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договір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містить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певну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інформацію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, яка в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разі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спору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може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бути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врахована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юрисдикційним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органом для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правильної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кваліфікації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взаємовідносин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сторін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прийняття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законного та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обгрунтованого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рішення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з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цього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спору.</a:t>
            </a:r>
          </a:p>
          <a:p>
            <a:pPr algn="ctr">
              <a:defRPr/>
            </a:pPr>
            <a:endParaRPr lang="ru-RU" dirty="0">
              <a:latin typeface="Times New Roman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28688" y="4365104"/>
            <a:ext cx="7429500" cy="19288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400" dirty="0">
              <a:solidFill>
                <a:schemeClr val="tx1"/>
              </a:solidFill>
              <a:latin typeface="Times New Roman" pitchFamily="18" charset="0"/>
            </a:endParaRPr>
          </a:p>
          <a:p>
            <a:pPr algn="ctr">
              <a:defRPr/>
            </a:pP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</a:rPr>
              <a:t>Гарантійна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</a:rPr>
              <a:t>функція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зводиться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до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залучення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для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стимулювання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належного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виконання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зобов'язань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системи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забезпечувальних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засобів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які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також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набувають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договірної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форми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pPr algn="ctr">
              <a:defRPr/>
            </a:pPr>
            <a:endParaRPr lang="ru-RU" dirty="0"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Горизонтальный свиток 1"/>
          <p:cNvSpPr/>
          <p:nvPr/>
        </p:nvSpPr>
        <p:spPr>
          <a:xfrm>
            <a:off x="642910" y="214290"/>
            <a:ext cx="8001056" cy="1000132"/>
          </a:xfrm>
          <a:prstGeom prst="horizontalScroll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4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Функції договору</a:t>
            </a:r>
            <a:endParaRPr lang="ru-RU" sz="44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928688" y="1785938"/>
            <a:ext cx="7500937" cy="21431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400" b="1" dirty="0">
              <a:solidFill>
                <a:schemeClr val="tx1"/>
              </a:solidFill>
              <a:latin typeface="Times New Roman" pitchFamily="18" charset="0"/>
            </a:endParaRPr>
          </a:p>
          <a:p>
            <a:pPr algn="ctr">
              <a:defRPr/>
            </a:pP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</a:rPr>
              <a:t>Захисна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</a:rPr>
              <a:t>функція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полягає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в тому,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що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завдяки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договору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включається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в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дію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механізм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захисту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порушених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прав шляхом примусу до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виконання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обов'язку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в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натурі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відшкодування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збитків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застосування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заходів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оперативного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впливу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тощо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pPr algn="ctr">
              <a:defRPr/>
            </a:pPr>
            <a:endParaRPr lang="ru-RU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22881" y="214290"/>
            <a:ext cx="2254142" cy="110799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План</a:t>
            </a:r>
            <a:endParaRPr lang="ru-RU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14437" y="1714500"/>
            <a:ext cx="6929437" cy="5715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Поняття договору.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214438" y="2434347"/>
            <a:ext cx="6929437" cy="5715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Умови договору.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214438" y="3143250"/>
            <a:ext cx="6929437" cy="5715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Види договорів.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229142" y="3967212"/>
            <a:ext cx="6929437" cy="5715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Укладання договору.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229142" y="4786313"/>
            <a:ext cx="6929438" cy="5715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Функції договору.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46695" y="2143116"/>
            <a:ext cx="7046864" cy="120032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7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</a:rPr>
              <a:t>Дякую</a:t>
            </a:r>
            <a:r>
              <a:rPr lang="ru-RU" sz="7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</a:rPr>
              <a:t> за </a:t>
            </a:r>
            <a:r>
              <a:rPr lang="ru-RU" sz="7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</a:rPr>
              <a:t>увагу</a:t>
            </a:r>
            <a:r>
              <a:rPr lang="ru-RU" sz="7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Горизонтальный свиток 1"/>
          <p:cNvSpPr/>
          <p:nvPr/>
        </p:nvSpPr>
        <p:spPr>
          <a:xfrm>
            <a:off x="642910" y="214290"/>
            <a:ext cx="8001056" cy="1000132"/>
          </a:xfrm>
          <a:prstGeom prst="horizontalScroll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4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Поняття договору</a:t>
            </a:r>
            <a:endParaRPr lang="ru-RU" sz="44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357313"/>
            <a:ext cx="4286250" cy="2357437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Договір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угода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двох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декількох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осіб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спрямована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встановлення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зміну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чи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припинення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цивільних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правовідносин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143375" y="3714750"/>
            <a:ext cx="4857750" cy="2857500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 dirty="0">
              <a:latin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Договір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основною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підставою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виникнення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зобов'язально-правових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відносин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зобов'язань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який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встановлює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певні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суб'єктивні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права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суб'єктивні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обов'язки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сторін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уклали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Горизонтальный свиток 1"/>
          <p:cNvSpPr/>
          <p:nvPr/>
        </p:nvSpPr>
        <p:spPr>
          <a:xfrm>
            <a:off x="642910" y="214290"/>
            <a:ext cx="8001056" cy="1000132"/>
          </a:xfrm>
          <a:prstGeom prst="horizontalScroll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4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Поняття договору</a:t>
            </a:r>
            <a:endParaRPr lang="ru-RU" sz="44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143000" y="1500188"/>
            <a:ext cx="3214688" cy="64293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Предмет договору 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143000" y="2571750"/>
            <a:ext cx="4572000" cy="107156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1"/>
              </a:solidFill>
              <a:latin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певна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дія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але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дія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може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бути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тільки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правомірною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Times New Roman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143000" y="4000500"/>
            <a:ext cx="5357813" cy="142875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Якщо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предметом договору буде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неправомірна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дія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тобто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незаконна, то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такий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договір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визнається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недійсним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" name="Выгнутая влево стрелка 8"/>
          <p:cNvSpPr/>
          <p:nvPr/>
        </p:nvSpPr>
        <p:spPr>
          <a:xfrm>
            <a:off x="428625" y="1785938"/>
            <a:ext cx="714375" cy="1428750"/>
          </a:xfrm>
          <a:prstGeom prst="curved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" name="Выгнутая влево стрелка 9"/>
          <p:cNvSpPr/>
          <p:nvPr/>
        </p:nvSpPr>
        <p:spPr>
          <a:xfrm>
            <a:off x="428625" y="3214688"/>
            <a:ext cx="714375" cy="1714500"/>
          </a:xfrm>
          <a:prstGeom prst="curved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16392" name="Picture 9" descr="C:\Documents and Settings\Mind\Рабочий стол\договор\ContractAdministration2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43688" y="3643313"/>
            <a:ext cx="225107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10" descr="C:\Documents and Settings\Mind\Рабочий стол\договор\contract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6438" y="1214438"/>
            <a:ext cx="30003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Горизонтальный свиток 1"/>
          <p:cNvSpPr/>
          <p:nvPr/>
        </p:nvSpPr>
        <p:spPr>
          <a:xfrm>
            <a:off x="642910" y="214290"/>
            <a:ext cx="8001056" cy="1000132"/>
          </a:xfrm>
          <a:prstGeom prst="horizontalScroll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4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Поняття договору</a:t>
            </a:r>
            <a:endParaRPr lang="ru-RU" sz="44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42875" y="1643063"/>
            <a:ext cx="8858250" cy="7143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400" dirty="0">
              <a:solidFill>
                <a:schemeClr val="tx1"/>
              </a:solidFill>
              <a:latin typeface="Times New Roman" pitchFamily="18" charset="0"/>
            </a:endParaRPr>
          </a:p>
          <a:p>
            <a:pPr algn="ctr">
              <a:defRPr/>
            </a:pP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Договір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вважається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дійсним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дотримання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таких умов:</a:t>
            </a:r>
          </a:p>
          <a:p>
            <a:pPr algn="ctr">
              <a:defRPr/>
            </a:pPr>
            <a:endParaRPr lang="ru-RU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1357313" y="2595563"/>
            <a:ext cx="6357937" cy="593725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законності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дії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1285875" y="3500437"/>
            <a:ext cx="6429375" cy="593725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волевиявлення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сторін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1285875" y="4429125"/>
            <a:ext cx="6429375" cy="785813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дотримання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встановленої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законом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форми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договору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1357312" y="5476558"/>
            <a:ext cx="6357937" cy="593725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право- та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дієздатності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сторін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28" name="Picture 20" descr="C:\Documents and Settings\Mind\Рабочий стол\договор\contract.bmp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8125" y="2428875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Горизонтальный свиток 1"/>
          <p:cNvSpPr/>
          <p:nvPr/>
        </p:nvSpPr>
        <p:spPr>
          <a:xfrm>
            <a:off x="642910" y="214290"/>
            <a:ext cx="8001056" cy="1000132"/>
          </a:xfrm>
          <a:prstGeom prst="horizontalScroll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4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Поняття договору</a:t>
            </a:r>
            <a:endParaRPr lang="ru-RU" sz="44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714875" y="1500188"/>
            <a:ext cx="4286250" cy="25003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400" dirty="0">
              <a:solidFill>
                <a:schemeClr val="tx1"/>
              </a:solidFill>
              <a:latin typeface="Times New Roman" pitchFamily="18" charset="0"/>
            </a:endParaRPr>
          </a:p>
          <a:p>
            <a:pPr algn="ctr">
              <a:defRPr/>
            </a:pP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Головним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елементом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кожного договору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воля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сторін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спрямована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досягнення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певної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мети, яка не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суперечить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законові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>
              <a:defRPr/>
            </a:pPr>
            <a:endParaRPr lang="ru-RU" dirty="0">
              <a:latin typeface="Times New Roman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875" y="3786188"/>
            <a:ext cx="4214813" cy="25003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400" dirty="0">
              <a:solidFill>
                <a:schemeClr val="tx1"/>
              </a:solidFill>
              <a:latin typeface="Times New Roman" pitchFamily="18" charset="0"/>
            </a:endParaRPr>
          </a:p>
          <a:p>
            <a:pPr algn="ctr">
              <a:defRPr/>
            </a:pP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Змістом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будь-якого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договору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права та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обов'язки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сторін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установлені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ним.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Зміст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будь-якого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договору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характеризується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умовами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defRPr/>
            </a:pPr>
            <a:endParaRPr lang="ru-RU" dirty="0"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Горизонтальный свиток 1"/>
          <p:cNvSpPr/>
          <p:nvPr/>
        </p:nvSpPr>
        <p:spPr>
          <a:xfrm>
            <a:off x="642910" y="214290"/>
            <a:ext cx="8001056" cy="1000132"/>
          </a:xfrm>
          <a:prstGeom prst="horizontalScroll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4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Умови договору</a:t>
            </a:r>
            <a:endParaRPr lang="ru-RU" sz="44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14313" y="1428750"/>
            <a:ext cx="3357562" cy="2571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400" dirty="0">
              <a:solidFill>
                <a:schemeClr val="tx1"/>
              </a:solidFill>
              <a:latin typeface="Times New Roman" pitchFamily="18" charset="0"/>
            </a:endParaRPr>
          </a:p>
          <a:p>
            <a:pPr algn="ctr">
              <a:defRPr/>
            </a:pP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</a:rPr>
              <a:t>Істотними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є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умови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договору,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що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визнані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такими за законом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або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необхідні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для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договорів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даного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виду.</a:t>
            </a:r>
          </a:p>
          <a:p>
            <a:pPr algn="ctr">
              <a:defRPr/>
            </a:pPr>
            <a:endParaRPr lang="ru-RU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71750" y="4071938"/>
            <a:ext cx="3786188" cy="26431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До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</a:rPr>
              <a:t>звичайних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умов належать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тi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якi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вироблені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практикою для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договорів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певного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виду та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оприлюднені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в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установленому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порядку.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286375" y="1428750"/>
            <a:ext cx="3643313" cy="2571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</a:rPr>
              <a:t>Випадкові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</a:rPr>
              <a:t> -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умови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договору,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якi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звичайно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в договорах не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передбачаються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але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можуть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бути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встановленi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угодою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сторiн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</p:txBody>
      </p:sp>
      <p:cxnSp>
        <p:nvCxnSpPr>
          <p:cNvPr id="7" name="Прямая со стрелкой 6"/>
          <p:cNvCxnSpPr>
            <a:stCxn id="2" idx="2"/>
            <a:endCxn id="3" idx="0"/>
          </p:cNvCxnSpPr>
          <p:nvPr/>
        </p:nvCxnSpPr>
        <p:spPr>
          <a:xfrm rot="16200000" flipH="1" flipV="1">
            <a:off x="3098006" y="-116681"/>
            <a:ext cx="339725" cy="275113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2" idx="2"/>
            <a:endCxn id="5" idx="0"/>
          </p:cNvCxnSpPr>
          <p:nvPr/>
        </p:nvCxnSpPr>
        <p:spPr>
          <a:xfrm rot="16200000" flipH="1">
            <a:off x="5706269" y="26194"/>
            <a:ext cx="339725" cy="246538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2" idx="2"/>
            <a:endCxn id="4" idx="0"/>
          </p:cNvCxnSpPr>
          <p:nvPr/>
        </p:nvCxnSpPr>
        <p:spPr>
          <a:xfrm rot="16200000" flipH="1" flipV="1">
            <a:off x="3062287" y="2490788"/>
            <a:ext cx="2982913" cy="17938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Горизонтальный свиток 1"/>
          <p:cNvSpPr/>
          <p:nvPr/>
        </p:nvSpPr>
        <p:spPr>
          <a:xfrm>
            <a:off x="642910" y="214290"/>
            <a:ext cx="8001056" cy="1000132"/>
          </a:xfrm>
          <a:prstGeom prst="horizontalScroll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4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Види договорів</a:t>
            </a:r>
            <a:endParaRPr lang="ru-RU" sz="44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035843" y="1378401"/>
            <a:ext cx="7215187" cy="14287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Багатосторонні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–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це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договори, в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яких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бере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участь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понад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дві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особи.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64405" y="2996952"/>
            <a:ext cx="7358063" cy="14287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</a:rPr>
              <a:t>Односторонні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–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це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договори, в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яких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одна сторона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має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лише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права, а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інша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—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лише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обов’язки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964405" y="4646111"/>
            <a:ext cx="7358062" cy="14287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400" dirty="0">
              <a:solidFill>
                <a:schemeClr val="tx1"/>
              </a:solidFill>
              <a:latin typeface="Times New Roman" pitchFamily="18" charset="0"/>
            </a:endParaRPr>
          </a:p>
          <a:p>
            <a:pPr algn="ctr">
              <a:defRPr/>
            </a:pP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Двосторонні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або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взаємні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–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це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договори, в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яких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кожна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із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сторін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має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права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і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обов’язки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pPr algn="ctr">
              <a:defRPr/>
            </a:pPr>
            <a:endParaRPr lang="ru-RU" dirty="0"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Горизонтальный свиток 1"/>
          <p:cNvSpPr/>
          <p:nvPr/>
        </p:nvSpPr>
        <p:spPr>
          <a:xfrm>
            <a:off x="642910" y="214290"/>
            <a:ext cx="8001056" cy="1000132"/>
          </a:xfrm>
          <a:prstGeom prst="horizontalScroll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4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Види договорів</a:t>
            </a:r>
            <a:endParaRPr lang="ru-RU" sz="44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75" y="2071688"/>
            <a:ext cx="3143250" cy="3929062"/>
          </a:xfrm>
          <a:prstGeom prst="rect">
            <a:avLst/>
          </a:prstGeom>
          <a:solidFill>
            <a:srgbClr val="99FFCC"/>
          </a:solidFill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</a:rPr>
              <a:t>Реальнi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</a:rPr>
              <a:t> договори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вважаються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укладеними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тобто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набувають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юридичного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значення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лише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з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моменту фактичного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здійснення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певних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pPr algn="ctr">
              <a:defRPr/>
            </a:pPr>
            <a:endParaRPr lang="ru-RU" dirty="0">
              <a:latin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15000" y="2071688"/>
            <a:ext cx="3286125" cy="3929062"/>
          </a:xfrm>
          <a:prstGeom prst="rect">
            <a:avLst/>
          </a:prstGeom>
          <a:solidFill>
            <a:srgbClr val="99FFCC"/>
          </a:solidFill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400" b="1" dirty="0">
              <a:solidFill>
                <a:schemeClr val="tx1"/>
              </a:solidFill>
              <a:latin typeface="Times New Roman" pitchFamily="18" charset="0"/>
            </a:endParaRPr>
          </a:p>
          <a:p>
            <a:pPr algn="ctr">
              <a:defRPr/>
            </a:pP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</a:rPr>
              <a:t>Консенсуальнi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</a:rPr>
              <a:t> договори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вважаються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укладеними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набувають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юридичного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значення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з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моменту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досягнення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угоди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з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</a:rPr>
              <a:t>основних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 умов договору.</a:t>
            </a:r>
          </a:p>
          <a:p>
            <a:pPr algn="ctr">
              <a:defRPr/>
            </a:pPr>
            <a:endParaRPr lang="ru-RU" dirty="0">
              <a:latin typeface="Times New Roman" pitchFamily="18" charset="0"/>
            </a:endParaRPr>
          </a:p>
        </p:txBody>
      </p:sp>
      <p:cxnSp>
        <p:nvCxnSpPr>
          <p:cNvPr id="6" name="Прямая со стрелкой 5"/>
          <p:cNvCxnSpPr>
            <a:stCxn id="2" idx="2"/>
            <a:endCxn id="3" idx="0"/>
          </p:cNvCxnSpPr>
          <p:nvPr/>
        </p:nvCxnSpPr>
        <p:spPr>
          <a:xfrm rot="16200000" flipH="1" flipV="1">
            <a:off x="2687637" y="115888"/>
            <a:ext cx="982663" cy="292893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2" idx="2"/>
            <a:endCxn id="4" idx="0"/>
          </p:cNvCxnSpPr>
          <p:nvPr/>
        </p:nvCxnSpPr>
        <p:spPr>
          <a:xfrm rot="16200000" flipH="1">
            <a:off x="5509419" y="223044"/>
            <a:ext cx="982663" cy="271462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Другая 1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B55475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140</TotalTime>
  <Words>732</Words>
  <Application>Microsoft Office PowerPoint</Application>
  <PresentationFormat>Экран (4:3)</PresentationFormat>
  <Paragraphs>90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Официальная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Кочев Геннадий</dc:creator>
  <cp:lastModifiedBy>Gennadiy</cp:lastModifiedBy>
  <cp:revision>19</cp:revision>
  <dcterms:created xsi:type="dcterms:W3CDTF">2010-06-14T11:24:57Z</dcterms:created>
  <dcterms:modified xsi:type="dcterms:W3CDTF">2021-12-09T17:20:38Z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337500</vt:lpwstr>
  </property>
  <property fmtid="{D5CDD505-2E9C-101B-9397-08002B2CF9AE}" pid="3" name="NXPowerLiteSettings">
    <vt:lpwstr>F5200358026400</vt:lpwstr>
  </property>
  <property fmtid="{D5CDD505-2E9C-101B-9397-08002B2CF9AE}" pid="4" name="NXPowerLiteVersion">
    <vt:lpwstr>D5.0.6</vt:lpwstr>
  </property>
</Properties>
</file>