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305" r:id="rId2"/>
    <p:sldId id="307" r:id="rId3"/>
  </p:sldIdLst>
  <p:sldSz cx="6400800" cy="4572000"/>
  <p:notesSz cx="6858000" cy="9144000"/>
  <p:defaultTextStyle>
    <a:defPPr>
      <a:defRPr lang="en-US"/>
    </a:defPPr>
    <a:lvl1pPr marL="0" algn="l" defTabSz="470253" rtl="0" eaLnBrk="1" latinLnBrk="0" hangingPunct="1">
      <a:defRPr sz="926" kern="1200">
        <a:solidFill>
          <a:schemeClr val="tx1"/>
        </a:solidFill>
        <a:latin typeface="+mn-lt"/>
        <a:ea typeface="+mn-ea"/>
        <a:cs typeface="+mn-cs"/>
      </a:defRPr>
    </a:lvl1pPr>
    <a:lvl2pPr marL="235127" algn="l" defTabSz="470253" rtl="0" eaLnBrk="1" latinLnBrk="0" hangingPunct="1">
      <a:defRPr sz="926" kern="1200">
        <a:solidFill>
          <a:schemeClr val="tx1"/>
        </a:solidFill>
        <a:latin typeface="+mn-lt"/>
        <a:ea typeface="+mn-ea"/>
        <a:cs typeface="+mn-cs"/>
      </a:defRPr>
    </a:lvl2pPr>
    <a:lvl3pPr marL="470253" algn="l" defTabSz="470253" rtl="0" eaLnBrk="1" latinLnBrk="0" hangingPunct="1">
      <a:defRPr sz="926" kern="1200">
        <a:solidFill>
          <a:schemeClr val="tx1"/>
        </a:solidFill>
        <a:latin typeface="+mn-lt"/>
        <a:ea typeface="+mn-ea"/>
        <a:cs typeface="+mn-cs"/>
      </a:defRPr>
    </a:lvl3pPr>
    <a:lvl4pPr marL="705380" algn="l" defTabSz="470253" rtl="0" eaLnBrk="1" latinLnBrk="0" hangingPunct="1">
      <a:defRPr sz="926" kern="1200">
        <a:solidFill>
          <a:schemeClr val="tx1"/>
        </a:solidFill>
        <a:latin typeface="+mn-lt"/>
        <a:ea typeface="+mn-ea"/>
        <a:cs typeface="+mn-cs"/>
      </a:defRPr>
    </a:lvl4pPr>
    <a:lvl5pPr marL="940506" algn="l" defTabSz="470253" rtl="0" eaLnBrk="1" latinLnBrk="0" hangingPunct="1">
      <a:defRPr sz="926" kern="1200">
        <a:solidFill>
          <a:schemeClr val="tx1"/>
        </a:solidFill>
        <a:latin typeface="+mn-lt"/>
        <a:ea typeface="+mn-ea"/>
        <a:cs typeface="+mn-cs"/>
      </a:defRPr>
    </a:lvl5pPr>
    <a:lvl6pPr marL="1175633" algn="l" defTabSz="470253" rtl="0" eaLnBrk="1" latinLnBrk="0" hangingPunct="1">
      <a:defRPr sz="926" kern="1200">
        <a:solidFill>
          <a:schemeClr val="tx1"/>
        </a:solidFill>
        <a:latin typeface="+mn-lt"/>
        <a:ea typeface="+mn-ea"/>
        <a:cs typeface="+mn-cs"/>
      </a:defRPr>
    </a:lvl6pPr>
    <a:lvl7pPr marL="1410759" algn="l" defTabSz="470253" rtl="0" eaLnBrk="1" latinLnBrk="0" hangingPunct="1">
      <a:defRPr sz="926" kern="1200">
        <a:solidFill>
          <a:schemeClr val="tx1"/>
        </a:solidFill>
        <a:latin typeface="+mn-lt"/>
        <a:ea typeface="+mn-ea"/>
        <a:cs typeface="+mn-cs"/>
      </a:defRPr>
    </a:lvl7pPr>
    <a:lvl8pPr marL="1645886" algn="l" defTabSz="470253" rtl="0" eaLnBrk="1" latinLnBrk="0" hangingPunct="1">
      <a:defRPr sz="926" kern="1200">
        <a:solidFill>
          <a:schemeClr val="tx1"/>
        </a:solidFill>
        <a:latin typeface="+mn-lt"/>
        <a:ea typeface="+mn-ea"/>
        <a:cs typeface="+mn-cs"/>
      </a:defRPr>
    </a:lvl8pPr>
    <a:lvl9pPr marL="1881012" algn="l" defTabSz="470253" rtl="0" eaLnBrk="1" latinLnBrk="0" hangingPunct="1">
      <a:defRPr sz="926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86" d="100"/>
          <a:sy n="186" d="100"/>
        </p:scale>
        <p:origin x="15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98152-F765-2745-99ED-70F8F49DEE92}" type="datetimeFigureOut">
              <a:rPr lang="en-US" smtClean="0"/>
              <a:t>9/28/20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1143000"/>
            <a:ext cx="4318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DDFBBC-167D-FB42-A00E-A4376F227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55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70253" rtl="0" eaLnBrk="1" latinLnBrk="0" hangingPunct="1">
      <a:defRPr sz="617" kern="1200">
        <a:solidFill>
          <a:schemeClr val="tx1"/>
        </a:solidFill>
        <a:latin typeface="+mn-lt"/>
        <a:ea typeface="+mn-ea"/>
        <a:cs typeface="+mn-cs"/>
      </a:defRPr>
    </a:lvl1pPr>
    <a:lvl2pPr marL="235127" algn="l" defTabSz="470253" rtl="0" eaLnBrk="1" latinLnBrk="0" hangingPunct="1">
      <a:defRPr sz="617" kern="1200">
        <a:solidFill>
          <a:schemeClr val="tx1"/>
        </a:solidFill>
        <a:latin typeface="+mn-lt"/>
        <a:ea typeface="+mn-ea"/>
        <a:cs typeface="+mn-cs"/>
      </a:defRPr>
    </a:lvl2pPr>
    <a:lvl3pPr marL="470253" algn="l" defTabSz="470253" rtl="0" eaLnBrk="1" latinLnBrk="0" hangingPunct="1">
      <a:defRPr sz="617" kern="1200">
        <a:solidFill>
          <a:schemeClr val="tx1"/>
        </a:solidFill>
        <a:latin typeface="+mn-lt"/>
        <a:ea typeface="+mn-ea"/>
        <a:cs typeface="+mn-cs"/>
      </a:defRPr>
    </a:lvl3pPr>
    <a:lvl4pPr marL="705380" algn="l" defTabSz="470253" rtl="0" eaLnBrk="1" latinLnBrk="0" hangingPunct="1">
      <a:defRPr sz="617" kern="1200">
        <a:solidFill>
          <a:schemeClr val="tx1"/>
        </a:solidFill>
        <a:latin typeface="+mn-lt"/>
        <a:ea typeface="+mn-ea"/>
        <a:cs typeface="+mn-cs"/>
      </a:defRPr>
    </a:lvl4pPr>
    <a:lvl5pPr marL="940506" algn="l" defTabSz="470253" rtl="0" eaLnBrk="1" latinLnBrk="0" hangingPunct="1">
      <a:defRPr sz="617" kern="1200">
        <a:solidFill>
          <a:schemeClr val="tx1"/>
        </a:solidFill>
        <a:latin typeface="+mn-lt"/>
        <a:ea typeface="+mn-ea"/>
        <a:cs typeface="+mn-cs"/>
      </a:defRPr>
    </a:lvl5pPr>
    <a:lvl6pPr marL="1175633" algn="l" defTabSz="470253" rtl="0" eaLnBrk="1" latinLnBrk="0" hangingPunct="1">
      <a:defRPr sz="617" kern="1200">
        <a:solidFill>
          <a:schemeClr val="tx1"/>
        </a:solidFill>
        <a:latin typeface="+mn-lt"/>
        <a:ea typeface="+mn-ea"/>
        <a:cs typeface="+mn-cs"/>
      </a:defRPr>
    </a:lvl6pPr>
    <a:lvl7pPr marL="1410759" algn="l" defTabSz="470253" rtl="0" eaLnBrk="1" latinLnBrk="0" hangingPunct="1">
      <a:defRPr sz="617" kern="1200">
        <a:solidFill>
          <a:schemeClr val="tx1"/>
        </a:solidFill>
        <a:latin typeface="+mn-lt"/>
        <a:ea typeface="+mn-ea"/>
        <a:cs typeface="+mn-cs"/>
      </a:defRPr>
    </a:lvl7pPr>
    <a:lvl8pPr marL="1645886" algn="l" defTabSz="470253" rtl="0" eaLnBrk="1" latinLnBrk="0" hangingPunct="1">
      <a:defRPr sz="617" kern="1200">
        <a:solidFill>
          <a:schemeClr val="tx1"/>
        </a:solidFill>
        <a:latin typeface="+mn-lt"/>
        <a:ea typeface="+mn-ea"/>
        <a:cs typeface="+mn-cs"/>
      </a:defRPr>
    </a:lvl8pPr>
    <a:lvl9pPr marL="1881012" algn="l" defTabSz="470253" rtl="0" eaLnBrk="1" latinLnBrk="0" hangingPunct="1">
      <a:defRPr sz="61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70000" y="1143000"/>
            <a:ext cx="43180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Remind them how to find percentiles.</a:t>
            </a:r>
          </a:p>
          <a:p>
            <a:r>
              <a:rPr lang="en-US"/>
              <a:t>Note that rejecting in this case is a Type 1 error.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3BF0F3-0C75-B041-9A30-752A6A262B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6517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Power = 0.7167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3BF0F3-0C75-B041-9A30-752A6A262B74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292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1420286"/>
            <a:ext cx="5440680" cy="9800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120" y="2590800"/>
            <a:ext cx="448056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72D2F-F71B-C346-91FA-8142E07B5420}" type="datetimeFigureOut">
              <a:rPr lang="en-US">
                <a:solidFill>
                  <a:srgbClr val="292934">
                    <a:tint val="75000"/>
                  </a:srgbClr>
                </a:solidFill>
              </a:rPr>
              <a:pPr/>
              <a:t>9/28/20</a:t>
            </a:fld>
            <a:endParaRPr lang="en-US">
              <a:solidFill>
                <a:srgbClr val="292934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292934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1223D-8405-EE43-8407-4FD3F20B6C3D}" type="slidenum">
              <a:rPr lang="en-US">
                <a:solidFill>
                  <a:srgbClr val="292934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292934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09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72D2F-F71B-C346-91FA-8142E07B5420}" type="datetimeFigureOut">
              <a:rPr lang="en-US">
                <a:solidFill>
                  <a:srgbClr val="292934">
                    <a:tint val="75000"/>
                  </a:srgbClr>
                </a:solidFill>
              </a:rPr>
              <a:pPr/>
              <a:t>9/28/20</a:t>
            </a:fld>
            <a:endParaRPr lang="en-US">
              <a:solidFill>
                <a:srgbClr val="292934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292934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1223D-8405-EE43-8407-4FD3F20B6C3D}" type="slidenum">
              <a:rPr lang="en-US">
                <a:solidFill>
                  <a:srgbClr val="292934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292934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71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40580" y="183094"/>
            <a:ext cx="1440180" cy="39010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0040" y="183094"/>
            <a:ext cx="4213860" cy="39010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72D2F-F71B-C346-91FA-8142E07B5420}" type="datetimeFigureOut">
              <a:rPr lang="en-US">
                <a:solidFill>
                  <a:srgbClr val="292934">
                    <a:tint val="75000"/>
                  </a:srgbClr>
                </a:solidFill>
              </a:rPr>
              <a:pPr/>
              <a:t>9/28/20</a:t>
            </a:fld>
            <a:endParaRPr lang="en-US">
              <a:solidFill>
                <a:srgbClr val="292934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292934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1223D-8405-EE43-8407-4FD3F20B6C3D}" type="slidenum">
              <a:rPr lang="en-US">
                <a:solidFill>
                  <a:srgbClr val="292934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292934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697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72D2F-F71B-C346-91FA-8142E07B5420}" type="datetimeFigureOut">
              <a:rPr lang="en-US">
                <a:solidFill>
                  <a:srgbClr val="292934">
                    <a:tint val="75000"/>
                  </a:srgbClr>
                </a:solidFill>
              </a:rPr>
              <a:pPr/>
              <a:t>9/28/20</a:t>
            </a:fld>
            <a:endParaRPr lang="en-US">
              <a:solidFill>
                <a:srgbClr val="292934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292934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1223D-8405-EE43-8407-4FD3F20B6C3D}" type="slidenum">
              <a:rPr lang="en-US">
                <a:solidFill>
                  <a:srgbClr val="292934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292934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797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619" y="2937934"/>
            <a:ext cx="5440680" cy="908050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5619" y="1937809"/>
            <a:ext cx="5440680" cy="1000125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72D2F-F71B-C346-91FA-8142E07B5420}" type="datetimeFigureOut">
              <a:rPr lang="en-US">
                <a:solidFill>
                  <a:srgbClr val="292934">
                    <a:tint val="75000"/>
                  </a:srgbClr>
                </a:solidFill>
              </a:rPr>
              <a:pPr/>
              <a:t>9/28/20</a:t>
            </a:fld>
            <a:endParaRPr lang="en-US">
              <a:solidFill>
                <a:srgbClr val="292934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292934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1223D-8405-EE43-8407-4FD3F20B6C3D}" type="slidenum">
              <a:rPr lang="en-US">
                <a:solidFill>
                  <a:srgbClr val="292934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292934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606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0040" y="1066801"/>
            <a:ext cx="2827020" cy="301730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53740" y="1066801"/>
            <a:ext cx="2827020" cy="301730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72D2F-F71B-C346-91FA-8142E07B5420}" type="datetimeFigureOut">
              <a:rPr lang="en-US">
                <a:solidFill>
                  <a:srgbClr val="292934">
                    <a:tint val="75000"/>
                  </a:srgbClr>
                </a:solidFill>
              </a:rPr>
              <a:pPr/>
              <a:t>9/28/20</a:t>
            </a:fld>
            <a:endParaRPr lang="en-US">
              <a:solidFill>
                <a:srgbClr val="292934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292934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1223D-8405-EE43-8407-4FD3F20B6C3D}" type="slidenum">
              <a:rPr lang="en-US">
                <a:solidFill>
                  <a:srgbClr val="292934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292934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504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1023409"/>
            <a:ext cx="2828132" cy="42650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0040" y="1449917"/>
            <a:ext cx="2828132" cy="2634192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51519" y="1023409"/>
            <a:ext cx="2829243" cy="42650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51519" y="1449917"/>
            <a:ext cx="2829243" cy="2634192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72D2F-F71B-C346-91FA-8142E07B5420}" type="datetimeFigureOut">
              <a:rPr lang="en-US">
                <a:solidFill>
                  <a:srgbClr val="292934">
                    <a:tint val="75000"/>
                  </a:srgbClr>
                </a:solidFill>
              </a:rPr>
              <a:pPr/>
              <a:t>9/28/20</a:t>
            </a:fld>
            <a:endParaRPr lang="en-US">
              <a:solidFill>
                <a:srgbClr val="292934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292934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1223D-8405-EE43-8407-4FD3F20B6C3D}" type="slidenum">
              <a:rPr lang="en-US">
                <a:solidFill>
                  <a:srgbClr val="292934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292934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832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72D2F-F71B-C346-91FA-8142E07B5420}" type="datetimeFigureOut">
              <a:rPr lang="en-US">
                <a:solidFill>
                  <a:srgbClr val="292934">
                    <a:tint val="75000"/>
                  </a:srgbClr>
                </a:solidFill>
              </a:rPr>
              <a:pPr/>
              <a:t>9/28/20</a:t>
            </a:fld>
            <a:endParaRPr lang="en-US">
              <a:solidFill>
                <a:srgbClr val="292934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292934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1223D-8405-EE43-8407-4FD3F20B6C3D}" type="slidenum">
              <a:rPr lang="en-US">
                <a:solidFill>
                  <a:srgbClr val="292934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292934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634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72D2F-F71B-C346-91FA-8142E07B5420}" type="datetimeFigureOut">
              <a:rPr lang="en-US">
                <a:solidFill>
                  <a:srgbClr val="292934">
                    <a:tint val="75000"/>
                  </a:srgbClr>
                </a:solidFill>
              </a:rPr>
              <a:pPr/>
              <a:t>9/28/20</a:t>
            </a:fld>
            <a:endParaRPr lang="en-US">
              <a:solidFill>
                <a:srgbClr val="292934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292934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1223D-8405-EE43-8407-4FD3F20B6C3D}" type="slidenum">
              <a:rPr lang="en-US">
                <a:solidFill>
                  <a:srgbClr val="292934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292934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264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2" y="182033"/>
            <a:ext cx="2105819" cy="774701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2535" y="182036"/>
            <a:ext cx="3578225" cy="390207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042" y="956735"/>
            <a:ext cx="2105819" cy="3127375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72D2F-F71B-C346-91FA-8142E07B5420}" type="datetimeFigureOut">
              <a:rPr lang="en-US">
                <a:solidFill>
                  <a:srgbClr val="292934">
                    <a:tint val="75000"/>
                  </a:srgbClr>
                </a:solidFill>
              </a:rPr>
              <a:pPr/>
              <a:t>9/28/20</a:t>
            </a:fld>
            <a:endParaRPr lang="en-US">
              <a:solidFill>
                <a:srgbClr val="292934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292934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1223D-8405-EE43-8407-4FD3F20B6C3D}" type="slidenum">
              <a:rPr lang="en-US">
                <a:solidFill>
                  <a:srgbClr val="292934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292934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814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4602" y="3200400"/>
            <a:ext cx="3840480" cy="377826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54602" y="408517"/>
            <a:ext cx="3840480" cy="27432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4602" y="3578226"/>
            <a:ext cx="3840480" cy="536575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72D2F-F71B-C346-91FA-8142E07B5420}" type="datetimeFigureOut">
              <a:rPr lang="en-US">
                <a:solidFill>
                  <a:srgbClr val="292934">
                    <a:tint val="75000"/>
                  </a:srgbClr>
                </a:solidFill>
              </a:rPr>
              <a:pPr/>
              <a:t>9/28/20</a:t>
            </a:fld>
            <a:endParaRPr lang="en-US">
              <a:solidFill>
                <a:srgbClr val="292934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292934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1223D-8405-EE43-8407-4FD3F20B6C3D}" type="slidenum">
              <a:rPr lang="en-US">
                <a:solidFill>
                  <a:srgbClr val="292934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292934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853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0040" y="183093"/>
            <a:ext cx="576072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1066801"/>
            <a:ext cx="576072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0040" y="4237568"/>
            <a:ext cx="149352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72D2F-F71B-C346-91FA-8142E07B5420}" type="datetimeFigureOut">
              <a:rPr lang="en-US">
                <a:solidFill>
                  <a:srgbClr val="292934">
                    <a:tint val="75000"/>
                  </a:srgbClr>
                </a:solidFill>
              </a:rPr>
              <a:pPr/>
              <a:t>9/28/20</a:t>
            </a:fld>
            <a:endParaRPr lang="en-US">
              <a:solidFill>
                <a:srgbClr val="292934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6940" y="4237568"/>
            <a:ext cx="202692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292934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87240" y="4237568"/>
            <a:ext cx="149352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1223D-8405-EE43-8407-4FD3F20B6C3D}" type="slidenum">
              <a:rPr lang="en-US">
                <a:solidFill>
                  <a:srgbClr val="292934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292934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151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696" y="324085"/>
            <a:ext cx="5210175" cy="357187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876100" y="914795"/>
            <a:ext cx="3306458" cy="2244373"/>
            <a:chOff x="793368" y="3436002"/>
            <a:chExt cx="4408610" cy="2992497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2838677" y="3436002"/>
              <a:ext cx="0" cy="299249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Left Arrow 9"/>
            <p:cNvSpPr/>
            <p:nvPr/>
          </p:nvSpPr>
          <p:spPr>
            <a:xfrm>
              <a:off x="793368" y="4014894"/>
              <a:ext cx="2026650" cy="728284"/>
            </a:xfrm>
            <a:prstGeom prst="lef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/>
              <a:endParaRPr lang="en-US" sz="1013">
                <a:solidFill>
                  <a:srgbClr val="FFFFFF"/>
                </a:solidFill>
                <a:latin typeface="Times New Roman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75220" y="4145613"/>
              <a:ext cx="1373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342900"/>
              <a:r>
                <a:rPr lang="en-US" sz="1650">
                  <a:solidFill>
                    <a:srgbClr val="292934"/>
                  </a:solidFill>
                  <a:latin typeface="Times New Roman"/>
                </a:rPr>
                <a:t>Reject H</a:t>
              </a:r>
              <a:r>
                <a:rPr lang="en-US" sz="1650" baseline="-25000">
                  <a:solidFill>
                    <a:srgbClr val="292934"/>
                  </a:solidFill>
                  <a:latin typeface="Times New Roman"/>
                </a:rPr>
                <a:t>0</a:t>
              </a:r>
              <a:endParaRPr lang="en-US" sz="1650">
                <a:solidFill>
                  <a:srgbClr val="292934"/>
                </a:solidFill>
                <a:latin typeface="Times New Roman"/>
              </a:endParaRPr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2848878" y="3604068"/>
              <a:ext cx="2353100" cy="840327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/>
              <a:endParaRPr lang="en-US" sz="1013">
                <a:solidFill>
                  <a:srgbClr val="FFFFFF"/>
                </a:solidFill>
                <a:latin typeface="Times New Roman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94488" y="3799450"/>
              <a:ext cx="21207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342900"/>
              <a:r>
                <a:rPr lang="en-US" sz="1650">
                  <a:solidFill>
                    <a:srgbClr val="292934"/>
                  </a:solidFill>
                  <a:latin typeface="Times New Roman"/>
                </a:rPr>
                <a:t>Fail to Reject H</a:t>
              </a:r>
              <a:r>
                <a:rPr lang="en-US" sz="1650" baseline="-25000">
                  <a:solidFill>
                    <a:srgbClr val="292934"/>
                  </a:solidFill>
                  <a:latin typeface="Times New Roman"/>
                </a:rPr>
                <a:t>0</a:t>
              </a:r>
              <a:endParaRPr lang="en-US" sz="1650">
                <a:solidFill>
                  <a:srgbClr val="292934"/>
                </a:solidFill>
                <a:latin typeface="Times New Roman"/>
              </a:endParaRPr>
            </a:p>
          </p:txBody>
        </p:sp>
      </p:grpSp>
      <p:cxnSp>
        <p:nvCxnSpPr>
          <p:cNvPr id="7" name="Straight Arrow Connector 6"/>
          <p:cNvCxnSpPr>
            <a:stCxn id="15" idx="2"/>
          </p:cNvCxnSpPr>
          <p:nvPr/>
        </p:nvCxnSpPr>
        <p:spPr>
          <a:xfrm>
            <a:off x="724455" y="2455135"/>
            <a:ext cx="1250447" cy="547176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1415" y="1895176"/>
            <a:ext cx="1026077" cy="559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/>
            <a:r>
              <a:rPr lang="en-US" sz="1013" dirty="0">
                <a:solidFill>
                  <a:srgbClr val="292934"/>
                </a:solidFill>
                <a:latin typeface="Times New Roman"/>
              </a:rPr>
              <a:t>Blue area </a:t>
            </a:r>
            <a:r>
              <a:rPr lang="en-US" sz="1013">
                <a:solidFill>
                  <a:srgbClr val="292934"/>
                </a:solidFill>
                <a:latin typeface="Times New Roman"/>
              </a:rPr>
              <a:t>= significance level = 0.05</a:t>
            </a:r>
          </a:p>
        </p:txBody>
      </p:sp>
    </p:spTree>
    <p:extLst>
      <p:ext uri="{BB962C8B-B14F-4D97-AF65-F5344CB8AC3E}">
        <p14:creationId xmlns:p14="http://schemas.microsoft.com/office/powerpoint/2010/main" val="1761022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0866" t="16445" r="5152"/>
          <a:stretch/>
        </p:blipFill>
        <p:spPr>
          <a:xfrm>
            <a:off x="803621" y="953653"/>
            <a:ext cx="4793558" cy="293127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3381" y="1767996"/>
            <a:ext cx="1588532" cy="1221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67">
                <a:solidFill>
                  <a:srgbClr val="292934"/>
                </a:solidFill>
              </a:rPr>
              <a:t>If H</a:t>
            </a:r>
            <a:r>
              <a:rPr lang="en-US" sz="1467" baseline="-25000">
                <a:solidFill>
                  <a:srgbClr val="292934"/>
                </a:solidFill>
              </a:rPr>
              <a:t>a</a:t>
            </a:r>
            <a:r>
              <a:rPr lang="en-US" sz="1467">
                <a:solidFill>
                  <a:srgbClr val="292934"/>
                </a:solidFill>
              </a:rPr>
              <a:t> true, shaded red region = probability of correctly rejecting H</a:t>
            </a:r>
            <a:r>
              <a:rPr lang="en-US" sz="1467" baseline="-25000">
                <a:solidFill>
                  <a:srgbClr val="292934"/>
                </a:solidFill>
              </a:rPr>
              <a:t>0</a:t>
            </a:r>
            <a:r>
              <a:rPr lang="en-US" sz="1467">
                <a:solidFill>
                  <a:srgbClr val="292934"/>
                </a:solidFill>
              </a:rPr>
              <a:t> = “</a:t>
            </a:r>
            <a:r>
              <a:rPr lang="en-US" sz="1467" b="1">
                <a:solidFill>
                  <a:srgbClr val="008000"/>
                </a:solidFill>
              </a:rPr>
              <a:t>power</a:t>
            </a:r>
            <a:r>
              <a:rPr lang="en-US" sz="1467">
                <a:solidFill>
                  <a:srgbClr val="292934"/>
                </a:solidFill>
              </a:rPr>
              <a:t>”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607331" y="2402492"/>
            <a:ext cx="932878" cy="3613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635597" y="627987"/>
            <a:ext cx="1258483" cy="167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67">
                <a:solidFill>
                  <a:srgbClr val="292934"/>
                </a:solidFill>
              </a:rPr>
              <a:t>If H</a:t>
            </a:r>
            <a:r>
              <a:rPr lang="en-US" sz="1467" baseline="-25000">
                <a:solidFill>
                  <a:srgbClr val="292934"/>
                </a:solidFill>
              </a:rPr>
              <a:t>0</a:t>
            </a:r>
            <a:r>
              <a:rPr lang="en-US" sz="1467">
                <a:solidFill>
                  <a:srgbClr val="292934"/>
                </a:solidFill>
              </a:rPr>
              <a:t> true, shaded blue region (shown previously) = probability of a </a:t>
            </a:r>
            <a:r>
              <a:rPr lang="en-US" sz="1467" b="1">
                <a:solidFill>
                  <a:srgbClr val="292934"/>
                </a:solidFill>
              </a:rPr>
              <a:t>Type 1 error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3172722" y="1759306"/>
            <a:ext cx="1462875" cy="11700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310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</p:bldLst>
  </p:timing>
</p:sld>
</file>

<file path=ppt/theme/theme1.xml><?xml version="1.0" encoding="utf-8"?>
<a:theme xmlns:a="http://schemas.openxmlformats.org/drawingml/2006/main" name="Stats7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72</Words>
  <Application>Microsoft Macintosh PowerPoint</Application>
  <PresentationFormat>Custom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Times New Roman</vt:lpstr>
      <vt:lpstr>Stats7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Stacey Hancock</dc:creator>
  <cp:lastModifiedBy>Stacey Hancock</cp:lastModifiedBy>
  <cp:revision>2</cp:revision>
  <dcterms:created xsi:type="dcterms:W3CDTF">2020-09-29T04:59:18Z</dcterms:created>
  <dcterms:modified xsi:type="dcterms:W3CDTF">2020-09-29T05:15:05Z</dcterms:modified>
</cp:coreProperties>
</file>