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308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</p:sldIdLst>
  <p:sldSz cx="12192000" cy="6858000"/>
  <p:notesSz cx="6858000" cy="9144000"/>
  <p:embeddedFontLst>
    <p:embeddedFont>
      <p:font typeface="KoPub돋움체 Light" panose="00000300000000000000" pitchFamily="2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D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856" autoAdjust="0"/>
  </p:normalViewPr>
  <p:slideViewPr>
    <p:cSldViewPr snapToGrid="0">
      <p:cViewPr varScale="1">
        <p:scale>
          <a:sx n="73" d="100"/>
          <a:sy n="73" d="100"/>
        </p:scale>
        <p:origin x="10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0BE6A-0B31-4011-A6B3-CFF28BCA4646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748DB-63A5-4BAE-8B79-59607C112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34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748DB-63A5-4BAE-8B79-59607C112C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067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748DB-63A5-4BAE-8B79-59607C112C6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15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748DB-63A5-4BAE-8B79-59607C112C6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752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748DB-63A5-4BAE-8B79-59607C112C6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511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748DB-63A5-4BAE-8B79-59607C112C6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59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748DB-63A5-4BAE-8B79-59607C112C6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091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748DB-63A5-4BAE-8B79-59607C112C6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14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748DB-63A5-4BAE-8B79-59607C112C6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05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748DB-63A5-4BAE-8B79-59607C112C6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673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3ABCB-927C-4CF9-BDD8-BA96CE711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6048C8-A9E8-4620-BABF-50A577E05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D57391-6A94-4242-9F99-21116C52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61772-3AC5-4169-B68B-3FB46FBD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1ED51-5FAC-4DBB-9D9B-88500635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5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59466-BBC4-411A-8E55-36B186D7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B7D87B-285C-4337-80A1-C61AD53F6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E34A1-3721-4D0F-9321-0233E91B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3F600-2C46-483A-9034-4EAA96F7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41AA7-CB5C-4593-B767-55F60472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20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6B1DFD-65F3-4843-9B84-53C149848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3AE38-7FBF-4810-B70B-4306FF5CA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60800-C439-4B80-A153-F1D272BA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312B9-9045-49F7-BC54-03CC9E0B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92CDF-8149-436C-89DF-756DDC00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3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D908E-B895-482F-8711-7655D756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8AF23-E896-49EC-BB1C-A60C0E76E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F9E74-75C6-4B15-9B6F-A1A357C0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2F95F-963D-4851-86F4-BAFDAF43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AF616-BEA5-433A-A125-49C2B6A0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46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C256F-C630-4033-95CC-6C9B7758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90348C-69BD-43BE-B0D5-586CE2D5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9E911-8D24-4839-84DD-732792AC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D29E4-5326-42FF-BDD0-AA464DC0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A46CC-BB68-4F4B-A6E9-635102DA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7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33048-BE3F-4E70-ACF3-475D2B0F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55FFCB-6FE4-49DE-B927-64C0017C0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6720D2-CDCC-475C-92C8-26B8F1E8D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A56BC-08A2-404F-8259-E3D682AD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721FA7-B580-4B2B-A3CB-101872C1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A5EC5E-8376-419E-AD00-611E613E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02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DA246-D749-4794-9F94-8358178B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46F43-0FBE-42FE-A4AD-4387266DA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E05421-6341-45AA-8229-48D655BBD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21E1E4-644B-496D-9108-F9838B493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8DCA52-5686-4A3F-A402-6C2F6AF01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572F9D-35EA-4B3B-BEF8-5FD49565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D69ADA-D891-48A1-AF43-3A6B002A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9C0DBD-D9EF-4EC5-AA9F-0233B4E6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6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0C5EE-F9A2-4B38-ADED-E72684F2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E6C8F9-3E49-4036-9A70-0D555FB3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D16C11-D7ED-42EB-B49E-AE77A16C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19F8C1-7D8B-4E97-89B5-0DA5B874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3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4BFBEE-1209-4C0D-BB08-E459DCB1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C050B9-0FF5-4EFE-90F4-2705B6F5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BECE45-C633-48DD-B8D9-3367467E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56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91497-5B4F-406A-A5EE-138E4DFF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B4CF0-05E0-4BB7-B1EC-B39B3DF87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BB0B5-A5BD-4B1A-A4FC-F53AA8233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AE4AC-AB08-4429-B9BE-8318D450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E0E481-2310-415B-88DB-688C87D0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B5EFC-53F1-465E-A115-35352BD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30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A5E13-FD4D-4215-B730-888EAFCC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1457D6-77E9-49E7-9FD6-FCF33AA57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7BC7C-E7B2-438F-8683-F897FDC2F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907225-8432-4548-A27D-587C5F5B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47F9E3-BADC-4A25-A19A-2DC01958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CD58C-8E85-403A-9939-C49DE1B5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4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FA6864-A383-4CD8-8A84-23832844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9F3F98-D52F-4441-A477-A78DDD1C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F4E9E-291C-47DB-BDDE-D7AFC911A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5CF1-FC4D-498E-B2DB-618EE3700C43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88EFD-D909-482F-BE5D-262BB748B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EEA89-0CEB-47A1-A63E-B3B62D185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74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997A43-30C7-4DCA-8355-624BF5D32F67}"/>
              </a:ext>
            </a:extLst>
          </p:cNvPr>
          <p:cNvSpPr/>
          <p:nvPr/>
        </p:nvSpPr>
        <p:spPr>
          <a:xfrm>
            <a:off x="427786" y="174787"/>
            <a:ext cx="8192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7325">
              <a:defRPr/>
            </a:pPr>
            <a:r>
              <a:rPr lang="en-US" altLang="ko-KR" b="1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FrozenLake</a:t>
            </a:r>
            <a:r>
              <a:rPr lang="en-US" altLang="ko-KR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Q-Network</a:t>
            </a:r>
            <a:endParaRPr lang="en-US" altLang="ko-KR" sz="16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A80BB-A645-4AEF-9D34-D695E0B21C1E}"/>
              </a:ext>
            </a:extLst>
          </p:cNvPr>
          <p:cNvSpPr txBox="1"/>
          <p:nvPr/>
        </p:nvSpPr>
        <p:spPr>
          <a:xfrm>
            <a:off x="463947" y="1119154"/>
            <a:ext cx="1126410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Q-Table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 문제를 풀 경우 복잡한 실제 문제에서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Table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 생성하는 것 만으로도 큰 연산 필요</a:t>
            </a:r>
            <a:endParaRPr lang="en-US" altLang="ko-KR" sz="1600" kern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lvl="1" algn="just" fontAlgn="base">
              <a:lnSpc>
                <a:spcPct val="160000"/>
              </a:lnSpc>
            </a:pPr>
            <a:r>
              <a:rPr lang="en-US" altLang="ko-KR" sz="2000" b="1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=&gt;</a:t>
            </a:r>
            <a:r>
              <a:rPr lang="ko-KR" altLang="en-US" sz="2000" b="1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2000" b="1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Q-function</a:t>
            </a:r>
            <a:r>
              <a:rPr lang="ko-KR" altLang="en-US" sz="2000" b="1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근사치를 구하는 </a:t>
            </a:r>
            <a:r>
              <a:rPr lang="en-US" altLang="ko-KR" sz="2000" b="1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Neural Network</a:t>
            </a:r>
            <a:r>
              <a:rPr lang="ko-KR" altLang="en-US" sz="2000" b="1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만들어 학습시킴</a:t>
            </a:r>
            <a:endParaRPr lang="en-US" altLang="ko-KR" sz="2000" b="1" kern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ko-KR" sz="1600" kern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ko-KR" sz="1600" kern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ko-KR" sz="1600" kern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ko-KR" sz="1600" kern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ko-KR" sz="1600" kern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ko-KR" sz="1600" kern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ko-KR" sz="1600" kern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ko-KR" sz="1600" kern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ko-KR" sz="1600" kern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l" fontAlgn="base"/>
            <a:r>
              <a:rPr lang="ko-KR" altLang="en-US" sz="1600" i="0" dirty="0">
                <a:solidFill>
                  <a:srgbClr val="333333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입력으로 </a:t>
            </a:r>
            <a:r>
              <a:rPr lang="en-US" altLang="ko-KR" sz="1600" i="0" dirty="0">
                <a:solidFill>
                  <a:srgbClr val="333333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state</a:t>
            </a:r>
            <a:r>
              <a:rPr lang="ko-KR" altLang="en-US" sz="1600" i="0" dirty="0">
                <a:solidFill>
                  <a:srgbClr val="333333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받고 출력으로 </a:t>
            </a:r>
            <a:r>
              <a:rPr lang="ko-KR" altLang="en-US" sz="1600" b="1" i="0" dirty="0">
                <a:solidFill>
                  <a:srgbClr val="333333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모든 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action</a:t>
            </a:r>
            <a:r>
              <a:rPr lang="ko-KR" altLang="en-US" sz="1600" b="1" i="0" dirty="0">
                <a:solidFill>
                  <a:srgbClr val="333333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 대한 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reward</a:t>
            </a:r>
            <a:r>
              <a:rPr lang="ko-KR" altLang="en-US" sz="1600" i="0" dirty="0">
                <a:solidFill>
                  <a:srgbClr val="333333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출력하도록 하는 </a:t>
            </a:r>
            <a:r>
              <a:rPr lang="en-US" altLang="ko-KR" sz="1600" i="0" dirty="0">
                <a:solidFill>
                  <a:srgbClr val="333333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Q-network</a:t>
            </a:r>
            <a:r>
              <a:rPr lang="ko-KR" altLang="en-US" sz="1600" i="0" dirty="0">
                <a:solidFill>
                  <a:srgbClr val="333333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사용</a:t>
            </a:r>
            <a:endParaRPr lang="en-US" altLang="ko-KR" sz="1600" kern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C23AD3-02B9-4001-A138-F83E8CE35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13" y="2345633"/>
            <a:ext cx="8919573" cy="268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B57F4C2E-4CF3-4E6D-A369-442B3F693535}"/>
              </a:ext>
            </a:extLst>
          </p:cNvPr>
          <p:cNvSpPr/>
          <p:nvPr/>
        </p:nvSpPr>
        <p:spPr>
          <a:xfrm>
            <a:off x="2102177" y="3652208"/>
            <a:ext cx="1027522" cy="4390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AA8BD3-8F75-48CF-BB86-10B38EF395A2}"/>
              </a:ext>
            </a:extLst>
          </p:cNvPr>
          <p:cNvSpPr txBox="1"/>
          <p:nvPr/>
        </p:nvSpPr>
        <p:spPr>
          <a:xfrm>
            <a:off x="2344068" y="3278577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입력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CD1F5E0-6590-41B3-A44E-4C8010F7D8CF}"/>
              </a:ext>
            </a:extLst>
          </p:cNvPr>
          <p:cNvSpPr/>
          <p:nvPr/>
        </p:nvSpPr>
        <p:spPr>
          <a:xfrm>
            <a:off x="8248454" y="2582943"/>
            <a:ext cx="2307332" cy="18382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67D9C9-D6C1-4E9E-A3B3-B54634EA9FEA}"/>
              </a:ext>
            </a:extLst>
          </p:cNvPr>
          <p:cNvSpPr txBox="1"/>
          <p:nvPr/>
        </p:nvSpPr>
        <p:spPr>
          <a:xfrm>
            <a:off x="10012047" y="4219853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423057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997A43-30C7-4DCA-8355-624BF5D32F67}"/>
              </a:ext>
            </a:extLst>
          </p:cNvPr>
          <p:cNvSpPr/>
          <p:nvPr/>
        </p:nvSpPr>
        <p:spPr>
          <a:xfrm>
            <a:off x="427786" y="174787"/>
            <a:ext cx="8192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7325">
              <a:defRPr/>
            </a:pPr>
            <a:r>
              <a:rPr lang="en-US" altLang="ko-KR" b="1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FrozenLake</a:t>
            </a:r>
            <a:r>
              <a:rPr lang="en-US" altLang="ko-KR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Q-Network</a:t>
            </a:r>
            <a:endParaRPr lang="en-US" altLang="ko-KR" sz="16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A80BB-A645-4AEF-9D34-D695E0B21C1E}"/>
              </a:ext>
            </a:extLst>
          </p:cNvPr>
          <p:cNvSpPr txBox="1"/>
          <p:nvPr/>
        </p:nvSpPr>
        <p:spPr>
          <a:xfrm>
            <a:off x="463947" y="544119"/>
            <a:ext cx="11264106" cy="1280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b="1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목적</a:t>
            </a:r>
            <a:endParaRPr lang="en-US" altLang="ko-KR" b="1" kern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742950" lvl="1" indent="-285750" algn="just" fontAlgn="base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neural network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 최적의 정책이 되도록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학습 시키는 것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</a:p>
          <a:p>
            <a:pPr marL="742950" lvl="1" indent="-285750" algn="just" fontAlgn="base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Ws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 최적의 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값이 되도록 학습 시키는 것</a:t>
            </a:r>
            <a:endParaRPr lang="en-US" altLang="ko-KR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5738C82-5E3C-489B-BA28-9630A8E87EA1}"/>
              </a:ext>
            </a:extLst>
          </p:cNvPr>
          <p:cNvGrpSpPr/>
          <p:nvPr/>
        </p:nvGrpSpPr>
        <p:grpSpPr>
          <a:xfrm>
            <a:off x="2857645" y="1950189"/>
            <a:ext cx="7362826" cy="3733799"/>
            <a:chOff x="2801085" y="2215012"/>
            <a:chExt cx="7362826" cy="3733799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31C7EE2-348F-4F0C-8D2C-8B6652F4E2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1086" y="2929386"/>
              <a:ext cx="7362825" cy="3019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58D048FD-3C11-4FBE-9FDD-1A979141F4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1085" y="2215012"/>
              <a:ext cx="7362825" cy="71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EED6A7C5-FDC1-4A29-A64D-9B8A6CF798AC}"/>
              </a:ext>
            </a:extLst>
          </p:cNvPr>
          <p:cNvSpPr/>
          <p:nvPr/>
        </p:nvSpPr>
        <p:spPr>
          <a:xfrm>
            <a:off x="4153968" y="2047826"/>
            <a:ext cx="550007" cy="5190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14D3A-4966-4B69-967C-E8EB3C7FA8C7}"/>
              </a:ext>
            </a:extLst>
          </p:cNvPr>
          <p:cNvSpPr txBox="1"/>
          <p:nvPr/>
        </p:nvSpPr>
        <p:spPr>
          <a:xfrm>
            <a:off x="3887797" y="2556843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레이어들의</a:t>
            </a:r>
            <a:endParaRPr lang="en-US" altLang="ko-KR" sz="1600" dirty="0">
              <a:solidFill>
                <a:srgbClr val="FF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가중치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6C7B3C1-2459-4753-90FE-5AFF96A99257}"/>
              </a:ext>
            </a:extLst>
          </p:cNvPr>
          <p:cNvSpPr/>
          <p:nvPr/>
        </p:nvSpPr>
        <p:spPr>
          <a:xfrm>
            <a:off x="9434550" y="3796196"/>
            <a:ext cx="785920" cy="5190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C79A27-B7C2-4F47-9C83-9732C2BDCF8D}"/>
              </a:ext>
            </a:extLst>
          </p:cNvPr>
          <p:cNvSpPr txBox="1"/>
          <p:nvPr/>
        </p:nvSpPr>
        <p:spPr>
          <a:xfrm>
            <a:off x="8983651" y="3426864"/>
            <a:ext cx="2313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최적의 </a:t>
            </a:r>
            <a:r>
              <a:rPr lang="en-US" altLang="ko-KR" sz="16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</a:t>
            </a:r>
            <a:r>
              <a:rPr lang="ko-KR" altLang="en-US" sz="16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값이 되도록 학습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79F0819-F240-4752-829C-2C56D86F60E9}"/>
              </a:ext>
            </a:extLst>
          </p:cNvPr>
          <p:cNvSpPr/>
          <p:nvPr/>
        </p:nvSpPr>
        <p:spPr>
          <a:xfrm>
            <a:off x="9385988" y="2050577"/>
            <a:ext cx="550007" cy="5190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A3E800-67D9-48D7-8359-3A9A8C25898B}"/>
              </a:ext>
            </a:extLst>
          </p:cNvPr>
          <p:cNvSpPr txBox="1"/>
          <p:nvPr/>
        </p:nvSpPr>
        <p:spPr>
          <a:xfrm>
            <a:off x="9398274" y="2576023"/>
            <a:ext cx="543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정답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DB19177-A7FB-4B1B-BCDD-39128A588DB9}"/>
              </a:ext>
            </a:extLst>
          </p:cNvPr>
          <p:cNvSpPr/>
          <p:nvPr/>
        </p:nvSpPr>
        <p:spPr>
          <a:xfrm>
            <a:off x="8333898" y="2056924"/>
            <a:ext cx="785920" cy="5190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8248D7-B33B-4C50-83A6-666EE422C860}"/>
              </a:ext>
            </a:extLst>
          </p:cNvPr>
          <p:cNvSpPr txBox="1"/>
          <p:nvPr/>
        </p:nvSpPr>
        <p:spPr>
          <a:xfrm>
            <a:off x="8408829" y="2567389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근사치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6101C52-7817-42A7-858B-13EA28A1A4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397" t="36021" r="15086" b="60229"/>
          <a:stretch/>
        </p:blipFill>
        <p:spPr>
          <a:xfrm>
            <a:off x="8086179" y="895874"/>
            <a:ext cx="3149623" cy="428169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521DE4-2D1F-407C-9794-EF5D491AB362}"/>
              </a:ext>
            </a:extLst>
          </p:cNvPr>
          <p:cNvCxnSpPr/>
          <p:nvPr/>
        </p:nvCxnSpPr>
        <p:spPr>
          <a:xfrm flipV="1">
            <a:off x="9659007" y="1471448"/>
            <a:ext cx="0" cy="4787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1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997A43-30C7-4DCA-8355-624BF5D32F67}"/>
              </a:ext>
            </a:extLst>
          </p:cNvPr>
          <p:cNvSpPr/>
          <p:nvPr/>
        </p:nvSpPr>
        <p:spPr>
          <a:xfrm>
            <a:off x="427786" y="174787"/>
            <a:ext cx="8192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7325">
              <a:defRPr/>
            </a:pPr>
            <a:r>
              <a:rPr lang="en-US" altLang="ko-KR" b="1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FrozenLake</a:t>
            </a:r>
            <a:r>
              <a:rPr lang="en-US" altLang="ko-KR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Q-Network</a:t>
            </a:r>
            <a:endParaRPr lang="en-US" altLang="ko-KR" sz="16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F77EB7-30A2-45F1-8E2D-B0E9402BE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087" y="1435646"/>
            <a:ext cx="545782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D719B76C-0884-4B60-A680-62E47563D24D}"/>
              </a:ext>
            </a:extLst>
          </p:cNvPr>
          <p:cNvSpPr/>
          <p:nvPr/>
        </p:nvSpPr>
        <p:spPr>
          <a:xfrm>
            <a:off x="3367087" y="1435646"/>
            <a:ext cx="616334" cy="9291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FB97DA-E5E1-449A-9100-15F7CF900C0B}"/>
              </a:ext>
            </a:extLst>
          </p:cNvPr>
          <p:cNvSpPr txBox="1"/>
          <p:nvPr/>
        </p:nvSpPr>
        <p:spPr>
          <a:xfrm>
            <a:off x="2892059" y="2364826"/>
            <a:ext cx="1566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</a:t>
            </a:r>
            <a:r>
              <a:rPr lang="ko-KR" altLang="en-US" sz="16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근사값 </a:t>
            </a:r>
            <a:r>
              <a:rPr lang="en-US" altLang="ko-KR" sz="16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=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Network</a:t>
            </a:r>
            <a:r>
              <a:rPr lang="ko-KR" altLang="en-US" sz="16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출력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BA959F6-9555-434D-A7AC-60546FB7BBF9}"/>
              </a:ext>
            </a:extLst>
          </p:cNvPr>
          <p:cNvSpPr/>
          <p:nvPr/>
        </p:nvSpPr>
        <p:spPr>
          <a:xfrm>
            <a:off x="5148590" y="1519729"/>
            <a:ext cx="495465" cy="7610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1BA86-8A2C-4F98-B81A-BB44061E8A39}"/>
              </a:ext>
            </a:extLst>
          </p:cNvPr>
          <p:cNvSpPr txBox="1"/>
          <p:nvPr/>
        </p:nvSpPr>
        <p:spPr>
          <a:xfrm>
            <a:off x="4685099" y="1151739"/>
            <a:ext cx="1410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Network</a:t>
            </a:r>
            <a:r>
              <a:rPr lang="ko-KR" altLang="en-US" sz="16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</a:t>
            </a:r>
            <a:r>
              <a:rPr lang="en-US" altLang="ko-KR" sz="16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</a:t>
            </a:r>
            <a:endParaRPr lang="ko-KR" altLang="en-US" sz="1600" dirty="0">
              <a:solidFill>
                <a:srgbClr val="FF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C8A1AAE-C324-418E-A40A-3C8F17046B4F}"/>
              </a:ext>
            </a:extLst>
          </p:cNvPr>
          <p:cNvSpPr/>
          <p:nvPr/>
        </p:nvSpPr>
        <p:spPr>
          <a:xfrm>
            <a:off x="6571027" y="1490293"/>
            <a:ext cx="842984" cy="9291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5FCF08-1CAF-49E7-8F9F-BE248DDDADBA}"/>
              </a:ext>
            </a:extLst>
          </p:cNvPr>
          <p:cNvSpPr txBox="1"/>
          <p:nvPr/>
        </p:nvSpPr>
        <p:spPr>
          <a:xfrm>
            <a:off x="6433712" y="2413081"/>
            <a:ext cx="1117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최적의 </a:t>
            </a:r>
            <a:r>
              <a:rPr lang="en-US" altLang="ko-KR" sz="16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</a:t>
            </a:r>
            <a:r>
              <a:rPr lang="ko-KR" altLang="en-US" sz="16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값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59E36B9-92AE-49FA-A417-F2D97027B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39"/>
          <a:stretch/>
        </p:blipFill>
        <p:spPr bwMode="auto">
          <a:xfrm>
            <a:off x="2414586" y="3450676"/>
            <a:ext cx="7362825" cy="117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1741DB-F94C-4414-BD41-BEAA47A598E7}"/>
              </a:ext>
            </a:extLst>
          </p:cNvPr>
          <p:cNvSpPr txBox="1"/>
          <p:nvPr/>
        </p:nvSpPr>
        <p:spPr>
          <a:xfrm>
            <a:off x="3898004" y="4504753"/>
            <a:ext cx="507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 </a:t>
            </a:r>
            <a:r>
              <a:rPr lang="ko-KR" altLang="en-US" dirty="0" err="1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예측값</a:t>
            </a:r>
            <a:r>
              <a:rPr lang="ko-KR" altLang="en-US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– </a:t>
            </a:r>
            <a:r>
              <a:rPr lang="ko-KR" altLang="en-US" dirty="0" err="1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실제값</a:t>
            </a:r>
            <a:r>
              <a:rPr lang="ko-KR" altLang="en-US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r>
              <a:rPr lang="ko-KR" altLang="en-US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최소가 되도록</a:t>
            </a:r>
          </a:p>
        </p:txBody>
      </p:sp>
    </p:spTree>
    <p:extLst>
      <p:ext uri="{BB962C8B-B14F-4D97-AF65-F5344CB8AC3E}">
        <p14:creationId xmlns:p14="http://schemas.microsoft.com/office/powerpoint/2010/main" val="62960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997A43-30C7-4DCA-8355-624BF5D32F67}"/>
              </a:ext>
            </a:extLst>
          </p:cNvPr>
          <p:cNvSpPr/>
          <p:nvPr/>
        </p:nvSpPr>
        <p:spPr>
          <a:xfrm>
            <a:off x="427786" y="174787"/>
            <a:ext cx="8192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7325">
              <a:defRPr/>
            </a:pPr>
            <a:r>
              <a:rPr lang="en-US" altLang="ko-KR" b="1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FrozenLake</a:t>
            </a:r>
            <a:r>
              <a:rPr lang="en-US" altLang="ko-KR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Q-Network</a:t>
            </a:r>
            <a:endParaRPr lang="en-US" altLang="ko-KR" sz="16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6C809F-688F-4D80-BEFC-D6F318DBC5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11" t="28813" r="59051" b="48505"/>
          <a:stretch/>
        </p:blipFill>
        <p:spPr>
          <a:xfrm>
            <a:off x="227539" y="1038537"/>
            <a:ext cx="5195249" cy="27460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29C3EA-F8AF-4F80-A1EB-CD568C1C95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65" t="51341" r="60547" b="38238"/>
          <a:stretch/>
        </p:blipFill>
        <p:spPr>
          <a:xfrm>
            <a:off x="249110" y="4957099"/>
            <a:ext cx="5195249" cy="13663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CED3CE-38FD-4DDD-93B6-169A4D0D31A2}"/>
              </a:ext>
            </a:extLst>
          </p:cNvPr>
          <p:cNvSpPr txBox="1"/>
          <p:nvPr/>
        </p:nvSpPr>
        <p:spPr>
          <a:xfrm>
            <a:off x="5724147" y="3766418"/>
            <a:ext cx="6330366" cy="837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Neural network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input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으로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state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넣어줄 때 위와 같이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one-hot encoding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방식 이용하여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16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개의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state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정보를 줌</a:t>
            </a:r>
            <a:endParaRPr lang="en-US" altLang="ko-KR" sz="1600" kern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0C578C5-0264-4B2A-8226-5062C2F1F50D}"/>
              </a:ext>
            </a:extLst>
          </p:cNvPr>
          <p:cNvGrpSpPr/>
          <p:nvPr/>
        </p:nvGrpSpPr>
        <p:grpSpPr>
          <a:xfrm>
            <a:off x="5666341" y="428623"/>
            <a:ext cx="6330366" cy="3355975"/>
            <a:chOff x="5814421" y="359453"/>
            <a:chExt cx="6330366" cy="335597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BBE04C9-B2EE-4BFF-8B08-08502F3D49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6219" t="38007" r="26846" b="32414"/>
            <a:stretch/>
          </p:blipFill>
          <p:spPr>
            <a:xfrm>
              <a:off x="5814421" y="359453"/>
              <a:ext cx="6330366" cy="224409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DCA422F-3CDD-4335-89F8-8A4CAC00E3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6877" t="60605" r="54557" b="29961"/>
            <a:stretch/>
          </p:blipFill>
          <p:spPr>
            <a:xfrm>
              <a:off x="5872227" y="2560954"/>
              <a:ext cx="6214753" cy="1154474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5F78E83-596A-44E2-9E6F-15E637C842DC}"/>
              </a:ext>
            </a:extLst>
          </p:cNvPr>
          <p:cNvSpPr txBox="1"/>
          <p:nvPr/>
        </p:nvSpPr>
        <p:spPr>
          <a:xfrm>
            <a:off x="5724147" y="5148369"/>
            <a:ext cx="6330366" cy="443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 err="1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Input_size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state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개수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output_size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action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개수로 설정</a:t>
            </a:r>
            <a:endParaRPr lang="en-US" altLang="ko-KR" sz="1600" kern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239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997A43-30C7-4DCA-8355-624BF5D32F67}"/>
              </a:ext>
            </a:extLst>
          </p:cNvPr>
          <p:cNvSpPr/>
          <p:nvPr/>
        </p:nvSpPr>
        <p:spPr>
          <a:xfrm>
            <a:off x="427786" y="174787"/>
            <a:ext cx="8192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7325">
              <a:defRPr/>
            </a:pPr>
            <a:r>
              <a:rPr lang="en-US" altLang="ko-KR" b="1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FrozenLake</a:t>
            </a:r>
            <a:r>
              <a:rPr lang="en-US" altLang="ko-KR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Q-Network</a:t>
            </a:r>
            <a:endParaRPr lang="en-US" altLang="ko-KR" sz="16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ED3CE-38FD-4DDD-93B6-169A4D0D31A2}"/>
              </a:ext>
            </a:extLst>
          </p:cNvPr>
          <p:cNvSpPr txBox="1"/>
          <p:nvPr/>
        </p:nvSpPr>
        <p:spPr>
          <a:xfrm>
            <a:off x="413589" y="4330261"/>
            <a:ext cx="11364821" cy="2019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Placeholder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이용하여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X(state)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변수의 형태를 규정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 * 16 size)</a:t>
            </a: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는 지속적인 업데이트가 필요하기 때문에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variable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 만들고 초기값은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random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값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(16 * 4 size)</a:t>
            </a: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X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와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곱한 </a:t>
            </a:r>
            <a:r>
              <a:rPr lang="en-US" altLang="ko-KR" sz="1600" kern="0" dirty="0" err="1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Qpred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H(x)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 해당하며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 * 4 size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</a:t>
            </a:r>
            <a:r>
              <a:rPr lang="ko-KR" altLang="en-US" sz="1600" kern="0" dirty="0" err="1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예측값</a:t>
            </a:r>
            <a:endParaRPr lang="en-US" altLang="ko-KR" sz="1600" kern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는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target(=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정답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으로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4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가지의 </a:t>
            </a:r>
            <a:r>
              <a:rPr lang="en-US" altLang="ko-KR" sz="1600" kern="0" dirty="0" err="1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actio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 대한 </a:t>
            </a:r>
            <a:r>
              <a:rPr lang="en-US" altLang="ko-KR" sz="1600" kern="0" dirty="0" err="1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rewar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이며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1 * 4 size</a:t>
            </a: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Loss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는 정답과 </a:t>
            </a:r>
            <a:r>
              <a:rPr lang="ko-KR" altLang="en-US" sz="1600" kern="0" dirty="0" err="1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예측값의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차이의 합이며 이를 최소화하기 위해 </a:t>
            </a:r>
            <a:r>
              <a:rPr lang="en-US" altLang="ko-KR" sz="1600" kern="0" dirty="0" err="1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GradientDescentOptimizer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</a:t>
            </a:r>
            <a:endParaRPr lang="en-US" altLang="ko-KR" sz="1600" kern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6E2CF5-E4D1-477F-A98F-819FA17700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38" t="35096" r="42931" b="40230"/>
          <a:stretch/>
        </p:blipFill>
        <p:spPr>
          <a:xfrm>
            <a:off x="1808651" y="1487732"/>
            <a:ext cx="8280407" cy="2842529"/>
          </a:xfrm>
          <a:prstGeom prst="rect">
            <a:avLst/>
          </a:prstGeom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8A6B111D-A124-43E2-B597-1B7786765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441" y="773357"/>
            <a:ext cx="73628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4CB8015-B9CE-4E17-91B9-58D408AA2133}"/>
              </a:ext>
            </a:extLst>
          </p:cNvPr>
          <p:cNvSpPr/>
          <p:nvPr/>
        </p:nvSpPr>
        <p:spPr>
          <a:xfrm>
            <a:off x="2627586" y="1650124"/>
            <a:ext cx="7002680" cy="71437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FA4BA0-713A-4AA5-9DAA-65E8B1AFCD0C}"/>
              </a:ext>
            </a:extLst>
          </p:cNvPr>
          <p:cNvSpPr/>
          <p:nvPr/>
        </p:nvSpPr>
        <p:spPr>
          <a:xfrm>
            <a:off x="2359572" y="944169"/>
            <a:ext cx="1960180" cy="38117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6E8C50-5858-42B8-836C-8739076F4AC7}"/>
              </a:ext>
            </a:extLst>
          </p:cNvPr>
          <p:cNvSpPr/>
          <p:nvPr/>
        </p:nvSpPr>
        <p:spPr>
          <a:xfrm>
            <a:off x="2627586" y="2526891"/>
            <a:ext cx="7002680" cy="45804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C0E2A0-A148-4DE7-A01F-A99DBCF479EE}"/>
              </a:ext>
            </a:extLst>
          </p:cNvPr>
          <p:cNvSpPr/>
          <p:nvPr/>
        </p:nvSpPr>
        <p:spPr>
          <a:xfrm>
            <a:off x="5376041" y="732154"/>
            <a:ext cx="4254225" cy="75557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507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997A43-30C7-4DCA-8355-624BF5D32F67}"/>
              </a:ext>
            </a:extLst>
          </p:cNvPr>
          <p:cNvSpPr/>
          <p:nvPr/>
        </p:nvSpPr>
        <p:spPr>
          <a:xfrm>
            <a:off x="427786" y="174787"/>
            <a:ext cx="8192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7325">
              <a:defRPr/>
            </a:pPr>
            <a:r>
              <a:rPr lang="en-US" altLang="ko-KR" b="1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FrozenLake</a:t>
            </a:r>
            <a:r>
              <a:rPr lang="en-US" altLang="ko-KR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Q-Network</a:t>
            </a:r>
            <a:endParaRPr lang="en-US" altLang="ko-KR" sz="16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ED3CE-38FD-4DDD-93B6-169A4D0D31A2}"/>
              </a:ext>
            </a:extLst>
          </p:cNvPr>
          <p:cNvSpPr txBox="1"/>
          <p:nvPr/>
        </p:nvSpPr>
        <p:spPr>
          <a:xfrm>
            <a:off x="6782159" y="2529540"/>
            <a:ext cx="5010447" cy="3896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neural network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실행시키고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600" kern="0" dirty="0" err="1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예측값을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Qs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 저장</a:t>
            </a:r>
            <a:endParaRPr lang="en-US" altLang="ko-KR" sz="1600" kern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ko-KR" sz="1600" kern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학습을 위해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e-greedy 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방법으로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action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선택</a:t>
            </a:r>
            <a:endParaRPr lang="en-US" altLang="ko-KR" sz="1600" kern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sz="2400" kern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4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Goal</a:t>
            </a:r>
            <a:r>
              <a:rPr lang="ko-KR" altLang="en-US" sz="14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 가거나 </a:t>
            </a:r>
            <a:r>
              <a:rPr lang="en-US" altLang="ko-KR" sz="14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hole</a:t>
            </a:r>
            <a:r>
              <a:rPr lang="ko-KR" altLang="en-US" sz="14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 빠지면 </a:t>
            </a:r>
            <a:r>
              <a:rPr lang="en-US" altLang="ko-KR" sz="14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Qs</a:t>
            </a:r>
            <a:r>
              <a:rPr lang="ko-KR" altLang="en-US" sz="14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 </a:t>
            </a:r>
            <a:r>
              <a:rPr lang="en-US" altLang="ko-KR" sz="14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reward</a:t>
            </a:r>
            <a:r>
              <a:rPr lang="ko-KR" altLang="en-US" sz="14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 업데이트</a:t>
            </a: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4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그게 아니면 </a:t>
            </a:r>
            <a:r>
              <a:rPr lang="en-US" altLang="ko-KR" sz="14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s1</a:t>
            </a:r>
            <a:r>
              <a:rPr lang="ko-KR" altLang="en-US" sz="14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 대한 </a:t>
            </a:r>
            <a:r>
              <a:rPr lang="ko-KR" altLang="en-US" sz="1400" kern="0" dirty="0" err="1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예측값</a:t>
            </a:r>
            <a:r>
              <a:rPr lang="ko-KR" altLang="en-US" sz="14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구해서 </a:t>
            </a:r>
            <a:r>
              <a:rPr lang="en-US" altLang="ko-KR" sz="14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target</a:t>
            </a:r>
            <a:r>
              <a:rPr lang="ko-KR" altLang="en-US" sz="14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으로 쓸 </a:t>
            </a:r>
            <a:r>
              <a:rPr lang="en-US" altLang="ko-KR" sz="14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Qs</a:t>
            </a:r>
            <a:r>
              <a:rPr lang="ko-KR" altLang="en-US" sz="14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얻음</a:t>
            </a: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4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 * 4 size</a:t>
            </a: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4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state</a:t>
            </a:r>
            <a:r>
              <a:rPr lang="ko-KR" altLang="en-US" sz="14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 대한 정답을 </a:t>
            </a:r>
            <a:r>
              <a:rPr lang="en-US" altLang="ko-KR" sz="14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Qs</a:t>
            </a:r>
            <a:r>
              <a:rPr lang="ko-KR" altLang="en-US" sz="14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 가지고 있으므로 이를 이용해서 </a:t>
            </a:r>
            <a:r>
              <a:rPr lang="en-US" altLang="ko-KR" sz="14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network</a:t>
            </a:r>
            <a:r>
              <a:rPr lang="ko-KR" altLang="en-US" sz="14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학습시키고 기존 </a:t>
            </a:r>
            <a:r>
              <a:rPr lang="ko-KR" altLang="en-US" sz="1400" kern="0" dirty="0" err="1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예측값과</a:t>
            </a:r>
            <a:r>
              <a:rPr lang="ko-KR" altLang="en-US" sz="14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비교하여 </a:t>
            </a:r>
            <a:r>
              <a:rPr lang="en-US" altLang="ko-KR" sz="14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wight</a:t>
            </a:r>
            <a:r>
              <a:rPr lang="ko-KR" altLang="en-US" sz="14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업데이트</a:t>
            </a:r>
            <a:endParaRPr lang="en-US" altLang="ko-KR" sz="1400" kern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99A0D5-DD52-49EC-BE14-23D3DF42FB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20" t="31549" r="47673" b="8494"/>
          <a:stretch/>
        </p:blipFill>
        <p:spPr>
          <a:xfrm>
            <a:off x="273070" y="620109"/>
            <a:ext cx="6509089" cy="606310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2DD1A2D-1A5B-44F8-9491-7432C7D39E67}"/>
              </a:ext>
            </a:extLst>
          </p:cNvPr>
          <p:cNvSpPr/>
          <p:nvPr/>
        </p:nvSpPr>
        <p:spPr>
          <a:xfrm>
            <a:off x="2102069" y="3071812"/>
            <a:ext cx="2942897" cy="91160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6AC1AE-BA48-43FE-B302-5D0E1680D6FC}"/>
              </a:ext>
            </a:extLst>
          </p:cNvPr>
          <p:cNvSpPr/>
          <p:nvPr/>
        </p:nvSpPr>
        <p:spPr>
          <a:xfrm>
            <a:off x="2102068" y="2734797"/>
            <a:ext cx="4130566" cy="18707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9FDC34-0DA9-4E7C-8BEE-C396532A001B}"/>
              </a:ext>
            </a:extLst>
          </p:cNvPr>
          <p:cNvSpPr/>
          <p:nvPr/>
        </p:nvSpPr>
        <p:spPr>
          <a:xfrm>
            <a:off x="2102069" y="4298504"/>
            <a:ext cx="4680090" cy="105126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147837-CDEE-4745-B3DA-1B0230DE3E1E}"/>
              </a:ext>
            </a:extLst>
          </p:cNvPr>
          <p:cNvSpPr/>
          <p:nvPr/>
        </p:nvSpPr>
        <p:spPr>
          <a:xfrm>
            <a:off x="2102069" y="5485603"/>
            <a:ext cx="4680090" cy="22108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4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997A43-30C7-4DCA-8355-624BF5D32F67}"/>
              </a:ext>
            </a:extLst>
          </p:cNvPr>
          <p:cNvSpPr/>
          <p:nvPr/>
        </p:nvSpPr>
        <p:spPr>
          <a:xfrm>
            <a:off x="427786" y="174787"/>
            <a:ext cx="8192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7325">
              <a:defRPr/>
            </a:pPr>
            <a:r>
              <a:rPr lang="en-US" altLang="ko-KR" b="1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FrozenLake</a:t>
            </a:r>
            <a:r>
              <a:rPr lang="en-US" altLang="ko-KR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Q-Network</a:t>
            </a:r>
            <a:endParaRPr lang="en-US" altLang="ko-KR" sz="16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957C37-1F16-493B-9FC3-5C50BF63D3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93" t="39878" r="41596" b="19234"/>
          <a:stretch/>
        </p:blipFill>
        <p:spPr>
          <a:xfrm>
            <a:off x="641132" y="1098330"/>
            <a:ext cx="7639706" cy="417260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76AC1AE-BA48-43FE-B302-5D0E1680D6FC}"/>
              </a:ext>
            </a:extLst>
          </p:cNvPr>
          <p:cNvSpPr/>
          <p:nvPr/>
        </p:nvSpPr>
        <p:spPr>
          <a:xfrm>
            <a:off x="1460938" y="1972496"/>
            <a:ext cx="3279228" cy="24519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ED3CE-38FD-4DDD-93B6-169A4D0D31A2}"/>
              </a:ext>
            </a:extLst>
          </p:cNvPr>
          <p:cNvSpPr txBox="1"/>
          <p:nvPr/>
        </p:nvSpPr>
        <p:spPr>
          <a:xfrm>
            <a:off x="6540421" y="1975947"/>
            <a:ext cx="5010447" cy="3989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Q-Table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과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Q-Network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성능을 비교했을 때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Q-Network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성능이 더 떨어짐</a:t>
            </a:r>
            <a:endParaRPr lang="en-US" altLang="ko-KR" sz="1600" kern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Q-Network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는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Q-Table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근사값이므로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Q-Table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보다 성능이 좋기는 어렵지만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Q-table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은 현실의 복잡한 문제에서는 크기가 너무 커져 사용할 수 없기 때문에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Q-Network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사용하는 것</a:t>
            </a:r>
            <a:endParaRPr lang="en-US" altLang="ko-KR" sz="1600" kern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ko-KR" sz="1600" kern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그리고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Q-Network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는 최적의 정책에 수렴하지 않음</a:t>
            </a:r>
            <a:endParaRPr lang="en-US" altLang="ko-KR" sz="1600" kern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Network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 너무 단순하고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data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들 간의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correlation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크기 때문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연관성이 큼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760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997A43-30C7-4DCA-8355-624BF5D32F67}"/>
              </a:ext>
            </a:extLst>
          </p:cNvPr>
          <p:cNvSpPr/>
          <p:nvPr/>
        </p:nvSpPr>
        <p:spPr>
          <a:xfrm>
            <a:off x="427786" y="174787"/>
            <a:ext cx="8192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7325">
              <a:defRPr/>
            </a:pPr>
            <a:r>
              <a:rPr lang="en-US" altLang="ko-KR" b="1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FrozenLake</a:t>
            </a:r>
            <a:r>
              <a:rPr lang="en-US" altLang="ko-KR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Q-Network</a:t>
            </a:r>
            <a:endParaRPr lang="en-US" altLang="ko-KR" sz="16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ED3CE-38FD-4DDD-93B6-169A4D0D31A2}"/>
              </a:ext>
            </a:extLst>
          </p:cNvPr>
          <p:cNvSpPr txBox="1"/>
          <p:nvPr/>
        </p:nvSpPr>
        <p:spPr>
          <a:xfrm>
            <a:off x="1562089" y="4656080"/>
            <a:ext cx="1321316" cy="443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최적화된 모델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BD49AA-7C2D-4625-8037-F7886FE693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86" t="23142" r="36293" b="30115"/>
          <a:stretch/>
        </p:blipFill>
        <p:spPr>
          <a:xfrm>
            <a:off x="427786" y="1848580"/>
            <a:ext cx="3589921" cy="2807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73AC0B-D0A5-4DC8-8816-10ABC52975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258" t="30115" r="36121" b="23142"/>
          <a:stretch/>
        </p:blipFill>
        <p:spPr>
          <a:xfrm>
            <a:off x="4208200" y="1848580"/>
            <a:ext cx="3589921" cy="2807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B1D3FCE-0A25-4880-86C9-8038D8C4A5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258" t="26054" r="36121" b="27203"/>
          <a:stretch/>
        </p:blipFill>
        <p:spPr>
          <a:xfrm>
            <a:off x="7988614" y="1848579"/>
            <a:ext cx="3589921" cy="28075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1FF37F-4230-4C0B-8B0D-7C5BE55E5ED0}"/>
              </a:ext>
            </a:extLst>
          </p:cNvPr>
          <p:cNvSpPr txBox="1"/>
          <p:nvPr/>
        </p:nvSpPr>
        <p:spPr>
          <a:xfrm>
            <a:off x="5082498" y="4656080"/>
            <a:ext cx="2027003" cy="443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Correlation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높을 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AE322-F3EC-470D-8625-7091B139062D}"/>
              </a:ext>
            </a:extLst>
          </p:cNvPr>
          <p:cNvSpPr txBox="1"/>
          <p:nvPr/>
        </p:nvSpPr>
        <p:spPr>
          <a:xfrm>
            <a:off x="8862912" y="4625731"/>
            <a:ext cx="2027003" cy="443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Correlation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낮을 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645B61-83E8-44B7-B4A3-2F0A6F381911}"/>
              </a:ext>
            </a:extLst>
          </p:cNvPr>
          <p:cNvSpPr txBox="1"/>
          <p:nvPr/>
        </p:nvSpPr>
        <p:spPr>
          <a:xfrm>
            <a:off x="427786" y="544119"/>
            <a:ext cx="3955028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2000" b="1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Correlations between samples</a:t>
            </a:r>
            <a:endParaRPr lang="ko-KR" altLang="en-US" sz="2000" b="1" kern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86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997A43-30C7-4DCA-8355-624BF5D32F67}"/>
              </a:ext>
            </a:extLst>
          </p:cNvPr>
          <p:cNvSpPr/>
          <p:nvPr/>
        </p:nvSpPr>
        <p:spPr>
          <a:xfrm>
            <a:off x="427786" y="174787"/>
            <a:ext cx="8192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7325">
              <a:defRPr/>
            </a:pPr>
            <a:r>
              <a:rPr lang="en-US" altLang="ko-KR" b="1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FrozenLake</a:t>
            </a:r>
            <a:r>
              <a:rPr lang="en-US" altLang="ko-KR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Q-Network</a:t>
            </a:r>
            <a:endParaRPr lang="en-US" altLang="ko-KR" sz="16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C925F51-43E6-4519-AD34-FF53388D206C}"/>
              </a:ext>
            </a:extLst>
          </p:cNvPr>
          <p:cNvGrpSpPr/>
          <p:nvPr/>
        </p:nvGrpSpPr>
        <p:grpSpPr>
          <a:xfrm>
            <a:off x="2414585" y="1175391"/>
            <a:ext cx="7362825" cy="1818710"/>
            <a:chOff x="2414587" y="1600852"/>
            <a:chExt cx="7362825" cy="1818710"/>
          </a:xfrm>
        </p:grpSpPr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366F9591-B3A1-433F-8187-DE330B2057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639"/>
            <a:stretch/>
          </p:blipFill>
          <p:spPr bwMode="auto">
            <a:xfrm>
              <a:off x="2414587" y="1600852"/>
              <a:ext cx="7362825" cy="1171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525C160-DFED-456C-B94C-EDC54ECA08CF}"/>
                </a:ext>
              </a:extLst>
            </p:cNvPr>
            <p:cNvSpPr/>
            <p:nvPr/>
          </p:nvSpPr>
          <p:spPr>
            <a:xfrm>
              <a:off x="3762703" y="1881348"/>
              <a:ext cx="1660635" cy="5675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C19B4D6-209A-4C24-BD9F-C0A2C3089987}"/>
                </a:ext>
              </a:extLst>
            </p:cNvPr>
            <p:cNvSpPr/>
            <p:nvPr/>
          </p:nvSpPr>
          <p:spPr>
            <a:xfrm>
              <a:off x="5796455" y="1881348"/>
              <a:ext cx="3980957" cy="5675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596B68-5108-42E8-84FE-07F4CEE442E9}"/>
                </a:ext>
              </a:extLst>
            </p:cNvPr>
            <p:cNvSpPr txBox="1"/>
            <p:nvPr/>
          </p:nvSpPr>
          <p:spPr>
            <a:xfrm>
              <a:off x="3429395" y="2975786"/>
              <a:ext cx="2327250" cy="443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600" kern="0" dirty="0">
                  <a:solidFill>
                    <a:srgbClr val="FF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Network</a:t>
              </a:r>
              <a:r>
                <a:rPr lang="ko-KR" altLang="en-US" sz="1600" kern="0" dirty="0">
                  <a:solidFill>
                    <a:srgbClr val="FF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의 출력 </a:t>
              </a:r>
              <a:r>
                <a:rPr lang="en-US" altLang="ko-KR" sz="1600" kern="0" dirty="0">
                  <a:solidFill>
                    <a:srgbClr val="FF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= </a:t>
              </a:r>
              <a:r>
                <a:rPr lang="ko-KR" altLang="en-US" sz="1600" kern="0" dirty="0" err="1">
                  <a:solidFill>
                    <a:srgbClr val="FF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예측값</a:t>
              </a:r>
              <a:endParaRPr lang="ko-KR" altLang="en-US" sz="1600" kern="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7703FB-26EA-4798-B313-D15F60058BBE}"/>
                </a:ext>
              </a:extLst>
            </p:cNvPr>
            <p:cNvSpPr txBox="1"/>
            <p:nvPr/>
          </p:nvSpPr>
          <p:spPr>
            <a:xfrm>
              <a:off x="7094145" y="2975786"/>
              <a:ext cx="1385575" cy="443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600" kern="0" dirty="0">
                  <a:solidFill>
                    <a:srgbClr val="FF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Target = </a:t>
              </a:r>
              <a:r>
                <a:rPr lang="ko-KR" altLang="en-US" sz="1600" kern="0" dirty="0">
                  <a:solidFill>
                    <a:srgbClr val="FF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정답</a:t>
              </a: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7D7CEF97-AD68-4455-B9E5-C48041FE9125}"/>
                </a:ext>
              </a:extLst>
            </p:cNvPr>
            <p:cNvCxnSpPr>
              <a:cxnSpLocks/>
              <a:stCxn id="2" idx="2"/>
              <a:endCxn id="6" idx="0"/>
            </p:cNvCxnSpPr>
            <p:nvPr/>
          </p:nvCxnSpPr>
          <p:spPr>
            <a:xfrm flipH="1">
              <a:off x="4593020" y="2448906"/>
              <a:ext cx="1" cy="5268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210503CF-F6FB-4C5B-AD3D-047B6778A7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6931" y="2444942"/>
              <a:ext cx="1" cy="5268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B8CAF9C-ADCC-435E-BFE2-22A55B3AE961}"/>
              </a:ext>
            </a:extLst>
          </p:cNvPr>
          <p:cNvSpPr txBox="1"/>
          <p:nvPr/>
        </p:nvSpPr>
        <p:spPr>
          <a:xfrm>
            <a:off x="1090443" y="3286990"/>
            <a:ext cx="10011107" cy="1231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600" kern="0" dirty="0" err="1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예측값을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구하는 데에 사용되는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network(=theta)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와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target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값을 구하는 데에 사용되는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network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 같음</a:t>
            </a:r>
            <a:endParaRPr lang="en-US" altLang="ko-KR" sz="1600" kern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742950" lvl="1" indent="-285750" algn="just" fontAlgn="base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ko-KR" altLang="en-US" sz="1600" kern="0" dirty="0" err="1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예측값과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target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차이를 최소화하기 위해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network 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업데이트 할 때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target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network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도 업데이트 되는 것</a:t>
            </a:r>
            <a:endParaRPr lang="en-US" altLang="ko-KR" sz="1600" kern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742950" lvl="1" indent="-285750" algn="just" fontAlgn="base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ko-KR" altLang="en-US" sz="1600" kern="0" dirty="0" err="1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이런식으로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network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 계속 변하기 때문에 결국 움직이는 </a:t>
            </a:r>
            <a:r>
              <a:rPr lang="en-US" altLang="ko-KR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target</a:t>
            </a:r>
            <a:r>
              <a:rPr lang="ko-KR" altLang="en-US" sz="16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과의 오차를 줄이는 과정을 반복함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45F393-1BCB-41A2-B70F-127E7EBDA87B}"/>
              </a:ext>
            </a:extLst>
          </p:cNvPr>
          <p:cNvSpPr txBox="1"/>
          <p:nvPr/>
        </p:nvSpPr>
        <p:spPr>
          <a:xfrm>
            <a:off x="427786" y="544119"/>
            <a:ext cx="3955028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2000" b="1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Non-stationary targets</a:t>
            </a:r>
            <a:endParaRPr lang="ko-KR" altLang="en-US" sz="2000" b="1" kern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95F76E-4D2D-4CB3-8F5C-6209DB9C1AE9}"/>
              </a:ext>
            </a:extLst>
          </p:cNvPr>
          <p:cNvSpPr txBox="1"/>
          <p:nvPr/>
        </p:nvSpPr>
        <p:spPr>
          <a:xfrm>
            <a:off x="2335923" y="4924356"/>
            <a:ext cx="5105402" cy="1516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fontAlgn="base">
              <a:lnSpc>
                <a:spcPct val="160000"/>
              </a:lnSpc>
              <a:buAutoNum type="arabicPeriod"/>
            </a:pPr>
            <a:r>
              <a:rPr lang="ko-KR" altLang="en-US" sz="2000" b="1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네트워크를 더 깊게</a:t>
            </a:r>
            <a:endParaRPr lang="en-US" altLang="ko-KR" sz="2000" b="1" kern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457200" indent="-457200" algn="just" fontAlgn="base">
              <a:lnSpc>
                <a:spcPct val="160000"/>
              </a:lnSpc>
              <a:buAutoNum type="arabicPeriod"/>
            </a:pPr>
            <a:r>
              <a:rPr lang="en-US" altLang="ko-KR" sz="2000" b="1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state</a:t>
            </a:r>
            <a:r>
              <a:rPr lang="ko-KR" altLang="en-US" sz="2000" b="1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</a:t>
            </a:r>
            <a:r>
              <a:rPr lang="en-US" altLang="ko-KR" sz="2000" b="1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buffer</a:t>
            </a:r>
            <a:r>
              <a:rPr lang="ko-KR" altLang="en-US" sz="2000" b="1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 저장한 후 사용</a:t>
            </a:r>
            <a:r>
              <a:rPr lang="en-US" altLang="ko-KR" sz="2000" b="1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=&gt;</a:t>
            </a:r>
          </a:p>
          <a:p>
            <a:pPr marL="457200" indent="-457200" algn="just" fontAlgn="base">
              <a:lnSpc>
                <a:spcPct val="160000"/>
              </a:lnSpc>
              <a:buAutoNum type="arabicPeriod"/>
            </a:pPr>
            <a:r>
              <a:rPr lang="en-US" altLang="ko-KR" sz="2000" b="1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network</a:t>
            </a:r>
            <a:r>
              <a:rPr lang="ko-KR" altLang="en-US" sz="2000" b="1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분리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74010D-15A6-4B62-B077-4AFB4063E90D}"/>
              </a:ext>
            </a:extLst>
          </p:cNvPr>
          <p:cNvSpPr txBox="1"/>
          <p:nvPr/>
        </p:nvSpPr>
        <p:spPr>
          <a:xfrm>
            <a:off x="7686483" y="5372875"/>
            <a:ext cx="1091390" cy="619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2400" b="1" kern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DQN</a:t>
            </a:r>
            <a:endParaRPr lang="ko-KR" altLang="en-US" sz="2400" b="1" kern="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692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10337</TotalTime>
  <Words>447</Words>
  <Application>Microsoft Office PowerPoint</Application>
  <PresentationFormat>와이드스크린</PresentationFormat>
  <Paragraphs>79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Arial</vt:lpstr>
      <vt:lpstr>KoPub돋움체 Light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림</dc:creator>
  <cp:lastModifiedBy>user</cp:lastModifiedBy>
  <cp:revision>303</cp:revision>
  <dcterms:created xsi:type="dcterms:W3CDTF">2018-04-26T13:55:58Z</dcterms:created>
  <dcterms:modified xsi:type="dcterms:W3CDTF">2021-02-16T01:56:25Z</dcterms:modified>
</cp:coreProperties>
</file>