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91" r:id="rId2"/>
    <p:sldId id="300" r:id="rId3"/>
    <p:sldId id="310" r:id="rId4"/>
    <p:sldId id="309" r:id="rId5"/>
    <p:sldId id="308" r:id="rId6"/>
    <p:sldId id="311" r:id="rId7"/>
  </p:sldIdLst>
  <p:sldSz cx="12192000" cy="6858000"/>
  <p:notesSz cx="6858000" cy="9144000"/>
  <p:embeddedFontLst>
    <p:embeddedFont>
      <p:font typeface="KoPub돋움체 Light" panose="000003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97" autoAdjust="0"/>
  </p:normalViewPr>
  <p:slideViewPr>
    <p:cSldViewPr snapToGrid="0">
      <p:cViewPr varScale="1">
        <p:scale>
          <a:sx n="67" d="100"/>
          <a:sy n="67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E6A-0B31-4011-A6B3-CFF28BCA4646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8DB-63A5-4BAE-8B79-59607C112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5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4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6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6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1-1. </a:t>
            </a:r>
            <a:r>
              <a:rPr lang="ko-KR" altLang="en-US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강화학습이란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87325">
              <a:defRPr/>
            </a:pP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472C7-F590-4E18-9D30-38352D4781E2}"/>
              </a:ext>
            </a:extLst>
          </p:cNvPr>
          <p:cNvSpPr txBox="1"/>
          <p:nvPr/>
        </p:nvSpPr>
        <p:spPr>
          <a:xfrm>
            <a:off x="427786" y="500008"/>
            <a:ext cx="11264106" cy="630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강화학습은 일단 해보면서 경험을 통해 실력을 키워가는 것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행동의 결과가 자신에게 유리한 것이었다면 상을 받고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불리한 것이었다면 벌을 받게 됨</a:t>
            </a: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이와 같은 시행착오를 거치면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 많은 보상을 받을 수 있는 좋은 답을 찾아낼 수 있다는 것이 강화학습의 기본 아이디어</a:t>
            </a: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상과 벌이라는 보상을 통해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행위 그대로의 방향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혹은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반대 방향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그 행위를 강화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 많은 보상을 받을 수 있는 정책을 만드는 것이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핵심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과정에서 받는 보상의 총합인 누적 보상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(cumulative reward)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최대화하는 것이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  <a:p>
            <a:pPr lvl="1" algn="just" fontAlgn="base">
              <a:lnSpc>
                <a:spcPct val="16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보상이 제일 높은 행동이 아니라 누적 보상이 제일 높은 행동을 골라야 장기적으로 가장 좋은 결과를 얻을 수 있음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행동과 보상이 일대일로 즉각적으로 대응되면 좋겠지만 행동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번에 보상이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 주어지거나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희소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행동이 발생하고 한참 후에 보상이 일어날 수 있기 때문임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보상에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개념 적용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지금의 행동이 보상으로 이어질지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지금의 행동이 향후 더 큰 보상으로 이어질지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행동과 합해져서 더 큰 보상으로 이어질지</a:t>
            </a:r>
          </a:p>
        </p:txBody>
      </p:sp>
    </p:spTree>
    <p:extLst>
      <p:ext uri="{BB962C8B-B14F-4D97-AF65-F5344CB8AC3E}">
        <p14:creationId xmlns:p14="http://schemas.microsoft.com/office/powerpoint/2010/main" val="249014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1-2.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용어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00C7C7D1-17D7-464E-81E6-9BA94E751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5934"/>
              </p:ext>
            </p:extLst>
          </p:nvPr>
        </p:nvGraphicFramePr>
        <p:xfrm>
          <a:off x="427786" y="810218"/>
          <a:ext cx="11336427" cy="379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3000449359"/>
                    </a:ext>
                  </a:extLst>
                </a:gridCol>
                <a:gridCol w="7679184">
                  <a:extLst>
                    <a:ext uri="{9D8B030D-6E8A-4147-A177-3AD203B41FA5}">
                      <a16:colId xmlns:a16="http://schemas.microsoft.com/office/drawing/2014/main" val="287338964"/>
                    </a:ext>
                  </a:extLst>
                </a:gridCol>
                <a:gridCol w="1661425">
                  <a:extLst>
                    <a:ext uri="{9D8B030D-6E8A-4147-A177-3AD203B41FA5}">
                      <a16:colId xmlns:a16="http://schemas.microsoft.com/office/drawing/2014/main" val="1207689455"/>
                    </a:ext>
                  </a:extLst>
                </a:gridCol>
              </a:tblGrid>
              <a:tr h="391852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39652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에이전트</a:t>
                      </a:r>
                      <a:r>
                        <a:rPr lang="en-US" altLang="ko-KR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(Agent)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주어진 문제 상황에서 행동하는 주체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게이머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44678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환경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en-US" altLang="ko-KR" b="1" i="0" dirty="0">
                          <a:solidFill>
                            <a:srgbClr val="373A3C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Environment)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>
                          <a:solidFill>
                            <a:srgbClr val="373A3C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Agent</a:t>
                      </a:r>
                      <a:r>
                        <a:rPr lang="ko-KR" altLang="en-US" i="0" dirty="0">
                          <a:solidFill>
                            <a:srgbClr val="373A3C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와 상호작용하는 환경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4985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</a:t>
                      </a:r>
                      <a:r>
                        <a:rPr lang="en-US" altLang="ko-KR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(State)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현재 시점에서 상황이 </a:t>
                      </a:r>
                      <a:r>
                        <a:rPr lang="ko-KR" altLang="en-US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어떤지</a:t>
                      </a: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나타내는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게임화면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023785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행동</a:t>
                      </a:r>
                      <a:r>
                        <a:rPr lang="en-US" altLang="ko-KR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(Action)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Agent</a:t>
                      </a: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 실제 행동한 내용</a:t>
                      </a:r>
                      <a:endParaRPr lang="en-US" altLang="ko-KR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게이머의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760828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정책</a:t>
                      </a:r>
                      <a:r>
                        <a:rPr lang="en-US" altLang="ko-KR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(Policy)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Agent</a:t>
                      </a: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의 행동 방식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en-US" altLang="ko-K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state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가 들어오면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어떻게 움직일지 결정하는 역할을 함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게이머의 판단력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7615"/>
                  </a:ext>
                </a:extLst>
              </a:tr>
              <a:tr h="892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보상</a:t>
                      </a:r>
                      <a:r>
                        <a:rPr lang="en-US" altLang="ko-KR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(Reward)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Agent</a:t>
                      </a:r>
                      <a:r>
                        <a:rPr lang="ko-KR" altLang="en-US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 어떤 행동을 했을 때 따라오는 이득 </a:t>
                      </a:r>
                      <a:r>
                        <a:rPr lang="en-US" altLang="ko-KR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높을수록 좋음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  <a:endParaRPr lang="en-US" altLang="ko-KR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457200" lvl="1" indent="0" algn="just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보상에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을 곱해서 비용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(Cost)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이라고 부르기도 하며 이 경우는 낮을수록 좋음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상과 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72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053CF7-AF0C-45B2-B78F-23D3594BEA83}"/>
              </a:ext>
            </a:extLst>
          </p:cNvPr>
          <p:cNvSpPr txBox="1"/>
          <p:nvPr/>
        </p:nvSpPr>
        <p:spPr>
          <a:xfrm>
            <a:off x="427786" y="4873995"/>
            <a:ext cx="11264106" cy="171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Environment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게이머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(Agent)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에게 캐릭터는 어디에 있고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장애물은 어디에 있는지 현재의 상태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(State)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보여줌</a:t>
            </a:r>
            <a:endParaRPr lang="en-US" altLang="ko-KR" b="0" i="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현재 점수도 알려주고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게이머는 이 값이 높아지는 것이 상이고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낮아지는 것이 벌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(Reward)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관찰의 결과에 따라서 어떤 상태에서 어떻게 행동해야 더 많은 상을 받고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 적은 벌을 받을 수 있는지를 </a:t>
            </a:r>
            <a:r>
              <a:rPr lang="ko-KR" altLang="en-US" b="0" i="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알게됨</a:t>
            </a:r>
            <a:endParaRPr lang="en-US" altLang="ko-KR" b="0" i="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즉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판단력이 강화된 것으로 그 판단</a:t>
            </a:r>
            <a:r>
              <a:rPr lang="en-US" altLang="ko-KR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(Policy)</a:t>
            </a:r>
            <a:r>
              <a:rPr lang="ko-KR" altLang="en-US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따라서 행동함</a:t>
            </a:r>
            <a:endParaRPr lang="en-US" altLang="ko-KR" b="0" i="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1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2-1. Q-Learning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이란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80BB-A645-4AEF-9D34-D695E0B21C1E}"/>
              </a:ext>
            </a:extLst>
          </p:cNvPr>
          <p:cNvSpPr txBox="1"/>
          <p:nvPr/>
        </p:nvSpPr>
        <p:spPr>
          <a:xfrm>
            <a:off x="427786" y="1056598"/>
            <a:ext cx="11264106" cy="353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Q-Learning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없이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(Model-Free)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학습하는 강화학습 알고리즘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이란 환경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(Environment)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다음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reward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어떨지에 대한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agent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예상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있으면 자신의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따라 환경이 어떻게 바뀔지 알기 때문에 실제로 행동하기 전에 미리 변화를 예상해보고 최적의 행동을 계획하여 실행할 수 있다는 장점이 있지만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환경을 제대로 반영하지 않으면 이 오류는 그대로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agent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오류로 이어지게 된다는 단점이 있음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Q-Learning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어떤 상태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취한 액션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보상에 대한 가치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(quality)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의미</a:t>
            </a:r>
            <a:endParaRPr lang="en-US" altLang="ko-KR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Agent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특정 상황에서 특정 행동을 하라는 최적의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Policy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배우는 것이 목표</a:t>
            </a:r>
            <a:endParaRPr lang="en-US" altLang="ko-KR" b="1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3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2-2. Q-Learning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구성요소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80BB-A645-4AEF-9D34-D695E0B21C1E}"/>
              </a:ext>
            </a:extLst>
          </p:cNvPr>
          <p:cNvSpPr txBox="1"/>
          <p:nvPr/>
        </p:nvSpPr>
        <p:spPr>
          <a:xfrm>
            <a:off x="427786" y="748484"/>
            <a:ext cx="11264106" cy="580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먼저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위와 같이 정의하면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함수는 상태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최적의 규칙에 따라 액션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수행할 때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미래에 예상되는 전체 보상의 최대 값을 나타냄</a:t>
            </a:r>
            <a:endParaRPr lang="en-US" altLang="ko-KR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정책 함수 </a:t>
            </a:r>
            <a:r>
              <a:rPr lang="el-GR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π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어떤 상태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최선의 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액션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a(Q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함수값이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가장 높은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선택하게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해줌</a:t>
            </a:r>
            <a:endParaRPr lang="en-US" altLang="ko-KR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agent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어떤 상태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있고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상태에서 취할 수 있는 액션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있다고 할 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중 어느 액션을 선택할지는 게임이 끝났을 때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어느 경우에 최종 점수가 높은지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달려 있음</a:t>
            </a:r>
            <a:endParaRPr lang="en-US" altLang="ko-KR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spc="0" dirty="0">
              <a:solidFill>
                <a:srgbClr val="000000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즉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함수는 어떤 정책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(π)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행동을 선택하는 기준이 됨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Q-Learning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이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찾는 강화학습 방법 중 하나로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위와 같이 </a:t>
            </a:r>
            <a:r>
              <a:rPr lang="ko-KR" altLang="en-US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벨만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방정식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(Bellman equation)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이용해서 재귀적으로 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정의하고</a:t>
            </a:r>
            <a:r>
              <a:rPr lang="en-US" altLang="ko-KR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순차적으로 업데이트하는 것</a:t>
            </a:r>
            <a:endParaRPr lang="en-US" altLang="ko-KR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30" name="Picture 6" descr="Screen Shot 2017-03-03 at 11.47.53 AM">
            <a:extLst>
              <a:ext uri="{FF2B5EF4-FFF2-40B4-BE49-F238E27FC236}">
                <a16:creationId xmlns:a16="http://schemas.microsoft.com/office/drawing/2014/main" id="{556AADAF-673E-469F-A1B6-A1B6A6B4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84" y="748484"/>
            <a:ext cx="2281032" cy="44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 Shot 2017-03-03 at 4.09.04 PM">
            <a:extLst>
              <a:ext uri="{FF2B5EF4-FFF2-40B4-BE49-F238E27FC236}">
                <a16:creationId xmlns:a16="http://schemas.microsoft.com/office/drawing/2014/main" id="{EF3AC1A8-053E-4271-8E77-96CEDB9C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31" y="2466724"/>
            <a:ext cx="2966416" cy="4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creen Shot 2017-03-03 at 4.09.07 PM">
            <a:extLst>
              <a:ext uri="{FF2B5EF4-FFF2-40B4-BE49-F238E27FC236}">
                <a16:creationId xmlns:a16="http://schemas.microsoft.com/office/drawing/2014/main" id="{F5F181B7-E167-488D-AD69-0F7D440E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85" y="4627913"/>
            <a:ext cx="3467629" cy="44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10737-CF15-4664-ABA9-21C938683EC2}"/>
              </a:ext>
            </a:extLst>
          </p:cNvPr>
          <p:cNvSpPr txBox="1"/>
          <p:nvPr/>
        </p:nvSpPr>
        <p:spPr>
          <a:xfrm>
            <a:off x="8379940" y="4557292"/>
            <a:ext cx="338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상태의 최고 보상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(r)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+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다음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state(s’)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에서의 미래 보상의 최대값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01E8F2-ECF3-4876-AFA3-4E2569E23D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51304" y="4849680"/>
            <a:ext cx="4286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2-3. Q-Learning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80BB-A645-4AEF-9D34-D695E0B21C1E}"/>
              </a:ext>
            </a:extLst>
          </p:cNvPr>
          <p:cNvSpPr txBox="1"/>
          <p:nvPr/>
        </p:nvSpPr>
        <p:spPr>
          <a:xfrm>
            <a:off x="463947" y="544119"/>
            <a:ext cx="11264106" cy="566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Q-learning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핵심은 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Bellman equation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반복 수행하여 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근사할 수 있다는 것</a:t>
            </a:r>
            <a:endParaRPr lang="en-US" altLang="ko-KR" sz="2000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환경 데이터 값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Q(s, a)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초기화 한다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상태를 확인한다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다음의 작업을 반복한다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lvl="1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선택하고 실행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액션에 따른 보상을 받음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상태 값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(s')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확인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데이터 값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업데이트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상태를 변경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Tx/>
              <a:buChar char="-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Gamma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가감율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(discount factor)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agent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항상 현재 상태에서 판단을 내리기 때문에 현재에 가까운 보상일수록 더 큰 가치를 가짐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el-GR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α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학습률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(learning rate)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높을 수록 방금 취한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보상 값을 많이 반영함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초반에는 큰 값을 넣어서 새로운 경험에 대한 가중치를 더 주고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학습이 진행될수록 작은 값을 넣어서 현재의 정책을 신뢰하도록 함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430B6-A3B6-41B7-A269-0E89B7750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8" t="48985" r="36984" b="38261"/>
          <a:stretch/>
        </p:blipFill>
        <p:spPr>
          <a:xfrm>
            <a:off x="3831688" y="3269973"/>
            <a:ext cx="6595964" cy="145111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EAAB4C-7483-4351-97E5-FC8CE1C61CCC}"/>
              </a:ext>
            </a:extLst>
          </p:cNvPr>
          <p:cNvGrpSpPr/>
          <p:nvPr/>
        </p:nvGrpSpPr>
        <p:grpSpPr>
          <a:xfrm>
            <a:off x="6226776" y="2445025"/>
            <a:ext cx="2832827" cy="1451113"/>
            <a:chOff x="6147264" y="2445025"/>
            <a:chExt cx="2832827" cy="145111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A1E7667-3DBA-4D75-BE17-B46A403B596F}"/>
                </a:ext>
              </a:extLst>
            </p:cNvPr>
            <p:cNvSpPr/>
            <p:nvPr/>
          </p:nvSpPr>
          <p:spPr>
            <a:xfrm>
              <a:off x="7295323" y="3428999"/>
              <a:ext cx="487018" cy="4671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35B6848-0CF5-44A1-B2EA-9349F1D503C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538832" y="3029800"/>
              <a:ext cx="0" cy="399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2C5304-CF14-4ED2-8E58-7384E0A099D4}"/>
                </a:ext>
              </a:extLst>
            </p:cNvPr>
            <p:cNvSpPr txBox="1"/>
            <p:nvPr/>
          </p:nvSpPr>
          <p:spPr>
            <a:xfrm>
              <a:off x="6147264" y="2445025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상태 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에서 액션 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취해서 </a:t>
              </a:r>
              <a:endPara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s′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 상태가 전이할 때 받는 보상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5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52BF83-A7E7-4209-BA79-30366DFEC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2" t="9481" r="40750" b="54333"/>
          <a:stretch/>
        </p:blipFill>
        <p:spPr>
          <a:xfrm>
            <a:off x="2118360" y="873973"/>
            <a:ext cx="7955280" cy="51100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88E738-3A29-4633-BB9B-3790BD51F20A}"/>
              </a:ext>
            </a:extLst>
          </p:cNvPr>
          <p:cNvSpPr/>
          <p:nvPr/>
        </p:nvSpPr>
        <p:spPr>
          <a:xfrm>
            <a:off x="3817620" y="3931920"/>
            <a:ext cx="4640580" cy="46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740</Words>
  <Application>Microsoft Office PowerPoint</Application>
  <PresentationFormat>와이드스크린</PresentationFormat>
  <Paragraphs>81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KoPub돋움체 Light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user</cp:lastModifiedBy>
  <cp:revision>226</cp:revision>
  <dcterms:created xsi:type="dcterms:W3CDTF">2018-04-26T13:55:58Z</dcterms:created>
  <dcterms:modified xsi:type="dcterms:W3CDTF">2021-02-02T05:52:12Z</dcterms:modified>
</cp:coreProperties>
</file>