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71" r:id="rId4"/>
    <p:sldId id="258" r:id="rId5"/>
    <p:sldId id="259" r:id="rId6"/>
    <p:sldId id="260" r:id="rId7"/>
    <p:sldId id="261" r:id="rId8"/>
    <p:sldId id="262" r:id="rId9"/>
    <p:sldId id="263" r:id="rId10"/>
    <p:sldId id="264" r:id="rId11"/>
    <p:sldId id="265" r:id="rId12"/>
    <p:sldId id="266" r:id="rId13"/>
    <p:sldId id="267" r:id="rId14"/>
    <p:sldId id="272" r:id="rId15"/>
    <p:sldId id="273" r:id="rId16"/>
    <p:sldId id="269"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4/25/2021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4/25/2021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4/25/2021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4/25/2021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cover/>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hyperlink" Target="https://flask-russian-docs.readthedocs.io/ru/latest/" TargetMode="External"/><Relationship Id="rId2" Type="http://schemas.openxmlformats.org/officeDocument/2006/relationships/hyperlink" Target="https://ru.stackoverflow.com/" TargetMode="External"/><Relationship Id="rId1" Type="http://schemas.openxmlformats.org/officeDocument/2006/relationships/slideLayout" Target="../slideLayouts/slideLayout7.xml"/><Relationship Id="rId4" Type="http://schemas.openxmlformats.org/officeDocument/2006/relationships/hyperlink" Target="https://htmlbook.ru/"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1513" y="178129"/>
            <a:ext cx="5201393" cy="523220"/>
          </a:xfrm>
          <a:prstGeom prst="rect">
            <a:avLst/>
          </a:prstGeom>
          <a:noFill/>
        </p:spPr>
        <p:txBody>
          <a:bodyPr wrap="square" rtlCol="0">
            <a:spAutoFit/>
          </a:bodyPr>
          <a:lstStyle/>
          <a:p>
            <a:pPr algn="ctr"/>
            <a:r>
              <a:rPr lang="ru-RU" sz="1400" dirty="0" smtClean="0"/>
              <a:t>Яндекс. Лицей</a:t>
            </a:r>
          </a:p>
          <a:p>
            <a:pPr algn="ctr"/>
            <a:r>
              <a:rPr lang="ru-RU" sz="1400" dirty="0"/>
              <a:t>Липецкая </a:t>
            </a:r>
            <a:r>
              <a:rPr lang="ru-RU" sz="1400" dirty="0" smtClean="0"/>
              <a:t>область, г. Грязи</a:t>
            </a:r>
            <a:r>
              <a:rPr lang="ru-RU" sz="1400" dirty="0"/>
              <a:t>, МБОУ «Школа № 12» </a:t>
            </a:r>
          </a:p>
        </p:txBody>
      </p:sp>
      <p:sp>
        <p:nvSpPr>
          <p:cNvPr id="3" name="TextBox 2"/>
          <p:cNvSpPr txBox="1"/>
          <p:nvPr/>
        </p:nvSpPr>
        <p:spPr>
          <a:xfrm>
            <a:off x="7466016" y="5352208"/>
            <a:ext cx="3960420" cy="738664"/>
          </a:xfrm>
          <a:prstGeom prst="rect">
            <a:avLst/>
          </a:prstGeom>
          <a:noFill/>
        </p:spPr>
        <p:txBody>
          <a:bodyPr wrap="square" rtlCol="0">
            <a:spAutoFit/>
          </a:bodyPr>
          <a:lstStyle/>
          <a:p>
            <a:r>
              <a:rPr lang="ru-RU" sz="1400" dirty="0" smtClean="0"/>
              <a:t>Выполнил</a:t>
            </a:r>
            <a:r>
              <a:rPr lang="en-US" sz="1400" dirty="0" smtClean="0"/>
              <a:t>:</a:t>
            </a:r>
            <a:r>
              <a:rPr lang="ru-RU" sz="1400" dirty="0" smtClean="0"/>
              <a:t> Дегтерев Андрей Александрович</a:t>
            </a:r>
          </a:p>
          <a:p>
            <a:r>
              <a:rPr lang="ru-RU" sz="1400" dirty="0" smtClean="0"/>
              <a:t>Руководитель: Дзантиев </a:t>
            </a:r>
            <a:r>
              <a:rPr lang="ru-RU" sz="1400" dirty="0" err="1" smtClean="0"/>
              <a:t>Заур</a:t>
            </a:r>
            <a:r>
              <a:rPr lang="ru-RU" sz="1400" dirty="0" smtClean="0"/>
              <a:t> </a:t>
            </a:r>
            <a:r>
              <a:rPr lang="ru-RU" sz="1400" dirty="0" err="1" smtClean="0"/>
              <a:t>Аланович</a:t>
            </a:r>
            <a:endParaRPr lang="ru-RU" sz="1400" dirty="0" smtClean="0"/>
          </a:p>
          <a:p>
            <a:r>
              <a:rPr lang="ru-RU" sz="1400" dirty="0" smtClean="0"/>
              <a:t>                          учитель информатики </a:t>
            </a:r>
            <a:endParaRPr lang="ru-RU" sz="1400" dirty="0"/>
          </a:p>
        </p:txBody>
      </p:sp>
      <p:sp>
        <p:nvSpPr>
          <p:cNvPr id="4" name="Заголовок 1"/>
          <p:cNvSpPr txBox="1">
            <a:spLocks/>
          </p:cNvSpPr>
          <p:nvPr/>
        </p:nvSpPr>
        <p:spPr>
          <a:xfrm>
            <a:off x="3439217" y="1737505"/>
            <a:ext cx="7766340" cy="9890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ru-RU" dirty="0" smtClean="0"/>
              <a:t>Торговая площадка</a:t>
            </a:r>
            <a:endParaRPr lang="en-US" dirty="0" smtClean="0"/>
          </a:p>
          <a:p>
            <a:endParaRPr lang="en-US" dirty="0"/>
          </a:p>
          <a:p>
            <a:endParaRPr lang="ru-RU" dirty="0" smtClean="0"/>
          </a:p>
          <a:p>
            <a:endParaRPr lang="ru-RU" dirty="0"/>
          </a:p>
        </p:txBody>
      </p:sp>
      <p:sp>
        <p:nvSpPr>
          <p:cNvPr id="5" name="Прямоугольник 4"/>
          <p:cNvSpPr/>
          <p:nvPr/>
        </p:nvSpPr>
        <p:spPr>
          <a:xfrm>
            <a:off x="5464744" y="6249500"/>
            <a:ext cx="807465" cy="461665"/>
          </a:xfrm>
          <a:prstGeom prst="rect">
            <a:avLst/>
          </a:prstGeom>
        </p:spPr>
        <p:txBody>
          <a:bodyPr wrap="square">
            <a:spAutoFit/>
          </a:bodyPr>
          <a:lstStyle/>
          <a:p>
            <a:r>
              <a:rPr lang="ru-RU" sz="1200" dirty="0">
                <a:latin typeface="Times New Roman" panose="02020603050405020304" pitchFamily="18" charset="0"/>
              </a:rPr>
              <a:t>г. Грязи</a:t>
            </a:r>
          </a:p>
          <a:p>
            <a:r>
              <a:rPr lang="ru-RU" sz="1200" dirty="0">
                <a:latin typeface="Times New Roman" panose="02020603050405020304" pitchFamily="18" charset="0"/>
              </a:rPr>
              <a:t>2021 год</a:t>
            </a:r>
            <a:endParaRPr lang="ru-RU" sz="1200" b="0" i="0" dirty="0">
              <a:effectLst/>
              <a:latin typeface="Times New Roman" panose="02020603050405020304" pitchFamily="18" charset="0"/>
            </a:endParaRPr>
          </a:p>
        </p:txBody>
      </p:sp>
      <p:pic>
        <p:nvPicPr>
          <p:cNvPr id="6" name="Рисунок 5"/>
          <p:cNvPicPr>
            <a:picLocks noChangeAspect="1"/>
          </p:cNvPicPr>
          <p:nvPr/>
        </p:nvPicPr>
        <p:blipFill rotWithShape="1">
          <a:blip r:embed="rId2"/>
          <a:srcRect b="30080"/>
          <a:stretch/>
        </p:blipFill>
        <p:spPr>
          <a:xfrm>
            <a:off x="2760081" y="2825464"/>
            <a:ext cx="7024255" cy="1396188"/>
          </a:xfrm>
          <a:prstGeom prst="rect">
            <a:avLst/>
          </a:prstGeom>
        </p:spPr>
      </p:pic>
    </p:spTree>
    <p:extLst>
      <p:ext uri="{BB962C8B-B14F-4D97-AF65-F5344CB8AC3E}">
        <p14:creationId xmlns:p14="http://schemas.microsoft.com/office/powerpoint/2010/main" val="2056725541"/>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9454" y="399493"/>
            <a:ext cx="7390015" cy="523220"/>
          </a:xfrm>
          <a:prstGeom prst="rect">
            <a:avLst/>
          </a:prstGeom>
          <a:noFill/>
        </p:spPr>
        <p:txBody>
          <a:bodyPr wrap="square" rtlCol="0">
            <a:spAutoFit/>
          </a:bodyPr>
          <a:lstStyle/>
          <a:p>
            <a:r>
              <a:rPr lang="ru-RU" sz="2800" dirty="0" smtClean="0"/>
              <a:t>Добавление системы поиска товаров.</a:t>
            </a:r>
            <a:endParaRPr lang="ru-RU" sz="2800" dirty="0"/>
          </a:p>
        </p:txBody>
      </p:sp>
      <p:sp>
        <p:nvSpPr>
          <p:cNvPr id="3" name="TextBox 2"/>
          <p:cNvSpPr txBox="1"/>
          <p:nvPr/>
        </p:nvSpPr>
        <p:spPr>
          <a:xfrm>
            <a:off x="1271847" y="922713"/>
            <a:ext cx="9983586" cy="1200329"/>
          </a:xfrm>
          <a:prstGeom prst="rect">
            <a:avLst/>
          </a:prstGeom>
          <a:noFill/>
        </p:spPr>
        <p:txBody>
          <a:bodyPr wrap="square" rtlCol="0">
            <a:spAutoFit/>
          </a:bodyPr>
          <a:lstStyle/>
          <a:p>
            <a:r>
              <a:rPr lang="ru-RU" dirty="0" smtClean="0"/>
              <a:t>Для поиска товаров нам необходимо сделать поисковую строку в </a:t>
            </a:r>
            <a:r>
              <a:rPr lang="en-US" dirty="0" smtClean="0"/>
              <a:t>base </a:t>
            </a:r>
            <a:r>
              <a:rPr lang="ru-RU" dirty="0" smtClean="0"/>
              <a:t>файле. Создадим </a:t>
            </a:r>
            <a:r>
              <a:rPr lang="ru-RU" dirty="0"/>
              <a:t>е</a:t>
            </a:r>
            <a:r>
              <a:rPr lang="ru-RU" dirty="0" smtClean="0"/>
              <a:t>ё мы с помощью компонентов </a:t>
            </a:r>
            <a:r>
              <a:rPr lang="en-US" dirty="0" smtClean="0"/>
              <a:t>bootstrap</a:t>
            </a:r>
            <a:r>
              <a:rPr lang="ru-RU" dirty="0"/>
              <a:t> </a:t>
            </a:r>
            <a:r>
              <a:rPr lang="ru-RU" dirty="0" smtClean="0"/>
              <a:t>и тегов </a:t>
            </a:r>
            <a:r>
              <a:rPr lang="en-US" dirty="0" smtClean="0"/>
              <a:t>&lt;form&gt; </a:t>
            </a:r>
            <a:r>
              <a:rPr lang="ru-RU" dirty="0" smtClean="0"/>
              <a:t>и </a:t>
            </a:r>
            <a:r>
              <a:rPr lang="en-US" dirty="0" smtClean="0"/>
              <a:t>&lt;input&gt;. </a:t>
            </a:r>
            <a:r>
              <a:rPr lang="ru-RU" dirty="0" smtClean="0"/>
              <a:t>После нажатия кнопки поиска, пользователя перекинет на эту же страницу но при выводе товаров будет проверяться, присутствует ли запрос в их названии. </a:t>
            </a:r>
            <a:endParaRPr lang="ru-RU" dirty="0"/>
          </a:p>
        </p:txBody>
      </p:sp>
      <p:pic>
        <p:nvPicPr>
          <p:cNvPr id="4" name="Рисунок 3"/>
          <p:cNvPicPr>
            <a:picLocks noChangeAspect="1"/>
          </p:cNvPicPr>
          <p:nvPr/>
        </p:nvPicPr>
        <p:blipFill>
          <a:blip r:embed="rId2"/>
          <a:stretch>
            <a:fillRect/>
          </a:stretch>
        </p:blipFill>
        <p:spPr>
          <a:xfrm>
            <a:off x="2124764" y="2699021"/>
            <a:ext cx="8299396" cy="3760171"/>
          </a:xfrm>
          <a:prstGeom prst="rect">
            <a:avLst/>
          </a:prstGeom>
        </p:spPr>
      </p:pic>
    </p:spTree>
    <p:extLst>
      <p:ext uri="{BB962C8B-B14F-4D97-AF65-F5344CB8AC3E}">
        <p14:creationId xmlns:p14="http://schemas.microsoft.com/office/powerpoint/2010/main" val="172245565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2865" y="272966"/>
            <a:ext cx="3358342" cy="523220"/>
          </a:xfrm>
          <a:prstGeom prst="rect">
            <a:avLst/>
          </a:prstGeom>
          <a:noFill/>
        </p:spPr>
        <p:txBody>
          <a:bodyPr wrap="square" rtlCol="0">
            <a:spAutoFit/>
          </a:bodyPr>
          <a:lstStyle/>
          <a:p>
            <a:r>
              <a:rPr lang="ru-RU" sz="2800" dirty="0" smtClean="0"/>
              <a:t>Вывод товаров</a:t>
            </a:r>
            <a:endParaRPr lang="ru-RU" sz="2800" dirty="0"/>
          </a:p>
        </p:txBody>
      </p:sp>
      <p:sp>
        <p:nvSpPr>
          <p:cNvPr id="3" name="TextBox 2"/>
          <p:cNvSpPr txBox="1"/>
          <p:nvPr/>
        </p:nvSpPr>
        <p:spPr>
          <a:xfrm>
            <a:off x="1421476" y="980902"/>
            <a:ext cx="5428211" cy="2308324"/>
          </a:xfrm>
          <a:prstGeom prst="rect">
            <a:avLst/>
          </a:prstGeom>
          <a:noFill/>
        </p:spPr>
        <p:txBody>
          <a:bodyPr wrap="square" rtlCol="0">
            <a:spAutoFit/>
          </a:bodyPr>
          <a:lstStyle/>
          <a:p>
            <a:r>
              <a:rPr lang="ru-RU" dirty="0" smtClean="0"/>
              <a:t>Для выводя товаров мы </a:t>
            </a:r>
            <a:r>
              <a:rPr lang="ru-RU" dirty="0"/>
              <a:t>б</a:t>
            </a:r>
            <a:r>
              <a:rPr lang="ru-RU" dirty="0" smtClean="0"/>
              <a:t>удем просматривать все товары </a:t>
            </a:r>
            <a:r>
              <a:rPr lang="en-US" dirty="0" err="1" smtClean="0"/>
              <a:t>bd</a:t>
            </a:r>
            <a:r>
              <a:rPr lang="en-US" dirty="0" smtClean="0"/>
              <a:t> </a:t>
            </a:r>
            <a:r>
              <a:rPr lang="ru-RU" dirty="0" smtClean="0"/>
              <a:t>и отбирать нужные нам или </a:t>
            </a:r>
            <a:r>
              <a:rPr lang="ru-RU" dirty="0" smtClean="0"/>
              <a:t>выводить все товары </a:t>
            </a:r>
            <a:r>
              <a:rPr lang="ru-RU" dirty="0" smtClean="0"/>
              <a:t>если критериев нету и формировать список отобранных товаров. После этого необходимо передать список в </a:t>
            </a:r>
            <a:r>
              <a:rPr lang="en-US" dirty="0" smtClean="0"/>
              <a:t>html </a:t>
            </a:r>
            <a:r>
              <a:rPr lang="ru-RU" dirty="0" smtClean="0"/>
              <a:t>файл, где используя </a:t>
            </a:r>
            <a:r>
              <a:rPr lang="en-US" dirty="0" smtClean="0"/>
              <a:t>CSS </a:t>
            </a:r>
            <a:r>
              <a:rPr lang="ru-RU" dirty="0" smtClean="0"/>
              <a:t>  будет производиться  вывод с подстановкой данных.</a:t>
            </a:r>
            <a:endParaRPr lang="ru-RU" dirty="0"/>
          </a:p>
        </p:txBody>
      </p:sp>
      <p:pic>
        <p:nvPicPr>
          <p:cNvPr id="4" name="Рисунок 3"/>
          <p:cNvPicPr>
            <a:picLocks noChangeAspect="1"/>
          </p:cNvPicPr>
          <p:nvPr/>
        </p:nvPicPr>
        <p:blipFill>
          <a:blip r:embed="rId2"/>
          <a:stretch>
            <a:fillRect/>
          </a:stretch>
        </p:blipFill>
        <p:spPr>
          <a:xfrm>
            <a:off x="6911340" y="888544"/>
            <a:ext cx="4982014" cy="2677832"/>
          </a:xfrm>
          <a:prstGeom prst="rect">
            <a:avLst/>
          </a:prstGeom>
          <a:ln>
            <a:noFill/>
          </a:ln>
          <a:effectLst>
            <a:outerShdw blurRad="292100" dist="139700" dir="2700000" algn="tl" rotWithShape="0">
              <a:srgbClr val="333333">
                <a:alpha val="65000"/>
              </a:srgbClr>
            </a:outerShdw>
          </a:effectLst>
        </p:spPr>
      </p:pic>
      <p:pic>
        <p:nvPicPr>
          <p:cNvPr id="5" name="Рисунок 4"/>
          <p:cNvPicPr>
            <a:picLocks noChangeAspect="1"/>
          </p:cNvPicPr>
          <p:nvPr/>
        </p:nvPicPr>
        <p:blipFill>
          <a:blip r:embed="rId3"/>
          <a:stretch>
            <a:fillRect/>
          </a:stretch>
        </p:blipFill>
        <p:spPr>
          <a:xfrm>
            <a:off x="1421476" y="3751092"/>
            <a:ext cx="6217858" cy="29135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589585"/>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1920" y="137924"/>
            <a:ext cx="4671752" cy="523220"/>
          </a:xfrm>
          <a:prstGeom prst="rect">
            <a:avLst/>
          </a:prstGeom>
          <a:noFill/>
        </p:spPr>
        <p:txBody>
          <a:bodyPr wrap="square" rtlCol="0">
            <a:spAutoFit/>
          </a:bodyPr>
          <a:lstStyle/>
          <a:p>
            <a:r>
              <a:rPr lang="ru-RU" sz="2800" dirty="0" smtClean="0"/>
              <a:t>Добавление корзины</a:t>
            </a:r>
            <a:endParaRPr lang="ru-RU" sz="2800" dirty="0"/>
          </a:p>
        </p:txBody>
      </p:sp>
      <p:sp>
        <p:nvSpPr>
          <p:cNvPr id="3" name="TextBox 2"/>
          <p:cNvSpPr txBox="1"/>
          <p:nvPr/>
        </p:nvSpPr>
        <p:spPr>
          <a:xfrm>
            <a:off x="939338" y="840054"/>
            <a:ext cx="10814859" cy="2031325"/>
          </a:xfrm>
          <a:prstGeom prst="rect">
            <a:avLst/>
          </a:prstGeom>
          <a:noFill/>
        </p:spPr>
        <p:txBody>
          <a:bodyPr wrap="square" rtlCol="0">
            <a:spAutoFit/>
          </a:bodyPr>
          <a:lstStyle/>
          <a:p>
            <a:r>
              <a:rPr lang="ru-RU" dirty="0" smtClean="0"/>
              <a:t>Добавим обработку нажатия на кнопку </a:t>
            </a:r>
            <a:r>
              <a:rPr lang="en-US" dirty="0" smtClean="0"/>
              <a:t>“</a:t>
            </a:r>
            <a:r>
              <a:rPr lang="ru-RU" dirty="0" smtClean="0"/>
              <a:t>добавить в корзину</a:t>
            </a:r>
            <a:r>
              <a:rPr lang="en-US" dirty="0" smtClean="0"/>
              <a:t>”. </a:t>
            </a:r>
            <a:r>
              <a:rPr lang="ru-RU" dirty="0" smtClean="0"/>
              <a:t>При её нажатии будем добавлять в поле </a:t>
            </a:r>
            <a:r>
              <a:rPr lang="en-US" dirty="0" smtClean="0"/>
              <a:t>basket id </a:t>
            </a:r>
            <a:r>
              <a:rPr lang="ru-RU" dirty="0" smtClean="0"/>
              <a:t>добавляемого товара. В </a:t>
            </a:r>
            <a:r>
              <a:rPr lang="en-US" dirty="0" smtClean="0"/>
              <a:t>html </a:t>
            </a:r>
            <a:r>
              <a:rPr lang="ru-RU" dirty="0" smtClean="0"/>
              <a:t>файле есть проверка нахождения товара в корзине. Если он там есть, то кнопка </a:t>
            </a:r>
            <a:r>
              <a:rPr lang="en-US" dirty="0" smtClean="0"/>
              <a:t>“</a:t>
            </a:r>
            <a:r>
              <a:rPr lang="ru-RU" dirty="0" smtClean="0"/>
              <a:t>Добавить в корзину</a:t>
            </a:r>
            <a:r>
              <a:rPr lang="en-US" dirty="0" smtClean="0"/>
              <a:t>”</a:t>
            </a:r>
            <a:r>
              <a:rPr lang="ru-RU" dirty="0" smtClean="0"/>
              <a:t> будет заменена надписью </a:t>
            </a:r>
            <a:r>
              <a:rPr lang="en-US" dirty="0" smtClean="0"/>
              <a:t>“</a:t>
            </a:r>
            <a:r>
              <a:rPr lang="ru-RU" dirty="0" smtClean="0"/>
              <a:t>Уже в корзине</a:t>
            </a:r>
            <a:r>
              <a:rPr lang="en-US" dirty="0" smtClean="0"/>
              <a:t>”</a:t>
            </a:r>
            <a:r>
              <a:rPr lang="ru-RU" dirty="0" smtClean="0"/>
              <a:t> и кнопкой </a:t>
            </a:r>
            <a:r>
              <a:rPr lang="en-US" dirty="0" smtClean="0"/>
              <a:t>“</a:t>
            </a:r>
            <a:r>
              <a:rPr lang="ru-RU" dirty="0" smtClean="0"/>
              <a:t>Удалить из корзины</a:t>
            </a:r>
            <a:r>
              <a:rPr lang="en-US" dirty="0" smtClean="0"/>
              <a:t>”</a:t>
            </a:r>
            <a:r>
              <a:rPr lang="ru-RU" dirty="0" smtClean="0"/>
              <a:t>. При нажатии кнопки товар будет удалён из корзины.  Так же добавим кнопку в виде корзины, которая будет как ни странно вести в корзину. При выводе товаров корзины используется тот же принцип, что и при выводе товаров на главной странице, только проверяется что </a:t>
            </a:r>
            <a:r>
              <a:rPr lang="en-US" dirty="0" smtClean="0"/>
              <a:t>id </a:t>
            </a:r>
            <a:r>
              <a:rPr lang="ru-RU" dirty="0" smtClean="0"/>
              <a:t>товара есть в </a:t>
            </a:r>
            <a:r>
              <a:rPr lang="en-US" dirty="0" smtClean="0"/>
              <a:t>basket.</a:t>
            </a:r>
            <a:endParaRPr lang="ru-RU" dirty="0"/>
          </a:p>
        </p:txBody>
      </p:sp>
      <p:pic>
        <p:nvPicPr>
          <p:cNvPr id="4" name="Рисунок 3"/>
          <p:cNvPicPr>
            <a:picLocks noChangeAspect="1"/>
          </p:cNvPicPr>
          <p:nvPr/>
        </p:nvPicPr>
        <p:blipFill>
          <a:blip r:embed="rId2"/>
          <a:stretch>
            <a:fillRect/>
          </a:stretch>
        </p:blipFill>
        <p:spPr>
          <a:xfrm>
            <a:off x="939338" y="3050289"/>
            <a:ext cx="5597746" cy="2935208"/>
          </a:xfrm>
          <a:prstGeom prst="rect">
            <a:avLst/>
          </a:prstGeom>
          <a:ln>
            <a:noFill/>
          </a:ln>
          <a:effectLst>
            <a:outerShdw blurRad="292100" dist="139700" dir="2700000" algn="tl" rotWithShape="0">
              <a:srgbClr val="333333">
                <a:alpha val="65000"/>
              </a:srgbClr>
            </a:outerShdw>
          </a:effectLst>
        </p:spPr>
      </p:pic>
      <p:pic>
        <p:nvPicPr>
          <p:cNvPr id="5" name="Рисунок 4"/>
          <p:cNvPicPr>
            <a:picLocks noChangeAspect="1"/>
          </p:cNvPicPr>
          <p:nvPr/>
        </p:nvPicPr>
        <p:blipFill>
          <a:blip r:embed="rId3"/>
          <a:stretch>
            <a:fillRect/>
          </a:stretch>
        </p:blipFill>
        <p:spPr>
          <a:xfrm>
            <a:off x="6637710" y="3050289"/>
            <a:ext cx="4659285" cy="2935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812399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1884" y="324196"/>
            <a:ext cx="7498080" cy="523220"/>
          </a:xfrm>
          <a:prstGeom prst="rect">
            <a:avLst/>
          </a:prstGeom>
          <a:noFill/>
        </p:spPr>
        <p:txBody>
          <a:bodyPr wrap="square" rtlCol="0">
            <a:spAutoFit/>
          </a:bodyPr>
          <a:lstStyle/>
          <a:p>
            <a:r>
              <a:rPr lang="ru-RU" sz="2800" dirty="0" smtClean="0"/>
              <a:t>Добавление </a:t>
            </a:r>
            <a:r>
              <a:rPr lang="ru-RU" sz="2800" dirty="0"/>
              <a:t>в</a:t>
            </a:r>
            <a:r>
              <a:rPr lang="ru-RU" sz="2800" dirty="0" smtClean="0"/>
              <a:t>озможности делать заказ</a:t>
            </a:r>
            <a:endParaRPr lang="ru-RU" sz="2800" dirty="0"/>
          </a:p>
        </p:txBody>
      </p:sp>
      <p:sp>
        <p:nvSpPr>
          <p:cNvPr id="3" name="TextBox 2"/>
          <p:cNvSpPr txBox="1"/>
          <p:nvPr/>
        </p:nvSpPr>
        <p:spPr>
          <a:xfrm>
            <a:off x="1213658" y="906087"/>
            <a:ext cx="10116589" cy="2554545"/>
          </a:xfrm>
          <a:prstGeom prst="rect">
            <a:avLst/>
          </a:prstGeom>
          <a:noFill/>
        </p:spPr>
        <p:txBody>
          <a:bodyPr wrap="square" rtlCol="0">
            <a:spAutoFit/>
          </a:bodyPr>
          <a:lstStyle/>
          <a:p>
            <a:r>
              <a:rPr lang="ru-RU" sz="1600" dirty="0" smtClean="0"/>
              <a:t>Добавим кнопку заказа. Для обработки заказов создадим таблицу </a:t>
            </a:r>
            <a:r>
              <a:rPr lang="en-US" sz="1600" dirty="0" smtClean="0"/>
              <a:t>orders, </a:t>
            </a:r>
            <a:r>
              <a:rPr lang="ru-RU" sz="1600" dirty="0" smtClean="0"/>
              <a:t>которая будет содержать поля </a:t>
            </a:r>
            <a:r>
              <a:rPr lang="en-US" sz="1600" dirty="0" smtClean="0"/>
              <a:t>id </a:t>
            </a:r>
            <a:r>
              <a:rPr lang="ru-RU" sz="1600" dirty="0" smtClean="0"/>
              <a:t>отправителя, </a:t>
            </a:r>
            <a:r>
              <a:rPr lang="en-US" sz="1600" dirty="0" smtClean="0"/>
              <a:t>id </a:t>
            </a:r>
            <a:r>
              <a:rPr lang="ru-RU" sz="1600" dirty="0" smtClean="0"/>
              <a:t>продавца и </a:t>
            </a:r>
            <a:r>
              <a:rPr lang="en-US" sz="1600" dirty="0" smtClean="0"/>
              <a:t>id </a:t>
            </a:r>
            <a:r>
              <a:rPr lang="ru-RU" sz="1600" dirty="0" smtClean="0"/>
              <a:t>товара, который заказывают. После этого добавим кнопки </a:t>
            </a:r>
            <a:r>
              <a:rPr lang="en-US" sz="1600" dirty="0" smtClean="0"/>
              <a:t>“</a:t>
            </a:r>
            <a:r>
              <a:rPr lang="ru-RU" sz="1600" dirty="0" smtClean="0"/>
              <a:t>Мои продажи</a:t>
            </a:r>
            <a:r>
              <a:rPr lang="en-US" sz="1600" dirty="0" smtClean="0"/>
              <a:t>”</a:t>
            </a:r>
            <a:r>
              <a:rPr lang="ru-RU" sz="1600" dirty="0" smtClean="0"/>
              <a:t> и </a:t>
            </a:r>
            <a:r>
              <a:rPr lang="en-US" sz="1600" dirty="0" smtClean="0"/>
              <a:t>“</a:t>
            </a:r>
            <a:r>
              <a:rPr lang="ru-RU" sz="1600" dirty="0" smtClean="0"/>
              <a:t>Мои заказы</a:t>
            </a:r>
            <a:r>
              <a:rPr lang="en-US" sz="1600" dirty="0" smtClean="0"/>
              <a:t>”</a:t>
            </a:r>
            <a:r>
              <a:rPr lang="ru-RU" sz="1600" dirty="0" smtClean="0"/>
              <a:t>. После нажатия на кнопку </a:t>
            </a:r>
            <a:r>
              <a:rPr lang="en-US" sz="1600" dirty="0" smtClean="0"/>
              <a:t>“</a:t>
            </a:r>
            <a:r>
              <a:rPr lang="ru-RU" sz="1600" dirty="0" smtClean="0"/>
              <a:t>Сделать заказ</a:t>
            </a:r>
            <a:r>
              <a:rPr lang="en-US" sz="1600" dirty="0" smtClean="0"/>
              <a:t>”</a:t>
            </a:r>
            <a:r>
              <a:rPr lang="ru-RU" sz="1600" dirty="0"/>
              <a:t> </a:t>
            </a:r>
            <a:r>
              <a:rPr lang="ru-RU" sz="1600" dirty="0" smtClean="0"/>
              <a:t>в поле </a:t>
            </a:r>
            <a:r>
              <a:rPr lang="en-US" sz="1600" dirty="0" err="1" smtClean="0"/>
              <a:t>my_orders</a:t>
            </a:r>
            <a:r>
              <a:rPr lang="en-US" sz="1600" dirty="0" smtClean="0"/>
              <a:t> </a:t>
            </a:r>
            <a:r>
              <a:rPr lang="ru-RU" sz="1600" dirty="0" smtClean="0"/>
              <a:t>пользователя, который сделал заказ будет добавляться </a:t>
            </a:r>
            <a:r>
              <a:rPr lang="en-US" sz="1600" dirty="0" smtClean="0"/>
              <a:t>id </a:t>
            </a:r>
            <a:r>
              <a:rPr lang="ru-RU" sz="1600" dirty="0" smtClean="0"/>
              <a:t>товара, который он заказал. Так же в таблицу </a:t>
            </a:r>
            <a:r>
              <a:rPr lang="en-US" sz="1600" dirty="0" smtClean="0"/>
              <a:t>orders </a:t>
            </a:r>
            <a:r>
              <a:rPr lang="ru-RU" sz="1600" dirty="0" smtClean="0"/>
              <a:t>будет добавляться информация по этому заказу. </a:t>
            </a:r>
          </a:p>
          <a:p>
            <a:r>
              <a:rPr lang="ru-RU" sz="1600" dirty="0" smtClean="0"/>
              <a:t>После нажатия на кнопку мои заказы, будет просматриваться таблица </a:t>
            </a:r>
            <a:r>
              <a:rPr lang="en-US" sz="1600" dirty="0" smtClean="0"/>
              <a:t>orders </a:t>
            </a:r>
            <a:r>
              <a:rPr lang="ru-RU" sz="1600" dirty="0" smtClean="0"/>
              <a:t>и добавляться информация, где пользователь был в роле заказчика и выводиться на экран при помощи компонента </a:t>
            </a:r>
            <a:r>
              <a:rPr lang="en-US" sz="1600" dirty="0" smtClean="0"/>
              <a:t>bootstrap card. </a:t>
            </a:r>
            <a:r>
              <a:rPr lang="ru-RU" sz="1600" dirty="0" smtClean="0"/>
              <a:t>При нажатии на кнопку </a:t>
            </a:r>
            <a:r>
              <a:rPr lang="en-US" sz="1600" dirty="0" smtClean="0"/>
              <a:t>“</a:t>
            </a:r>
            <a:r>
              <a:rPr lang="ru-RU" sz="1600" dirty="0" smtClean="0"/>
              <a:t>Мои продажи</a:t>
            </a:r>
            <a:r>
              <a:rPr lang="en-US" sz="1600" dirty="0" smtClean="0"/>
              <a:t>”</a:t>
            </a:r>
            <a:r>
              <a:rPr lang="ru-RU" sz="1600" dirty="0" smtClean="0"/>
              <a:t> будет выполнятся то же самое, только будет собираться информация о сделках, в которых пользователь был в роле продавца. При выводе продаж и покупок будет выводиться почта покупателя</a:t>
            </a:r>
            <a:r>
              <a:rPr lang="en-US" sz="1600" dirty="0" smtClean="0"/>
              <a:t>/</a:t>
            </a:r>
            <a:r>
              <a:rPr lang="ru-RU" sz="1600" dirty="0" smtClean="0"/>
              <a:t>продавца.</a:t>
            </a:r>
            <a:endParaRPr lang="ru-RU" sz="1600" dirty="0"/>
          </a:p>
        </p:txBody>
      </p:sp>
      <p:pic>
        <p:nvPicPr>
          <p:cNvPr id="4" name="Рисунок 3"/>
          <p:cNvPicPr>
            <a:picLocks noChangeAspect="1"/>
          </p:cNvPicPr>
          <p:nvPr/>
        </p:nvPicPr>
        <p:blipFill>
          <a:blip r:embed="rId2"/>
          <a:stretch>
            <a:fillRect/>
          </a:stretch>
        </p:blipFill>
        <p:spPr>
          <a:xfrm>
            <a:off x="1072341" y="3678211"/>
            <a:ext cx="3368070" cy="2377669"/>
          </a:xfrm>
          <a:prstGeom prst="rect">
            <a:avLst/>
          </a:prstGeom>
        </p:spPr>
      </p:pic>
      <p:pic>
        <p:nvPicPr>
          <p:cNvPr id="5" name="Рисунок 4"/>
          <p:cNvPicPr>
            <a:picLocks noChangeAspect="1"/>
          </p:cNvPicPr>
          <p:nvPr/>
        </p:nvPicPr>
        <p:blipFill>
          <a:blip r:embed="rId3"/>
          <a:stretch>
            <a:fillRect/>
          </a:stretch>
        </p:blipFill>
        <p:spPr>
          <a:xfrm>
            <a:off x="8518487" y="3678211"/>
            <a:ext cx="3017834" cy="2498034"/>
          </a:xfrm>
          <a:prstGeom prst="rect">
            <a:avLst/>
          </a:prstGeom>
        </p:spPr>
      </p:pic>
      <p:pic>
        <p:nvPicPr>
          <p:cNvPr id="7" name="Рисунок 6"/>
          <p:cNvPicPr>
            <a:picLocks noChangeAspect="1"/>
          </p:cNvPicPr>
          <p:nvPr/>
        </p:nvPicPr>
        <p:blipFill>
          <a:blip r:embed="rId4"/>
          <a:stretch>
            <a:fillRect/>
          </a:stretch>
        </p:blipFill>
        <p:spPr>
          <a:xfrm>
            <a:off x="4612918" y="3764625"/>
            <a:ext cx="3733062" cy="2204840"/>
          </a:xfrm>
          <a:prstGeom prst="rect">
            <a:avLst/>
          </a:prstGeom>
          <a:ln>
            <a:noFill/>
          </a:ln>
          <a:effectLst>
            <a:softEdge rad="112500"/>
          </a:effectLst>
        </p:spPr>
      </p:pic>
    </p:spTree>
    <p:extLst>
      <p:ext uri="{BB962C8B-B14F-4D97-AF65-F5344CB8AC3E}">
        <p14:creationId xmlns:p14="http://schemas.microsoft.com/office/powerpoint/2010/main" val="1510365742"/>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07584" y="1782839"/>
            <a:ext cx="4755421" cy="1754326"/>
          </a:xfrm>
          <a:prstGeom prst="rect">
            <a:avLst/>
          </a:prstGeom>
        </p:spPr>
        <p:txBody>
          <a:bodyPr wrap="square">
            <a:spAutoFit/>
          </a:bodyPr>
          <a:lstStyle/>
          <a:p>
            <a:pPr algn="just"/>
            <a:r>
              <a:rPr lang="ru-RU" dirty="0" smtClean="0"/>
              <a:t>Работая над данным проектом, я научился </a:t>
            </a:r>
            <a:r>
              <a:rPr lang="ru-RU" dirty="0"/>
              <a:t>создавать небольшое веб-приложение, запускать его на сервере разработки и предоставлять пользователю возможность вносить свои данные </a:t>
            </a:r>
            <a:r>
              <a:rPr lang="ru-RU" dirty="0" smtClean="0"/>
              <a:t>через веб-формы</a:t>
            </a:r>
            <a:r>
              <a:rPr lang="ru-RU" dirty="0"/>
              <a:t>. </a:t>
            </a:r>
            <a:endParaRPr lang="en-US" dirty="0"/>
          </a:p>
        </p:txBody>
      </p:sp>
      <p:sp>
        <p:nvSpPr>
          <p:cNvPr id="3" name="TextBox 2"/>
          <p:cNvSpPr txBox="1"/>
          <p:nvPr/>
        </p:nvSpPr>
        <p:spPr>
          <a:xfrm>
            <a:off x="5170516" y="187277"/>
            <a:ext cx="2618509" cy="523220"/>
          </a:xfrm>
          <a:prstGeom prst="rect">
            <a:avLst/>
          </a:prstGeom>
          <a:noFill/>
        </p:spPr>
        <p:txBody>
          <a:bodyPr wrap="square" rtlCol="0">
            <a:spAutoFit/>
          </a:bodyPr>
          <a:lstStyle/>
          <a:p>
            <a:r>
              <a:rPr lang="ru-RU" sz="2800" dirty="0" smtClean="0"/>
              <a:t>Заключение</a:t>
            </a:r>
            <a:endParaRPr lang="ru-RU" sz="28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20" y="824676"/>
            <a:ext cx="5754841" cy="4102572"/>
          </a:xfrm>
          <a:prstGeom prst="rect">
            <a:avLst/>
          </a:prstGeom>
          <a:ln>
            <a:noFill/>
          </a:ln>
          <a:effectLst>
            <a:softEdge rad="112500"/>
          </a:effectLst>
        </p:spPr>
      </p:pic>
      <p:sp>
        <p:nvSpPr>
          <p:cNvPr id="7" name="Прямоугольник 6"/>
          <p:cNvSpPr/>
          <p:nvPr/>
        </p:nvSpPr>
        <p:spPr>
          <a:xfrm>
            <a:off x="1445875" y="5041428"/>
            <a:ext cx="9593427" cy="1477328"/>
          </a:xfrm>
          <a:prstGeom prst="rect">
            <a:avLst/>
          </a:prstGeom>
        </p:spPr>
        <p:txBody>
          <a:bodyPr wrap="square">
            <a:spAutoFit/>
          </a:bodyPr>
          <a:lstStyle/>
          <a:p>
            <a:pPr algn="just"/>
            <a:r>
              <a:rPr lang="ru-RU" dirty="0" smtClean="0"/>
              <a:t>Я </a:t>
            </a:r>
            <a:r>
              <a:rPr lang="ru-RU" dirty="0"/>
              <a:t>также </a:t>
            </a:r>
            <a:r>
              <a:rPr lang="ru-RU" dirty="0" smtClean="0"/>
              <a:t>использовал </a:t>
            </a:r>
            <a:r>
              <a:rPr lang="ru-RU" dirty="0"/>
              <a:t>механизм шаблонов </a:t>
            </a:r>
            <a:r>
              <a:rPr lang="ru-RU" dirty="0" err="1"/>
              <a:t>Jinja</a:t>
            </a:r>
            <a:r>
              <a:rPr lang="ru-RU" dirty="0"/>
              <a:t> для повторного использования файлов HTML и использования логики в </a:t>
            </a:r>
            <a:r>
              <a:rPr lang="ru-RU" dirty="0" smtClean="0"/>
              <a:t>них. В результате получилась функционирующая торговая площадка, взаимодействующая </a:t>
            </a:r>
            <a:r>
              <a:rPr lang="ru-RU" dirty="0"/>
              <a:t>с базой данных </a:t>
            </a:r>
            <a:r>
              <a:rPr lang="ru-RU" dirty="0" err="1"/>
              <a:t>SQLite</a:t>
            </a:r>
            <a:r>
              <a:rPr lang="ru-RU" dirty="0"/>
              <a:t> для создания, </a:t>
            </a:r>
            <a:r>
              <a:rPr lang="ru-RU" dirty="0" smtClean="0"/>
              <a:t>отображения и </a:t>
            </a:r>
            <a:r>
              <a:rPr lang="ru-RU" dirty="0"/>
              <a:t>редактирования </a:t>
            </a:r>
            <a:r>
              <a:rPr lang="ru-RU" dirty="0" smtClean="0"/>
              <a:t>товаров </a:t>
            </a:r>
            <a:r>
              <a:rPr lang="ru-RU" dirty="0"/>
              <a:t>с использованием языка </a:t>
            </a:r>
            <a:r>
              <a:rPr lang="ru-RU" dirty="0" err="1"/>
              <a:t>Python</a:t>
            </a:r>
            <a:r>
              <a:rPr lang="ru-RU" dirty="0"/>
              <a:t> и запросов SQL</a:t>
            </a:r>
            <a:r>
              <a:rPr lang="ru-RU" dirty="0" smtClean="0"/>
              <a:t>.</a:t>
            </a:r>
            <a:endParaRPr lang="en-US" dirty="0"/>
          </a:p>
        </p:txBody>
      </p:sp>
    </p:spTree>
    <p:extLst>
      <p:ext uri="{BB962C8B-B14F-4D97-AF65-F5344CB8AC3E}">
        <p14:creationId xmlns:p14="http://schemas.microsoft.com/office/powerpoint/2010/main" val="2558595732"/>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0897" y="608176"/>
            <a:ext cx="7996848" cy="4022896"/>
          </a:xfrm>
          <a:prstGeom prst="rect">
            <a:avLst/>
          </a:prstGeom>
        </p:spPr>
        <p:txBody>
          <a:bodyPr wrap="square">
            <a:spAutoFit/>
          </a:bodyPr>
          <a:lstStyle/>
          <a:p>
            <a:pPr>
              <a:lnSpc>
                <a:spcPct val="250000"/>
              </a:lnSpc>
            </a:pPr>
            <a:r>
              <a:rPr lang="ru-RU" b="1" dirty="0" smtClean="0"/>
              <a:t>Созданную торговую площадку можно усовершенствовать</a:t>
            </a:r>
            <a:r>
              <a:rPr lang="en-US" b="1" dirty="0" smtClean="0"/>
              <a:t>:</a:t>
            </a:r>
          </a:p>
          <a:p>
            <a:pPr marL="285750" indent="-285750">
              <a:lnSpc>
                <a:spcPct val="200000"/>
              </a:lnSpc>
              <a:buFont typeface="Arial" panose="020B0604020202020204" pitchFamily="34" charset="0"/>
              <a:buChar char="•"/>
            </a:pPr>
            <a:r>
              <a:rPr lang="ru-RU" dirty="0" smtClean="0"/>
              <a:t>Добавить платёжную систему. 		</a:t>
            </a:r>
          </a:p>
          <a:p>
            <a:pPr marL="285750" indent="-285750">
              <a:lnSpc>
                <a:spcPct val="200000"/>
              </a:lnSpc>
              <a:buFont typeface="Arial" panose="020B0604020202020204" pitchFamily="34" charset="0"/>
              <a:buChar char="•"/>
            </a:pPr>
            <a:r>
              <a:rPr lang="ru-RU" dirty="0" smtClean="0"/>
              <a:t>Добавить  двухфакторную аутентификацию.</a:t>
            </a:r>
          </a:p>
          <a:p>
            <a:pPr marL="285750" indent="-285750">
              <a:lnSpc>
                <a:spcPct val="200000"/>
              </a:lnSpc>
              <a:buFont typeface="Arial" panose="020B0604020202020204" pitchFamily="34" charset="0"/>
              <a:buChar char="•"/>
            </a:pPr>
            <a:r>
              <a:rPr lang="ru-RU" dirty="0" smtClean="0"/>
              <a:t>Добавить возможность включения уведомлений, </a:t>
            </a:r>
          </a:p>
          <a:p>
            <a:pPr marL="285750" indent="-285750">
              <a:lnSpc>
                <a:spcPct val="200000"/>
              </a:lnSpc>
              <a:buFont typeface="Arial" panose="020B0604020202020204" pitchFamily="34" charset="0"/>
              <a:buChar char="•"/>
            </a:pPr>
            <a:r>
              <a:rPr lang="ru-RU" dirty="0" smtClean="0"/>
              <a:t>которые будут приходить на </a:t>
            </a:r>
            <a:r>
              <a:rPr lang="ru-RU" dirty="0" err="1" smtClean="0"/>
              <a:t>эл.почту</a:t>
            </a:r>
            <a:r>
              <a:rPr lang="ru-RU" dirty="0" smtClean="0"/>
              <a:t>.</a:t>
            </a:r>
          </a:p>
          <a:p>
            <a:pPr marL="285750" indent="-285750">
              <a:lnSpc>
                <a:spcPct val="200000"/>
              </a:lnSpc>
              <a:buFont typeface="Arial" panose="020B0604020202020204" pitchFamily="34" charset="0"/>
              <a:buChar char="•"/>
            </a:pPr>
            <a:r>
              <a:rPr lang="ru-RU" dirty="0" smtClean="0"/>
              <a:t>Сделать дизайн адаптивным.</a:t>
            </a:r>
            <a:endParaRPr lang="ru-RU" dirty="0"/>
          </a:p>
          <a:p>
            <a:pPr marL="285750" indent="-285750">
              <a:lnSpc>
                <a:spcPct val="200000"/>
              </a:lnSpc>
              <a:buFont typeface="Arial" panose="020B0604020202020204" pitchFamily="34" charset="0"/>
              <a:buChar char="•"/>
            </a:pPr>
            <a:r>
              <a:rPr lang="ru-RU" dirty="0" smtClean="0"/>
              <a:t>Улучшить дизайн сайта.</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294" y="3007130"/>
            <a:ext cx="5045825" cy="3784369"/>
          </a:xfrm>
          <a:prstGeom prst="rect">
            <a:avLst/>
          </a:prstGeom>
          <a:ln>
            <a:noFill/>
          </a:ln>
          <a:effectLst>
            <a:softEdge rad="112500"/>
          </a:effectLst>
        </p:spPr>
      </p:pic>
      <p:pic>
        <p:nvPicPr>
          <p:cNvPr id="5" name="Рисунок 4"/>
          <p:cNvPicPr>
            <a:picLocks noChangeAspect="1"/>
          </p:cNvPicPr>
          <p:nvPr/>
        </p:nvPicPr>
        <p:blipFill rotWithShape="1">
          <a:blip r:embed="rId3"/>
          <a:srcRect t="2236" b="30540"/>
          <a:stretch/>
        </p:blipFill>
        <p:spPr>
          <a:xfrm>
            <a:off x="1319299" y="4979324"/>
            <a:ext cx="4208665" cy="1628371"/>
          </a:xfrm>
          <a:prstGeom prst="rect">
            <a:avLst/>
          </a:prstGeom>
          <a:ln>
            <a:noFill/>
          </a:ln>
          <a:effectLst>
            <a:softEdge rad="112500"/>
          </a:effectLst>
        </p:spPr>
      </p:pic>
      <p:pic>
        <p:nvPicPr>
          <p:cNvPr id="6" name="Рисунок 5"/>
          <p:cNvPicPr>
            <a:picLocks noChangeAspect="1"/>
          </p:cNvPicPr>
          <p:nvPr/>
        </p:nvPicPr>
        <p:blipFill>
          <a:blip r:embed="rId4"/>
          <a:stretch>
            <a:fillRect/>
          </a:stretch>
        </p:blipFill>
        <p:spPr>
          <a:xfrm>
            <a:off x="8611985" y="259924"/>
            <a:ext cx="2576945" cy="2576945"/>
          </a:xfrm>
          <a:prstGeom prst="rect">
            <a:avLst/>
          </a:prstGeom>
          <a:ln>
            <a:noFill/>
          </a:ln>
          <a:effectLst>
            <a:softEdge rad="112500"/>
          </a:effectLst>
        </p:spPr>
      </p:pic>
    </p:spTree>
    <p:extLst>
      <p:ext uri="{BB962C8B-B14F-4D97-AF65-F5344CB8AC3E}">
        <p14:creationId xmlns:p14="http://schemas.microsoft.com/office/powerpoint/2010/main" val="1274035409"/>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89810" y="1196863"/>
            <a:ext cx="6096000" cy="4201150"/>
          </a:xfrm>
          <a:prstGeom prst="rect">
            <a:avLst/>
          </a:prstGeom>
        </p:spPr>
        <p:txBody>
          <a:bodyPr>
            <a:spAutoFit/>
          </a:bodyPr>
          <a:lstStyle/>
          <a:p>
            <a:r>
              <a:rPr lang="ru-RU" sz="2400" b="1" dirty="0"/>
              <a:t>Библиографический список.</a:t>
            </a:r>
          </a:p>
          <a:p>
            <a:endParaRPr lang="ru-RU" dirty="0"/>
          </a:p>
          <a:p>
            <a:pPr marL="342900" indent="-342900">
              <a:lnSpc>
                <a:spcPct val="150000"/>
              </a:lnSpc>
              <a:buAutoNum type="arabicPeriod"/>
            </a:pPr>
            <a:r>
              <a:rPr lang="ru-RU" dirty="0" smtClean="0"/>
              <a:t>Материалы </a:t>
            </a:r>
            <a:r>
              <a:rPr lang="ru-RU" dirty="0"/>
              <a:t>лекций </a:t>
            </a:r>
            <a:r>
              <a:rPr lang="ru-RU" dirty="0" err="1"/>
              <a:t>Яндекс.Лицей</a:t>
            </a:r>
            <a:r>
              <a:rPr lang="ru-RU" dirty="0" smtClean="0"/>
              <a:t>.</a:t>
            </a:r>
          </a:p>
          <a:p>
            <a:pPr marL="342900" indent="-342900">
              <a:lnSpc>
                <a:spcPct val="150000"/>
              </a:lnSpc>
              <a:buAutoNum type="arabicPeriod"/>
            </a:pPr>
            <a:r>
              <a:rPr lang="en-US" dirty="0" smtClean="0">
                <a:hlinkClick r:id="rId2"/>
              </a:rPr>
              <a:t>https</a:t>
            </a:r>
            <a:r>
              <a:rPr lang="en-US" dirty="0">
                <a:hlinkClick r:id="rId2"/>
              </a:rPr>
              <a:t>://ru.stackoverflow.com</a:t>
            </a:r>
            <a:r>
              <a:rPr lang="en-US" dirty="0" smtClean="0">
                <a:hlinkClick r:id="rId2"/>
              </a:rPr>
              <a:t>/</a:t>
            </a:r>
            <a:endParaRPr lang="en-US" dirty="0" smtClean="0"/>
          </a:p>
          <a:p>
            <a:pPr marL="342900" indent="-342900">
              <a:lnSpc>
                <a:spcPct val="150000"/>
              </a:lnSpc>
              <a:buAutoNum type="arabicPeriod"/>
            </a:pPr>
            <a:r>
              <a:rPr lang="en-US" dirty="0">
                <a:hlinkClick r:id="rId3"/>
              </a:rPr>
              <a:t>https://flask-russian-docs.readthedocs.io/ru/latest</a:t>
            </a:r>
            <a:r>
              <a:rPr lang="en-US" dirty="0" smtClean="0">
                <a:hlinkClick r:id="rId3"/>
              </a:rPr>
              <a:t>/</a:t>
            </a:r>
            <a:endParaRPr lang="en-US" dirty="0" smtClean="0"/>
          </a:p>
          <a:p>
            <a:pPr marL="342900" indent="-342900">
              <a:lnSpc>
                <a:spcPct val="150000"/>
              </a:lnSpc>
              <a:buAutoNum type="arabicPeriod"/>
            </a:pPr>
            <a:r>
              <a:rPr lang="en-US" dirty="0" smtClean="0">
                <a:hlinkClick r:id="rId4"/>
              </a:rPr>
              <a:t>https://htmlbook.ru</a:t>
            </a:r>
            <a:endParaRPr lang="ru-RU" dirty="0" smtClean="0"/>
          </a:p>
          <a:p>
            <a:pPr marL="342900" indent="-342900">
              <a:lnSpc>
                <a:spcPct val="150000"/>
              </a:lnSpc>
              <a:buAutoNum type="arabicPeriod"/>
            </a:pPr>
            <a:r>
              <a:rPr lang="en-US" dirty="0"/>
              <a:t>https://python-scripts.com/</a:t>
            </a:r>
            <a:endParaRPr lang="ru-RU" dirty="0" smtClean="0"/>
          </a:p>
          <a:p>
            <a:endParaRPr lang="ru-RU" dirty="0" smtClean="0"/>
          </a:p>
          <a:p>
            <a:pPr marL="342900" indent="-342900">
              <a:buAutoNum type="arabicPeriod"/>
            </a:pPr>
            <a:endParaRPr lang="ru-RU" dirty="0" smtClean="0"/>
          </a:p>
          <a:p>
            <a:pPr marL="342900" indent="-342900">
              <a:buAutoNum type="arabicPeriod"/>
            </a:pPr>
            <a:endParaRPr lang="ru-RU" dirty="0"/>
          </a:p>
          <a:p>
            <a:pPr marL="342900" indent="-342900">
              <a:buAutoNum type="arabicPeriod"/>
            </a:pPr>
            <a:endParaRPr lang="ru-RU" dirty="0" smtClean="0"/>
          </a:p>
          <a:p>
            <a:endParaRPr lang="ru-RU" dirty="0" smtClean="0"/>
          </a:p>
        </p:txBody>
      </p:sp>
    </p:spTree>
    <p:extLst>
      <p:ext uri="{BB962C8B-B14F-4D97-AF65-F5344CB8AC3E}">
        <p14:creationId xmlns:p14="http://schemas.microsoft.com/office/powerpoint/2010/main" val="1088003775"/>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01" y="1069966"/>
            <a:ext cx="7080068" cy="4517083"/>
          </a:xfrm>
          <a:prstGeom prst="rect">
            <a:avLst/>
          </a:prstGeom>
          <a:ln>
            <a:noFill/>
          </a:ln>
          <a:effectLst>
            <a:softEdge rad="112500"/>
          </a:effectLst>
        </p:spPr>
      </p:pic>
    </p:spTree>
    <p:extLst>
      <p:ext uri="{BB962C8B-B14F-4D97-AF65-F5344CB8AC3E}">
        <p14:creationId xmlns:p14="http://schemas.microsoft.com/office/powerpoint/2010/main" val="3692007015"/>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0437" y="407324"/>
            <a:ext cx="2277687" cy="461665"/>
          </a:xfrm>
          <a:prstGeom prst="rect">
            <a:avLst/>
          </a:prstGeom>
          <a:noFill/>
        </p:spPr>
        <p:txBody>
          <a:bodyPr wrap="square" rtlCol="0">
            <a:spAutoFit/>
          </a:bodyPr>
          <a:lstStyle/>
          <a:p>
            <a:r>
              <a:rPr lang="ru-RU" sz="2400" dirty="0" smtClean="0"/>
              <a:t>Оглавление</a:t>
            </a:r>
            <a:endParaRPr lang="ru-RU" sz="2400" dirty="0"/>
          </a:p>
        </p:txBody>
      </p:sp>
      <p:sp>
        <p:nvSpPr>
          <p:cNvPr id="3" name="TextBox 2"/>
          <p:cNvSpPr txBox="1"/>
          <p:nvPr/>
        </p:nvSpPr>
        <p:spPr>
          <a:xfrm>
            <a:off x="1421476" y="1064030"/>
            <a:ext cx="8246225" cy="5078313"/>
          </a:xfrm>
          <a:prstGeom prst="rect">
            <a:avLst/>
          </a:prstGeom>
          <a:noFill/>
        </p:spPr>
        <p:txBody>
          <a:bodyPr wrap="square" rtlCol="0">
            <a:spAutoFit/>
          </a:bodyPr>
          <a:lstStyle/>
          <a:p>
            <a:endParaRPr lang="ru-RU" dirty="0" smtClean="0"/>
          </a:p>
          <a:p>
            <a:pPr marL="342900" indent="-342900">
              <a:lnSpc>
                <a:spcPct val="150000"/>
              </a:lnSpc>
              <a:buAutoNum type="arabicPeriod"/>
            </a:pPr>
            <a:r>
              <a:rPr lang="ru-RU" dirty="0" smtClean="0"/>
              <a:t>Введение.</a:t>
            </a:r>
          </a:p>
          <a:p>
            <a:pPr marL="342900" indent="-342900">
              <a:lnSpc>
                <a:spcPct val="150000"/>
              </a:lnSpc>
              <a:buAutoNum type="arabicPeriod"/>
            </a:pPr>
            <a:r>
              <a:rPr lang="ru-RU" dirty="0" smtClean="0"/>
              <a:t>Описание создания проекта.</a:t>
            </a:r>
          </a:p>
          <a:p>
            <a:pPr>
              <a:lnSpc>
                <a:spcPct val="150000"/>
              </a:lnSpc>
            </a:pPr>
            <a:r>
              <a:rPr lang="ru-RU" dirty="0" smtClean="0"/>
              <a:t>  2.1. Создание </a:t>
            </a:r>
            <a:r>
              <a:rPr lang="ru-RU" dirty="0"/>
              <a:t>базового </a:t>
            </a:r>
            <a:r>
              <a:rPr lang="ru-RU" dirty="0" smtClean="0"/>
              <a:t>шаблона.</a:t>
            </a:r>
          </a:p>
          <a:p>
            <a:pPr>
              <a:lnSpc>
                <a:spcPct val="150000"/>
              </a:lnSpc>
            </a:pPr>
            <a:r>
              <a:rPr lang="ru-RU" dirty="0"/>
              <a:t> </a:t>
            </a:r>
            <a:r>
              <a:rPr lang="ru-RU" dirty="0" smtClean="0"/>
              <a:t> 2.2. Добавление аккаунтов (регистрация и вход в аккаунт).</a:t>
            </a:r>
          </a:p>
          <a:p>
            <a:pPr>
              <a:lnSpc>
                <a:spcPct val="150000"/>
              </a:lnSpc>
            </a:pPr>
            <a:r>
              <a:rPr lang="ru-RU" dirty="0"/>
              <a:t> </a:t>
            </a:r>
            <a:r>
              <a:rPr lang="ru-RU" dirty="0" smtClean="0"/>
              <a:t> 2.3. Добавление товаров (добавление</a:t>
            </a:r>
            <a:r>
              <a:rPr lang="en-US" dirty="0" smtClean="0"/>
              <a:t>/</a:t>
            </a:r>
            <a:r>
              <a:rPr lang="ru-RU" dirty="0" smtClean="0"/>
              <a:t>удаление</a:t>
            </a:r>
            <a:r>
              <a:rPr lang="en-US" dirty="0" smtClean="0"/>
              <a:t>/</a:t>
            </a:r>
            <a:r>
              <a:rPr lang="ru-RU" dirty="0" smtClean="0"/>
              <a:t>редактирование).</a:t>
            </a:r>
          </a:p>
          <a:p>
            <a:pPr>
              <a:lnSpc>
                <a:spcPct val="150000"/>
              </a:lnSpc>
            </a:pPr>
            <a:r>
              <a:rPr lang="ru-RU" dirty="0"/>
              <a:t> </a:t>
            </a:r>
            <a:r>
              <a:rPr lang="ru-RU" dirty="0" smtClean="0"/>
              <a:t> 2.4. Система поиска товаров</a:t>
            </a:r>
            <a:r>
              <a:rPr lang="en-US" dirty="0" smtClean="0"/>
              <a:t>/</a:t>
            </a:r>
            <a:r>
              <a:rPr lang="ru-RU" dirty="0" smtClean="0"/>
              <a:t>вывод товаров.</a:t>
            </a:r>
          </a:p>
          <a:p>
            <a:pPr>
              <a:lnSpc>
                <a:spcPct val="150000"/>
              </a:lnSpc>
            </a:pPr>
            <a:r>
              <a:rPr lang="ru-RU" dirty="0" smtClean="0"/>
              <a:t>  2.5. Система отправки уведомлений продавцу и покупателю.</a:t>
            </a:r>
          </a:p>
          <a:p>
            <a:pPr>
              <a:lnSpc>
                <a:spcPct val="150000"/>
              </a:lnSpc>
            </a:pPr>
            <a:r>
              <a:rPr lang="ru-RU" dirty="0" smtClean="0"/>
              <a:t>3. Заключение.</a:t>
            </a:r>
          </a:p>
          <a:p>
            <a:pPr>
              <a:lnSpc>
                <a:spcPct val="150000"/>
              </a:lnSpc>
            </a:pPr>
            <a:r>
              <a:rPr lang="ru-RU" dirty="0" smtClean="0"/>
              <a:t>4</a:t>
            </a:r>
            <a:r>
              <a:rPr lang="ru-RU" dirty="0"/>
              <a:t>. Библиографический список. </a:t>
            </a:r>
            <a:endParaRPr lang="ru-RU" dirty="0" smtClean="0"/>
          </a:p>
          <a:p>
            <a:pPr>
              <a:lnSpc>
                <a:spcPct val="150000"/>
              </a:lnSpc>
            </a:pPr>
            <a:endParaRPr lang="ru-RU" dirty="0">
              <a:solidFill>
                <a:schemeClr val="tx2">
                  <a:lumMod val="60000"/>
                  <a:lumOff val="40000"/>
                </a:schemeClr>
              </a:solidFill>
            </a:endParaRPr>
          </a:p>
          <a:p>
            <a:endParaRPr lang="ru-RU" dirty="0" smtClean="0">
              <a:solidFill>
                <a:schemeClr val="tx2">
                  <a:lumMod val="60000"/>
                  <a:lumOff val="40000"/>
                </a:schemeClr>
              </a:solidFill>
            </a:endParaRPr>
          </a:p>
          <a:p>
            <a:endParaRPr lang="ru-RU" dirty="0" smtClean="0">
              <a:solidFill>
                <a:schemeClr val="tx2">
                  <a:lumMod val="60000"/>
                  <a:lumOff val="40000"/>
                </a:schemeClr>
              </a:solidFill>
            </a:endParaRPr>
          </a:p>
        </p:txBody>
      </p:sp>
    </p:spTree>
    <p:extLst>
      <p:ext uri="{BB962C8B-B14F-4D97-AF65-F5344CB8AC3E}">
        <p14:creationId xmlns:p14="http://schemas.microsoft.com/office/powerpoint/2010/main" val="2790631104"/>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75906" y="1210533"/>
            <a:ext cx="8340436" cy="5078313"/>
          </a:xfrm>
          <a:prstGeom prst="rect">
            <a:avLst/>
          </a:prstGeom>
        </p:spPr>
        <p:txBody>
          <a:bodyPr wrap="square">
            <a:spAutoFit/>
          </a:bodyPr>
          <a:lstStyle/>
          <a:p>
            <a:r>
              <a:rPr lang="ru-RU" dirty="0" smtClean="0">
                <a:latin typeface="Times New Roman" panose="02020603050405020304" pitchFamily="18" charset="0"/>
              </a:rPr>
              <a:t>Цель проекта: создание торговой площадки на </a:t>
            </a:r>
            <a:r>
              <a:rPr lang="ru-RU" dirty="0">
                <a:latin typeface="Times New Roman" panose="02020603050405020304" pitchFamily="18" charset="0"/>
              </a:rPr>
              <a:t>языке </a:t>
            </a:r>
            <a:r>
              <a:rPr lang="ru-RU" dirty="0" err="1">
                <a:latin typeface="Times New Roman" panose="02020603050405020304" pitchFamily="18" charset="0"/>
              </a:rPr>
              <a:t>Python</a:t>
            </a:r>
            <a:r>
              <a:rPr lang="ru-RU" dirty="0">
                <a:latin typeface="Times New Roman" panose="02020603050405020304" pitchFamily="18" charset="0"/>
              </a:rPr>
              <a:t>.</a:t>
            </a:r>
          </a:p>
          <a:p>
            <a:endParaRPr lang="ru-RU" dirty="0" smtClean="0">
              <a:latin typeface="Times New Roman" panose="02020603050405020304" pitchFamily="18" charset="0"/>
            </a:endParaRPr>
          </a:p>
          <a:p>
            <a:r>
              <a:rPr lang="ru-RU" dirty="0" smtClean="0">
                <a:latin typeface="Times New Roman" panose="02020603050405020304" pitchFamily="18" charset="0"/>
              </a:rPr>
              <a:t>Актуальность</a:t>
            </a:r>
            <a:r>
              <a:rPr lang="ru-RU" dirty="0">
                <a:latin typeface="Times New Roman" panose="02020603050405020304" pitchFamily="18" charset="0"/>
              </a:rPr>
              <a:t>: </a:t>
            </a:r>
            <a:endParaRPr lang="ru-RU" dirty="0" smtClean="0">
              <a:latin typeface="Times New Roman" panose="02020603050405020304" pitchFamily="18" charset="0"/>
            </a:endParaRPr>
          </a:p>
          <a:p>
            <a:pPr algn="just"/>
            <a:r>
              <a:rPr lang="ru-RU" dirty="0" smtClean="0">
                <a:latin typeface="Times New Roman" panose="02020603050405020304" pitchFamily="18" charset="0"/>
              </a:rPr>
              <a:t>В </a:t>
            </a:r>
            <a:r>
              <a:rPr lang="ru-RU" dirty="0">
                <a:latin typeface="Times New Roman" panose="02020603050405020304" pitchFamily="18" charset="0"/>
              </a:rPr>
              <a:t>современном информационном мире в результате широкого распространения сети Интернет, логистики, появления электронных платежных систем и электронного документооборота появилась и начала свое бурное развитие новая форма торговли - электронная торговля, которая реализуется на определенных Интернет-площадках. </a:t>
            </a:r>
            <a:endParaRPr lang="ru-RU" dirty="0" smtClean="0">
              <a:latin typeface="Times New Roman" panose="02020603050405020304" pitchFamily="18" charset="0"/>
            </a:endParaRPr>
          </a:p>
          <a:p>
            <a:endParaRPr lang="ru-RU" dirty="0">
              <a:latin typeface="Times New Roman" panose="02020603050405020304" pitchFamily="18" charset="0"/>
            </a:endParaRPr>
          </a:p>
          <a:p>
            <a:endParaRPr lang="ru-RU" dirty="0" smtClean="0">
              <a:latin typeface="Times New Roman" panose="02020603050405020304" pitchFamily="18" charset="0"/>
            </a:endParaRPr>
          </a:p>
          <a:p>
            <a:pPr algn="just"/>
            <a:r>
              <a:rPr lang="ru-RU" dirty="0" smtClean="0">
                <a:latin typeface="Times New Roman" panose="02020603050405020304" pitchFamily="18" charset="0"/>
              </a:rPr>
              <a:t> </a:t>
            </a:r>
            <a:r>
              <a:rPr lang="ru-RU" dirty="0" err="1">
                <a:latin typeface="Times New Roman" panose="02020603050405020304" pitchFamily="18" charset="0"/>
              </a:rPr>
              <a:t>Flask</a:t>
            </a:r>
            <a:r>
              <a:rPr lang="ru-RU" dirty="0">
                <a:latin typeface="Times New Roman" panose="02020603050405020304" pitchFamily="18" charset="0"/>
              </a:rPr>
              <a:t> — это небольшой и легкий веб-</a:t>
            </a:r>
            <a:r>
              <a:rPr lang="ru-RU" dirty="0" err="1">
                <a:latin typeface="Times New Roman" panose="02020603050405020304" pitchFamily="18" charset="0"/>
              </a:rPr>
              <a:t>фреймворк</a:t>
            </a:r>
            <a:r>
              <a:rPr lang="ru-RU" dirty="0">
                <a:latin typeface="Times New Roman" panose="02020603050405020304" pitchFamily="18" charset="0"/>
              </a:rPr>
              <a:t>, написанный на языке </a:t>
            </a:r>
            <a:r>
              <a:rPr lang="ru-RU" dirty="0" err="1">
                <a:latin typeface="Times New Roman" panose="02020603050405020304" pitchFamily="18" charset="0"/>
              </a:rPr>
              <a:t>Python</a:t>
            </a:r>
            <a:r>
              <a:rPr lang="ru-RU" dirty="0">
                <a:latin typeface="Times New Roman" panose="02020603050405020304" pitchFamily="18" charset="0"/>
              </a:rPr>
              <a:t>, предлагающий полезные инструменты и функции для облегчения процесса создания веб-приложений с использованием </a:t>
            </a:r>
            <a:r>
              <a:rPr lang="ru-RU" dirty="0" err="1">
                <a:latin typeface="Times New Roman" panose="02020603050405020304" pitchFamily="18" charset="0"/>
              </a:rPr>
              <a:t>Python</a:t>
            </a:r>
            <a:r>
              <a:rPr lang="ru-RU" dirty="0">
                <a:latin typeface="Times New Roman" panose="02020603050405020304" pitchFamily="18" charset="0"/>
              </a:rPr>
              <a:t>. Он обеспечивает гибкость и является более доступным </a:t>
            </a:r>
            <a:r>
              <a:rPr lang="ru-RU" dirty="0" err="1">
                <a:latin typeface="Times New Roman" panose="02020603050405020304" pitchFamily="18" charset="0"/>
              </a:rPr>
              <a:t>фреймворком</a:t>
            </a:r>
            <a:r>
              <a:rPr lang="ru-RU" dirty="0">
                <a:latin typeface="Times New Roman" panose="02020603050405020304" pitchFamily="18" charset="0"/>
              </a:rPr>
              <a:t> для новых разработчиков, так как позволяет создать веб-приложение быстро, используя только один файл </a:t>
            </a:r>
            <a:r>
              <a:rPr lang="ru-RU" dirty="0" err="1">
                <a:latin typeface="Times New Roman" panose="02020603050405020304" pitchFamily="18" charset="0"/>
              </a:rPr>
              <a:t>Python</a:t>
            </a:r>
            <a:r>
              <a:rPr lang="ru-RU" dirty="0">
                <a:latin typeface="Times New Roman" panose="02020603050405020304" pitchFamily="18" charset="0"/>
              </a:rPr>
              <a:t>. </a:t>
            </a:r>
            <a:r>
              <a:rPr lang="ru-RU" dirty="0" err="1">
                <a:latin typeface="Times New Roman" panose="02020603050405020304" pitchFamily="18" charset="0"/>
              </a:rPr>
              <a:t>Flask</a:t>
            </a:r>
            <a:r>
              <a:rPr lang="ru-RU" dirty="0">
                <a:latin typeface="Times New Roman" panose="02020603050405020304" pitchFamily="18" charset="0"/>
              </a:rPr>
              <a:t> — это расширяемая система, которая не обязывает использовать конкретную структуру директорий и не требует сложного шаблонного кода перед началом использования.</a:t>
            </a:r>
            <a:endParaRPr lang="ru-RU" b="0" i="0" dirty="0">
              <a:effectLst/>
              <a:latin typeface="Times New Roman" panose="02020603050405020304" pitchFamily="18" charset="0"/>
            </a:endParaRPr>
          </a:p>
        </p:txBody>
      </p:sp>
      <p:sp>
        <p:nvSpPr>
          <p:cNvPr id="3" name="TextBox 2"/>
          <p:cNvSpPr txBox="1"/>
          <p:nvPr/>
        </p:nvSpPr>
        <p:spPr>
          <a:xfrm>
            <a:off x="4200305" y="369323"/>
            <a:ext cx="2743200" cy="706582"/>
          </a:xfrm>
          <a:prstGeom prst="rect">
            <a:avLst/>
          </a:prstGeom>
          <a:noFill/>
        </p:spPr>
        <p:txBody>
          <a:bodyPr wrap="square" rtlCol="0">
            <a:spAutoFit/>
          </a:bodyPr>
          <a:lstStyle/>
          <a:p>
            <a:r>
              <a:rPr lang="ru-RU" sz="4000" dirty="0" smtClean="0"/>
              <a:t>Введение</a:t>
            </a:r>
            <a:endParaRPr lang="ru-RU" sz="4000" dirty="0"/>
          </a:p>
        </p:txBody>
      </p:sp>
    </p:spTree>
    <p:extLst>
      <p:ext uri="{BB962C8B-B14F-4D97-AF65-F5344CB8AC3E}">
        <p14:creationId xmlns:p14="http://schemas.microsoft.com/office/powerpoint/2010/main" val="166903989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2250" y="352805"/>
            <a:ext cx="5145579" cy="461665"/>
          </a:xfrm>
          <a:prstGeom prst="rect">
            <a:avLst/>
          </a:prstGeom>
          <a:noFill/>
        </p:spPr>
        <p:txBody>
          <a:bodyPr wrap="square" rtlCol="0">
            <a:spAutoFit/>
          </a:bodyPr>
          <a:lstStyle/>
          <a:p>
            <a:r>
              <a:rPr lang="ru-RU" sz="2400" dirty="0" smtClean="0"/>
              <a:t>Создание базового шаблона</a:t>
            </a:r>
            <a:endParaRPr lang="ru-RU" sz="2400" dirty="0"/>
          </a:p>
        </p:txBody>
      </p:sp>
      <p:sp>
        <p:nvSpPr>
          <p:cNvPr id="3" name="TextBox 2"/>
          <p:cNvSpPr txBox="1"/>
          <p:nvPr/>
        </p:nvSpPr>
        <p:spPr>
          <a:xfrm>
            <a:off x="1221971" y="4064923"/>
            <a:ext cx="10540538" cy="1200329"/>
          </a:xfrm>
          <a:prstGeom prst="rect">
            <a:avLst/>
          </a:prstGeom>
          <a:noFill/>
        </p:spPr>
        <p:txBody>
          <a:bodyPr wrap="square" rtlCol="0">
            <a:spAutoFit/>
          </a:bodyPr>
          <a:lstStyle/>
          <a:p>
            <a:r>
              <a:rPr lang="ru-RU" dirty="0" smtClean="0"/>
              <a:t>Сначала необходимо создать базовый шаблон, то есть шапку сайта. В этом проекте она будет простая. Шапка будет состоять из изображения и полосы с кнопками. </a:t>
            </a:r>
          </a:p>
          <a:p>
            <a:r>
              <a:rPr lang="ru-RU" dirty="0" smtClean="0"/>
              <a:t>Для этого создадим </a:t>
            </a:r>
            <a:r>
              <a:rPr lang="en-US" dirty="0" smtClean="0"/>
              <a:t>html </a:t>
            </a:r>
            <a:r>
              <a:rPr lang="ru-RU" dirty="0" smtClean="0"/>
              <a:t>файл </a:t>
            </a:r>
            <a:r>
              <a:rPr lang="en-US" dirty="0" smtClean="0"/>
              <a:t>base.html. </a:t>
            </a:r>
            <a:r>
              <a:rPr lang="ru-RU" dirty="0" smtClean="0"/>
              <a:t>В нём нужно прописать вставку блочного контента. В остальных </a:t>
            </a:r>
            <a:r>
              <a:rPr lang="en-US" dirty="0" smtClean="0"/>
              <a:t>html </a:t>
            </a:r>
            <a:r>
              <a:rPr lang="ru-RU" dirty="0" smtClean="0"/>
              <a:t>файлах нужно будет прописывать,  что они вставляются в </a:t>
            </a:r>
            <a:r>
              <a:rPr lang="en-US" dirty="0" smtClean="0"/>
              <a:t>base.</a:t>
            </a:r>
            <a:endParaRPr lang="ru-RU" dirty="0"/>
          </a:p>
        </p:txBody>
      </p:sp>
      <p:pic>
        <p:nvPicPr>
          <p:cNvPr id="5" name="Рисунок 4"/>
          <p:cNvPicPr>
            <a:picLocks noChangeAspect="1"/>
          </p:cNvPicPr>
          <p:nvPr/>
        </p:nvPicPr>
        <p:blipFill>
          <a:blip r:embed="rId2"/>
          <a:stretch>
            <a:fillRect/>
          </a:stretch>
        </p:blipFill>
        <p:spPr>
          <a:xfrm>
            <a:off x="1288472" y="1093210"/>
            <a:ext cx="9473136" cy="2692973"/>
          </a:xfrm>
          <a:prstGeom prst="rect">
            <a:avLst/>
          </a:prstGeom>
        </p:spPr>
      </p:pic>
    </p:spTree>
    <p:extLst>
      <p:ext uri="{BB962C8B-B14F-4D97-AF65-F5344CB8AC3E}">
        <p14:creationId xmlns:p14="http://schemas.microsoft.com/office/powerpoint/2010/main" val="3903163167"/>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8423" y="224443"/>
            <a:ext cx="3724102" cy="461665"/>
          </a:xfrm>
          <a:prstGeom prst="rect">
            <a:avLst/>
          </a:prstGeom>
          <a:noFill/>
        </p:spPr>
        <p:txBody>
          <a:bodyPr wrap="square" rtlCol="0">
            <a:spAutoFit/>
          </a:bodyPr>
          <a:lstStyle/>
          <a:p>
            <a:r>
              <a:rPr lang="ru-RU" sz="2400" dirty="0" smtClean="0"/>
              <a:t>Добавление аккаунтов</a:t>
            </a:r>
            <a:endParaRPr lang="ru-RU" sz="2400" dirty="0"/>
          </a:p>
        </p:txBody>
      </p:sp>
      <p:sp>
        <p:nvSpPr>
          <p:cNvPr id="4" name="TextBox 3"/>
          <p:cNvSpPr txBox="1"/>
          <p:nvPr/>
        </p:nvSpPr>
        <p:spPr>
          <a:xfrm>
            <a:off x="939338" y="1047404"/>
            <a:ext cx="4721629" cy="2585323"/>
          </a:xfrm>
          <a:prstGeom prst="rect">
            <a:avLst/>
          </a:prstGeom>
          <a:noFill/>
        </p:spPr>
        <p:txBody>
          <a:bodyPr wrap="square" rtlCol="0">
            <a:spAutoFit/>
          </a:bodyPr>
          <a:lstStyle/>
          <a:p>
            <a:pPr algn="just"/>
            <a:r>
              <a:rPr lang="ru-RU" dirty="0" smtClean="0"/>
              <a:t>Для добавления аккаунтов в папке </a:t>
            </a:r>
            <a:r>
              <a:rPr lang="en-US" dirty="0" smtClean="0"/>
              <a:t>data </a:t>
            </a:r>
            <a:r>
              <a:rPr lang="ru-RU" dirty="0" smtClean="0"/>
              <a:t>создадим файл </a:t>
            </a:r>
            <a:r>
              <a:rPr lang="en-US" dirty="0" smtClean="0"/>
              <a:t>user. </a:t>
            </a:r>
            <a:r>
              <a:rPr lang="ru-RU" dirty="0" smtClean="0"/>
              <a:t>Он будет описывать поля таблицы пользователей. </a:t>
            </a:r>
          </a:p>
          <a:p>
            <a:pPr algn="just"/>
            <a:r>
              <a:rPr lang="ru-RU" dirty="0" smtClean="0"/>
              <a:t>В этой таблице будут поля</a:t>
            </a:r>
            <a:r>
              <a:rPr lang="en-US" dirty="0" smtClean="0"/>
              <a:t>: name, surname, age, address, email, basket, </a:t>
            </a:r>
            <a:r>
              <a:rPr lang="en-US" dirty="0" err="1" smtClean="0"/>
              <a:t>my_orders</a:t>
            </a:r>
            <a:r>
              <a:rPr lang="en-US" dirty="0" smtClean="0"/>
              <a:t>, </a:t>
            </a:r>
            <a:r>
              <a:rPr lang="ru-RU" dirty="0" smtClean="0"/>
              <a:t>и </a:t>
            </a:r>
            <a:r>
              <a:rPr lang="ru-RU" dirty="0" err="1" smtClean="0"/>
              <a:t>т.д</a:t>
            </a:r>
            <a:r>
              <a:rPr lang="en-US" dirty="0"/>
              <a:t>.</a:t>
            </a:r>
            <a:r>
              <a:rPr lang="en-US" dirty="0" smtClean="0"/>
              <a:t> </a:t>
            </a:r>
            <a:r>
              <a:rPr lang="ru-RU" dirty="0" smtClean="0"/>
              <a:t>Поля с личной информацией будут заполнятся во время регистрации, а остальные поля будут заполнятся во время работы с сайтом.</a:t>
            </a:r>
            <a:endParaRPr lang="ru-RU" dirty="0"/>
          </a:p>
        </p:txBody>
      </p:sp>
      <p:pic>
        <p:nvPicPr>
          <p:cNvPr id="5" name="Рисунок 4"/>
          <p:cNvPicPr>
            <a:picLocks noChangeAspect="1"/>
          </p:cNvPicPr>
          <p:nvPr/>
        </p:nvPicPr>
        <p:blipFill>
          <a:blip r:embed="rId2"/>
          <a:stretch>
            <a:fillRect/>
          </a:stretch>
        </p:blipFill>
        <p:spPr>
          <a:xfrm>
            <a:off x="6258274" y="1047404"/>
            <a:ext cx="5588571" cy="2769392"/>
          </a:xfrm>
          <a:prstGeom prst="rect">
            <a:avLst/>
          </a:prstGeom>
          <a:ln>
            <a:noFill/>
          </a:ln>
          <a:effectLst>
            <a:outerShdw blurRad="292100" dist="139700" dir="2700000" algn="tl" rotWithShape="0">
              <a:srgbClr val="333333">
                <a:alpha val="65000"/>
              </a:srgbClr>
            </a:outerShdw>
          </a:effectLst>
        </p:spPr>
      </p:pic>
      <p:pic>
        <p:nvPicPr>
          <p:cNvPr id="7" name="Рисунок 6"/>
          <p:cNvPicPr>
            <a:picLocks noChangeAspect="1"/>
          </p:cNvPicPr>
          <p:nvPr/>
        </p:nvPicPr>
        <p:blipFill>
          <a:blip r:embed="rId3"/>
          <a:stretch>
            <a:fillRect/>
          </a:stretch>
        </p:blipFill>
        <p:spPr>
          <a:xfrm>
            <a:off x="3032920" y="4186725"/>
            <a:ext cx="6019640" cy="2440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263195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835" y="492062"/>
            <a:ext cx="6627091" cy="523220"/>
          </a:xfrm>
          <a:prstGeom prst="rect">
            <a:avLst/>
          </a:prstGeom>
          <a:noFill/>
        </p:spPr>
        <p:txBody>
          <a:bodyPr wrap="square" rtlCol="0">
            <a:spAutoFit/>
          </a:bodyPr>
          <a:lstStyle/>
          <a:p>
            <a:r>
              <a:rPr lang="ru-RU" sz="2800" dirty="0" smtClean="0"/>
              <a:t>Добавление регистрации</a:t>
            </a:r>
            <a:endParaRPr lang="ru-RU" sz="2800" dirty="0"/>
          </a:p>
        </p:txBody>
      </p:sp>
      <p:sp>
        <p:nvSpPr>
          <p:cNvPr id="3" name="TextBox 2"/>
          <p:cNvSpPr txBox="1"/>
          <p:nvPr/>
        </p:nvSpPr>
        <p:spPr>
          <a:xfrm>
            <a:off x="1249987" y="4632806"/>
            <a:ext cx="9682788" cy="1477328"/>
          </a:xfrm>
          <a:prstGeom prst="rect">
            <a:avLst/>
          </a:prstGeom>
          <a:noFill/>
        </p:spPr>
        <p:txBody>
          <a:bodyPr wrap="square" rtlCol="0">
            <a:spAutoFit/>
          </a:bodyPr>
          <a:lstStyle/>
          <a:p>
            <a:pPr algn="just"/>
            <a:r>
              <a:rPr lang="ru-RU" dirty="0" smtClean="0"/>
              <a:t>Добавим систему регистрации. Пропишем обработку адреса </a:t>
            </a:r>
            <a:r>
              <a:rPr lang="en-US" dirty="0" smtClean="0"/>
              <a:t>/register. </a:t>
            </a:r>
            <a:r>
              <a:rPr lang="ru-RU" dirty="0" smtClean="0"/>
              <a:t>В нём мы будем брать форму, которая создана в папке </a:t>
            </a:r>
            <a:r>
              <a:rPr lang="en-US" dirty="0" smtClean="0"/>
              <a:t>forms </a:t>
            </a:r>
            <a:r>
              <a:rPr lang="ru-RU" dirty="0" smtClean="0"/>
              <a:t>и будет описывать поля регистрации. Нам нужно проверять нажата ли кнопка отправки формы. Если это сучилось забираем данные введённые пользователем и перекидываем его на страницу входа в аккаунт. В </a:t>
            </a:r>
            <a:r>
              <a:rPr lang="en-US" dirty="0" smtClean="0"/>
              <a:t>html </a:t>
            </a:r>
            <a:r>
              <a:rPr lang="ru-RU" dirty="0" smtClean="0"/>
              <a:t>файле мы загружаем поля из формы.</a:t>
            </a:r>
            <a:endParaRPr lang="ru-RU" dirty="0"/>
          </a:p>
        </p:txBody>
      </p:sp>
      <p:pic>
        <p:nvPicPr>
          <p:cNvPr id="4" name="Рисунок 3"/>
          <p:cNvPicPr>
            <a:picLocks noChangeAspect="1"/>
          </p:cNvPicPr>
          <p:nvPr/>
        </p:nvPicPr>
        <p:blipFill>
          <a:blip r:embed="rId2"/>
          <a:stretch>
            <a:fillRect/>
          </a:stretch>
        </p:blipFill>
        <p:spPr>
          <a:xfrm>
            <a:off x="1249987" y="1134585"/>
            <a:ext cx="4363925" cy="3259615"/>
          </a:xfrm>
          <a:prstGeom prst="rect">
            <a:avLst/>
          </a:prstGeom>
          <a:ln>
            <a:noFill/>
          </a:ln>
          <a:effectLst>
            <a:outerShdw blurRad="292100" dist="139700" dir="2700000" algn="tl" rotWithShape="0">
              <a:srgbClr val="333333">
                <a:alpha val="65000"/>
              </a:srgbClr>
            </a:outerShdw>
          </a:effectLst>
        </p:spPr>
      </p:pic>
      <p:pic>
        <p:nvPicPr>
          <p:cNvPr id="5" name="Рисунок 4"/>
          <p:cNvPicPr>
            <a:picLocks noChangeAspect="1"/>
          </p:cNvPicPr>
          <p:nvPr/>
        </p:nvPicPr>
        <p:blipFill>
          <a:blip r:embed="rId3"/>
          <a:stretch>
            <a:fillRect/>
          </a:stretch>
        </p:blipFill>
        <p:spPr>
          <a:xfrm>
            <a:off x="5846583" y="1134585"/>
            <a:ext cx="5184110" cy="32596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1419535"/>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6970" y="405168"/>
            <a:ext cx="5642957" cy="523220"/>
          </a:xfrm>
          <a:prstGeom prst="rect">
            <a:avLst/>
          </a:prstGeom>
          <a:noFill/>
        </p:spPr>
        <p:txBody>
          <a:bodyPr wrap="square" rtlCol="0">
            <a:spAutoFit/>
          </a:bodyPr>
          <a:lstStyle/>
          <a:p>
            <a:r>
              <a:rPr lang="ru-RU" sz="2800" dirty="0" smtClean="0"/>
              <a:t>Добавление входа в аккаунт</a:t>
            </a:r>
            <a:endParaRPr lang="ru-RU" sz="2800" dirty="0"/>
          </a:p>
        </p:txBody>
      </p:sp>
      <p:sp>
        <p:nvSpPr>
          <p:cNvPr id="3" name="TextBox 2"/>
          <p:cNvSpPr txBox="1"/>
          <p:nvPr/>
        </p:nvSpPr>
        <p:spPr>
          <a:xfrm>
            <a:off x="1578955" y="5350779"/>
            <a:ext cx="9376912" cy="923330"/>
          </a:xfrm>
          <a:prstGeom prst="rect">
            <a:avLst/>
          </a:prstGeom>
          <a:noFill/>
        </p:spPr>
        <p:txBody>
          <a:bodyPr wrap="square" rtlCol="0">
            <a:spAutoFit/>
          </a:bodyPr>
          <a:lstStyle/>
          <a:p>
            <a:r>
              <a:rPr lang="ru-RU" dirty="0" smtClean="0">
                <a:solidFill>
                  <a:schemeClr val="tx2">
                    <a:lumMod val="40000"/>
                    <a:lumOff val="60000"/>
                  </a:schemeClr>
                </a:solidFill>
              </a:rPr>
              <a:t>Для добавления входа в аккаунт на необходимо так же создать форму, которая будет описывать поля регистрации. В </a:t>
            </a:r>
            <a:r>
              <a:rPr lang="en-US" dirty="0" smtClean="0">
                <a:solidFill>
                  <a:schemeClr val="tx2">
                    <a:lumMod val="40000"/>
                    <a:lumOff val="60000"/>
                  </a:schemeClr>
                </a:solidFill>
              </a:rPr>
              <a:t>htm</a:t>
            </a:r>
            <a:r>
              <a:rPr lang="en-US" dirty="0">
                <a:solidFill>
                  <a:schemeClr val="tx2">
                    <a:lumMod val="40000"/>
                    <a:lumOff val="60000"/>
                  </a:schemeClr>
                </a:solidFill>
              </a:rPr>
              <a:t>l</a:t>
            </a:r>
            <a:r>
              <a:rPr lang="en-US" dirty="0" smtClean="0">
                <a:solidFill>
                  <a:schemeClr val="tx2">
                    <a:lumMod val="40000"/>
                    <a:lumOff val="60000"/>
                  </a:schemeClr>
                </a:solidFill>
              </a:rPr>
              <a:t> </a:t>
            </a:r>
            <a:r>
              <a:rPr lang="ru-RU" dirty="0" smtClean="0">
                <a:solidFill>
                  <a:schemeClr val="tx2">
                    <a:lumMod val="40000"/>
                    <a:lumOff val="60000"/>
                  </a:schemeClr>
                </a:solidFill>
              </a:rPr>
              <a:t>файле будем загружать поля формы, а функции обработки будем проверять данные, введённые </a:t>
            </a:r>
            <a:r>
              <a:rPr lang="ru-RU" dirty="0">
                <a:solidFill>
                  <a:schemeClr val="tx2">
                    <a:lumMod val="40000"/>
                    <a:lumOff val="60000"/>
                  </a:schemeClr>
                </a:solidFill>
              </a:rPr>
              <a:t>п</a:t>
            </a:r>
            <a:r>
              <a:rPr lang="ru-RU" dirty="0" smtClean="0">
                <a:solidFill>
                  <a:schemeClr val="tx2">
                    <a:lumMod val="40000"/>
                    <a:lumOff val="60000"/>
                  </a:schemeClr>
                </a:solidFill>
              </a:rPr>
              <a:t>ользователем, на корректность. </a:t>
            </a:r>
            <a:endParaRPr lang="ru-RU" dirty="0">
              <a:solidFill>
                <a:schemeClr val="tx2">
                  <a:lumMod val="40000"/>
                  <a:lumOff val="60000"/>
                </a:schemeClr>
              </a:solidFill>
            </a:endParaRPr>
          </a:p>
        </p:txBody>
      </p:sp>
      <p:pic>
        <p:nvPicPr>
          <p:cNvPr id="4" name="Рисунок 3"/>
          <p:cNvPicPr>
            <a:picLocks noChangeAspect="1"/>
          </p:cNvPicPr>
          <p:nvPr/>
        </p:nvPicPr>
        <p:blipFill>
          <a:blip r:embed="rId2"/>
          <a:stretch>
            <a:fillRect/>
          </a:stretch>
        </p:blipFill>
        <p:spPr>
          <a:xfrm>
            <a:off x="861910" y="1370726"/>
            <a:ext cx="5299200" cy="2051600"/>
          </a:xfrm>
          <a:prstGeom prst="rect">
            <a:avLst/>
          </a:prstGeom>
          <a:ln>
            <a:noFill/>
          </a:ln>
          <a:effectLst>
            <a:outerShdw blurRad="292100" dist="139700" dir="2700000" algn="tl" rotWithShape="0">
              <a:srgbClr val="333333">
                <a:alpha val="65000"/>
              </a:srgbClr>
            </a:outerShdw>
          </a:effectLst>
        </p:spPr>
      </p:pic>
      <p:pic>
        <p:nvPicPr>
          <p:cNvPr id="5" name="Рисунок 4"/>
          <p:cNvPicPr>
            <a:picLocks noChangeAspect="1"/>
          </p:cNvPicPr>
          <p:nvPr/>
        </p:nvPicPr>
        <p:blipFill>
          <a:blip r:embed="rId3"/>
          <a:stretch>
            <a:fillRect/>
          </a:stretch>
        </p:blipFill>
        <p:spPr>
          <a:xfrm>
            <a:off x="5985933" y="2396526"/>
            <a:ext cx="5200572" cy="28559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438952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9512" y="423025"/>
            <a:ext cx="4062153" cy="523220"/>
          </a:xfrm>
          <a:prstGeom prst="rect">
            <a:avLst/>
          </a:prstGeom>
          <a:noFill/>
        </p:spPr>
        <p:txBody>
          <a:bodyPr wrap="square" rtlCol="0">
            <a:spAutoFit/>
          </a:bodyPr>
          <a:lstStyle/>
          <a:p>
            <a:r>
              <a:rPr lang="ru-RU" sz="2800" dirty="0" smtClean="0"/>
              <a:t>Создание товара</a:t>
            </a:r>
            <a:endParaRPr lang="ru-RU" sz="2800" dirty="0"/>
          </a:p>
        </p:txBody>
      </p:sp>
      <p:sp>
        <p:nvSpPr>
          <p:cNvPr id="3" name="TextBox 2"/>
          <p:cNvSpPr txBox="1"/>
          <p:nvPr/>
        </p:nvSpPr>
        <p:spPr>
          <a:xfrm>
            <a:off x="1185428" y="1027712"/>
            <a:ext cx="4630189" cy="2862322"/>
          </a:xfrm>
          <a:prstGeom prst="rect">
            <a:avLst/>
          </a:prstGeom>
          <a:noFill/>
        </p:spPr>
        <p:txBody>
          <a:bodyPr wrap="square" rtlCol="0">
            <a:spAutoFit/>
          </a:bodyPr>
          <a:lstStyle/>
          <a:p>
            <a:pPr algn="just"/>
            <a:r>
              <a:rPr lang="ru-RU" dirty="0" smtClean="0"/>
              <a:t>Создадим таблицу товаров. Её необходимо соединить с таблицей пользователей. После этого нам нужно создать форму создания товаров. Добавим на верхнюю панель кнопку, которая будет перекидывать на создание товара. После отправки формы нужно будет забирать все данные из формы и создавать объект класса  </a:t>
            </a:r>
            <a:r>
              <a:rPr lang="en-US" dirty="0" smtClean="0"/>
              <a:t>Product</a:t>
            </a:r>
            <a:r>
              <a:rPr lang="ru-RU" dirty="0" smtClean="0"/>
              <a:t>. После этого добавлять его в </a:t>
            </a:r>
            <a:r>
              <a:rPr lang="en-US" dirty="0" err="1" smtClean="0"/>
              <a:t>bd</a:t>
            </a:r>
            <a:r>
              <a:rPr lang="ru-RU" dirty="0"/>
              <a:t>.</a:t>
            </a:r>
          </a:p>
        </p:txBody>
      </p:sp>
      <p:pic>
        <p:nvPicPr>
          <p:cNvPr id="4" name="Рисунок 3"/>
          <p:cNvPicPr>
            <a:picLocks noChangeAspect="1"/>
          </p:cNvPicPr>
          <p:nvPr/>
        </p:nvPicPr>
        <p:blipFill>
          <a:blip r:embed="rId2"/>
          <a:stretch>
            <a:fillRect/>
          </a:stretch>
        </p:blipFill>
        <p:spPr>
          <a:xfrm>
            <a:off x="5910349" y="473825"/>
            <a:ext cx="5096160" cy="1985048"/>
          </a:xfrm>
          <a:prstGeom prst="rect">
            <a:avLst/>
          </a:prstGeom>
        </p:spPr>
      </p:pic>
      <p:pic>
        <p:nvPicPr>
          <p:cNvPr id="6" name="Рисунок 5"/>
          <p:cNvPicPr>
            <a:picLocks noChangeAspect="1"/>
          </p:cNvPicPr>
          <p:nvPr/>
        </p:nvPicPr>
        <p:blipFill>
          <a:blip r:embed="rId3"/>
          <a:stretch>
            <a:fillRect/>
          </a:stretch>
        </p:blipFill>
        <p:spPr>
          <a:xfrm>
            <a:off x="1390491" y="4163925"/>
            <a:ext cx="3269158" cy="2512282"/>
          </a:xfrm>
          <a:prstGeom prst="rect">
            <a:avLst/>
          </a:prstGeom>
        </p:spPr>
      </p:pic>
      <p:pic>
        <p:nvPicPr>
          <p:cNvPr id="7" name="Рисунок 6"/>
          <p:cNvPicPr>
            <a:picLocks noChangeAspect="1"/>
          </p:cNvPicPr>
          <p:nvPr/>
        </p:nvPicPr>
        <p:blipFill>
          <a:blip r:embed="rId2"/>
          <a:stretch>
            <a:fillRect/>
          </a:stretch>
        </p:blipFill>
        <p:spPr>
          <a:xfrm>
            <a:off x="5901882" y="448425"/>
            <a:ext cx="5096160" cy="1985048"/>
          </a:xfrm>
          <a:prstGeom prst="rect">
            <a:avLst/>
          </a:prstGeom>
          <a:ln>
            <a:noFill/>
          </a:ln>
          <a:effectLst>
            <a:outerShdw blurRad="292100" dist="139700" dir="2700000" algn="tl" rotWithShape="0">
              <a:srgbClr val="333333">
                <a:alpha val="65000"/>
              </a:srgbClr>
            </a:outerShdw>
          </a:effectLst>
        </p:spPr>
      </p:pic>
      <p:pic>
        <p:nvPicPr>
          <p:cNvPr id="8" name="Рисунок 7"/>
          <p:cNvPicPr>
            <a:picLocks noChangeAspect="1"/>
          </p:cNvPicPr>
          <p:nvPr/>
        </p:nvPicPr>
        <p:blipFill>
          <a:blip r:embed="rId4"/>
          <a:stretch>
            <a:fillRect/>
          </a:stretch>
        </p:blipFill>
        <p:spPr>
          <a:xfrm>
            <a:off x="5901882" y="3025081"/>
            <a:ext cx="5285625" cy="3152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776067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894" y="367174"/>
            <a:ext cx="6575367" cy="523220"/>
          </a:xfrm>
          <a:prstGeom prst="rect">
            <a:avLst/>
          </a:prstGeom>
          <a:noFill/>
        </p:spPr>
        <p:txBody>
          <a:bodyPr wrap="square" rtlCol="0">
            <a:spAutoFit/>
          </a:bodyPr>
          <a:lstStyle/>
          <a:p>
            <a:r>
              <a:rPr lang="ru-RU" sz="2800" dirty="0" smtClean="0"/>
              <a:t>Редактирование</a:t>
            </a:r>
            <a:r>
              <a:rPr lang="en-US" sz="2800" dirty="0" smtClean="0"/>
              <a:t>/</a:t>
            </a:r>
            <a:r>
              <a:rPr lang="ru-RU" sz="2800" dirty="0" smtClean="0"/>
              <a:t>удаление товара</a:t>
            </a:r>
            <a:endParaRPr lang="ru-RU" sz="2800" dirty="0"/>
          </a:p>
        </p:txBody>
      </p:sp>
      <p:sp>
        <p:nvSpPr>
          <p:cNvPr id="3" name="TextBox 2"/>
          <p:cNvSpPr txBox="1"/>
          <p:nvPr/>
        </p:nvSpPr>
        <p:spPr>
          <a:xfrm>
            <a:off x="1157246" y="1122071"/>
            <a:ext cx="5526187" cy="1200329"/>
          </a:xfrm>
          <a:prstGeom prst="rect">
            <a:avLst/>
          </a:prstGeom>
          <a:noFill/>
        </p:spPr>
        <p:txBody>
          <a:bodyPr wrap="square" rtlCol="0">
            <a:spAutoFit/>
          </a:bodyPr>
          <a:lstStyle/>
          <a:p>
            <a:r>
              <a:rPr lang="ru-RU" dirty="0" smtClean="0"/>
              <a:t>Для редактирования товара нам необходимо воспользоваться формой  создания товара, предварительно вставив туда данные из товара, который мы редактируем.</a:t>
            </a:r>
            <a:endParaRPr lang="ru-RU" dirty="0"/>
          </a:p>
        </p:txBody>
      </p:sp>
      <p:pic>
        <p:nvPicPr>
          <p:cNvPr id="4" name="Рисунок 3"/>
          <p:cNvPicPr>
            <a:picLocks noChangeAspect="1"/>
          </p:cNvPicPr>
          <p:nvPr/>
        </p:nvPicPr>
        <p:blipFill>
          <a:blip r:embed="rId2"/>
          <a:stretch>
            <a:fillRect/>
          </a:stretch>
        </p:blipFill>
        <p:spPr>
          <a:xfrm>
            <a:off x="2649379" y="2388689"/>
            <a:ext cx="2820395" cy="2891497"/>
          </a:xfrm>
          <a:prstGeom prst="rect">
            <a:avLst/>
          </a:prstGeom>
          <a:ln>
            <a:noFill/>
          </a:ln>
          <a:effectLst>
            <a:outerShdw blurRad="292100" dist="139700" dir="2700000" algn="tl" rotWithShape="0">
              <a:srgbClr val="333333">
                <a:alpha val="65000"/>
              </a:srgbClr>
            </a:outerShdw>
          </a:effectLst>
        </p:spPr>
      </p:pic>
      <p:pic>
        <p:nvPicPr>
          <p:cNvPr id="5" name="Рисунок 4"/>
          <p:cNvPicPr>
            <a:picLocks noChangeAspect="1"/>
          </p:cNvPicPr>
          <p:nvPr/>
        </p:nvPicPr>
        <p:blipFill>
          <a:blip r:embed="rId3"/>
          <a:stretch>
            <a:fillRect/>
          </a:stretch>
        </p:blipFill>
        <p:spPr>
          <a:xfrm>
            <a:off x="6780623" y="980408"/>
            <a:ext cx="4460078" cy="2683984"/>
          </a:xfrm>
          <a:prstGeom prst="rect">
            <a:avLst/>
          </a:prstGeom>
          <a:ln>
            <a:noFill/>
          </a:ln>
          <a:effectLst>
            <a:outerShdw blurRad="292100" dist="139700" dir="2700000" algn="tl" rotWithShape="0">
              <a:srgbClr val="333333">
                <a:alpha val="65000"/>
              </a:srgbClr>
            </a:outerShdw>
          </a:effectLst>
        </p:spPr>
      </p:pic>
      <p:pic>
        <p:nvPicPr>
          <p:cNvPr id="6" name="Рисунок 5"/>
          <p:cNvPicPr>
            <a:picLocks noChangeAspect="1"/>
          </p:cNvPicPr>
          <p:nvPr/>
        </p:nvPicPr>
        <p:blipFill>
          <a:blip r:embed="rId4"/>
          <a:stretch>
            <a:fillRect/>
          </a:stretch>
        </p:blipFill>
        <p:spPr>
          <a:xfrm>
            <a:off x="6770761" y="3856281"/>
            <a:ext cx="4469940" cy="2478017"/>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123209" y="5472075"/>
            <a:ext cx="5657414" cy="923330"/>
          </a:xfrm>
          <a:prstGeom prst="rect">
            <a:avLst/>
          </a:prstGeom>
          <a:noFill/>
        </p:spPr>
        <p:txBody>
          <a:bodyPr wrap="square" rtlCol="0">
            <a:spAutoFit/>
          </a:bodyPr>
          <a:lstStyle/>
          <a:p>
            <a:r>
              <a:rPr lang="ru-RU" dirty="0" smtClean="0">
                <a:solidFill>
                  <a:schemeClr val="tx2">
                    <a:lumMod val="40000"/>
                    <a:lumOff val="60000"/>
                  </a:schemeClr>
                </a:solidFill>
              </a:rPr>
              <a:t>Для удаления товара нам нужно передавать его </a:t>
            </a:r>
            <a:r>
              <a:rPr lang="en-US" dirty="0" smtClean="0">
                <a:solidFill>
                  <a:schemeClr val="tx2">
                    <a:lumMod val="40000"/>
                    <a:lumOff val="60000"/>
                  </a:schemeClr>
                </a:solidFill>
              </a:rPr>
              <a:t>id</a:t>
            </a:r>
            <a:r>
              <a:rPr lang="ru-RU" dirty="0" smtClean="0">
                <a:solidFill>
                  <a:schemeClr val="tx2">
                    <a:lumMod val="40000"/>
                    <a:lumOff val="60000"/>
                  </a:schemeClr>
                </a:solidFill>
              </a:rPr>
              <a:t> в обработчик</a:t>
            </a:r>
            <a:r>
              <a:rPr lang="en-US" dirty="0" smtClean="0">
                <a:solidFill>
                  <a:schemeClr val="tx2">
                    <a:lumMod val="40000"/>
                    <a:lumOff val="60000"/>
                  </a:schemeClr>
                </a:solidFill>
              </a:rPr>
              <a:t>. </a:t>
            </a:r>
            <a:endParaRPr lang="ru-RU" dirty="0" smtClean="0">
              <a:solidFill>
                <a:schemeClr val="tx2">
                  <a:lumMod val="40000"/>
                  <a:lumOff val="60000"/>
                </a:schemeClr>
              </a:solidFill>
            </a:endParaRPr>
          </a:p>
          <a:p>
            <a:r>
              <a:rPr lang="ru-RU" dirty="0" smtClean="0">
                <a:solidFill>
                  <a:schemeClr val="tx2">
                    <a:lumMod val="40000"/>
                    <a:lumOff val="60000"/>
                  </a:schemeClr>
                </a:solidFill>
              </a:rPr>
              <a:t>После этого нужно найти его в </a:t>
            </a:r>
            <a:r>
              <a:rPr lang="en-US" dirty="0" err="1" smtClean="0">
                <a:solidFill>
                  <a:schemeClr val="tx2">
                    <a:lumMod val="40000"/>
                    <a:lumOff val="60000"/>
                  </a:schemeClr>
                </a:solidFill>
              </a:rPr>
              <a:t>bd</a:t>
            </a:r>
            <a:r>
              <a:rPr lang="en-US" dirty="0" smtClean="0">
                <a:solidFill>
                  <a:schemeClr val="tx2">
                    <a:lumMod val="40000"/>
                    <a:lumOff val="60000"/>
                  </a:schemeClr>
                </a:solidFill>
              </a:rPr>
              <a:t> </a:t>
            </a:r>
            <a:r>
              <a:rPr lang="ru-RU" dirty="0" smtClean="0">
                <a:solidFill>
                  <a:schemeClr val="tx2">
                    <a:lumMod val="40000"/>
                    <a:lumOff val="60000"/>
                  </a:schemeClr>
                </a:solidFill>
              </a:rPr>
              <a:t>и удалить.</a:t>
            </a:r>
            <a:endParaRPr lang="ru-RU" dirty="0">
              <a:solidFill>
                <a:schemeClr val="tx2">
                  <a:lumMod val="40000"/>
                  <a:lumOff val="60000"/>
                </a:schemeClr>
              </a:solidFill>
            </a:endParaRPr>
          </a:p>
        </p:txBody>
      </p:sp>
    </p:spTree>
    <p:extLst>
      <p:ext uri="{BB962C8B-B14F-4D97-AF65-F5344CB8AC3E}">
        <p14:creationId xmlns:p14="http://schemas.microsoft.com/office/powerpoint/2010/main" val="443388080"/>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325</TotalTime>
  <Words>1042</Words>
  <Application>Microsoft Office PowerPoint</Application>
  <PresentationFormat>Широкоэкранный</PresentationFormat>
  <Paragraphs>74</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Times New Roman</vt:lpstr>
      <vt:lpstr>Trebuchet MS</vt:lpstr>
      <vt:lpstr>Tw Cen MT</vt:lpstr>
      <vt:lpstr>Контур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Andron</dc:creator>
  <cp:lastModifiedBy>Andron</cp:lastModifiedBy>
  <cp:revision>77</cp:revision>
  <dcterms:created xsi:type="dcterms:W3CDTF">2021-04-24T17:36:20Z</dcterms:created>
  <dcterms:modified xsi:type="dcterms:W3CDTF">2021-04-25T11:55:43Z</dcterms:modified>
</cp:coreProperties>
</file>