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97200" y="1231560"/>
            <a:ext cx="67212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654800" y="2709000"/>
            <a:ext cx="67212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54800" y="3085200"/>
            <a:ext cx="67212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97200" y="1231560"/>
            <a:ext cx="67212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654800" y="2709000"/>
            <a:ext cx="32796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8098920" y="2709000"/>
            <a:ext cx="32796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54800" y="3085200"/>
            <a:ext cx="32796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8098920" y="3085200"/>
            <a:ext cx="32796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97200" y="1231560"/>
            <a:ext cx="67212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654800" y="2709000"/>
            <a:ext cx="216396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927480" y="2709000"/>
            <a:ext cx="216396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9199800" y="2709000"/>
            <a:ext cx="216396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54800" y="3085200"/>
            <a:ext cx="216396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6927480" y="3085200"/>
            <a:ext cx="216396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9199800" y="3085200"/>
            <a:ext cx="216396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97200" y="1231560"/>
            <a:ext cx="67212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654800" y="2613240"/>
            <a:ext cx="6721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97200" y="1231560"/>
            <a:ext cx="67212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654800" y="2709000"/>
            <a:ext cx="6721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97200" y="1231560"/>
            <a:ext cx="67212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654800" y="2709000"/>
            <a:ext cx="32796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8098920" y="2709000"/>
            <a:ext cx="32796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97200" y="1231560"/>
            <a:ext cx="67212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97200" y="1809000"/>
            <a:ext cx="672120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97200" y="1231560"/>
            <a:ext cx="67212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654800" y="2709000"/>
            <a:ext cx="32796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8098920" y="2709000"/>
            <a:ext cx="32796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54800" y="3085200"/>
            <a:ext cx="32796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97200" y="1231560"/>
            <a:ext cx="67212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654800" y="2613240"/>
            <a:ext cx="6721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97200" y="1231560"/>
            <a:ext cx="67212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654800" y="2709000"/>
            <a:ext cx="32796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8098920" y="2709000"/>
            <a:ext cx="32796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8098920" y="3085200"/>
            <a:ext cx="32796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97200" y="1231560"/>
            <a:ext cx="67212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654800" y="2709000"/>
            <a:ext cx="32796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8098920" y="2709000"/>
            <a:ext cx="32796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54800" y="3085200"/>
            <a:ext cx="67212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97200" y="1231560"/>
            <a:ext cx="67212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654800" y="2709000"/>
            <a:ext cx="67212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54800" y="3085200"/>
            <a:ext cx="67212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97200" y="1231560"/>
            <a:ext cx="67212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654800" y="2709000"/>
            <a:ext cx="32796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8098920" y="2709000"/>
            <a:ext cx="32796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654800" y="3085200"/>
            <a:ext cx="32796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8098920" y="3085200"/>
            <a:ext cx="32796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97200" y="1231560"/>
            <a:ext cx="67212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654800" y="2709000"/>
            <a:ext cx="216396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927480" y="2709000"/>
            <a:ext cx="216396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9199800" y="2709000"/>
            <a:ext cx="216396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54800" y="3085200"/>
            <a:ext cx="216396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6927480" y="3085200"/>
            <a:ext cx="216396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9199800" y="3085200"/>
            <a:ext cx="216396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97200" y="1231560"/>
            <a:ext cx="67212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654800" y="2709000"/>
            <a:ext cx="6721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97200" y="1231560"/>
            <a:ext cx="67212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654800" y="2709000"/>
            <a:ext cx="32796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8098920" y="2709000"/>
            <a:ext cx="32796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97200" y="1231560"/>
            <a:ext cx="67212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97200" y="1809000"/>
            <a:ext cx="672120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97200" y="1231560"/>
            <a:ext cx="67212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654800" y="2709000"/>
            <a:ext cx="32796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8098920" y="2709000"/>
            <a:ext cx="32796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54800" y="3085200"/>
            <a:ext cx="32796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97200" y="1231560"/>
            <a:ext cx="67212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654800" y="2709000"/>
            <a:ext cx="32796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8098920" y="2709000"/>
            <a:ext cx="32796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8098920" y="3085200"/>
            <a:ext cx="32796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97200" y="1231560"/>
            <a:ext cx="67212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654800" y="2709000"/>
            <a:ext cx="32796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8098920" y="2709000"/>
            <a:ext cx="32796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54800" y="3085200"/>
            <a:ext cx="67212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1059"/>
          <p:cNvSpPr/>
          <p:nvPr/>
        </p:nvSpPr>
        <p:spPr>
          <a:xfrm>
            <a:off x="2396160" y="2291400"/>
            <a:ext cx="5454000" cy="416520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rgbClr val="d8d8d8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Shape 1060"/>
          <p:cNvSpPr/>
          <p:nvPr/>
        </p:nvSpPr>
        <p:spPr>
          <a:xfrm>
            <a:off x="1309680" y="1839960"/>
            <a:ext cx="4010400" cy="131436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rgbClr val="d8d8d8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Shape 1061"/>
          <p:cNvSpPr/>
          <p:nvPr/>
        </p:nvSpPr>
        <p:spPr>
          <a:xfrm>
            <a:off x="6566400" y="4629600"/>
            <a:ext cx="5396400" cy="223200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rgbClr val="d8d8d8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Shape 1062"/>
          <p:cNvSpPr/>
          <p:nvPr/>
        </p:nvSpPr>
        <p:spPr>
          <a:xfrm>
            <a:off x="389160" y="6102000"/>
            <a:ext cx="4968000" cy="75996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rgbClr val="d8d8d8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Shape 1063"/>
          <p:cNvSpPr/>
          <p:nvPr/>
        </p:nvSpPr>
        <p:spPr>
          <a:xfrm>
            <a:off x="0" y="3254760"/>
            <a:ext cx="2099880" cy="334404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rgbClr val="d8d8d8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4654800" y="2709000"/>
            <a:ext cx="6721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4597200" y="1809000"/>
            <a:ext cx="6721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059"/>
          <p:cNvSpPr/>
          <p:nvPr/>
        </p:nvSpPr>
        <p:spPr>
          <a:xfrm>
            <a:off x="4978800" y="0"/>
            <a:ext cx="3058200" cy="89388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Shape 1060"/>
          <p:cNvSpPr/>
          <p:nvPr/>
        </p:nvSpPr>
        <p:spPr>
          <a:xfrm>
            <a:off x="-24840" y="0"/>
            <a:ext cx="1399680" cy="179784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rgbClr val="d8d8d8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Shape 1061"/>
          <p:cNvSpPr/>
          <p:nvPr/>
        </p:nvSpPr>
        <p:spPr>
          <a:xfrm>
            <a:off x="1637640" y="0"/>
            <a:ext cx="3841200" cy="260964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rgbClr val="d8d8d8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800" cy="4525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xlinux.nist.gov/dads/HTML/permutationSort.html" TargetMode="External"/><Relationship Id="rId2" Type="http://schemas.openxmlformats.org/officeDocument/2006/relationships/hyperlink" Target="https://www.nist.gov/" TargetMode="External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97200" y="1809000"/>
            <a:ext cx="6721200" cy="200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Сорт</a:t>
            </a:r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иров</a:t>
            </a:r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ка </a:t>
            </a:r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пере</a:t>
            </a:r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стано</a:t>
            </a:r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вкам</a:t>
            </a:r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(Per</a:t>
            </a:r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mSor</a:t>
            </a:r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t)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654800" y="4129200"/>
            <a:ext cx="66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buNone/>
            </a:pPr>
            <a:r>
              <a:rPr b="0" lang="ru-RU" sz="3200" spc="-1" strike="noStrike">
                <a:solidFill>
                  <a:srgbClr val="0c0c0c"/>
                </a:solidFill>
                <a:latin typeface="Arial"/>
              </a:rPr>
              <a:t>Кузнецов Ярослав Андреевич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5968800" y="241920"/>
            <a:ext cx="6253200" cy="57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РТУ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МИРЭА.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ИИТ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ИКБО-09-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22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5968800" y="3292200"/>
            <a:ext cx="254880" cy="42876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88" name=""/>
          <p:cNvSpPr txBox="1"/>
          <p:nvPr/>
        </p:nvSpPr>
        <p:spPr>
          <a:xfrm>
            <a:off x="4518000" y="6246000"/>
            <a:ext cx="3160080" cy="57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г.Москва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2022г.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50120" y="119880"/>
            <a:ext cx="2127240" cy="212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buNone/>
            </a:pPr>
            <a:r>
              <a:rPr b="0" lang="ru-RU" sz="4400" spc="-1" strike="noStrike">
                <a:solidFill>
                  <a:srgbClr val="595959"/>
                </a:solidFill>
                <a:latin typeface="Arial"/>
              </a:rPr>
              <a:t>Истори</a:t>
            </a:r>
            <a:r>
              <a:rPr b="0" lang="ru-RU" sz="4400" spc="-1" strike="noStrike">
                <a:solidFill>
                  <a:srgbClr val="595959"/>
                </a:solidFill>
                <a:latin typeface="Arial"/>
              </a:rPr>
              <a:t>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255200" y="1600200"/>
            <a:ext cx="7329600" cy="4525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55680" indent="343080">
              <a:buClr>
                <a:srgbClr val="3f3f3f"/>
              </a:buClr>
              <a:buSzPct val="45000"/>
              <a:buFont typeface="Arial"/>
              <a:buChar char="•"/>
            </a:pPr>
            <a:r>
              <a:rPr b="0" lang="ru-RU" sz="3200" spc="-1" strike="noStrike">
                <a:solidFill>
                  <a:srgbClr val="3f3f3f"/>
                </a:solidFill>
                <a:latin typeface="Arial"/>
              </a:rPr>
              <a:t>А</a:t>
            </a:r>
            <a:r>
              <a:rPr b="0" lang="en-US" sz="3200" spc="-1" strike="noStrike">
                <a:solidFill>
                  <a:srgbClr val="3f3f3f"/>
                </a:solidFill>
                <a:latin typeface="Arial"/>
                <a:ea typeface="Arial"/>
              </a:rPr>
              <a:t>лгоритм разработан учёным Национального Института Стандартов и Технологий (США) Паулем Е. Блеком в 2001г.</a:t>
            </a:r>
            <a:endParaRPr b="0" lang="ru-RU" sz="3200" spc="-1" strike="noStrike">
              <a:latin typeface="Arial"/>
            </a:endParaRPr>
          </a:p>
          <a:p>
            <a:pPr marL="355680" indent="343080">
              <a:buClr>
                <a:srgbClr val="3f3f3f"/>
              </a:buClr>
              <a:buSzPct val="45000"/>
              <a:buFont typeface="Arial"/>
              <a:buChar char="•"/>
            </a:pPr>
            <a:r>
              <a:rPr b="0" lang="ru-RU" sz="3200" spc="-1" strike="noStrike">
                <a:solidFill>
                  <a:srgbClr val="3f3f3f"/>
                </a:solidFill>
                <a:latin typeface="Arial"/>
              </a:rPr>
              <a:t>С</a:t>
            </a:r>
            <a:r>
              <a:rPr b="0" lang="en-US" sz="3200" spc="-1" strike="noStrike">
                <a:solidFill>
                  <a:srgbClr val="3f3f3f"/>
                </a:solidFill>
                <a:latin typeface="Arial"/>
                <a:ea typeface="Arial"/>
              </a:rPr>
              <a:t>ортировка создана чисто в академических целях и не несёт практического смысла.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26880" y="1276200"/>
            <a:ext cx="3830400" cy="536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1221200" cy="666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buNone/>
            </a:pPr>
            <a:r>
              <a:rPr b="0" lang="ru-RU" sz="4400" spc="-1" strike="noStrike">
                <a:solidFill>
                  <a:srgbClr val="595959"/>
                </a:solidFill>
                <a:latin typeface="Arial"/>
              </a:rPr>
              <a:t>Алгори</a:t>
            </a:r>
            <a:r>
              <a:rPr b="0" lang="ru-RU" sz="4400" spc="-1" strike="noStrike">
                <a:solidFill>
                  <a:srgbClr val="595959"/>
                </a:solidFill>
                <a:latin typeface="Arial"/>
              </a:rPr>
              <a:t>тм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813200" y="1017360"/>
            <a:ext cx="6768000" cy="533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55680" indent="343080">
              <a:buClr>
                <a:srgbClr val="3f3f3f"/>
              </a:buClr>
              <a:buSzPct val="45000"/>
              <a:buFont typeface="Arial"/>
              <a:buChar char="•"/>
            </a:pPr>
            <a:r>
              <a:rPr b="0" lang="ru-RU" sz="3200" spc="-1" strike="noStrike">
                <a:solidFill>
                  <a:srgbClr val="3f3f3f"/>
                </a:solidFill>
                <a:latin typeface="Arial"/>
              </a:rPr>
              <a:t>Взгляд со стороны комбинаторики.</a:t>
            </a:r>
            <a:endParaRPr b="0" lang="ru-RU" sz="3200" spc="-1" strike="noStrike">
              <a:latin typeface="Arial"/>
            </a:endParaRPr>
          </a:p>
          <a:p>
            <a:pPr marL="355680" indent="343080">
              <a:buClr>
                <a:srgbClr val="3f3f3f"/>
              </a:buClr>
              <a:buSzPct val="45000"/>
              <a:buFont typeface="Arial"/>
              <a:buChar char="•"/>
            </a:pPr>
            <a:r>
              <a:rPr b="0" lang="ru-RU" sz="3200" spc="-1" strike="noStrike">
                <a:solidFill>
                  <a:srgbClr val="3f3f3f"/>
                </a:solidFill>
                <a:latin typeface="Arial"/>
              </a:rPr>
              <a:t>Алгоритм этой сортировки предельно прост. Нужно перебирать все возможные варианты перестановок пока не попадётся отсортированная.</a:t>
            </a:r>
            <a:endParaRPr b="0" lang="ru-RU" sz="3200" spc="-1" strike="noStrike">
              <a:latin typeface="Arial"/>
            </a:endParaRPr>
          </a:p>
          <a:p>
            <a:pPr marL="355680" indent="343080">
              <a:buClr>
                <a:srgbClr val="3f3f3f"/>
              </a:buClr>
              <a:buSzPct val="45000"/>
              <a:buFont typeface="Arial"/>
              <a:buChar char="•"/>
            </a:pPr>
            <a:r>
              <a:rPr b="0" lang="ru-RU" sz="3200" spc="-1" strike="noStrike">
                <a:solidFill>
                  <a:srgbClr val="3f3f3f"/>
                </a:solidFill>
                <a:latin typeface="Arial"/>
              </a:rPr>
              <a:t>В лучшем случае сложность алгоритма O(n), а в худшем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solidFill>
                  <a:srgbClr val="3f3f3f"/>
                </a:solidFill>
                <a:latin typeface="Arial"/>
              </a:rPr>
              <a:t>   </a:t>
            </a:r>
            <a:r>
              <a:rPr b="0" lang="ru-RU" sz="3200" spc="-1" strike="noStrike">
                <a:solidFill>
                  <a:srgbClr val="3f3f3f"/>
                </a:solidFill>
                <a:latin typeface="Arial"/>
              </a:rPr>
              <a:t>O(n * n!)</a:t>
            </a:r>
            <a:endParaRPr b="0" lang="ru-RU" sz="3200" spc="-1" strike="noStrike">
              <a:latin typeface="Arial"/>
            </a:endParaRPr>
          </a:p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7563600" y="6991200"/>
            <a:ext cx="379440" cy="4287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40120" y="941400"/>
            <a:ext cx="4572000" cy="505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526800" y="180720"/>
            <a:ext cx="56232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Реализация на C++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64800" y="1187640"/>
            <a:ext cx="7581600" cy="522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49000"/>
          </a:bodyPr>
          <a:p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void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print_vector (std::vector&lt;</a:t>
            </a:r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int_fast32_t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&gt; &amp;data) {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for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(</a:t>
            </a:r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int_fast32_t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i : data){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std::cout &lt;&lt; std::to_string((</a:t>
            </a:r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int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)i) &lt;&lt; </a:t>
            </a:r>
            <a:r>
              <a:rPr b="1" lang="ru-RU" sz="1600" spc="-1" strike="noStrike">
                <a:solidFill>
                  <a:srgbClr val="008000"/>
                </a:solidFill>
                <a:latin typeface="Consolas"/>
              </a:rPr>
              <a:t>“ “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std::cout &lt;&lt; std::endl;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ru-RU" sz="1600" spc="-1" strike="noStrike">
              <a:latin typeface="Arial"/>
            </a:endParaRPr>
          </a:p>
          <a:p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int_fast32_t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pop_item(</a:t>
            </a:r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int_fast32_t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index, std::vector&lt;</a:t>
            </a:r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int_fast32_t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&gt; &amp;data){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int_fast32_t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result = data[index];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data.erase(data.begin() + index);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return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result;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ru-RU" sz="1600" spc="-1" strike="noStrike">
              <a:latin typeface="Arial"/>
            </a:endParaRPr>
          </a:p>
          <a:p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bool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is_sorted(std::vector&lt;</a:t>
            </a:r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int_fast32_t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&gt; &amp;data){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for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int_fast32_t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i = </a:t>
            </a:r>
            <a:r>
              <a:rPr b="0" lang="ru-RU" sz="1600" spc="-1" strike="noStrike">
                <a:solidFill>
                  <a:srgbClr val="0000ff"/>
                </a:solidFill>
                <a:latin typeface="Consolas"/>
              </a:rPr>
              <a:t>0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; i &lt; data.size() - </a:t>
            </a:r>
            <a:r>
              <a:rPr b="0" lang="ru-RU" sz="1600" spc="-1" strike="noStrike">
                <a:solidFill>
                  <a:srgbClr val="0000ff"/>
                </a:solidFill>
                <a:latin typeface="Consolas"/>
              </a:rPr>
              <a:t>1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; i++){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if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(data[i + </a:t>
            </a:r>
            <a:r>
              <a:rPr b="0" lang="ru-RU" sz="1600" spc="-1" strike="noStrike">
                <a:solidFill>
                  <a:srgbClr val="0000ff"/>
                </a:solidFill>
                <a:latin typeface="Consolas"/>
              </a:rPr>
              <a:t>1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] &lt; data[i]){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return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false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return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true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ru-RU" sz="1600" spc="-1" strike="noStrike">
              <a:latin typeface="Arial"/>
            </a:endParaRPr>
          </a:p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98000" y="147960"/>
            <a:ext cx="4302000" cy="671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r>
              <a:rPr b="0" i="1" lang="ru-RU" sz="1600" spc="-1" strike="noStrike">
                <a:solidFill>
                  <a:srgbClr val="808080"/>
                </a:solidFill>
                <a:latin typeface="Consolas"/>
              </a:rPr>
              <a:t>//</a:t>
            </a:r>
            <a:endParaRPr b="0" lang="ru-RU" sz="1600" spc="-1" strike="noStrike">
              <a:latin typeface="Arial"/>
            </a:endParaRPr>
          </a:p>
          <a:p>
            <a:r>
              <a:rPr b="0" i="1" lang="ru-RU" sz="1600" spc="-1" strike="noStrike">
                <a:solidFill>
                  <a:srgbClr val="808080"/>
                </a:solidFill>
                <a:latin typeface="Consolas"/>
              </a:rPr>
              <a:t>// Created by yaroslav_admin on 02.10.22.</a:t>
            </a:r>
            <a:endParaRPr b="0" lang="ru-RU" sz="1600" spc="-1" strike="noStrike">
              <a:latin typeface="Arial"/>
            </a:endParaRPr>
          </a:p>
          <a:p>
            <a:r>
              <a:rPr b="0" i="1" lang="ru-RU" sz="1600" spc="-1" strike="noStrike">
                <a:solidFill>
                  <a:srgbClr val="808080"/>
                </a:solidFill>
                <a:latin typeface="Consolas"/>
              </a:rPr>
              <a:t>//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808000"/>
                </a:solidFill>
                <a:latin typeface="Consolas"/>
              </a:rPr>
              <a:t>#include &lt;iostream&gt;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808000"/>
                </a:solidFill>
                <a:latin typeface="Consolas"/>
              </a:rPr>
              <a:t>#include &lt;vector&gt;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std::vector&lt;</a:t>
            </a:r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int_fast32_t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&gt; ZERO_DATA = {};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ru-RU" sz="1600" spc="-1" strike="noStrike">
              <a:latin typeface="Arial"/>
            </a:endParaRPr>
          </a:p>
          <a:p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int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main(){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std::vector&lt;</a:t>
            </a:r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int_fast32_t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&gt; 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data = {</a:t>
            </a:r>
            <a:r>
              <a:rPr b="0" lang="ru-RU" sz="1600" spc="-1" strike="noStrike">
                <a:solidFill>
                  <a:srgbClr val="0000ff"/>
                </a:solidFill>
                <a:latin typeface="Consolas"/>
              </a:rPr>
              <a:t>3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ru-RU" sz="1600" spc="-1" strike="noStrike">
                <a:solidFill>
                  <a:srgbClr val="0000ff"/>
                </a:solidFill>
                <a:latin typeface="Consolas"/>
              </a:rPr>
              <a:t>2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ru-RU" sz="1600" spc="-1" strike="noStrike">
                <a:solidFill>
                  <a:srgbClr val="0000ff"/>
                </a:solidFill>
                <a:latin typeface="Consolas"/>
              </a:rPr>
              <a:t>5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ru-RU" sz="1600" spc="-1" strike="noStrike">
                <a:solidFill>
                  <a:srgbClr val="0000ff"/>
                </a:solidFill>
                <a:latin typeface="Consolas"/>
              </a:rPr>
              <a:t>-5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ru-RU" sz="1600" spc="-1" strike="noStrike">
                <a:solidFill>
                  <a:srgbClr val="0000ff"/>
                </a:solidFill>
                <a:latin typeface="Consolas"/>
              </a:rPr>
              <a:t>8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ru-RU" sz="1600" spc="-1" strike="noStrike">
                <a:solidFill>
                  <a:srgbClr val="0000ff"/>
                </a:solidFill>
                <a:latin typeface="Consolas"/>
              </a:rPr>
              <a:t>9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ru-RU" sz="1600" spc="-1" strike="noStrike">
                <a:solidFill>
                  <a:srgbClr val="0000ff"/>
                </a:solidFill>
                <a:latin typeface="Consolas"/>
              </a:rPr>
              <a:t>-11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ru-RU" sz="1600" spc="-1" strike="noStrike">
                <a:solidFill>
                  <a:srgbClr val="0000ff"/>
                </a:solidFill>
                <a:latin typeface="Consolas"/>
              </a:rPr>
              <a:t>24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ru-RU" sz="1600" spc="-1" strike="noStrike">
                <a:solidFill>
                  <a:srgbClr val="0000ff"/>
                </a:solidFill>
                <a:latin typeface="Consolas"/>
              </a:rPr>
              <a:t>-37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ru-RU" sz="1600" spc="-1" strike="noStrike">
                <a:solidFill>
                  <a:srgbClr val="0000ff"/>
                </a:solidFill>
                <a:latin typeface="Consolas"/>
              </a:rPr>
              <a:t>0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};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std::vector&lt;</a:t>
            </a:r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int_fast32_t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&gt; sorted = PermSort(ZERO_DATA, data);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print_vector(sorted);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ru-RU" sz="1600" spc="-1" strike="noStrike">
                <a:solidFill>
                  <a:srgbClr val="000080"/>
                </a:solidFill>
                <a:latin typeface="Consolas"/>
              </a:rPr>
              <a:t>return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ru-RU" sz="1600" spc="-1" strike="noStrike">
                <a:solidFill>
                  <a:srgbClr val="0000ff"/>
                </a:solidFill>
                <a:latin typeface="Consolas"/>
              </a:rPr>
              <a:t>0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21200" y="274680"/>
            <a:ext cx="48600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buNone/>
            </a:pPr>
            <a:r>
              <a:rPr b="0" lang="ru-RU" sz="4400" spc="-1" strike="noStrike">
                <a:solidFill>
                  <a:srgbClr val="595959"/>
                </a:solidFill>
                <a:latin typeface="Arial"/>
              </a:rPr>
              <a:t>Реализация на разных ЯП.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3228480" y="274680"/>
            <a:ext cx="3747600" cy="5782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ZERO_DATA = list()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ru-RU" sz="1000" spc="-1" strike="noStrike">
              <a:latin typeface="Arial"/>
            </a:endParaRPr>
          </a:p>
          <a:p>
            <a:r>
              <a:rPr b="1" lang="ru-RU" sz="1000" spc="-1" strike="noStrike">
                <a:solidFill>
                  <a:srgbClr val="000080"/>
                </a:solidFill>
                <a:latin typeface="Consolas"/>
              </a:rPr>
              <a:t>def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perm_sort(data: list, variants: list) -&gt; list: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ru-RU" sz="1000" spc="-1" strike="noStrike">
                <a:solidFill>
                  <a:srgbClr val="000080"/>
                </a:solidFill>
                <a:latin typeface="Consolas"/>
              </a:rPr>
              <a:t>if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len(variants) == </a:t>
            </a:r>
            <a:r>
              <a:rPr b="0" lang="ru-RU" sz="1000" spc="-1" strike="noStrike">
                <a:solidFill>
                  <a:srgbClr val="0000ff"/>
                </a:solidFill>
                <a:latin typeface="Consolas"/>
              </a:rPr>
              <a:t>1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: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1" lang="ru-RU" sz="1000" spc="-1" strike="noStrike">
                <a:solidFill>
                  <a:srgbClr val="000080"/>
                </a:solidFill>
                <a:latin typeface="Consolas"/>
              </a:rPr>
              <a:t>if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is_sorted(data + variants):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1" lang="ru-RU" sz="1000" spc="-1" strike="noStrike">
                <a:solidFill>
                  <a:srgbClr val="000080"/>
                </a:solidFill>
                <a:latin typeface="Consolas"/>
              </a:rPr>
              <a:t>return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data + variants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1" lang="ru-RU" sz="1000" spc="-1" strike="noStrike">
                <a:solidFill>
                  <a:srgbClr val="000080"/>
                </a:solidFill>
                <a:latin typeface="Consolas"/>
              </a:rPr>
              <a:t>return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ZERO_DATA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ru-RU" sz="1000" spc="-1" strike="noStrike">
                <a:solidFill>
                  <a:srgbClr val="000080"/>
                </a:solidFill>
                <a:latin typeface="Consolas"/>
              </a:rPr>
              <a:t>for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i </a:t>
            </a:r>
            <a:r>
              <a:rPr b="1" lang="ru-RU" sz="1000" spc="-1" strike="noStrike">
                <a:solidFill>
                  <a:srgbClr val="000080"/>
                </a:solidFill>
                <a:latin typeface="Consolas"/>
              </a:rPr>
              <a:t>in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variants: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temp = variants.copy()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temp.remove(i)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result = perm_sort(data + [i], temp)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1" lang="ru-RU" sz="1000" spc="-1" strike="noStrike">
                <a:solidFill>
                  <a:srgbClr val="000080"/>
                </a:solidFill>
                <a:latin typeface="Consolas"/>
              </a:rPr>
              <a:t>if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result != ZERO_DATA: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1" lang="ru-RU" sz="1000" spc="-1" strike="noStrike">
                <a:solidFill>
                  <a:srgbClr val="000080"/>
                </a:solidFill>
                <a:latin typeface="Consolas"/>
              </a:rPr>
              <a:t>return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result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ru-RU" sz="1000" spc="-1" strike="noStrike">
                <a:solidFill>
                  <a:srgbClr val="000080"/>
                </a:solidFill>
                <a:latin typeface="Consolas"/>
              </a:rPr>
              <a:t>return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ZERO_DATA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ru-RU" sz="1000" spc="-1" strike="noStrike">
              <a:latin typeface="Arial"/>
            </a:endParaRPr>
          </a:p>
          <a:p>
            <a:r>
              <a:rPr b="1" lang="ru-RU" sz="1000" spc="-1" strike="noStrike">
                <a:solidFill>
                  <a:srgbClr val="000080"/>
                </a:solidFill>
                <a:latin typeface="Consolas"/>
              </a:rPr>
              <a:t>def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is_sorted(data: list) -&gt; bool: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ru-RU" sz="1000" spc="-1" strike="noStrike">
                <a:solidFill>
                  <a:srgbClr val="000080"/>
                </a:solidFill>
                <a:latin typeface="Consolas"/>
              </a:rPr>
              <a:t>for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i </a:t>
            </a:r>
            <a:r>
              <a:rPr b="1" lang="ru-RU" sz="1000" spc="-1" strike="noStrike">
                <a:solidFill>
                  <a:srgbClr val="000080"/>
                </a:solidFill>
                <a:latin typeface="Consolas"/>
              </a:rPr>
              <a:t>in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range(len(data) - </a:t>
            </a:r>
            <a:r>
              <a:rPr b="0" lang="ru-RU" sz="1000" spc="-1" strike="noStrike">
                <a:solidFill>
                  <a:srgbClr val="0000ff"/>
                </a:solidFill>
                <a:latin typeface="Consolas"/>
              </a:rPr>
              <a:t>1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):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1" lang="ru-RU" sz="1000" spc="-1" strike="noStrike">
                <a:solidFill>
                  <a:srgbClr val="000080"/>
                </a:solidFill>
                <a:latin typeface="Consolas"/>
              </a:rPr>
              <a:t>if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data[i + </a:t>
            </a:r>
            <a:r>
              <a:rPr b="0" lang="ru-RU" sz="1000" spc="-1" strike="noStrike">
                <a:solidFill>
                  <a:srgbClr val="0000ff"/>
                </a:solidFill>
                <a:latin typeface="Consolas"/>
              </a:rPr>
              <a:t>1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] &lt; data[i]: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1" lang="ru-RU" sz="1000" spc="-1" strike="noStrike">
                <a:solidFill>
                  <a:srgbClr val="000080"/>
                </a:solidFill>
                <a:latin typeface="Consolas"/>
              </a:rPr>
              <a:t>return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ru-RU" sz="1000" spc="-1" strike="noStrike">
                <a:solidFill>
                  <a:srgbClr val="000080"/>
                </a:solidFill>
                <a:latin typeface="Consolas"/>
              </a:rPr>
              <a:t>False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ru-RU" sz="1000" spc="-1" strike="noStrike">
                <a:solidFill>
                  <a:srgbClr val="000080"/>
                </a:solidFill>
                <a:latin typeface="Consolas"/>
              </a:rPr>
              <a:t>return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ru-RU" sz="1000" spc="-1" strike="noStrike">
                <a:solidFill>
                  <a:srgbClr val="000080"/>
                </a:solidFill>
                <a:latin typeface="Consolas"/>
              </a:rPr>
              <a:t>True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ru-RU" sz="1000" spc="-1" strike="noStrike">
              <a:latin typeface="Arial"/>
            </a:endParaRPr>
          </a:p>
          <a:p>
            <a:r>
              <a:rPr b="1" lang="ru-RU" sz="1000" spc="-1" strike="noStrike">
                <a:solidFill>
                  <a:srgbClr val="000080"/>
                </a:solidFill>
                <a:latin typeface="Consolas"/>
              </a:rPr>
              <a:t>def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main():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data = [</a:t>
            </a:r>
            <a:r>
              <a:rPr b="0" lang="ru-RU" sz="1000" spc="-1" strike="noStrike">
                <a:solidFill>
                  <a:srgbClr val="0000ff"/>
                </a:solidFill>
                <a:latin typeface="Consolas"/>
              </a:rPr>
              <a:t>3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ru-RU" sz="1000" spc="-1" strike="noStrike">
                <a:solidFill>
                  <a:srgbClr val="0000ff"/>
                </a:solidFill>
                <a:latin typeface="Consolas"/>
              </a:rPr>
              <a:t>2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ru-RU" sz="1000" spc="-1" strike="noStrike">
                <a:solidFill>
                  <a:srgbClr val="0000ff"/>
                </a:solidFill>
                <a:latin typeface="Consolas"/>
              </a:rPr>
              <a:t>5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ru-RU" sz="1000" spc="-1" strike="noStrike">
                <a:solidFill>
                  <a:srgbClr val="0000ff"/>
                </a:solidFill>
                <a:latin typeface="Consolas"/>
              </a:rPr>
              <a:t>-5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ru-RU" sz="1000" spc="-1" strike="noStrike">
                <a:solidFill>
                  <a:srgbClr val="0000ff"/>
                </a:solidFill>
                <a:latin typeface="Consolas"/>
              </a:rPr>
              <a:t>8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ru-RU" sz="1000" spc="-1" strike="noStrike">
                <a:solidFill>
                  <a:srgbClr val="0000ff"/>
                </a:solidFill>
                <a:latin typeface="Consolas"/>
              </a:rPr>
              <a:t>9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ru-RU" sz="1000" spc="-1" strike="noStrike">
                <a:solidFill>
                  <a:srgbClr val="0000ff"/>
                </a:solidFill>
                <a:latin typeface="Consolas"/>
              </a:rPr>
              <a:t>-11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]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data_sorted = perm_sort([], data)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print(*data_sorted)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ru-RU" sz="1000" spc="-1" strike="noStrike">
              <a:latin typeface="Arial"/>
            </a:endParaRPr>
          </a:p>
          <a:p>
            <a:r>
              <a:rPr b="1" lang="ru-RU" sz="1000" spc="-1" strike="noStrike">
                <a:solidFill>
                  <a:srgbClr val="000080"/>
                </a:solidFill>
                <a:latin typeface="Consolas"/>
              </a:rPr>
              <a:t>if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__name__ == </a:t>
            </a:r>
            <a:r>
              <a:rPr b="1" lang="ru-RU" sz="1000" spc="-1" strike="noStrike">
                <a:solidFill>
                  <a:srgbClr val="008000"/>
                </a:solidFill>
                <a:latin typeface="Consolas"/>
              </a:rPr>
              <a:t>‘__main__’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: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nsolas"/>
              </a:rPr>
              <a:t>main()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02" name="Объект 2"/>
          <p:cNvSpPr txBox="1"/>
          <p:nvPr/>
        </p:nvSpPr>
        <p:spPr>
          <a:xfrm>
            <a:off x="0" y="138600"/>
            <a:ext cx="3228480" cy="6674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r>
              <a:rPr b="0" i="1" lang="ru-RU" sz="800" spc="-1" strike="noStrike">
                <a:solidFill>
                  <a:srgbClr val="808080"/>
                </a:solidFill>
                <a:latin typeface="Calibri"/>
              </a:rPr>
              <a:t>//</a:t>
            </a:r>
            <a:endParaRPr b="0" lang="ru-RU" sz="800" spc="-1" strike="noStrike">
              <a:latin typeface="Arial"/>
            </a:endParaRPr>
          </a:p>
          <a:p>
            <a:r>
              <a:rPr b="0" i="1" lang="ru-RU" sz="800" spc="-1" strike="noStrike">
                <a:solidFill>
                  <a:srgbClr val="808080"/>
                </a:solidFill>
                <a:latin typeface="Calibri"/>
              </a:rPr>
              <a:t>// Created by yaroslav_admin on 01.10.22.</a:t>
            </a:r>
            <a:endParaRPr b="0" lang="ru-RU" sz="800" spc="-1" strike="noStrike">
              <a:latin typeface="Arial"/>
            </a:endParaRPr>
          </a:p>
          <a:p>
            <a:r>
              <a:rPr b="0" i="1" lang="ru-RU" sz="800" spc="-1" strike="noStrike">
                <a:solidFill>
                  <a:srgbClr val="808080"/>
                </a:solidFill>
                <a:latin typeface="Calibri"/>
              </a:rPr>
              <a:t>//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808000"/>
                </a:solidFill>
                <a:latin typeface="Calibri"/>
              </a:rPr>
              <a:t>#include &lt;iostream&gt;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808000"/>
                </a:solidFill>
                <a:latin typeface="Calibri"/>
              </a:rPr>
              <a:t>#include &lt;vector&gt; 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std::vector&lt;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int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&gt; ZERO_DATA = {};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800" spc="-1" strike="noStrike">
              <a:latin typeface="Arial"/>
            </a:endParaRPr>
          </a:p>
          <a:p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void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print_vector (std::vector&lt;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int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&gt; &amp;data) {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for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int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i : data){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std::cout &lt;&lt; i &lt;&lt; « «;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std::cout &lt;&lt; std::endl;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800" spc="-1" strike="noStrike">
              <a:latin typeface="Arial"/>
            </a:endParaRPr>
          </a:p>
          <a:p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int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pop_item(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int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index, std::vector&lt;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int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&gt; &amp;data){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int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result = data[index];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data.erase(data.begin() + index);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return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result;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800" spc="-1" strike="noStrike">
              <a:latin typeface="Arial"/>
            </a:endParaRPr>
          </a:p>
          <a:p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bool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is_sorted(std::vector&lt;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int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&gt; &amp;data){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for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unsigned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int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i = </a:t>
            </a:r>
            <a:r>
              <a:rPr b="0" lang="ru-RU" sz="800" spc="-1" strike="noStrike">
                <a:solidFill>
                  <a:srgbClr val="0000ff"/>
                </a:solidFill>
                <a:latin typeface="Calibri"/>
              </a:rPr>
              <a:t>0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; i &lt; data.size() - </a:t>
            </a:r>
            <a:r>
              <a:rPr b="0" lang="ru-RU" sz="800" spc="-1" strike="noStrike">
                <a:solidFill>
                  <a:srgbClr val="0000ff"/>
                </a:solidFill>
                <a:latin typeface="Calibri"/>
              </a:rPr>
              <a:t>1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; i++){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if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(data[i + </a:t>
            </a:r>
            <a:r>
              <a:rPr b="0" lang="ru-RU" sz="800" spc="-1" strike="noStrike">
                <a:solidFill>
                  <a:srgbClr val="0000ff"/>
                </a:solidFill>
                <a:latin typeface="Calibri"/>
              </a:rPr>
              <a:t>1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] &lt; data[i]){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return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false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return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true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std::vector&lt;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int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&gt; PermSort (std::vector&lt;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int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&gt; &amp;data, std::vector&lt;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int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&gt; variants){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std::vector&lt;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int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&gt; temp_vector = data;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if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(variants.size() == </a:t>
            </a:r>
            <a:r>
              <a:rPr b="0" lang="ru-RU" sz="800" spc="-1" strike="noStrike">
                <a:solidFill>
                  <a:srgbClr val="0000ff"/>
                </a:solidFill>
                <a:latin typeface="Calibri"/>
              </a:rPr>
              <a:t>1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){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temp_vector.push_back(variants[</a:t>
            </a:r>
            <a:r>
              <a:rPr b="0" lang="ru-RU" sz="800" spc="-1" strike="noStrike">
                <a:solidFill>
                  <a:srgbClr val="0000ff"/>
                </a:solidFill>
                <a:latin typeface="Calibri"/>
              </a:rPr>
              <a:t>0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]);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if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(is_sorted(temp_vector)){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return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temp_vector;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return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ZERO_DATA;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std::vector&lt;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int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&gt; result;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std::vector&lt;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int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&gt; vr2;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for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int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i = </a:t>
            </a:r>
            <a:r>
              <a:rPr b="0" lang="ru-RU" sz="800" spc="-1" strike="noStrike">
                <a:solidFill>
                  <a:srgbClr val="0000ff"/>
                </a:solidFill>
                <a:latin typeface="Calibri"/>
              </a:rPr>
              <a:t>0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; i &lt; variants.size(); i++){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temp_vector = data;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vr2 = variants;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temp_vector.push_back(pop_item(i, vr2));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result = PermSort(temp_vector, vr2);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if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(result != ZERO_DATA){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return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result;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return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ZERO_DATA;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800" spc="-1" strike="noStrike">
              <a:latin typeface="Arial"/>
            </a:endParaRPr>
          </a:p>
          <a:p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int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main(){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std::vector&lt;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int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&gt; data = {</a:t>
            </a:r>
            <a:r>
              <a:rPr b="0" lang="ru-RU" sz="800" spc="-1" strike="noStrike">
                <a:solidFill>
                  <a:srgbClr val="0000ff"/>
                </a:solidFill>
                <a:latin typeface="Calibri"/>
              </a:rPr>
              <a:t>3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ru-RU" sz="800" spc="-1" strike="noStrike">
                <a:solidFill>
                  <a:srgbClr val="0000ff"/>
                </a:solidFill>
                <a:latin typeface="Calibri"/>
              </a:rPr>
              <a:t>2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ru-RU" sz="800" spc="-1" strike="noStrike">
                <a:solidFill>
                  <a:srgbClr val="0000ff"/>
                </a:solidFill>
                <a:latin typeface="Calibri"/>
              </a:rPr>
              <a:t>5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ru-RU" sz="800" spc="-1" strike="noStrike">
                <a:solidFill>
                  <a:srgbClr val="0000ff"/>
                </a:solidFill>
                <a:latin typeface="Calibri"/>
              </a:rPr>
              <a:t>-5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ru-RU" sz="800" spc="-1" strike="noStrike">
                <a:solidFill>
                  <a:srgbClr val="0000ff"/>
                </a:solidFill>
                <a:latin typeface="Calibri"/>
              </a:rPr>
              <a:t>8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ru-RU" sz="800" spc="-1" strike="noStrike">
                <a:solidFill>
                  <a:srgbClr val="0000ff"/>
                </a:solidFill>
                <a:latin typeface="Calibri"/>
              </a:rPr>
              <a:t>9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ru-RU" sz="800" spc="-1" strike="noStrike">
                <a:solidFill>
                  <a:srgbClr val="0000ff"/>
                </a:solidFill>
                <a:latin typeface="Calibri"/>
              </a:rPr>
              <a:t>-11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};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std::vector&lt;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int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&gt; sorted = PermSort(ZERO_DATA, data);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print_vector(sorted);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ru-RU" sz="800" spc="-1" strike="noStrike">
                <a:solidFill>
                  <a:srgbClr val="000080"/>
                </a:solidFill>
                <a:latin typeface="Calibri"/>
              </a:rPr>
              <a:t>return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800" spc="-1" strike="noStrike">
                <a:solidFill>
                  <a:srgbClr val="0000ff"/>
                </a:solidFill>
                <a:latin typeface="Calibri"/>
              </a:rPr>
              <a:t>0</a:t>
            </a:r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ru-RU" sz="800" spc="-1" strike="noStrike"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800" spc="-1" strike="noStrike">
              <a:latin typeface="Arial"/>
            </a:endParaRPr>
          </a:p>
          <a:p>
            <a:r>
              <a:rPr b="0" lang="ru-RU" sz="7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7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0310400" y="4744800"/>
            <a:ext cx="1611720" cy="161172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 txBox="1"/>
          <p:nvPr/>
        </p:nvSpPr>
        <p:spPr>
          <a:xfrm>
            <a:off x="10551600" y="6278400"/>
            <a:ext cx="1131840" cy="457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r>
              <a:rPr b="0" lang="ru-RU" sz="2400" spc="-1" strike="noStrike">
                <a:latin typeface="Arial"/>
              </a:rPr>
              <a:t>Python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10245600" y="2491200"/>
            <a:ext cx="1679040" cy="167904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 txBox="1"/>
          <p:nvPr/>
        </p:nvSpPr>
        <p:spPr>
          <a:xfrm>
            <a:off x="10224000" y="4168800"/>
            <a:ext cx="1787040" cy="457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r>
              <a:rPr b="0" lang="ru-RU" sz="2400" spc="-1" strike="noStrike">
                <a:latin typeface="Arial"/>
              </a:rPr>
              <a:t>C++ (Linux)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8362800" y="4744800"/>
            <a:ext cx="1611720" cy="1611720"/>
          </a:xfrm>
          <a:prstGeom prst="rect">
            <a:avLst/>
          </a:prstGeom>
          <a:ln w="0">
            <a:noFill/>
          </a:ln>
        </p:spPr>
      </p:pic>
      <p:sp>
        <p:nvSpPr>
          <p:cNvPr id="108" name=""/>
          <p:cNvSpPr txBox="1"/>
          <p:nvPr/>
        </p:nvSpPr>
        <p:spPr>
          <a:xfrm>
            <a:off x="8791200" y="6278400"/>
            <a:ext cx="759240" cy="457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r>
              <a:rPr b="0" lang="ru-RU" sz="2400" spc="-1" strike="noStrike">
                <a:latin typeface="Arial"/>
              </a:rPr>
              <a:t>C++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buNone/>
            </a:pPr>
            <a:r>
              <a:rPr b="0" lang="ru-RU" sz="4400" spc="-1" strike="noStrike">
                <a:solidFill>
                  <a:srgbClr val="595959"/>
                </a:solidFill>
                <a:latin typeface="Arial"/>
              </a:rPr>
              <a:t>Производительность:</a:t>
            </a:r>
            <a:endParaRPr b="0" lang="ru-RU" sz="4400" spc="-1" strike="noStrike">
              <a:latin typeface="Arial"/>
            </a:endParaRPr>
          </a:p>
        </p:txBody>
      </p:sp>
      <p:graphicFrame>
        <p:nvGraphicFramePr>
          <p:cNvPr id="110" name="Object_ce1"/>
          <p:cNvGraphicFramePr/>
          <p:nvPr/>
        </p:nvGraphicFramePr>
        <p:xfrm>
          <a:off x="392760" y="1600200"/>
          <a:ext cx="10972800" cy="1076760"/>
        </p:xfrm>
        <a:graphic>
          <a:graphicData uri="http://schemas.openxmlformats.org/drawingml/2006/table">
            <a:tbl>
              <a:tblPr/>
              <a:tblGrid>
                <a:gridCol w="2194560"/>
                <a:gridCol w="2194560"/>
                <a:gridCol w="2194560"/>
                <a:gridCol w="2194560"/>
                <a:gridCol w="2194560"/>
              </a:tblGrid>
              <a:tr h="602280">
                <a:tc>
                  <a:tcPr anchor="t" marL="90000" marR="900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7632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3, 2, 5, -5, 8, 9, -11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7632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3, 2, 5, -5, 8, 9, -11, 24, -37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7632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3, 2, 5, -5, 8, 9, -11, 24, -37, 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7632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3, 2, 5, -5, 8, 9, -11, 24, -37, 0, 444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7632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</a:tr>
              <a:tr h="365760"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Python3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0m0,084s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0m0,638s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0m5,228s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0m59,336s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9fc5e8"/>
                    </a:solidFill>
                  </a:tcPr>
                </a:tc>
              </a:tr>
              <a:tr h="602280"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C++ (Стандартный код)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0m0,020s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0m0,891s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0m8,039s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1m27,738s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858240"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C++ (С оптимизациями Linux)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0m0,003s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7632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0m0,108s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7632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0m0,847s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7632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0m8,837s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7632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</a:tr>
            </a:tbl>
          </a:graphicData>
        </a:graphic>
      </p:graphicFrame>
      <p:sp>
        <p:nvSpPr>
          <p:cNvPr id="111" name=""/>
          <p:cNvSpPr txBox="1"/>
          <p:nvPr/>
        </p:nvSpPr>
        <p:spPr>
          <a:xfrm>
            <a:off x="392760" y="4435200"/>
            <a:ext cx="6354000" cy="188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Характеристики тестовой машины: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pPr marL="296640" indent="283680"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CPU: Intel i5 750 (4) @ 2.661GHz</a:t>
            </a:r>
            <a:endParaRPr b="0" lang="ru-RU" sz="1800" spc="-1" strike="noStrike">
              <a:latin typeface="Arial"/>
            </a:endParaRPr>
          </a:p>
          <a:p>
            <a:pPr marL="296640" indent="283680"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GPU: AMD ATI Radeon RX 580</a:t>
            </a:r>
            <a:endParaRPr b="0" lang="ru-RU" sz="1800" spc="-1" strike="noStrike">
              <a:latin typeface="Arial"/>
            </a:endParaRPr>
          </a:p>
          <a:p>
            <a:pPr marL="296640" indent="283680"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Memory: 16 GB</a:t>
            </a:r>
            <a:endParaRPr b="0" lang="ru-RU" sz="1800" spc="-1" strike="noStrike">
              <a:latin typeface="Arial"/>
            </a:endParaRPr>
          </a:p>
          <a:p>
            <a:pPr marL="296640" indent="283680"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OS: Fedora Linux 36 (Workstation Edition) x86_64 </a:t>
            </a:r>
            <a:endParaRPr b="0" lang="ru-RU" sz="1800" spc="-1" strike="noStrike">
              <a:latin typeface="Arial"/>
            </a:endParaRPr>
          </a:p>
          <a:p>
            <a:pPr marL="296640" indent="283680"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Kernel: 5.19.10-200.fc36.x86_64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9385200" y="4435200"/>
            <a:ext cx="1819800" cy="1819800"/>
          </a:xfrm>
          <a:prstGeom prst="rect">
            <a:avLst/>
          </a:prstGeom>
          <a:ln w="0">
            <a:noFill/>
          </a:ln>
        </p:spPr>
      </p:pic>
      <p:sp>
        <p:nvSpPr>
          <p:cNvPr id="113" name=""/>
          <p:cNvSpPr txBox="1"/>
          <p:nvPr/>
        </p:nvSpPr>
        <p:spPr>
          <a:xfrm>
            <a:off x="8478000" y="6228000"/>
            <a:ext cx="3639600" cy="335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r>
              <a:rPr b="0" lang="ru-RU" sz="1600" spc="-1" strike="noStrike">
                <a:latin typeface="Calibri"/>
              </a:rPr>
              <a:t>Скрипт для замеров и компиляции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buNone/>
            </a:pPr>
            <a:r>
              <a:rPr b="0" lang="ru-RU" sz="4400" spc="-1" strike="noStrike">
                <a:solidFill>
                  <a:srgbClr val="595959"/>
                </a:solidFill>
                <a:latin typeface="Arial"/>
              </a:rPr>
              <a:t>Источники: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417680"/>
            <a:ext cx="11278800" cy="504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55680" indent="343080">
              <a:buClr>
                <a:srgbClr val="3f3f3f"/>
              </a:buClr>
              <a:buSzPct val="45000"/>
              <a:buFont typeface="Arial"/>
              <a:buChar char="•"/>
            </a:pPr>
            <a:r>
              <a:rPr b="0" lang="ru-RU" sz="2600" spc="-1" strike="noStrike">
                <a:solidFill>
                  <a:srgbClr val="3f3f3f"/>
                </a:solidFill>
                <a:latin typeface="Arial"/>
              </a:rPr>
              <a:t>Шагбазян Д.В. Алгоритмы сортировки. Анализ, реализация, применение: учебное пособие / Д.В. Шагбазян, А.А. Штанюк, Е.В. Малкина. – Нижний Новгород: Нижегородский госуниверситет, 2019. – 42 с.</a:t>
            </a:r>
            <a:endParaRPr b="0" lang="ru-RU" sz="2600" spc="-1" strike="noStrike">
              <a:latin typeface="Arial"/>
            </a:endParaRPr>
          </a:p>
          <a:p>
            <a:pPr marL="355680" indent="343080">
              <a:buClr>
                <a:srgbClr val="3f3f3f"/>
              </a:buClr>
              <a:buSzPct val="45000"/>
              <a:buFont typeface="Arial"/>
              <a:buChar char="•"/>
            </a:pPr>
            <a:r>
              <a:rPr b="0" lang="ru-RU" sz="2600" spc="-1" strike="noStrike">
                <a:solidFill>
                  <a:srgbClr val="3f3f3f"/>
                </a:solidFill>
                <a:latin typeface="Arial"/>
              </a:rPr>
              <a:t>permutation sort // National Institute of Standards and Technology а : [сайт]. – 2021. – URL: </a:t>
            </a:r>
            <a:r>
              <a:rPr b="0" lang="ru-RU" sz="2600" spc="-1" strike="noStrike" u="sng">
                <a:solidFill>
                  <a:srgbClr val="3f3f3f"/>
                </a:solidFill>
                <a:uFillTx/>
                <a:latin typeface="Arial"/>
                <a:hlinkClick r:id="rId1"/>
              </a:rPr>
              <a:t>https://xlinux.nist.gov/dads/HTML/permutationSort.html</a:t>
            </a:r>
            <a:r>
              <a:rPr b="0" lang="ru-RU" sz="2600" spc="-1" strike="noStrike">
                <a:solidFill>
                  <a:srgbClr val="3f3f3f"/>
                </a:solidFill>
                <a:latin typeface="Arial"/>
              </a:rPr>
              <a:t> (дата обращения: 01.10.2022).</a:t>
            </a:r>
            <a:endParaRPr b="0" lang="ru-RU" sz="2600" spc="-1" strike="noStrike">
              <a:latin typeface="Arial"/>
            </a:endParaRPr>
          </a:p>
          <a:p>
            <a:pPr marL="355680" indent="343080">
              <a:buClr>
                <a:srgbClr val="3f3f3f"/>
              </a:buClr>
              <a:buSzPct val="45000"/>
              <a:buFont typeface="Arial"/>
              <a:buChar char="•"/>
            </a:pPr>
            <a:r>
              <a:rPr b="0" lang="ru-RU" sz="2600" spc="-1" strike="noStrike">
                <a:solidFill>
                  <a:srgbClr val="3f3f3f"/>
                </a:solidFill>
                <a:latin typeface="Arial"/>
              </a:rPr>
              <a:t>National Institute of Standards and Technology официальный сайт. – США – Обновляется в течение суток..</a:t>
            </a:r>
            <a:endParaRPr b="0" lang="ru-RU" sz="2600" spc="-1" strike="noStrike">
              <a:latin typeface="Arial"/>
            </a:endParaRPr>
          </a:p>
          <a:p>
            <a:r>
              <a:rPr b="0" lang="ru-RU" sz="2600" spc="-1" strike="noStrike">
                <a:solidFill>
                  <a:srgbClr val="3f3f3f"/>
                </a:solidFill>
                <a:latin typeface="Arial"/>
              </a:rPr>
              <a:t>   –</a:t>
            </a:r>
            <a:r>
              <a:rPr b="0" lang="ru-RU" sz="2600" spc="-1" strike="noStrike">
                <a:solidFill>
                  <a:srgbClr val="3f3f3f"/>
                </a:solidFill>
                <a:latin typeface="Arial"/>
              </a:rPr>
              <a:t>URL: </a:t>
            </a:r>
            <a:r>
              <a:rPr b="0" lang="ru-RU" sz="2600" spc="-1" strike="noStrike" u="sng">
                <a:solidFill>
                  <a:srgbClr val="3f3f3f"/>
                </a:solidFill>
                <a:uFillTx/>
                <a:latin typeface="Arial"/>
                <a:hlinkClick r:id="rId2"/>
              </a:rPr>
              <a:t>https://www.nist.gov/</a:t>
            </a:r>
            <a:r>
              <a:rPr b="0" lang="ru-RU" sz="2600" spc="-1" strike="noStrike">
                <a:solidFill>
                  <a:srgbClr val="3f3f3f"/>
                </a:solidFill>
                <a:latin typeface="Arial"/>
              </a:rPr>
              <a:t> (дата обращения 1.10.2022).</a:t>
            </a:r>
            <a:endParaRPr b="0" lang="ru-RU" sz="2600" spc="-1" strike="noStrike">
              <a:latin typeface="Arial"/>
            </a:endParaRPr>
          </a:p>
          <a:p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2022-10-02T20:59:48Z</dcterms:modified>
  <cp:revision>1</cp:revision>
  <dc:subject/>
  <dc:title/>
</cp:coreProperties>
</file>