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7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431" cy="6857568" type="custom"/>
  <p:notesSz cx="12192431" cy="6857568"/>
  <p:defaultTextStyle>
    <a:defPPr/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presProps" Target="presProps.xml" /><Relationship Id="rId11" Type="http://schemas.openxmlformats.org/officeDocument/2006/relationships/tableStyles" Target="tableStyles.xml" /><Relationship Id="rId12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userDrawn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place_holder" hidden="0"/>
          <p:cNvSpPr txBox="1">
            <a:spLocks noGrp="1"/>
          </p:cNvSpPr>
          <p:nvPr isPhoto="0" userDrawn="0">
            <p:ph type="sldImg" hasCustomPrompt="0"/>
          </p:nvPr>
        </p:nvSpPr>
        <p:spPr bwMode="auto">
          <a:xfrm>
            <a:off x="3023809" y="250904"/>
            <a:ext cx="4031746" cy="3023809"/>
          </a:xfrm>
          <a:prstGeom prst="rect">
            <a:avLst/>
          </a:prstGeom>
          <a:effectLst/>
        </p:spPr>
        <p:txBody>
          <a:bodyPr/>
          <a:p>
            <a:pPr>
              <a:defRPr/>
            </a:pPr>
            <a:endParaRPr/>
          </a:p>
        </p:txBody>
      </p:sp>
      <p:sp>
        <p:nvSpPr>
          <p:cNvPr id="3" name="place_holder" hidden="0"/>
          <p:cNvSpPr txBox="1">
            <a:spLocks noGrp="1"/>
          </p:cNvSpPr>
          <p:nvPr isPhoto="0" userDrawn="0">
            <p:ph type="body" hasCustomPrompt="0"/>
          </p:nvPr>
        </p:nvSpPr>
        <p:spPr bwMode="auto">
          <a:xfrm>
            <a:off x="740833" y="3568095"/>
            <a:ext cx="8607777" cy="3356428"/>
          </a:xfrm>
          <a:prstGeom prst="rect">
            <a:avLst/>
          </a:prstGeom>
          <a:effectLst/>
        </p:spPr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userDrawn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place_holder" hidden="0"/>
          <p:cNvSpPr txBox="1">
            <a:spLocks noGrp="1"/>
          </p:cNvSpPr>
          <p:nvPr isPhoto="0" userDrawn="0">
            <p:ph type="title" hasCustomPrompt="0"/>
          </p:nvPr>
        </p:nvSpPr>
        <p:spPr bwMode="auto">
          <a:xfrm>
            <a:off x="740833" y="627440"/>
            <a:ext cx="8607777" cy="1262440"/>
          </a:xfrm>
          <a:prstGeom prst="rect">
            <a:avLst/>
          </a:prstGeom>
          <a:effectLst/>
        </p:spPr>
        <p:txBody>
          <a:bodyPr/>
          <a:p>
            <a:pPr>
              <a:defRPr/>
            </a:pPr>
            <a:endParaRPr/>
          </a:p>
        </p:txBody>
      </p:sp>
      <p:sp>
        <p:nvSpPr>
          <p:cNvPr id="3" name="place_holder" hidden="0"/>
          <p:cNvSpPr txBox="1">
            <a:spLocks noGrp="1"/>
          </p:cNvSpPr>
          <p:nvPr isPhoto="0" userDrawn="0">
            <p:ph type="body" hasCustomPrompt="0"/>
          </p:nvPr>
        </p:nvSpPr>
        <p:spPr bwMode="auto">
          <a:xfrm>
            <a:off x="740833" y="2101547"/>
            <a:ext cx="8607777" cy="4762500"/>
          </a:xfrm>
          <a:prstGeom prst="rect">
            <a:avLst/>
          </a:prstGeom>
          <a:effectLst/>
        </p:spPr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rgbClr val="FFFFFF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hape 1059" hidden="0"/>
          <p:cNvSpPr>
            <a:spLocks noGrp="1"/>
          </p:cNvSpPr>
          <p:nvPr isPhoto="0" userDrawn="0"/>
        </p:nvSpPr>
        <p:spPr bwMode="auto">
          <a:xfrm>
            <a:off x="2396009" y="2291255"/>
            <a:ext cx="5453656" cy="4164937"/>
          </a:xfrm>
          <a:custGeom>
            <a:avLst/>
            <a:gdLst/>
            <a:ahLst/>
            <a:cxnLst/>
            <a:rect l="0" t="0" r="r" b="b"/>
            <a:pathLst>
              <a:path w="43200" h="43200" fill="norm" stroke="0" extrusionOk="0">
                <a:moveTo>
                  <a:pt x="22112" y="3116"/>
                </a:moveTo>
                <a:lnTo>
                  <a:pt x="22112" y="3116"/>
                </a:lnTo>
                <a:cubicBezTo>
                  <a:pt x="22112" y="3116"/>
                  <a:pt x="27356" y="0"/>
                  <a:pt x="30300" y="4263"/>
                </a:cubicBezTo>
                <a:lnTo>
                  <a:pt x="30300" y="4263"/>
                </a:lnTo>
                <a:cubicBezTo>
                  <a:pt x="33277" y="8577"/>
                  <a:pt x="36666" y="13779"/>
                  <a:pt x="39369" y="17410"/>
                </a:cubicBezTo>
                <a:lnTo>
                  <a:pt x="39369" y="17410"/>
                </a:lnTo>
                <a:cubicBezTo>
                  <a:pt x="41761" y="20624"/>
                  <a:pt x="43200" y="22708"/>
                  <a:pt x="40979" y="26940"/>
                </a:cubicBezTo>
                <a:lnTo>
                  <a:pt x="40979" y="26940"/>
                </a:lnTo>
                <a:cubicBezTo>
                  <a:pt x="39655" y="29461"/>
                  <a:pt x="35076" y="35072"/>
                  <a:pt x="32639" y="38623"/>
                </a:cubicBezTo>
                <a:lnTo>
                  <a:pt x="32639" y="38623"/>
                </a:lnTo>
                <a:cubicBezTo>
                  <a:pt x="30200" y="42175"/>
                  <a:pt x="26202" y="43200"/>
                  <a:pt x="23268" y="42185"/>
                </a:cubicBezTo>
                <a:lnTo>
                  <a:pt x="23268" y="42185"/>
                </a:lnTo>
                <a:cubicBezTo>
                  <a:pt x="20331" y="41168"/>
                  <a:pt x="11584" y="38623"/>
                  <a:pt x="6213" y="36974"/>
                </a:cubicBezTo>
                <a:lnTo>
                  <a:pt x="6213" y="36974"/>
                </a:lnTo>
                <a:cubicBezTo>
                  <a:pt x="1431" y="35502"/>
                  <a:pt x="0" y="32900"/>
                  <a:pt x="214" y="31157"/>
                </a:cubicBezTo>
                <a:lnTo>
                  <a:pt x="214" y="31157"/>
                </a:lnTo>
                <a:cubicBezTo>
                  <a:pt x="760" y="26703"/>
                  <a:pt x="1113" y="19920"/>
                  <a:pt x="1214" y="16042"/>
                </a:cubicBezTo>
                <a:lnTo>
                  <a:pt x="1214" y="16042"/>
                </a:lnTo>
                <a:cubicBezTo>
                  <a:pt x="1303" y="12626"/>
                  <a:pt x="4203" y="11313"/>
                  <a:pt x="6907" y="9989"/>
                </a:cubicBezTo>
                <a:lnTo>
                  <a:pt x="6907" y="9989"/>
                </a:lnTo>
                <a:cubicBezTo>
                  <a:pt x="9245" y="8843"/>
                  <a:pt x="19774" y="4261"/>
                  <a:pt x="22112" y="3116"/>
                </a:cubicBezTo>
                <a:close/>
              </a:path>
            </a:pathLst>
          </a:custGeom>
          <a:solidFill>
            <a:srgbClr val="D8D8D8"/>
          </a:solidFill>
          <a:ln w="9359">
            <a:solidFill>
              <a:srgbClr val="000000"/>
            </a:solidFill>
          </a:ln>
          <a:effectLst/>
        </p:spPr>
        <p:txBody>
          <a:bodyPr lIns="94674" tIns="49676" rIns="94674" bIns="49676"/>
          <a:p>
            <a:pPr>
              <a:defRPr/>
            </a:pPr>
            <a:endParaRPr/>
          </a:p>
        </p:txBody>
      </p:sp>
      <p:sp>
        <p:nvSpPr>
          <p:cNvPr id="3" name="Shape 1060" hidden="0"/>
          <p:cNvSpPr>
            <a:spLocks noGrp="1"/>
          </p:cNvSpPr>
          <p:nvPr isPhoto="0" userDrawn="0"/>
        </p:nvSpPr>
        <p:spPr bwMode="auto">
          <a:xfrm>
            <a:off x="1309597" y="1839844"/>
            <a:ext cx="4010147" cy="1314277"/>
          </a:xfrm>
          <a:custGeom>
            <a:avLst/>
            <a:gdLst/>
            <a:ahLst/>
            <a:cxnLst/>
            <a:rect l="0" t="0" r="r" b="b"/>
            <a:pathLst>
              <a:path w="43200" h="43200" fill="norm" stroke="0" extrusionOk="0">
                <a:moveTo>
                  <a:pt x="40162" y="13104"/>
                </a:moveTo>
                <a:lnTo>
                  <a:pt x="40162" y="13104"/>
                </a:lnTo>
                <a:cubicBezTo>
                  <a:pt x="36799" y="16736"/>
                  <a:pt x="26204" y="28154"/>
                  <a:pt x="22676" y="31251"/>
                </a:cubicBezTo>
                <a:lnTo>
                  <a:pt x="22676" y="31251"/>
                </a:lnTo>
                <a:cubicBezTo>
                  <a:pt x="18513" y="34899"/>
                  <a:pt x="15093" y="37527"/>
                  <a:pt x="13136" y="38511"/>
                </a:cubicBezTo>
                <a:lnTo>
                  <a:pt x="13136" y="38511"/>
                </a:lnTo>
                <a:cubicBezTo>
                  <a:pt x="10861" y="39650"/>
                  <a:pt x="0" y="43200"/>
                  <a:pt x="422" y="38511"/>
                </a:cubicBezTo>
                <a:lnTo>
                  <a:pt x="422" y="38511"/>
                </a:lnTo>
                <a:cubicBezTo>
                  <a:pt x="750" y="34836"/>
                  <a:pt x="12785" y="17028"/>
                  <a:pt x="15584" y="14358"/>
                </a:cubicBezTo>
                <a:lnTo>
                  <a:pt x="15584" y="14358"/>
                </a:lnTo>
                <a:cubicBezTo>
                  <a:pt x="18382" y="11693"/>
                  <a:pt x="34508" y="0"/>
                  <a:pt x="36286" y="2133"/>
                </a:cubicBezTo>
                <a:lnTo>
                  <a:pt x="36286" y="2133"/>
                </a:lnTo>
                <a:cubicBezTo>
                  <a:pt x="38064" y="4272"/>
                  <a:pt x="43200" y="9825"/>
                  <a:pt x="40162" y="13104"/>
                </a:cubicBezTo>
                <a:close/>
              </a:path>
            </a:pathLst>
          </a:custGeom>
          <a:solidFill>
            <a:srgbClr val="D8D8D8"/>
          </a:solidFill>
          <a:ln w="9359">
            <a:solidFill>
              <a:srgbClr val="000000"/>
            </a:solidFill>
          </a:ln>
          <a:effectLst/>
        </p:spPr>
        <p:txBody>
          <a:bodyPr lIns="94674" tIns="49676" rIns="94674" bIns="49676"/>
          <a:p>
            <a:pPr>
              <a:defRPr/>
            </a:pPr>
            <a:endParaRPr/>
          </a:p>
        </p:txBody>
      </p:sp>
      <p:sp>
        <p:nvSpPr>
          <p:cNvPr id="4" name="Shape 1061" hidden="0"/>
          <p:cNvSpPr>
            <a:spLocks noGrp="1"/>
          </p:cNvSpPr>
          <p:nvPr isPhoto="0" userDrawn="0"/>
        </p:nvSpPr>
        <p:spPr bwMode="auto">
          <a:xfrm>
            <a:off x="6565986" y="4629308"/>
            <a:ext cx="5396060" cy="2231859"/>
          </a:xfrm>
          <a:custGeom>
            <a:avLst/>
            <a:gdLst/>
            <a:ahLst/>
            <a:cxnLst/>
            <a:rect l="0" t="0" r="r" b="b"/>
            <a:pathLst>
              <a:path w="43200" h="43200" fill="norm" stroke="0" extrusionOk="0">
                <a:moveTo>
                  <a:pt x="43200" y="43200"/>
                </a:moveTo>
                <a:lnTo>
                  <a:pt x="43200" y="43200"/>
                </a:lnTo>
                <a:cubicBezTo>
                  <a:pt x="42680" y="32337"/>
                  <a:pt x="42264" y="24810"/>
                  <a:pt x="41982" y="22533"/>
                </a:cubicBezTo>
                <a:lnTo>
                  <a:pt x="41982" y="22533"/>
                </a:lnTo>
                <a:cubicBezTo>
                  <a:pt x="41353" y="17445"/>
                  <a:pt x="31020" y="10782"/>
                  <a:pt x="25434" y="7567"/>
                </a:cubicBezTo>
                <a:lnTo>
                  <a:pt x="25434" y="7567"/>
                </a:lnTo>
                <a:cubicBezTo>
                  <a:pt x="20461" y="4707"/>
                  <a:pt x="15752" y="0"/>
                  <a:pt x="10688" y="12771"/>
                </a:cubicBezTo>
                <a:lnTo>
                  <a:pt x="10688" y="12771"/>
                </a:lnTo>
                <a:cubicBezTo>
                  <a:pt x="5409" y="26085"/>
                  <a:pt x="2329" y="33891"/>
                  <a:pt x="451" y="39632"/>
                </a:cubicBezTo>
                <a:lnTo>
                  <a:pt x="451" y="39632"/>
                </a:lnTo>
                <a:cubicBezTo>
                  <a:pt x="180" y="40459"/>
                  <a:pt x="44" y="41820"/>
                  <a:pt x="0" y="43200"/>
                </a:cubicBezTo>
                <a:lnTo>
                  <a:pt x="43200" y="43200"/>
                </a:lnTo>
                <a:close/>
              </a:path>
            </a:pathLst>
          </a:custGeom>
          <a:solidFill>
            <a:srgbClr val="D8D8D8"/>
          </a:solidFill>
          <a:ln w="9359">
            <a:solidFill>
              <a:srgbClr val="000000"/>
            </a:solidFill>
          </a:ln>
          <a:effectLst/>
        </p:spPr>
        <p:txBody>
          <a:bodyPr lIns="94674" tIns="49676" rIns="94674" bIns="49676"/>
          <a:p>
            <a:pPr>
              <a:defRPr/>
            </a:pPr>
            <a:endParaRPr/>
          </a:p>
        </p:txBody>
      </p:sp>
      <p:sp>
        <p:nvSpPr>
          <p:cNvPr id="5" name="Shape 1062" hidden="0"/>
          <p:cNvSpPr>
            <a:spLocks noGrp="1"/>
          </p:cNvSpPr>
          <p:nvPr isPhoto="0" userDrawn="0"/>
        </p:nvSpPr>
        <p:spPr bwMode="auto">
          <a:xfrm>
            <a:off x="389135" y="6101615"/>
            <a:ext cx="4967687" cy="759912"/>
          </a:xfrm>
          <a:custGeom>
            <a:avLst/>
            <a:gdLst/>
            <a:ahLst/>
            <a:cxnLst/>
            <a:rect l="0" t="0" r="r" b="b"/>
            <a:pathLst>
              <a:path w="43200" h="43200" fill="norm" stroke="0" extrusionOk="0">
                <a:moveTo>
                  <a:pt x="43200" y="43200"/>
                </a:moveTo>
                <a:lnTo>
                  <a:pt x="43200" y="43200"/>
                </a:lnTo>
                <a:cubicBezTo>
                  <a:pt x="37750" y="34083"/>
                  <a:pt x="28707" y="20178"/>
                  <a:pt x="28707" y="20178"/>
                </a:cubicBezTo>
                <a:lnTo>
                  <a:pt x="28707" y="20178"/>
                </a:lnTo>
                <a:cubicBezTo>
                  <a:pt x="23196" y="11772"/>
                  <a:pt x="17935" y="0"/>
                  <a:pt x="14588" y="1341"/>
                </a:cubicBezTo>
                <a:lnTo>
                  <a:pt x="14588" y="1341"/>
                </a:lnTo>
                <a:cubicBezTo>
                  <a:pt x="11240" y="2673"/>
                  <a:pt x="6350" y="22671"/>
                  <a:pt x="1602" y="37718"/>
                </a:cubicBezTo>
                <a:lnTo>
                  <a:pt x="1602" y="37718"/>
                </a:lnTo>
                <a:cubicBezTo>
                  <a:pt x="1072" y="39393"/>
                  <a:pt x="536" y="41175"/>
                  <a:pt x="0" y="43200"/>
                </a:cubicBezTo>
                <a:lnTo>
                  <a:pt x="43200" y="43200"/>
                </a:lnTo>
                <a:close/>
              </a:path>
            </a:pathLst>
          </a:custGeom>
          <a:solidFill>
            <a:srgbClr val="D8D8D8"/>
          </a:solidFill>
          <a:ln w="9359">
            <a:solidFill>
              <a:srgbClr val="000000"/>
            </a:solidFill>
          </a:ln>
          <a:effectLst/>
        </p:spPr>
        <p:txBody>
          <a:bodyPr lIns="94674" tIns="49676" rIns="94674" bIns="49676"/>
          <a:p>
            <a:pPr>
              <a:defRPr/>
            </a:pPr>
            <a:endParaRPr/>
          </a:p>
        </p:txBody>
      </p:sp>
      <p:sp>
        <p:nvSpPr>
          <p:cNvPr id="6" name="Shape 1063" hidden="0"/>
          <p:cNvSpPr>
            <a:spLocks noGrp="1"/>
          </p:cNvSpPr>
          <p:nvPr isPhoto="0" userDrawn="0"/>
        </p:nvSpPr>
        <p:spPr bwMode="auto">
          <a:xfrm>
            <a:off x="0" y="3254554"/>
            <a:ext cx="2099747" cy="3343829"/>
          </a:xfrm>
          <a:custGeom>
            <a:avLst/>
            <a:gdLst/>
            <a:ahLst/>
            <a:cxnLst/>
            <a:rect l="0" t="0" r="r" b="b"/>
            <a:pathLst>
              <a:path w="43200" h="43200" fill="norm" stroke="0" extrusionOk="0">
                <a:moveTo>
                  <a:pt x="0" y="43200"/>
                </a:moveTo>
                <a:lnTo>
                  <a:pt x="0" y="43200"/>
                </a:lnTo>
                <a:cubicBezTo>
                  <a:pt x="10450" y="39319"/>
                  <a:pt x="26476" y="34991"/>
                  <a:pt x="31760" y="32779"/>
                </a:cubicBezTo>
                <a:lnTo>
                  <a:pt x="31760" y="32779"/>
                </a:lnTo>
                <a:cubicBezTo>
                  <a:pt x="38554" y="29929"/>
                  <a:pt x="35982" y="23868"/>
                  <a:pt x="39587" y="11934"/>
                </a:cubicBezTo>
                <a:lnTo>
                  <a:pt x="39587" y="11934"/>
                </a:lnTo>
                <a:cubicBezTo>
                  <a:pt x="43199" y="0"/>
                  <a:pt x="33409" y="2565"/>
                  <a:pt x="25082" y="2041"/>
                </a:cubicBezTo>
                <a:lnTo>
                  <a:pt x="25082" y="2041"/>
                </a:lnTo>
                <a:cubicBezTo>
                  <a:pt x="14497" y="1374"/>
                  <a:pt x="7053" y="4621"/>
                  <a:pt x="0" y="7243"/>
                </a:cubicBezTo>
                <a:lnTo>
                  <a:pt x="0" y="43200"/>
                </a:lnTo>
                <a:close/>
              </a:path>
            </a:pathLst>
          </a:custGeom>
          <a:solidFill>
            <a:srgbClr val="D8D8D8"/>
          </a:solidFill>
          <a:ln w="9359">
            <a:solidFill>
              <a:srgbClr val="000000"/>
            </a:solidFill>
          </a:ln>
          <a:effectLst/>
        </p:spPr>
        <p:txBody>
          <a:bodyPr lIns="94674" tIns="49676" rIns="94674" bIns="49676"/>
          <a:p>
            <a:pPr>
              <a:defRPr/>
            </a:pPr>
            <a:endParaRPr/>
          </a:p>
        </p:txBody>
      </p:sp>
      <p:sp>
        <p:nvSpPr>
          <p:cNvPr id="7" name="place_holder" hidden="0"/>
          <p:cNvSpPr txBox="1">
            <a:spLocks noGrp="1"/>
          </p:cNvSpPr>
          <p:nvPr isPhoto="0" userDrawn="0">
            <p:ph type="body" hasCustomPrompt="0"/>
          </p:nvPr>
        </p:nvSpPr>
        <p:spPr bwMode="auto">
          <a:xfrm>
            <a:off x="4654506" y="2708829"/>
            <a:ext cx="6720775" cy="719954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normAutofit/>
          </a:bodyPr>
          <a:p>
            <a:pPr>
              <a:defRPr/>
            </a:pPr>
            <a:endParaRPr/>
          </a:p>
        </p:txBody>
      </p:sp>
      <p:sp>
        <p:nvSpPr>
          <p:cNvPr id="8" name="place_holder" hidden="0"/>
          <p:cNvSpPr txBox="1">
            <a:spLocks noGrp="1"/>
          </p:cNvSpPr>
          <p:nvPr isPhoto="0" userDrawn="0">
            <p:ph type="title" hasCustomPrompt="0"/>
          </p:nvPr>
        </p:nvSpPr>
        <p:spPr bwMode="auto">
          <a:xfrm>
            <a:off x="4596910" y="1808886"/>
            <a:ext cx="6720775" cy="719954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p>
            <a:pPr>
              <a:defRPr/>
            </a:pP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/>
    <p:bodyStyle/>
    <p:otherStyle/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xlinux.nist.gov/dads/HTML/permutationSort.html" TargetMode="External"/><Relationship Id="rId3" Type="http://schemas.openxmlformats.org/officeDocument/2006/relationships/hyperlink" Target="https://www.nist.gov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Slide_1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 txBox="1">
            <a:spLocks noGrp="1"/>
          </p:cNvSpPr>
          <p:nvPr isPhoto="0" userDrawn="0">
            <p:ph type="title" hasCustomPrompt="0"/>
          </p:nvPr>
        </p:nvSpPr>
        <p:spPr bwMode="auto">
          <a:xfrm>
            <a:off x="4596910" y="1808886"/>
            <a:ext cx="6720775" cy="2001113"/>
          </a:xfrm>
          <a:prstGeom prst="rect">
            <a:avLst/>
          </a:prstGeom>
          <a:noFill/>
          <a:ln>
            <a:noFill/>
          </a:ln>
          <a:effectLst/>
        </p:spPr>
        <p:txBody>
          <a:bodyPr lIns="91434" tIns="45717" rIns="91434" bIns="45717" anchor="b"/>
          <a:lstStyle/>
          <a:p>
            <a:pPr marL="0" marR="0" indent="0" algn="r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6000" u="none">
                <a:solidFill>
                  <a:srgbClr val="000000"/>
                </a:solidFill>
                <a:latin typeface="Arial"/>
                <a:ea typeface="Noto Sans CJK SC"/>
                <a:cs typeface="Arial"/>
              </a:rPr>
              <a:t>Сорт</a:t>
            </a:r>
            <a:r>
              <a:rPr lang="ru-RU" sz="6000" u="none">
                <a:solidFill>
                  <a:srgbClr val="000000"/>
                </a:solidFill>
                <a:latin typeface="Arial"/>
                <a:ea typeface="Noto Sans CJK SC"/>
                <a:cs typeface="Arial"/>
              </a:rPr>
              <a:t>иров</a:t>
            </a:r>
            <a:r>
              <a:rPr lang="ru-RU" sz="6000" u="none">
                <a:solidFill>
                  <a:srgbClr val="000000"/>
                </a:solidFill>
                <a:latin typeface="Arial"/>
                <a:ea typeface="Noto Sans CJK SC"/>
                <a:cs typeface="Arial"/>
              </a:rPr>
              <a:t>ка </a:t>
            </a:r>
            <a:r>
              <a:rPr lang="ru-RU" sz="6000" u="none">
                <a:solidFill>
                  <a:srgbClr val="000000"/>
                </a:solidFill>
                <a:latin typeface="Arial"/>
                <a:ea typeface="Noto Sans CJK SC"/>
                <a:cs typeface="Arial"/>
              </a:rPr>
              <a:t>пере</a:t>
            </a:r>
            <a:r>
              <a:rPr lang="ru-RU" sz="6000" u="none">
                <a:solidFill>
                  <a:srgbClr val="000000"/>
                </a:solidFill>
                <a:latin typeface="Arial"/>
                <a:ea typeface="Noto Sans CJK SC"/>
                <a:cs typeface="Arial"/>
              </a:rPr>
              <a:t>стано</a:t>
            </a:r>
            <a:r>
              <a:rPr lang="ru-RU" sz="6000" u="none">
                <a:solidFill>
                  <a:srgbClr val="000000"/>
                </a:solidFill>
                <a:latin typeface="Arial"/>
                <a:ea typeface="Noto Sans CJK SC"/>
                <a:cs typeface="Arial"/>
              </a:rPr>
              <a:t>вкам</a:t>
            </a:r>
            <a:r>
              <a:rPr lang="ru-RU" sz="6000" u="none">
                <a:solidFill>
                  <a:srgbClr val="000000"/>
                </a:solidFill>
                <a:latin typeface="Arial"/>
                <a:ea typeface="Noto Sans CJK SC"/>
                <a:cs typeface="Arial"/>
              </a:rPr>
              <a:t>и </a:t>
            </a:r>
            <a:r>
              <a:rPr lang="ru-RU" sz="6000" u="none">
                <a:solidFill>
                  <a:srgbClr val="000000"/>
                </a:solidFill>
                <a:latin typeface="Arial"/>
                <a:ea typeface="Noto Sans CJK SC"/>
                <a:cs typeface="Arial"/>
              </a:rPr>
              <a:t>(Per</a:t>
            </a:r>
            <a:r>
              <a:rPr lang="ru-RU" sz="6000" u="none">
                <a:solidFill>
                  <a:srgbClr val="000000"/>
                </a:solidFill>
                <a:latin typeface="Arial"/>
                <a:ea typeface="Noto Sans CJK SC"/>
                <a:cs typeface="Arial"/>
              </a:rPr>
              <a:t>mSor</a:t>
            </a:r>
            <a:r>
              <a:rPr lang="ru-RU" sz="6000" u="none">
                <a:solidFill>
                  <a:srgbClr val="000000"/>
                </a:solidFill>
                <a:latin typeface="Arial"/>
                <a:ea typeface="Noto Sans CJK SC"/>
                <a:cs typeface="Arial"/>
              </a:rPr>
              <a:t>t)</a:t>
            </a:r>
            <a:endParaRPr/>
          </a:p>
        </p:txBody>
      </p:sp>
      <p:sp>
        <p:nvSpPr>
          <p:cNvPr id="3" name="Subtitle 2" hidden="0"/>
          <p:cNvSpPr txBox="1">
            <a:spLocks noGrp="1"/>
          </p:cNvSpPr>
          <p:nvPr isPhoto="0" userDrawn="0">
            <p:ph type="body" hasCustomPrompt="0"/>
          </p:nvPr>
        </p:nvSpPr>
        <p:spPr bwMode="auto">
          <a:xfrm>
            <a:off x="4654506" y="4128939"/>
            <a:ext cx="6659580" cy="719954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normAutofit/>
          </a:bodyPr>
          <a:lstStyle/>
          <a:p>
            <a:pPr marL="0" marR="0" indent="0" algn="r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3200" u="none">
                <a:solidFill>
                  <a:srgbClr val="0C0C0C"/>
                </a:solidFill>
                <a:latin typeface="Arial"/>
                <a:ea typeface="Noto Sans CJK SC"/>
                <a:cs typeface="Arial"/>
              </a:rPr>
              <a:t>Кузнецов Ярослав Андреевич</a:t>
            </a:r>
            <a:endParaRPr/>
          </a:p>
        </p:txBody>
      </p:sp>
      <p:sp>
        <p:nvSpPr>
          <p:cNvPr id="4" name="" hidden="0"/>
          <p:cNvSpPr txBox="1">
            <a:spLocks noGrp="1"/>
          </p:cNvSpPr>
          <p:nvPr isPhoto="0" userDrawn="0"/>
        </p:nvSpPr>
        <p:spPr bwMode="auto">
          <a:xfrm>
            <a:off x="5968424" y="241904"/>
            <a:ext cx="6252806" cy="579203"/>
          </a:xfrm>
          <a:prstGeom prst="rect">
            <a:avLst/>
          </a:prstGeom>
          <a:noFill/>
          <a:ln>
            <a:noFill/>
          </a:ln>
          <a:effectLst/>
        </p:spPr>
        <p:txBody>
          <a:bodyPr lIns="91434" tIns="45717" rIns="91434" bIns="45717" anchor="t">
            <a:spAutoFit/>
          </a:bodyPr>
          <a:lstStyle/>
          <a:p>
            <a:pPr marL="0" marR="0" indent="0" algn="l">
              <a:defRPr/>
            </a:pPr>
            <a:r>
              <a:rPr sz="3200">
                <a:solidFill>
                  <a:srgbClr val="000000"/>
                </a:solidFill>
                <a:latin typeface="Arial"/>
                <a:cs typeface="Arial"/>
              </a:rPr>
              <a:t>РТУ </a:t>
            </a:r>
            <a:r>
              <a:rPr sz="3200">
                <a:solidFill>
                  <a:srgbClr val="000000"/>
                </a:solidFill>
                <a:latin typeface="Arial"/>
                <a:cs typeface="Arial"/>
              </a:rPr>
              <a:t>МИРЭА. </a:t>
            </a:r>
            <a:r>
              <a:rPr sz="3200">
                <a:solidFill>
                  <a:srgbClr val="000000"/>
                </a:solidFill>
                <a:latin typeface="Arial"/>
                <a:cs typeface="Arial"/>
              </a:rPr>
              <a:t>ИИТ </a:t>
            </a:r>
            <a:r>
              <a:rPr sz="3200">
                <a:solidFill>
                  <a:srgbClr val="000000"/>
                </a:solidFill>
                <a:latin typeface="Arial"/>
                <a:cs typeface="Arial"/>
              </a:rPr>
              <a:t>ИКБО-09-</a:t>
            </a:r>
            <a:r>
              <a:rPr sz="3200">
                <a:solidFill>
                  <a:srgbClr val="000000"/>
                </a:solidFill>
                <a:latin typeface="Arial"/>
                <a:cs typeface="Arial"/>
              </a:rPr>
              <a:t>22</a:t>
            </a:r>
            <a:endParaRPr/>
          </a:p>
        </p:txBody>
      </p:sp>
      <p:sp>
        <p:nvSpPr>
          <p:cNvPr id="5" name="" hidden="0"/>
          <p:cNvSpPr txBox="1">
            <a:spLocks noGrp="1"/>
          </p:cNvSpPr>
          <p:nvPr isPhoto="0" userDrawn="0"/>
        </p:nvSpPr>
        <p:spPr bwMode="auto">
          <a:xfrm>
            <a:off x="5968424" y="3291992"/>
            <a:ext cx="254863" cy="428732"/>
          </a:xfrm>
          <a:prstGeom prst="rect">
            <a:avLst/>
          </a:prstGeom>
          <a:noFill/>
          <a:ln>
            <a:noFill/>
          </a:ln>
          <a:effectLst/>
        </p:spPr>
        <p:txBody>
          <a:bodyPr lIns="91434" tIns="45717" rIns="91434" bIns="45717" anchor="t">
            <a:spAutoFit/>
          </a:bodyPr>
          <a:p>
            <a:pPr>
              <a:defRPr/>
            </a:pPr>
            <a:endParaRPr/>
          </a:p>
        </p:txBody>
      </p:sp>
      <p:sp>
        <p:nvSpPr>
          <p:cNvPr id="6" name="" hidden="0"/>
          <p:cNvSpPr txBox="1">
            <a:spLocks noGrp="1"/>
          </p:cNvSpPr>
          <p:nvPr isPhoto="0" userDrawn="0"/>
        </p:nvSpPr>
        <p:spPr bwMode="auto">
          <a:xfrm>
            <a:off x="4517715" y="6245606"/>
            <a:ext cx="3159880" cy="579203"/>
          </a:xfrm>
          <a:prstGeom prst="rect">
            <a:avLst/>
          </a:prstGeom>
          <a:noFill/>
          <a:ln>
            <a:noFill/>
          </a:ln>
          <a:effectLst/>
        </p:spPr>
        <p:txBody>
          <a:bodyPr lIns="91434" tIns="45717" rIns="91434" bIns="45717" anchor="t">
            <a:spAutoFit/>
          </a:bodyPr>
          <a:lstStyle/>
          <a:p>
            <a:pPr marL="0" marR="0" indent="0" algn="l">
              <a:defRPr/>
            </a:pPr>
            <a:r>
              <a:rPr sz="3200">
                <a:solidFill>
                  <a:srgbClr val="000000"/>
                </a:solidFill>
                <a:latin typeface="Arial"/>
                <a:cs typeface="Arial"/>
              </a:rPr>
              <a:t>г.Москва </a:t>
            </a:r>
            <a:r>
              <a:rPr sz="3200">
                <a:solidFill>
                  <a:srgbClr val="000000"/>
                </a:solidFill>
                <a:latin typeface="Arial"/>
                <a:cs typeface="Arial"/>
              </a:rPr>
              <a:t>2022г.</a:t>
            </a:r>
            <a:endParaRPr/>
          </a:p>
        </p:txBody>
      </p:sp>
      <p:pic>
        <p:nvPicPr>
          <p:cNvPr id="7" name="" hidden="0"/>
          <p:cNvPicPr/>
          <p:nvPr isPhoto="0" userDrawn="0"/>
        </p:nvPicPr>
        <p:blipFill>
          <a:blip r:embed="rId2"/>
          <a:stretch/>
        </p:blipFill>
        <p:spPr bwMode="auto">
          <a:xfrm>
            <a:off x="150110" y="119872"/>
            <a:ext cx="2127106" cy="2127106"/>
          </a:xfrm>
          <a:prstGeom prst="rect">
            <a:avLst/>
          </a:prstGeom>
          <a:ln>
            <a:noFill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Slide_2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 txBox="1">
            <a:spLocks noGrp="1"/>
          </p:cNvSpPr>
          <p:nvPr isPhoto="0" userDrawn="0">
            <p:ph type="title" hasCustomPrompt="0"/>
          </p:nvPr>
        </p:nvSpPr>
        <p:spPr bwMode="auto">
          <a:xfrm>
            <a:off x="609441" y="274662"/>
            <a:ext cx="10972108" cy="1142928"/>
          </a:xfrm>
          <a:prstGeom prst="rect">
            <a:avLst/>
          </a:prstGeom>
          <a:noFill/>
          <a:ln>
            <a:noFill/>
          </a:ln>
          <a:effectLst/>
        </p:spPr>
        <p:txBody>
          <a:bodyPr lIns="91434" tIns="45717" rIns="91434" bIns="45717" anchor="ctr"/>
          <a:lstStyle/>
          <a:p>
            <a:pPr marL="0" marR="0" indent="0" algn="r">
              <a:spcBef>
                <a:spcPts val="0"/>
              </a:spcBef>
              <a:spcAft>
                <a:spcPts val="0"/>
              </a:spcAft>
              <a:defRPr/>
            </a:pPr>
            <a:r>
              <a:rPr sz="4400" u="none">
                <a:solidFill>
                  <a:srgbClr val="595959"/>
                </a:solidFill>
                <a:latin typeface="Arial"/>
                <a:ea typeface="Noto Sans CJK SC"/>
                <a:cs typeface="Arial"/>
              </a:rPr>
              <a:t>Истори</a:t>
            </a:r>
            <a:r>
              <a:rPr sz="4400" u="none">
                <a:solidFill>
                  <a:srgbClr val="595959"/>
                </a:solidFill>
                <a:latin typeface="Arial"/>
                <a:ea typeface="Noto Sans CJK SC"/>
                <a:cs typeface="Arial"/>
              </a:rPr>
              <a:t>я</a:t>
            </a:r>
            <a:endParaRPr/>
          </a:p>
        </p:txBody>
      </p:sp>
      <p:sp>
        <p:nvSpPr>
          <p:cNvPr id="3" name="Объект 2" hidden="0"/>
          <p:cNvSpPr txBox="1">
            <a:spLocks noGrp="1"/>
          </p:cNvSpPr>
          <p:nvPr isPhoto="0" userDrawn="0">
            <p:ph type="body" hasCustomPrompt="0"/>
          </p:nvPr>
        </p:nvSpPr>
        <p:spPr bwMode="auto">
          <a:xfrm>
            <a:off x="4254931" y="1600099"/>
            <a:ext cx="7329138" cy="4524914"/>
          </a:xfrm>
          <a:prstGeom prst="rect">
            <a:avLst/>
          </a:prstGeom>
          <a:noFill/>
          <a:ln>
            <a:noFill/>
          </a:ln>
          <a:effectLst/>
        </p:spPr>
        <p:txBody>
          <a:bodyPr lIns="91434" tIns="45717" rIns="91434" bIns="45717">
            <a:normAutofit/>
          </a:bodyPr>
          <a:lstStyle/>
          <a:p>
            <a:pPr marL="438080" lvl="0" indent="-438080" algn="l"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sz="3200" u="none">
                <a:solidFill>
                  <a:srgbClr val="3F3F3F"/>
                </a:solidFill>
                <a:latin typeface="Arial"/>
                <a:ea typeface="Noto Sans CJK SC"/>
                <a:cs typeface="Arial"/>
              </a:rPr>
              <a:t>А</a:t>
            </a:r>
            <a:r>
              <a:rPr lang="en-US" sz="3200" u="none">
                <a:solidFill>
                  <a:srgbClr val="3F3F3F"/>
                </a:solidFill>
                <a:latin typeface="Arial"/>
                <a:ea typeface="Arial"/>
                <a:cs typeface="Arial"/>
              </a:rPr>
              <a:t>лгоритм разработан учёным Национального Института Стандартов и Технологий (США) Паулем Е. Блеком в 2001г.</a:t>
            </a:r>
            <a:endParaRPr lang="en-US" sz="3200" u="none">
              <a:solidFill>
                <a:srgbClr val="3F3F3F"/>
              </a:solidFill>
              <a:latin typeface="Arial"/>
              <a:ea typeface="Arial"/>
              <a:cs typeface="Arial"/>
            </a:endParaRPr>
          </a:p>
          <a:p>
            <a:pPr marL="438080" lvl="0" indent="-438080" algn="l"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sz="3200" u="none">
                <a:solidFill>
                  <a:srgbClr val="3F3F3F"/>
                </a:solidFill>
                <a:latin typeface="Arial"/>
                <a:ea typeface="Noto Sans CJK SC"/>
                <a:cs typeface="Arial"/>
              </a:rPr>
              <a:t>С</a:t>
            </a:r>
            <a:r>
              <a:rPr lang="en-US" sz="3200" u="none">
                <a:solidFill>
                  <a:srgbClr val="3F3F3F"/>
                </a:solidFill>
                <a:latin typeface="Arial"/>
                <a:ea typeface="Arial"/>
                <a:cs typeface="Arial"/>
              </a:rPr>
              <a:t>ортировка создана чисто в академических целях и не несёт практического смысла.</a:t>
            </a:r>
            <a:endParaRPr lang="en-US" sz="3200" u="none">
              <a:solidFill>
                <a:srgbClr val="3F3F3F"/>
              </a:solidFill>
              <a:latin typeface="Arial"/>
              <a:ea typeface="Arial"/>
              <a:cs typeface="Arial"/>
            </a:endParaRPr>
          </a:p>
        </p:txBody>
      </p:sp>
      <p:pic>
        <p:nvPicPr>
          <p:cNvPr id="4" name="" hidden="0"/>
          <p:cNvPicPr/>
          <p:nvPr isPhoto="0" userDrawn="0"/>
        </p:nvPicPr>
        <p:blipFill>
          <a:blip r:embed="rId2"/>
          <a:stretch/>
        </p:blipFill>
        <p:spPr bwMode="auto">
          <a:xfrm>
            <a:off x="326859" y="1276119"/>
            <a:ext cx="3830158" cy="5360062"/>
          </a:xfrm>
          <a:prstGeom prst="rect">
            <a:avLst/>
          </a:prstGeom>
          <a:ln>
            <a:noFill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Slide_3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 txBox="1">
            <a:spLocks noGrp="1"/>
          </p:cNvSpPr>
          <p:nvPr isPhoto="0" userDrawn="0">
            <p:ph type="title" hasCustomPrompt="0"/>
          </p:nvPr>
        </p:nvSpPr>
        <p:spPr bwMode="auto">
          <a:xfrm>
            <a:off x="609441" y="274662"/>
            <a:ext cx="11220493" cy="666678"/>
          </a:xfrm>
          <a:prstGeom prst="rect">
            <a:avLst/>
          </a:prstGeom>
          <a:noFill/>
          <a:ln>
            <a:noFill/>
          </a:ln>
          <a:effectLst/>
        </p:spPr>
        <p:txBody>
          <a:bodyPr lIns="91434" tIns="45717" rIns="91434" bIns="45717" anchor="ctr"/>
          <a:lstStyle/>
          <a:p>
            <a:pPr marL="0" marR="0" indent="0" algn="r">
              <a:spcBef>
                <a:spcPts val="0"/>
              </a:spcBef>
              <a:spcAft>
                <a:spcPts val="0"/>
              </a:spcAft>
              <a:defRPr/>
            </a:pPr>
            <a:r>
              <a:rPr sz="4400" u="none">
                <a:solidFill>
                  <a:srgbClr val="595959"/>
                </a:solidFill>
                <a:latin typeface="Arial"/>
                <a:ea typeface="Noto Sans CJK SC"/>
                <a:cs typeface="Arial"/>
              </a:rPr>
              <a:t>Алгори</a:t>
            </a:r>
            <a:r>
              <a:rPr sz="4400" u="none">
                <a:solidFill>
                  <a:srgbClr val="595959"/>
                </a:solidFill>
                <a:latin typeface="Arial"/>
                <a:ea typeface="Noto Sans CJK SC"/>
                <a:cs typeface="Arial"/>
              </a:rPr>
              <a:t>тм</a:t>
            </a:r>
            <a:endParaRPr/>
          </a:p>
        </p:txBody>
      </p:sp>
      <p:sp>
        <p:nvSpPr>
          <p:cNvPr id="3" name="Объект 2" hidden="0"/>
          <p:cNvSpPr txBox="1">
            <a:spLocks noGrp="1"/>
          </p:cNvSpPr>
          <p:nvPr isPhoto="0" userDrawn="0">
            <p:ph type="body" hasCustomPrompt="0"/>
          </p:nvPr>
        </p:nvSpPr>
        <p:spPr bwMode="auto">
          <a:xfrm>
            <a:off x="4812896" y="1017295"/>
            <a:ext cx="6767573" cy="5338463"/>
          </a:xfrm>
          <a:prstGeom prst="rect">
            <a:avLst/>
          </a:prstGeom>
          <a:noFill/>
          <a:ln>
            <a:noFill/>
          </a:ln>
          <a:effectLst/>
        </p:spPr>
        <p:txBody>
          <a:bodyPr lIns="91434" tIns="45717" rIns="91434" bIns="45717">
            <a:normAutofit/>
          </a:bodyPr>
          <a:lstStyle/>
          <a:p>
            <a:pPr marL="438080" lvl="0" indent="-438080" algn="l"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ru-RU" sz="3200" u="none">
                <a:solidFill>
                  <a:srgbClr val="3F3F3F"/>
                </a:solidFill>
                <a:latin typeface="Arial"/>
                <a:ea typeface="Noto Sans CJK SC"/>
                <a:cs typeface="Arial"/>
              </a:rPr>
              <a:t>Взгляд со стороны комбинаторики.</a:t>
            </a:r>
            <a:endParaRPr lang="ru-RU" sz="3200" u="none">
              <a:solidFill>
                <a:srgbClr val="3F3F3F"/>
              </a:solidFill>
              <a:latin typeface="Arial"/>
              <a:ea typeface="Noto Sans CJK SC"/>
              <a:cs typeface="Arial"/>
            </a:endParaRPr>
          </a:p>
          <a:p>
            <a:pPr marL="438080" lvl="0" indent="-438080" algn="l"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ru-RU" sz="3200" u="none">
                <a:solidFill>
                  <a:srgbClr val="3F3F3F"/>
                </a:solidFill>
                <a:latin typeface="Arial"/>
                <a:ea typeface="Noto Sans CJK SC"/>
                <a:cs typeface="Arial"/>
              </a:rPr>
              <a:t>Алгоритм этой сортировки предельно прост. Нужно перебирать все возможные варианты перестановок пока не попадётся отсортированная.</a:t>
            </a:r>
            <a:endParaRPr lang="ru-RU" sz="3200" u="none">
              <a:solidFill>
                <a:srgbClr val="3F3F3F"/>
              </a:solidFill>
              <a:latin typeface="Arial"/>
              <a:ea typeface="Noto Sans CJK SC"/>
              <a:cs typeface="Arial"/>
            </a:endParaRPr>
          </a:p>
          <a:p>
            <a:pPr marL="438080" lvl="0" indent="-438080" algn="l"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ru-RU" sz="3200" u="none">
                <a:solidFill>
                  <a:srgbClr val="3F3F3F"/>
                </a:solidFill>
                <a:latin typeface="Arial"/>
                <a:ea typeface="Noto Sans CJK SC"/>
                <a:cs typeface="Arial"/>
              </a:rPr>
              <a:t>В лучшем случае сложность алгоритма O(n), а в худшем</a:t>
            </a:r>
            <a:endParaRPr/>
          </a:p>
          <a:p>
            <a:pPr marL="0" marR="0" indent="0" algn="l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3200" u="none">
                <a:solidFill>
                  <a:srgbClr val="3F3F3F"/>
                </a:solidFill>
                <a:latin typeface="Arial"/>
                <a:ea typeface="Noto Sans CJK SC"/>
                <a:cs typeface="Arial"/>
              </a:rPr>
              <a:t>   </a:t>
            </a:r>
            <a:r>
              <a:rPr lang="ru-RU" sz="3200" u="none">
                <a:solidFill>
                  <a:srgbClr val="3F3F3F"/>
                </a:solidFill>
                <a:latin typeface="Arial"/>
                <a:ea typeface="Noto Sans CJK SC"/>
                <a:cs typeface="Arial"/>
              </a:rPr>
              <a:t>O(n * n!)</a:t>
            </a:r>
            <a:endParaRPr/>
          </a:p>
          <a:p>
            <a:pPr marL="343058" marR="0" indent="-343057" algn="l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4" name="" hidden="0"/>
          <p:cNvSpPr txBox="1">
            <a:spLocks noGrp="1"/>
          </p:cNvSpPr>
          <p:nvPr isPhoto="0" userDrawn="0"/>
        </p:nvSpPr>
        <p:spPr bwMode="auto">
          <a:xfrm>
            <a:off x="7563123" y="6990759"/>
            <a:ext cx="379416" cy="428732"/>
          </a:xfrm>
          <a:prstGeom prst="rect">
            <a:avLst/>
          </a:prstGeom>
          <a:noFill/>
          <a:ln>
            <a:noFill/>
          </a:ln>
          <a:effectLst/>
        </p:spPr>
        <p:txBody>
          <a:bodyPr lIns="91434" tIns="45717" rIns="91434" bIns="45717" anchor="t">
            <a:spAutoFit/>
          </a:bodyPr>
          <a:p>
            <a:pPr>
              <a:defRPr/>
            </a:pPr>
            <a:endParaRPr/>
          </a:p>
        </p:txBody>
      </p:sp>
      <p:pic>
        <p:nvPicPr>
          <p:cNvPr id="5" name="" hidden="0"/>
          <p:cNvPicPr/>
          <p:nvPr isPhoto="0" userDrawn="0"/>
        </p:nvPicPr>
        <p:blipFill>
          <a:blip r:embed="rId2"/>
          <a:stretch/>
        </p:blipFill>
        <p:spPr bwMode="auto">
          <a:xfrm>
            <a:off x="240104" y="941340"/>
            <a:ext cx="4571712" cy="5050481"/>
          </a:xfrm>
          <a:prstGeom prst="rect">
            <a:avLst/>
          </a:prstGeom>
          <a:ln>
            <a:noFill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Slide_5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place_holder" hidden="0"/>
          <p:cNvSpPr txBox="1">
            <a:spLocks noGrp="1"/>
          </p:cNvSpPr>
          <p:nvPr isPhoto="0" userDrawn="0">
            <p:ph type="title" hasCustomPrompt="0"/>
          </p:nvPr>
        </p:nvSpPr>
        <p:spPr bwMode="auto">
          <a:xfrm>
            <a:off x="6526388" y="180708"/>
            <a:ext cx="5622845" cy="1142928"/>
          </a:xfrm>
          <a:prstGeom prst="rect">
            <a:avLst/>
          </a:prstGeom>
          <a:noFill/>
          <a:ln>
            <a:noFill/>
          </a:ln>
          <a:effectLst/>
        </p:spPr>
        <p:txBody>
          <a:bodyPr lIns="91434" tIns="45717" rIns="91434" bIns="45717" anchor="ctr"/>
          <a:lstStyle/>
          <a:p>
            <a:pPr algn="ctr">
              <a:defRPr/>
            </a:pPr>
            <a:r>
              <a:rPr sz="4400" u="none">
                <a:latin typeface="Liberation Sans"/>
                <a:ea typeface="Noto Sans CJK SC"/>
                <a:cs typeface="Lohit Devanagari"/>
              </a:rPr>
              <a:t>Реализ</a:t>
            </a:r>
            <a:r>
              <a:rPr sz="4400" u="none">
                <a:latin typeface="Liberation Sans"/>
                <a:ea typeface="Noto Sans CJK SC"/>
                <a:cs typeface="Lohit Devanagari"/>
              </a:rPr>
              <a:t>ация </a:t>
            </a:r>
            <a:r>
              <a:rPr sz="4400" u="none">
                <a:latin typeface="Liberation Sans"/>
                <a:ea typeface="Noto Sans CJK SC"/>
                <a:cs typeface="Lohit Devanagari"/>
              </a:rPr>
              <a:t>на C++</a:t>
            </a:r>
            <a:endParaRPr/>
          </a:p>
        </p:txBody>
      </p:sp>
      <p:sp>
        <p:nvSpPr>
          <p:cNvPr id="3" name="place_holder" hidden="0"/>
          <p:cNvSpPr txBox="1">
            <a:spLocks noGrp="1"/>
          </p:cNvSpPr>
          <p:nvPr isPhoto="0" userDrawn="0">
            <p:ph type="body" hasCustomPrompt="0"/>
          </p:nvPr>
        </p:nvSpPr>
        <p:spPr bwMode="auto">
          <a:xfrm>
            <a:off x="4564512" y="1187565"/>
            <a:ext cx="7581122" cy="5219671"/>
          </a:xfrm>
          <a:prstGeom prst="rect">
            <a:avLst/>
          </a:prstGeom>
          <a:noFill/>
          <a:ln>
            <a:noFill/>
          </a:ln>
          <a:effectLst/>
        </p:spPr>
        <p:txBody>
          <a:bodyPr lIns="91434" tIns="45717" rIns="91434" bIns="45717">
            <a:normAutofit/>
          </a:bodyPr>
          <a:lstStyle/>
          <a:p>
            <a:pPr>
              <a:defRPr/>
            </a:pPr>
            <a:r>
              <a:rPr sz="1600" b="1" u="none">
                <a:solidFill>
                  <a:srgbClr val="000080"/>
                </a:solidFill>
                <a:latin typeface="Consolas"/>
                <a:ea typeface="Noto Sans CJK SC"/>
                <a:cs typeface="Consolas"/>
              </a:rPr>
              <a:t>void</a:t>
            </a:r>
            <a:r>
              <a:rPr sz="1600" u="none">
                <a:solidFill>
                  <a:srgbClr val="000000"/>
                </a:solidFill>
                <a:latin typeface="Consolas"/>
                <a:ea typeface="Noto Sans CJK SC"/>
                <a:cs typeface="Consolas"/>
              </a:rPr>
              <a:t> print_vector (std::vector&lt;</a:t>
            </a:r>
            <a:r>
              <a:rPr sz="1600" b="1" u="none">
                <a:solidFill>
                  <a:srgbClr val="000080"/>
                </a:solidFill>
                <a:latin typeface="Consolas"/>
                <a:ea typeface="Noto Sans CJK SC"/>
                <a:cs typeface="Consolas"/>
              </a:rPr>
              <a:t>int_fast32_t</a:t>
            </a:r>
            <a:r>
              <a:rPr sz="1600" u="none">
                <a:solidFill>
                  <a:srgbClr val="000000"/>
                </a:solidFill>
                <a:latin typeface="Consolas"/>
                <a:ea typeface="Noto Sans CJK SC"/>
                <a:cs typeface="Consolas"/>
              </a:rPr>
              <a:t>&gt; &amp;data) {</a:t>
            </a:r>
            <a:endParaRPr/>
          </a:p>
          <a:p>
            <a:pPr>
              <a:defRPr/>
            </a:pPr>
            <a:r>
              <a:rPr sz="1600" u="none">
                <a:solidFill>
                  <a:srgbClr val="000000"/>
                </a:solidFill>
                <a:latin typeface="Consolas"/>
                <a:ea typeface="Noto Sans CJK SC"/>
                <a:cs typeface="Consolas"/>
              </a:rPr>
              <a:t>    </a:t>
            </a:r>
            <a:r>
              <a:rPr sz="1600" b="1" u="none">
                <a:solidFill>
                  <a:srgbClr val="000080"/>
                </a:solidFill>
                <a:latin typeface="Consolas"/>
                <a:ea typeface="Noto Sans CJK SC"/>
                <a:cs typeface="Consolas"/>
              </a:rPr>
              <a:t>for</a:t>
            </a:r>
            <a:r>
              <a:rPr sz="1600" u="none">
                <a:solidFill>
                  <a:srgbClr val="000000"/>
                </a:solidFill>
                <a:latin typeface="Consolas"/>
                <a:ea typeface="Noto Sans CJK SC"/>
                <a:cs typeface="Consolas"/>
              </a:rPr>
              <a:t> (</a:t>
            </a:r>
            <a:r>
              <a:rPr sz="1600" b="1" u="none">
                <a:solidFill>
                  <a:srgbClr val="000080"/>
                </a:solidFill>
                <a:latin typeface="Consolas"/>
                <a:ea typeface="Noto Sans CJK SC"/>
                <a:cs typeface="Consolas"/>
              </a:rPr>
              <a:t>int_fast32_t</a:t>
            </a:r>
            <a:r>
              <a:rPr sz="1600" u="none">
                <a:solidFill>
                  <a:srgbClr val="000000"/>
                </a:solidFill>
                <a:latin typeface="Consolas"/>
                <a:ea typeface="Noto Sans CJK SC"/>
                <a:cs typeface="Consolas"/>
              </a:rPr>
              <a:t> i : data){</a:t>
            </a:r>
            <a:endParaRPr/>
          </a:p>
          <a:p>
            <a:pPr>
              <a:defRPr/>
            </a:pPr>
            <a:r>
              <a:rPr sz="1600" u="none">
                <a:solidFill>
                  <a:srgbClr val="000000"/>
                </a:solidFill>
                <a:latin typeface="Consolas"/>
                <a:ea typeface="Noto Sans CJK SC"/>
                <a:cs typeface="Consolas"/>
              </a:rPr>
              <a:t>        </a:t>
            </a:r>
            <a:r>
              <a:rPr sz="1600" u="none">
                <a:solidFill>
                  <a:srgbClr val="000000"/>
                </a:solidFill>
                <a:latin typeface="Consolas"/>
                <a:ea typeface="Noto Sans CJK SC"/>
                <a:cs typeface="Consolas"/>
              </a:rPr>
              <a:t>std::cout &lt;&lt; std::to_string((</a:t>
            </a:r>
            <a:r>
              <a:rPr sz="1600" b="1" u="none">
                <a:solidFill>
                  <a:srgbClr val="000080"/>
                </a:solidFill>
                <a:latin typeface="Consolas"/>
                <a:ea typeface="Noto Sans CJK SC"/>
                <a:cs typeface="Consolas"/>
              </a:rPr>
              <a:t>int</a:t>
            </a:r>
            <a:r>
              <a:rPr sz="1600" u="none">
                <a:solidFill>
                  <a:srgbClr val="000000"/>
                </a:solidFill>
                <a:latin typeface="Consolas"/>
                <a:ea typeface="Noto Sans CJK SC"/>
                <a:cs typeface="Consolas"/>
              </a:rPr>
              <a:t>)i) &lt;&lt; </a:t>
            </a:r>
            <a:r>
              <a:rPr sz="1600" b="1" u="none">
                <a:solidFill>
                  <a:srgbClr val="008000"/>
                </a:solidFill>
                <a:latin typeface="Consolas"/>
                <a:ea typeface="Noto Sans CJK SC"/>
                <a:cs typeface="Consolas"/>
              </a:rPr>
              <a:t>“ “</a:t>
            </a:r>
            <a:r>
              <a:rPr sz="1600" u="none">
                <a:solidFill>
                  <a:srgbClr val="000000"/>
                </a:solidFill>
                <a:latin typeface="Consolas"/>
                <a:ea typeface="Noto Sans CJK SC"/>
                <a:cs typeface="Consolas"/>
              </a:rPr>
              <a:t>;</a:t>
            </a:r>
            <a:endParaRPr/>
          </a:p>
          <a:p>
            <a:pPr>
              <a:defRPr/>
            </a:pPr>
            <a:r>
              <a:rPr sz="1600" u="none">
                <a:solidFill>
                  <a:srgbClr val="000000"/>
                </a:solidFill>
                <a:latin typeface="Consolas"/>
                <a:ea typeface="Noto Sans CJK SC"/>
                <a:cs typeface="Consolas"/>
              </a:rPr>
              <a:t>    </a:t>
            </a:r>
            <a:r>
              <a:rPr sz="1600" u="none">
                <a:solidFill>
                  <a:srgbClr val="000000"/>
                </a:solidFill>
                <a:latin typeface="Consolas"/>
                <a:ea typeface="Noto Sans CJK SC"/>
                <a:cs typeface="Consolas"/>
              </a:rPr>
              <a:t>}</a:t>
            </a:r>
            <a:endParaRPr/>
          </a:p>
          <a:p>
            <a:pPr>
              <a:defRPr/>
            </a:pPr>
            <a:r>
              <a:rPr sz="1600" u="none">
                <a:solidFill>
                  <a:srgbClr val="000000"/>
                </a:solidFill>
                <a:latin typeface="Consolas"/>
                <a:ea typeface="Noto Sans CJK SC"/>
                <a:cs typeface="Consolas"/>
              </a:rPr>
              <a:t>    </a:t>
            </a:r>
            <a:r>
              <a:rPr sz="1600" u="none">
                <a:solidFill>
                  <a:srgbClr val="000000"/>
                </a:solidFill>
                <a:latin typeface="Consolas"/>
                <a:ea typeface="Noto Sans CJK SC"/>
                <a:cs typeface="Consolas"/>
              </a:rPr>
              <a:t>std::cout &lt;&lt; std::endl;</a:t>
            </a:r>
            <a:endParaRPr/>
          </a:p>
          <a:p>
            <a:pPr>
              <a:defRPr/>
            </a:pPr>
            <a:r>
              <a:rPr sz="1600" u="none">
                <a:solidFill>
                  <a:srgbClr val="000000"/>
                </a:solidFill>
                <a:latin typeface="Consolas"/>
                <a:ea typeface="Noto Sans CJK SC"/>
                <a:cs typeface="Consolas"/>
              </a:rPr>
              <a:t> </a:t>
            </a:r>
            <a:endParaRPr/>
          </a:p>
          <a:p>
            <a:pPr>
              <a:defRPr/>
            </a:pPr>
            <a:r>
              <a:rPr sz="1600" u="none">
                <a:solidFill>
                  <a:srgbClr val="000000"/>
                </a:solidFill>
                <a:latin typeface="Consolas"/>
                <a:ea typeface="Noto Sans CJK SC"/>
                <a:cs typeface="Consolas"/>
              </a:rPr>
              <a:t>}</a:t>
            </a:r>
            <a:endParaRPr/>
          </a:p>
          <a:p>
            <a:pPr>
              <a:defRPr/>
            </a:pPr>
            <a:r>
              <a:rPr sz="1600" u="none">
                <a:solidFill>
                  <a:srgbClr val="000000"/>
                </a:solidFill>
                <a:latin typeface="Consolas"/>
                <a:ea typeface="Noto Sans CJK SC"/>
                <a:cs typeface="Consolas"/>
              </a:rPr>
              <a:t> </a:t>
            </a:r>
            <a:endParaRPr/>
          </a:p>
          <a:p>
            <a:pPr>
              <a:defRPr/>
            </a:pPr>
            <a:r>
              <a:rPr sz="1600" u="none">
                <a:solidFill>
                  <a:srgbClr val="000000"/>
                </a:solidFill>
                <a:latin typeface="Consolas"/>
                <a:ea typeface="Noto Sans CJK SC"/>
                <a:cs typeface="Consolas"/>
              </a:rPr>
              <a:t> </a:t>
            </a:r>
            <a:endParaRPr/>
          </a:p>
          <a:p>
            <a:pPr>
              <a:defRPr/>
            </a:pPr>
            <a:r>
              <a:rPr sz="1600" b="1" u="none">
                <a:solidFill>
                  <a:srgbClr val="000080"/>
                </a:solidFill>
                <a:latin typeface="Consolas"/>
                <a:ea typeface="Noto Sans CJK SC"/>
                <a:cs typeface="Consolas"/>
              </a:rPr>
              <a:t>int_fast32_t</a:t>
            </a:r>
            <a:r>
              <a:rPr sz="1600" u="none">
                <a:solidFill>
                  <a:srgbClr val="000000"/>
                </a:solidFill>
                <a:latin typeface="Consolas"/>
                <a:ea typeface="Noto Sans CJK SC"/>
                <a:cs typeface="Consolas"/>
              </a:rPr>
              <a:t> pop_item(</a:t>
            </a:r>
            <a:r>
              <a:rPr sz="1600" b="1" u="none">
                <a:solidFill>
                  <a:srgbClr val="000080"/>
                </a:solidFill>
                <a:latin typeface="Consolas"/>
                <a:ea typeface="Noto Sans CJK SC"/>
                <a:cs typeface="Consolas"/>
              </a:rPr>
              <a:t>int_fast32_t</a:t>
            </a:r>
            <a:r>
              <a:rPr sz="1600" u="none">
                <a:solidFill>
                  <a:srgbClr val="000000"/>
                </a:solidFill>
                <a:latin typeface="Consolas"/>
                <a:ea typeface="Noto Sans CJK SC"/>
                <a:cs typeface="Consolas"/>
              </a:rPr>
              <a:t> index, std::vector&lt;</a:t>
            </a:r>
            <a:r>
              <a:rPr sz="1600" b="1" u="none">
                <a:solidFill>
                  <a:srgbClr val="000080"/>
                </a:solidFill>
                <a:latin typeface="Consolas"/>
                <a:ea typeface="Noto Sans CJK SC"/>
                <a:cs typeface="Consolas"/>
              </a:rPr>
              <a:t>int_fast32_t</a:t>
            </a:r>
            <a:r>
              <a:rPr sz="1600" u="none">
                <a:solidFill>
                  <a:srgbClr val="000000"/>
                </a:solidFill>
                <a:latin typeface="Consolas"/>
                <a:ea typeface="Noto Sans CJK SC"/>
                <a:cs typeface="Consolas"/>
              </a:rPr>
              <a:t>&gt; &amp;data){</a:t>
            </a:r>
            <a:endParaRPr/>
          </a:p>
          <a:p>
            <a:pPr>
              <a:defRPr/>
            </a:pPr>
            <a:r>
              <a:rPr sz="1600" u="none">
                <a:solidFill>
                  <a:srgbClr val="000000"/>
                </a:solidFill>
                <a:latin typeface="Consolas"/>
                <a:ea typeface="Noto Sans CJK SC"/>
                <a:cs typeface="Consolas"/>
              </a:rPr>
              <a:t>    </a:t>
            </a:r>
            <a:r>
              <a:rPr sz="1600" b="1" u="none">
                <a:solidFill>
                  <a:srgbClr val="000080"/>
                </a:solidFill>
                <a:latin typeface="Consolas"/>
                <a:ea typeface="Noto Sans CJK SC"/>
                <a:cs typeface="Consolas"/>
              </a:rPr>
              <a:t>int_fast32_t</a:t>
            </a:r>
            <a:r>
              <a:rPr sz="1600" u="none">
                <a:solidFill>
                  <a:srgbClr val="000000"/>
                </a:solidFill>
                <a:latin typeface="Consolas"/>
                <a:ea typeface="Noto Sans CJK SC"/>
                <a:cs typeface="Consolas"/>
              </a:rPr>
              <a:t> result = data[index];</a:t>
            </a:r>
            <a:endParaRPr/>
          </a:p>
          <a:p>
            <a:pPr>
              <a:defRPr/>
            </a:pPr>
            <a:r>
              <a:rPr sz="1600" u="none">
                <a:solidFill>
                  <a:srgbClr val="000000"/>
                </a:solidFill>
                <a:latin typeface="Consolas"/>
                <a:ea typeface="Noto Sans CJK SC"/>
                <a:cs typeface="Consolas"/>
              </a:rPr>
              <a:t>    </a:t>
            </a:r>
            <a:r>
              <a:rPr sz="1600" u="none">
                <a:solidFill>
                  <a:srgbClr val="000000"/>
                </a:solidFill>
                <a:latin typeface="Consolas"/>
                <a:ea typeface="Noto Sans CJK SC"/>
                <a:cs typeface="Consolas"/>
              </a:rPr>
              <a:t>data.erase(data.begin() + index);</a:t>
            </a:r>
            <a:endParaRPr/>
          </a:p>
          <a:p>
            <a:pPr>
              <a:defRPr/>
            </a:pPr>
            <a:r>
              <a:rPr sz="1600" u="none">
                <a:solidFill>
                  <a:srgbClr val="000000"/>
                </a:solidFill>
                <a:latin typeface="Consolas"/>
                <a:ea typeface="Noto Sans CJK SC"/>
                <a:cs typeface="Consolas"/>
              </a:rPr>
              <a:t>    </a:t>
            </a:r>
            <a:r>
              <a:rPr sz="1600" b="1" u="none">
                <a:solidFill>
                  <a:srgbClr val="000080"/>
                </a:solidFill>
                <a:latin typeface="Consolas"/>
                <a:ea typeface="Noto Sans CJK SC"/>
                <a:cs typeface="Consolas"/>
              </a:rPr>
              <a:t>return</a:t>
            </a:r>
            <a:r>
              <a:rPr sz="1600" u="none">
                <a:solidFill>
                  <a:srgbClr val="000000"/>
                </a:solidFill>
                <a:latin typeface="Consolas"/>
                <a:ea typeface="Noto Sans CJK SC"/>
                <a:cs typeface="Consolas"/>
              </a:rPr>
              <a:t> result;</a:t>
            </a:r>
            <a:endParaRPr/>
          </a:p>
          <a:p>
            <a:pPr>
              <a:defRPr/>
            </a:pPr>
            <a:r>
              <a:rPr sz="1600" u="none">
                <a:solidFill>
                  <a:srgbClr val="000000"/>
                </a:solidFill>
                <a:latin typeface="Consolas"/>
                <a:ea typeface="Noto Sans CJK SC"/>
                <a:cs typeface="Consolas"/>
              </a:rPr>
              <a:t>}</a:t>
            </a:r>
            <a:endParaRPr/>
          </a:p>
          <a:p>
            <a:pPr>
              <a:defRPr/>
            </a:pPr>
            <a:r>
              <a:rPr sz="1600" u="none">
                <a:solidFill>
                  <a:srgbClr val="000000"/>
                </a:solidFill>
                <a:latin typeface="Consolas"/>
                <a:ea typeface="Noto Sans CJK SC"/>
                <a:cs typeface="Consolas"/>
              </a:rPr>
              <a:t> </a:t>
            </a:r>
            <a:endParaRPr/>
          </a:p>
          <a:p>
            <a:pPr>
              <a:defRPr/>
            </a:pPr>
            <a:r>
              <a:rPr sz="1600" b="1" u="none">
                <a:solidFill>
                  <a:srgbClr val="000080"/>
                </a:solidFill>
                <a:latin typeface="Consolas"/>
                <a:ea typeface="Noto Sans CJK SC"/>
                <a:cs typeface="Consolas"/>
              </a:rPr>
              <a:t>bool</a:t>
            </a:r>
            <a:r>
              <a:rPr sz="1600" u="none">
                <a:solidFill>
                  <a:srgbClr val="000000"/>
                </a:solidFill>
                <a:latin typeface="Consolas"/>
                <a:ea typeface="Noto Sans CJK SC"/>
                <a:cs typeface="Consolas"/>
              </a:rPr>
              <a:t> is_sorted(std::vector&lt;</a:t>
            </a:r>
            <a:r>
              <a:rPr sz="1600" b="1" u="none">
                <a:solidFill>
                  <a:srgbClr val="000080"/>
                </a:solidFill>
                <a:latin typeface="Consolas"/>
                <a:ea typeface="Noto Sans CJK SC"/>
                <a:cs typeface="Consolas"/>
              </a:rPr>
              <a:t>int_fast32_t</a:t>
            </a:r>
            <a:r>
              <a:rPr sz="1600" u="none">
                <a:solidFill>
                  <a:srgbClr val="000000"/>
                </a:solidFill>
                <a:latin typeface="Consolas"/>
                <a:ea typeface="Noto Sans CJK SC"/>
                <a:cs typeface="Consolas"/>
              </a:rPr>
              <a:t>&gt; &amp;data){</a:t>
            </a:r>
            <a:endParaRPr/>
          </a:p>
          <a:p>
            <a:pPr>
              <a:defRPr/>
            </a:pPr>
            <a:r>
              <a:rPr sz="1600" u="none">
                <a:solidFill>
                  <a:srgbClr val="000000"/>
                </a:solidFill>
                <a:latin typeface="Consolas"/>
                <a:ea typeface="Noto Sans CJK SC"/>
                <a:cs typeface="Consolas"/>
              </a:rPr>
              <a:t>    </a:t>
            </a:r>
            <a:r>
              <a:rPr sz="1600" b="1" u="none">
                <a:solidFill>
                  <a:srgbClr val="000080"/>
                </a:solidFill>
                <a:latin typeface="Consolas"/>
                <a:ea typeface="Noto Sans CJK SC"/>
                <a:cs typeface="Consolas"/>
              </a:rPr>
              <a:t>for</a:t>
            </a:r>
            <a:r>
              <a:rPr sz="1600" u="none">
                <a:solidFill>
                  <a:srgbClr val="000000"/>
                </a:solidFill>
                <a:latin typeface="Consolas"/>
                <a:ea typeface="Noto Sans CJK SC"/>
                <a:cs typeface="Consolas"/>
              </a:rPr>
              <a:t>(</a:t>
            </a:r>
            <a:r>
              <a:rPr sz="1600" b="1" u="none">
                <a:solidFill>
                  <a:srgbClr val="000080"/>
                </a:solidFill>
                <a:latin typeface="Consolas"/>
                <a:ea typeface="Noto Sans CJK SC"/>
                <a:cs typeface="Consolas"/>
              </a:rPr>
              <a:t>int_fast32_t</a:t>
            </a:r>
            <a:r>
              <a:rPr sz="1600" u="none">
                <a:solidFill>
                  <a:srgbClr val="000000"/>
                </a:solidFill>
                <a:latin typeface="Consolas"/>
                <a:ea typeface="Noto Sans CJK SC"/>
                <a:cs typeface="Consolas"/>
              </a:rPr>
              <a:t> i = </a:t>
            </a:r>
            <a:r>
              <a:rPr sz="1600" u="none">
                <a:solidFill>
                  <a:srgbClr val="0000FF"/>
                </a:solidFill>
                <a:latin typeface="Consolas"/>
                <a:ea typeface="Noto Sans CJK SC"/>
                <a:cs typeface="Consolas"/>
              </a:rPr>
              <a:t>0</a:t>
            </a:r>
            <a:r>
              <a:rPr sz="1600" u="none">
                <a:solidFill>
                  <a:srgbClr val="000000"/>
                </a:solidFill>
                <a:latin typeface="Consolas"/>
                <a:ea typeface="Noto Sans CJK SC"/>
                <a:cs typeface="Consolas"/>
              </a:rPr>
              <a:t>; i &lt; data.size() - </a:t>
            </a:r>
            <a:r>
              <a:rPr sz="1600" u="none">
                <a:solidFill>
                  <a:srgbClr val="0000FF"/>
                </a:solidFill>
                <a:latin typeface="Consolas"/>
                <a:ea typeface="Noto Sans CJK SC"/>
                <a:cs typeface="Consolas"/>
              </a:rPr>
              <a:t>1</a:t>
            </a:r>
            <a:r>
              <a:rPr sz="1600" u="none">
                <a:solidFill>
                  <a:srgbClr val="000000"/>
                </a:solidFill>
                <a:latin typeface="Consolas"/>
                <a:ea typeface="Noto Sans CJK SC"/>
                <a:cs typeface="Consolas"/>
              </a:rPr>
              <a:t>; i++){</a:t>
            </a:r>
            <a:endParaRPr/>
          </a:p>
          <a:p>
            <a:pPr>
              <a:defRPr/>
            </a:pPr>
            <a:r>
              <a:rPr sz="1600" u="none">
                <a:solidFill>
                  <a:srgbClr val="000000"/>
                </a:solidFill>
                <a:latin typeface="Consolas"/>
                <a:ea typeface="Noto Sans CJK SC"/>
                <a:cs typeface="Consolas"/>
              </a:rPr>
              <a:t>        </a:t>
            </a:r>
            <a:r>
              <a:rPr sz="1600" b="1" u="none">
                <a:solidFill>
                  <a:srgbClr val="000080"/>
                </a:solidFill>
                <a:latin typeface="Consolas"/>
                <a:ea typeface="Noto Sans CJK SC"/>
                <a:cs typeface="Consolas"/>
              </a:rPr>
              <a:t>if</a:t>
            </a:r>
            <a:r>
              <a:rPr sz="1600" u="none">
                <a:solidFill>
                  <a:srgbClr val="000000"/>
                </a:solidFill>
                <a:latin typeface="Consolas"/>
                <a:ea typeface="Noto Sans CJK SC"/>
                <a:cs typeface="Consolas"/>
              </a:rPr>
              <a:t> (data[i + </a:t>
            </a:r>
            <a:r>
              <a:rPr sz="1600" u="none">
                <a:solidFill>
                  <a:srgbClr val="0000FF"/>
                </a:solidFill>
                <a:latin typeface="Consolas"/>
                <a:ea typeface="Noto Sans CJK SC"/>
                <a:cs typeface="Consolas"/>
              </a:rPr>
              <a:t>1</a:t>
            </a:r>
            <a:r>
              <a:rPr sz="1600" u="none">
                <a:solidFill>
                  <a:srgbClr val="000000"/>
                </a:solidFill>
                <a:latin typeface="Consolas"/>
                <a:ea typeface="Noto Sans CJK SC"/>
                <a:cs typeface="Consolas"/>
              </a:rPr>
              <a:t>] &lt; data[i]){</a:t>
            </a:r>
            <a:endParaRPr/>
          </a:p>
          <a:p>
            <a:pPr>
              <a:defRPr/>
            </a:pPr>
            <a:r>
              <a:rPr sz="1600" u="none">
                <a:solidFill>
                  <a:srgbClr val="000000"/>
                </a:solidFill>
                <a:latin typeface="Consolas"/>
                <a:ea typeface="Noto Sans CJK SC"/>
                <a:cs typeface="Consolas"/>
              </a:rPr>
              <a:t>            </a:t>
            </a:r>
            <a:r>
              <a:rPr sz="1600" b="1" u="none">
                <a:solidFill>
                  <a:srgbClr val="000080"/>
                </a:solidFill>
                <a:latin typeface="Consolas"/>
                <a:ea typeface="Noto Sans CJK SC"/>
                <a:cs typeface="Consolas"/>
              </a:rPr>
              <a:t>return</a:t>
            </a:r>
            <a:r>
              <a:rPr sz="1600" u="none">
                <a:solidFill>
                  <a:srgbClr val="000000"/>
                </a:solidFill>
                <a:latin typeface="Consolas"/>
                <a:ea typeface="Noto Sans CJK SC"/>
                <a:cs typeface="Consolas"/>
              </a:rPr>
              <a:t> </a:t>
            </a:r>
            <a:r>
              <a:rPr sz="1600" b="1" u="none">
                <a:solidFill>
                  <a:srgbClr val="000080"/>
                </a:solidFill>
                <a:latin typeface="Consolas"/>
                <a:ea typeface="Noto Sans CJK SC"/>
                <a:cs typeface="Consolas"/>
              </a:rPr>
              <a:t>false</a:t>
            </a:r>
            <a:r>
              <a:rPr sz="1600" u="none">
                <a:solidFill>
                  <a:srgbClr val="000000"/>
                </a:solidFill>
                <a:latin typeface="Consolas"/>
                <a:ea typeface="Noto Sans CJK SC"/>
                <a:cs typeface="Consolas"/>
              </a:rPr>
              <a:t>;</a:t>
            </a:r>
            <a:endParaRPr/>
          </a:p>
          <a:p>
            <a:pPr>
              <a:defRPr/>
            </a:pPr>
            <a:r>
              <a:rPr sz="1600" u="none">
                <a:solidFill>
                  <a:srgbClr val="000000"/>
                </a:solidFill>
                <a:latin typeface="Consolas"/>
                <a:ea typeface="Noto Sans CJK SC"/>
                <a:cs typeface="Consolas"/>
              </a:rPr>
              <a:t>        </a:t>
            </a:r>
            <a:r>
              <a:rPr sz="1600" u="none">
                <a:solidFill>
                  <a:srgbClr val="000000"/>
                </a:solidFill>
                <a:latin typeface="Consolas"/>
                <a:ea typeface="Noto Sans CJK SC"/>
                <a:cs typeface="Consolas"/>
              </a:rPr>
              <a:t>}</a:t>
            </a:r>
            <a:endParaRPr/>
          </a:p>
          <a:p>
            <a:pPr>
              <a:defRPr/>
            </a:pPr>
            <a:r>
              <a:rPr sz="1600" u="none">
                <a:solidFill>
                  <a:srgbClr val="000000"/>
                </a:solidFill>
                <a:latin typeface="Consolas"/>
                <a:ea typeface="Noto Sans CJK SC"/>
                <a:cs typeface="Consolas"/>
              </a:rPr>
              <a:t>    </a:t>
            </a:r>
            <a:r>
              <a:rPr sz="1600" u="none">
                <a:solidFill>
                  <a:srgbClr val="000000"/>
                </a:solidFill>
                <a:latin typeface="Consolas"/>
                <a:ea typeface="Noto Sans CJK SC"/>
                <a:cs typeface="Consolas"/>
              </a:rPr>
              <a:t>}</a:t>
            </a:r>
            <a:endParaRPr/>
          </a:p>
          <a:p>
            <a:pPr>
              <a:defRPr/>
            </a:pPr>
            <a:r>
              <a:rPr sz="1600" u="none">
                <a:solidFill>
                  <a:srgbClr val="000000"/>
                </a:solidFill>
                <a:latin typeface="Consolas"/>
                <a:ea typeface="Noto Sans CJK SC"/>
                <a:cs typeface="Consolas"/>
              </a:rPr>
              <a:t>    </a:t>
            </a:r>
            <a:r>
              <a:rPr sz="1600" b="1" u="none">
                <a:solidFill>
                  <a:srgbClr val="000080"/>
                </a:solidFill>
                <a:latin typeface="Consolas"/>
                <a:ea typeface="Noto Sans CJK SC"/>
                <a:cs typeface="Consolas"/>
              </a:rPr>
              <a:t>return</a:t>
            </a:r>
            <a:r>
              <a:rPr sz="1600" u="none">
                <a:solidFill>
                  <a:srgbClr val="000000"/>
                </a:solidFill>
                <a:latin typeface="Consolas"/>
                <a:ea typeface="Noto Sans CJK SC"/>
                <a:cs typeface="Consolas"/>
              </a:rPr>
              <a:t> </a:t>
            </a:r>
            <a:r>
              <a:rPr sz="1600" b="1" u="none">
                <a:solidFill>
                  <a:srgbClr val="000080"/>
                </a:solidFill>
                <a:latin typeface="Consolas"/>
                <a:ea typeface="Noto Sans CJK SC"/>
                <a:cs typeface="Consolas"/>
              </a:rPr>
              <a:t>true</a:t>
            </a:r>
            <a:r>
              <a:rPr sz="1600" u="none">
                <a:solidFill>
                  <a:srgbClr val="000000"/>
                </a:solidFill>
                <a:latin typeface="Consolas"/>
                <a:ea typeface="Noto Sans CJK SC"/>
                <a:cs typeface="Consolas"/>
              </a:rPr>
              <a:t>;</a:t>
            </a:r>
            <a:endParaRPr/>
          </a:p>
          <a:p>
            <a:pPr>
              <a:defRPr/>
            </a:pPr>
            <a:r>
              <a:rPr sz="1600" u="none">
                <a:solidFill>
                  <a:srgbClr val="000000"/>
                </a:solidFill>
                <a:latin typeface="Consolas"/>
                <a:ea typeface="Noto Sans CJK SC"/>
                <a:cs typeface="Consolas"/>
              </a:rPr>
              <a:t>}</a:t>
            </a:r>
            <a:endParaRPr/>
          </a:p>
        </p:txBody>
      </p:sp>
      <p:sp>
        <p:nvSpPr>
          <p:cNvPr id="4" name="" hidden="0"/>
          <p:cNvSpPr txBox="1">
            <a:spLocks noGrp="1"/>
          </p:cNvSpPr>
          <p:nvPr isPhoto="0" userDrawn="0"/>
        </p:nvSpPr>
        <p:spPr bwMode="auto">
          <a:xfrm>
            <a:off x="197987" y="147950"/>
            <a:ext cx="4301729" cy="6709617"/>
          </a:xfrm>
          <a:prstGeom prst="rect">
            <a:avLst/>
          </a:prstGeom>
          <a:noFill/>
          <a:ln>
            <a:noFill/>
          </a:ln>
          <a:effectLst/>
        </p:spPr>
        <p:txBody>
          <a:bodyPr lIns="91434" tIns="45717" rIns="91434" bIns="45717" anchor="t">
            <a:spAutoFit/>
          </a:bodyPr>
          <a:lstStyle/>
          <a:p>
            <a:pPr>
              <a:defRPr/>
            </a:pPr>
            <a:r>
              <a:rPr sz="1600" i="1" u="none" strike="noStrike">
                <a:solidFill>
                  <a:srgbClr val="808080"/>
                </a:solidFill>
                <a:latin typeface="Consolas"/>
                <a:cs typeface="Consolas"/>
              </a:rPr>
              <a:t>//</a:t>
            </a:r>
            <a:endParaRPr/>
          </a:p>
          <a:p>
            <a:pPr>
              <a:defRPr/>
            </a:pPr>
            <a:r>
              <a:rPr sz="1600" i="1" u="none" strike="noStrike">
                <a:solidFill>
                  <a:srgbClr val="808080"/>
                </a:solidFill>
                <a:latin typeface="Consolas"/>
                <a:cs typeface="Consolas"/>
              </a:rPr>
              <a:t>// Created by </a:t>
            </a:r>
            <a:r>
              <a:rPr sz="1600" i="1" u="none" strike="noStrike">
                <a:solidFill>
                  <a:srgbClr val="808080"/>
                </a:solidFill>
                <a:latin typeface="Consolas"/>
                <a:cs typeface="Consolas"/>
              </a:rPr>
              <a:t>yaroslav_admin </a:t>
            </a:r>
            <a:r>
              <a:rPr sz="1600" i="1" u="none" strike="noStrike">
                <a:solidFill>
                  <a:srgbClr val="808080"/>
                </a:solidFill>
                <a:latin typeface="Consolas"/>
                <a:cs typeface="Consolas"/>
              </a:rPr>
              <a:t>on 02.10.22.</a:t>
            </a:r>
            <a:endParaRPr/>
          </a:p>
          <a:p>
            <a:pPr>
              <a:defRPr/>
            </a:pPr>
            <a:r>
              <a:rPr sz="1600" i="1" u="none" strike="noStrike">
                <a:solidFill>
                  <a:srgbClr val="808080"/>
                </a:solidFill>
                <a:latin typeface="Consolas"/>
                <a:cs typeface="Consolas"/>
              </a:rPr>
              <a:t>//</a:t>
            </a:r>
            <a:endParaRPr/>
          </a:p>
          <a:p>
            <a:pPr>
              <a:defRPr/>
            </a:pPr>
            <a:r>
              <a:rPr sz="1600" u="none" strike="noStrike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endParaRPr/>
          </a:p>
          <a:p>
            <a:pPr>
              <a:defRPr/>
            </a:pPr>
            <a:r>
              <a:rPr sz="1600" u="none" strike="noStrike">
                <a:solidFill>
                  <a:srgbClr val="808000"/>
                </a:solidFill>
                <a:latin typeface="Consolas"/>
                <a:cs typeface="Consolas"/>
              </a:rPr>
              <a:t>#include </a:t>
            </a:r>
            <a:r>
              <a:rPr sz="1600" u="none" strike="noStrike">
                <a:solidFill>
                  <a:srgbClr val="808000"/>
                </a:solidFill>
                <a:latin typeface="Consolas"/>
                <a:cs typeface="Consolas"/>
              </a:rPr>
              <a:t>&lt;iostream&gt;</a:t>
            </a:r>
            <a:endParaRPr/>
          </a:p>
          <a:p>
            <a:pPr>
              <a:defRPr/>
            </a:pPr>
            <a:r>
              <a:rPr sz="1600" u="none" strike="noStrike">
                <a:solidFill>
                  <a:srgbClr val="808000"/>
                </a:solidFill>
                <a:latin typeface="Consolas"/>
                <a:cs typeface="Consolas"/>
              </a:rPr>
              <a:t>#include </a:t>
            </a:r>
            <a:r>
              <a:rPr sz="1600" u="none" strike="noStrike">
                <a:solidFill>
                  <a:srgbClr val="808000"/>
                </a:solidFill>
                <a:latin typeface="Consolas"/>
                <a:cs typeface="Consolas"/>
              </a:rPr>
              <a:t>&lt;vector&gt;</a:t>
            </a:r>
            <a:endParaRPr/>
          </a:p>
          <a:p>
            <a:pPr>
              <a:defRPr/>
            </a:pPr>
            <a:r>
              <a:rPr sz="1600" u="none" strike="noStrike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endParaRPr/>
          </a:p>
          <a:p>
            <a:pPr>
              <a:defRPr/>
            </a:pPr>
            <a:r>
              <a:rPr sz="1600" u="none" strike="noStrike">
                <a:solidFill>
                  <a:srgbClr val="000000"/>
                </a:solidFill>
                <a:latin typeface="Consolas"/>
                <a:cs typeface="Consolas"/>
              </a:rPr>
              <a:t>std::vector&lt;</a:t>
            </a:r>
            <a:r>
              <a:rPr sz="1600" b="1" u="none" strike="noStrike">
                <a:solidFill>
                  <a:srgbClr val="000080"/>
                </a:solidFill>
                <a:latin typeface="Consolas"/>
                <a:cs typeface="Consolas"/>
              </a:rPr>
              <a:t>int_</a:t>
            </a:r>
            <a:r>
              <a:rPr sz="1600" b="1" u="none" strike="noStrike">
                <a:solidFill>
                  <a:srgbClr val="000080"/>
                </a:solidFill>
                <a:latin typeface="Consolas"/>
                <a:cs typeface="Consolas"/>
              </a:rPr>
              <a:t>fast32_t</a:t>
            </a:r>
            <a:r>
              <a:rPr sz="1600" u="none" strike="noStrike">
                <a:solidFill>
                  <a:srgbClr val="000000"/>
                </a:solidFill>
                <a:latin typeface="Consolas"/>
                <a:cs typeface="Consolas"/>
              </a:rPr>
              <a:t>&gt; </a:t>
            </a:r>
            <a:r>
              <a:rPr sz="1600" u="none" strike="noStrike">
                <a:solidFill>
                  <a:srgbClr val="000000"/>
                </a:solidFill>
                <a:latin typeface="Consolas"/>
                <a:cs typeface="Consolas"/>
              </a:rPr>
              <a:t>ZERO_DATA = {};</a:t>
            </a:r>
            <a:endParaRPr/>
          </a:p>
          <a:p>
            <a:pPr>
              <a:defRPr/>
            </a:pPr>
            <a:r>
              <a:rPr sz="1600" u="none" strike="noStrike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endParaRPr/>
          </a:p>
          <a:p>
            <a:pPr>
              <a:defRPr/>
            </a:pPr>
            <a:r>
              <a:rPr sz="1600" u="none" strike="noStrike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endParaRPr/>
          </a:p>
          <a:p>
            <a:pPr>
              <a:defRPr/>
            </a:pPr>
            <a:r>
              <a:rPr sz="1600" b="1" u="none" strike="noStrike">
                <a:solidFill>
                  <a:srgbClr val="000080"/>
                </a:solidFill>
                <a:latin typeface="Consolas"/>
                <a:cs typeface="Consolas"/>
              </a:rPr>
              <a:t>int</a:t>
            </a:r>
            <a:r>
              <a:rPr sz="1600" u="none" strike="noStrike">
                <a:solidFill>
                  <a:srgbClr val="000000"/>
                </a:solidFill>
                <a:latin typeface="Consolas"/>
                <a:cs typeface="Consolas"/>
              </a:rPr>
              <a:t> main(){</a:t>
            </a:r>
            <a:endParaRPr/>
          </a:p>
          <a:p>
            <a:pPr>
              <a:defRPr/>
            </a:pPr>
            <a:r>
              <a:rPr sz="1600" u="none" strike="noStrike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endParaRPr/>
          </a:p>
          <a:p>
            <a:pPr>
              <a:defRPr/>
            </a:pPr>
            <a:r>
              <a:rPr sz="1600" u="none" strike="noStrike">
                <a:solidFill>
                  <a:srgbClr val="000000"/>
                </a:solidFill>
                <a:latin typeface="Consolas"/>
                <a:cs typeface="Consolas"/>
              </a:rPr>
              <a:t>    </a:t>
            </a:r>
            <a:r>
              <a:rPr sz="1600" u="none" strike="noStrike">
                <a:solidFill>
                  <a:srgbClr val="000000"/>
                </a:solidFill>
                <a:latin typeface="Consolas"/>
                <a:cs typeface="Consolas"/>
              </a:rPr>
              <a:t>std::vector&lt;</a:t>
            </a:r>
            <a:r>
              <a:rPr sz="1600" b="1" u="none" strike="noStrike">
                <a:solidFill>
                  <a:srgbClr val="000080"/>
                </a:solidFill>
                <a:latin typeface="Consolas"/>
                <a:cs typeface="Consolas"/>
              </a:rPr>
              <a:t>int_</a:t>
            </a:r>
            <a:r>
              <a:rPr sz="1600" b="1" u="none" strike="noStrike">
                <a:solidFill>
                  <a:srgbClr val="000080"/>
                </a:solidFill>
                <a:latin typeface="Consolas"/>
                <a:cs typeface="Consolas"/>
              </a:rPr>
              <a:t>fast32_t</a:t>
            </a:r>
            <a:r>
              <a:rPr sz="1600" u="none" strike="noStrike">
                <a:solidFill>
                  <a:srgbClr val="000000"/>
                </a:solidFill>
                <a:latin typeface="Consolas"/>
                <a:cs typeface="Consolas"/>
              </a:rPr>
              <a:t>&gt; </a:t>
            </a:r>
            <a:endParaRPr/>
          </a:p>
          <a:p>
            <a:pPr>
              <a:defRPr/>
            </a:pPr>
            <a:r>
              <a:rPr sz="1600" u="none" strike="noStrike">
                <a:solidFill>
                  <a:srgbClr val="000000"/>
                </a:solidFill>
                <a:latin typeface="Consolas"/>
                <a:cs typeface="Consolas"/>
              </a:rPr>
              <a:t>data = {</a:t>
            </a:r>
            <a:r>
              <a:rPr sz="1600" u="none" strike="noStrike">
                <a:solidFill>
                  <a:srgbClr val="0000FF"/>
                </a:solidFill>
                <a:latin typeface="Consolas"/>
                <a:cs typeface="Consolas"/>
              </a:rPr>
              <a:t>3</a:t>
            </a:r>
            <a:r>
              <a:rPr sz="1600" u="none" strike="noStrike">
                <a:solidFill>
                  <a:srgbClr val="000000"/>
                </a:solidFill>
                <a:latin typeface="Consolas"/>
                <a:cs typeface="Consolas"/>
              </a:rPr>
              <a:t>, </a:t>
            </a:r>
            <a:r>
              <a:rPr sz="1600" u="none" strike="noStrike">
                <a:solidFill>
                  <a:srgbClr val="0000FF"/>
                </a:solidFill>
                <a:latin typeface="Consolas"/>
                <a:cs typeface="Consolas"/>
              </a:rPr>
              <a:t>2</a:t>
            </a:r>
            <a:r>
              <a:rPr sz="1600" u="none" strike="noStrike">
                <a:solidFill>
                  <a:srgbClr val="000000"/>
                </a:solidFill>
                <a:latin typeface="Consolas"/>
                <a:cs typeface="Consolas"/>
              </a:rPr>
              <a:t>, </a:t>
            </a:r>
            <a:r>
              <a:rPr sz="1600" u="none" strike="noStrike">
                <a:solidFill>
                  <a:srgbClr val="0000FF"/>
                </a:solidFill>
                <a:latin typeface="Consolas"/>
                <a:cs typeface="Consolas"/>
              </a:rPr>
              <a:t>5</a:t>
            </a:r>
            <a:r>
              <a:rPr sz="1600" u="none" strike="noStrike">
                <a:solidFill>
                  <a:srgbClr val="000000"/>
                </a:solidFill>
                <a:latin typeface="Consolas"/>
                <a:cs typeface="Consolas"/>
              </a:rPr>
              <a:t>, </a:t>
            </a:r>
            <a:r>
              <a:rPr sz="1600" u="none" strike="noStrike">
                <a:solidFill>
                  <a:srgbClr val="0000FF"/>
                </a:solidFill>
                <a:latin typeface="Consolas"/>
                <a:cs typeface="Consolas"/>
              </a:rPr>
              <a:t>-5</a:t>
            </a:r>
            <a:r>
              <a:rPr sz="1600" u="none" strike="noStrike">
                <a:solidFill>
                  <a:srgbClr val="000000"/>
                </a:solidFill>
                <a:latin typeface="Consolas"/>
                <a:cs typeface="Consolas"/>
              </a:rPr>
              <a:t>, </a:t>
            </a:r>
            <a:r>
              <a:rPr sz="1600" u="none" strike="noStrike">
                <a:solidFill>
                  <a:srgbClr val="0000FF"/>
                </a:solidFill>
                <a:latin typeface="Consolas"/>
                <a:cs typeface="Consolas"/>
              </a:rPr>
              <a:t>8</a:t>
            </a:r>
            <a:r>
              <a:rPr sz="1600" u="none" strike="noStrike">
                <a:solidFill>
                  <a:srgbClr val="000000"/>
                </a:solidFill>
                <a:latin typeface="Consolas"/>
                <a:cs typeface="Consolas"/>
              </a:rPr>
              <a:t>, </a:t>
            </a:r>
            <a:r>
              <a:rPr sz="1600" u="none" strike="noStrike">
                <a:solidFill>
                  <a:srgbClr val="0000FF"/>
                </a:solidFill>
                <a:latin typeface="Consolas"/>
                <a:cs typeface="Consolas"/>
              </a:rPr>
              <a:t>9</a:t>
            </a:r>
            <a:r>
              <a:rPr sz="1600" u="none" strike="noStrike">
                <a:solidFill>
                  <a:srgbClr val="000000"/>
                </a:solidFill>
                <a:latin typeface="Consolas"/>
                <a:cs typeface="Consolas"/>
              </a:rPr>
              <a:t>, </a:t>
            </a:r>
            <a:r>
              <a:rPr sz="1600" u="none" strike="noStrike">
                <a:solidFill>
                  <a:srgbClr val="0000FF"/>
                </a:solidFill>
                <a:latin typeface="Consolas"/>
                <a:cs typeface="Consolas"/>
              </a:rPr>
              <a:t>-11</a:t>
            </a:r>
            <a:r>
              <a:rPr sz="1600" u="none" strike="noStrike">
                <a:solidFill>
                  <a:srgbClr val="000000"/>
                </a:solidFill>
                <a:latin typeface="Consolas"/>
                <a:cs typeface="Consolas"/>
              </a:rPr>
              <a:t>, </a:t>
            </a:r>
            <a:r>
              <a:rPr sz="1600" u="none" strike="noStrike">
                <a:solidFill>
                  <a:srgbClr val="0000FF"/>
                </a:solidFill>
                <a:latin typeface="Consolas"/>
                <a:cs typeface="Consolas"/>
              </a:rPr>
              <a:t>24</a:t>
            </a:r>
            <a:r>
              <a:rPr sz="1600" u="none" strike="noStrike">
                <a:solidFill>
                  <a:srgbClr val="000000"/>
                </a:solidFill>
                <a:latin typeface="Consolas"/>
                <a:cs typeface="Consolas"/>
              </a:rPr>
              <a:t>, </a:t>
            </a:r>
            <a:r>
              <a:rPr sz="1600" u="none" strike="noStrike">
                <a:solidFill>
                  <a:srgbClr val="0000FF"/>
                </a:solidFill>
                <a:latin typeface="Consolas"/>
                <a:cs typeface="Consolas"/>
              </a:rPr>
              <a:t>-37</a:t>
            </a:r>
            <a:r>
              <a:rPr sz="1600" u="none" strike="noStrike">
                <a:solidFill>
                  <a:srgbClr val="000000"/>
                </a:solidFill>
                <a:latin typeface="Consolas"/>
                <a:cs typeface="Consolas"/>
              </a:rPr>
              <a:t>, </a:t>
            </a:r>
            <a:r>
              <a:rPr sz="1600" u="none" strike="noStrike">
                <a:solidFill>
                  <a:srgbClr val="0000FF"/>
                </a:solidFill>
                <a:latin typeface="Consolas"/>
                <a:cs typeface="Consolas"/>
              </a:rPr>
              <a:t>0</a:t>
            </a:r>
            <a:r>
              <a:rPr sz="1600" u="none" strike="noStrike">
                <a:solidFill>
                  <a:srgbClr val="000000"/>
                </a:solidFill>
                <a:latin typeface="Consolas"/>
                <a:cs typeface="Consolas"/>
              </a:rPr>
              <a:t>};</a:t>
            </a:r>
            <a:endParaRPr/>
          </a:p>
          <a:p>
            <a:pPr>
              <a:defRPr/>
            </a:pPr>
            <a:r>
              <a:rPr sz="1600" u="none" strike="noStrike">
                <a:solidFill>
                  <a:srgbClr val="000000"/>
                </a:solidFill>
                <a:latin typeface="Consolas"/>
                <a:cs typeface="Consolas"/>
              </a:rPr>
              <a:t>    </a:t>
            </a:r>
            <a:r>
              <a:rPr sz="1600" u="none" strike="noStrike">
                <a:solidFill>
                  <a:srgbClr val="000000"/>
                </a:solidFill>
                <a:latin typeface="Consolas"/>
                <a:cs typeface="Consolas"/>
              </a:rPr>
              <a:t>std::vector&lt;</a:t>
            </a:r>
            <a:r>
              <a:rPr sz="1600" b="1" u="none" strike="noStrike">
                <a:solidFill>
                  <a:srgbClr val="000080"/>
                </a:solidFill>
                <a:latin typeface="Consolas"/>
                <a:cs typeface="Consolas"/>
              </a:rPr>
              <a:t>int_</a:t>
            </a:r>
            <a:r>
              <a:rPr sz="1600" b="1" u="none" strike="noStrike">
                <a:solidFill>
                  <a:srgbClr val="000080"/>
                </a:solidFill>
                <a:latin typeface="Consolas"/>
                <a:cs typeface="Consolas"/>
              </a:rPr>
              <a:t>fast32_t</a:t>
            </a:r>
            <a:r>
              <a:rPr sz="1600" u="none" strike="noStrike">
                <a:solidFill>
                  <a:srgbClr val="000000"/>
                </a:solidFill>
                <a:latin typeface="Consolas"/>
                <a:cs typeface="Consolas"/>
              </a:rPr>
              <a:t>&gt; sorted </a:t>
            </a:r>
            <a:r>
              <a:rPr sz="1600" u="none" strike="noStrike">
                <a:solidFill>
                  <a:srgbClr val="000000"/>
                </a:solidFill>
                <a:latin typeface="Consolas"/>
                <a:cs typeface="Consolas"/>
              </a:rPr>
              <a:t>= </a:t>
            </a:r>
            <a:r>
              <a:rPr sz="1600" u="none" strike="noStrike">
                <a:solidFill>
                  <a:srgbClr val="000000"/>
                </a:solidFill>
                <a:latin typeface="Consolas"/>
                <a:cs typeface="Consolas"/>
              </a:rPr>
              <a:t>PermSort(ZERO_DA</a:t>
            </a:r>
            <a:r>
              <a:rPr sz="1600" u="none" strike="noStrike">
                <a:solidFill>
                  <a:srgbClr val="000000"/>
                </a:solidFill>
                <a:latin typeface="Consolas"/>
                <a:cs typeface="Consolas"/>
              </a:rPr>
              <a:t>TA, data);</a:t>
            </a:r>
            <a:endParaRPr/>
          </a:p>
          <a:p>
            <a:pPr>
              <a:defRPr/>
            </a:pPr>
            <a:r>
              <a:rPr sz="1600" u="none" strike="noStrike">
                <a:solidFill>
                  <a:srgbClr val="000000"/>
                </a:solidFill>
                <a:latin typeface="Consolas"/>
                <a:cs typeface="Consolas"/>
              </a:rPr>
              <a:t>    </a:t>
            </a:r>
            <a:r>
              <a:rPr sz="1600" u="none" strike="noStrike">
                <a:solidFill>
                  <a:srgbClr val="000000"/>
                </a:solidFill>
                <a:latin typeface="Consolas"/>
                <a:cs typeface="Consolas"/>
              </a:rPr>
              <a:t>print_vector(sor</a:t>
            </a:r>
            <a:r>
              <a:rPr sz="1600" u="none" strike="noStrike">
                <a:solidFill>
                  <a:srgbClr val="000000"/>
                </a:solidFill>
                <a:latin typeface="Consolas"/>
                <a:cs typeface="Consolas"/>
              </a:rPr>
              <a:t>ted);</a:t>
            </a:r>
            <a:endParaRPr/>
          </a:p>
          <a:p>
            <a:pPr>
              <a:defRPr/>
            </a:pPr>
            <a:r>
              <a:rPr sz="1600" u="none" strike="noStrike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endParaRPr/>
          </a:p>
          <a:p>
            <a:pPr>
              <a:defRPr/>
            </a:pPr>
            <a:r>
              <a:rPr sz="1600" u="none" strike="noStrike">
                <a:solidFill>
                  <a:srgbClr val="000000"/>
                </a:solidFill>
                <a:latin typeface="Consolas"/>
                <a:cs typeface="Consolas"/>
              </a:rPr>
              <a:t>    </a:t>
            </a:r>
            <a:r>
              <a:rPr sz="1600" b="1" u="none" strike="noStrike">
                <a:solidFill>
                  <a:srgbClr val="000080"/>
                </a:solidFill>
                <a:latin typeface="Consolas"/>
                <a:cs typeface="Consolas"/>
              </a:rPr>
              <a:t>return</a:t>
            </a:r>
            <a:r>
              <a:rPr sz="1600" u="none" strike="noStrike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sz="1600" u="none" strike="noStrike">
                <a:solidFill>
                  <a:srgbClr val="0000FF"/>
                </a:solidFill>
                <a:latin typeface="Consolas"/>
                <a:cs typeface="Consolas"/>
              </a:rPr>
              <a:t>0</a:t>
            </a:r>
            <a:r>
              <a:rPr sz="1600" u="none" strike="noStrike">
                <a:solidFill>
                  <a:srgbClr val="000000"/>
                </a:solidFill>
                <a:latin typeface="Consolas"/>
                <a:cs typeface="Consolas"/>
              </a:rPr>
              <a:t>;</a:t>
            </a:r>
            <a:endParaRPr/>
          </a:p>
          <a:p>
            <a:pPr>
              <a:defRPr/>
            </a:pPr>
            <a:r>
              <a:rPr sz="1600" u="none" strike="noStrike">
                <a:solidFill>
                  <a:srgbClr val="000000"/>
                </a:solidFill>
                <a:latin typeface="Consolas"/>
                <a:cs typeface="Consolas"/>
              </a:rPr>
              <a:t>}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Slide_4">
    <p:bg>
      <p:bgPr shadeToTitle="0">
        <a:solidFill>
          <a:srgbClr val="FFFFFF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 txBox="1">
            <a:spLocks noGrp="1"/>
          </p:cNvSpPr>
          <p:nvPr isPhoto="0" userDrawn="0">
            <p:ph type="title" hasCustomPrompt="0"/>
          </p:nvPr>
        </p:nvSpPr>
        <p:spPr bwMode="auto">
          <a:xfrm>
            <a:off x="6720775" y="274662"/>
            <a:ext cx="4859693" cy="1142928"/>
          </a:xfrm>
          <a:prstGeom prst="rect">
            <a:avLst/>
          </a:prstGeom>
          <a:noFill/>
          <a:ln>
            <a:noFill/>
          </a:ln>
          <a:effectLst/>
        </p:spPr>
        <p:txBody>
          <a:bodyPr lIns="91434" tIns="45717" rIns="91434" bIns="45717" anchor="ctr"/>
          <a:lstStyle/>
          <a:p>
            <a:pPr marL="0" marR="0" indent="0" algn="r">
              <a:spcBef>
                <a:spcPts val="0"/>
              </a:spcBef>
              <a:spcAft>
                <a:spcPts val="0"/>
              </a:spcAft>
              <a:defRPr/>
            </a:pPr>
            <a:r>
              <a:rPr sz="4400" u="none">
                <a:solidFill>
                  <a:srgbClr val="595959"/>
                </a:solidFill>
                <a:latin typeface="Arial"/>
                <a:ea typeface="Noto Sans CJK SC"/>
                <a:cs typeface="Arial"/>
              </a:rPr>
              <a:t>Реализ</a:t>
            </a:r>
            <a:r>
              <a:rPr sz="4400" u="none">
                <a:solidFill>
                  <a:srgbClr val="595959"/>
                </a:solidFill>
                <a:latin typeface="Arial"/>
                <a:ea typeface="Noto Sans CJK SC"/>
                <a:cs typeface="Arial"/>
              </a:rPr>
              <a:t>ация </a:t>
            </a:r>
            <a:r>
              <a:rPr sz="4400" u="none">
                <a:solidFill>
                  <a:srgbClr val="595959"/>
                </a:solidFill>
                <a:latin typeface="Arial"/>
                <a:ea typeface="Noto Sans CJK SC"/>
                <a:cs typeface="Arial"/>
              </a:rPr>
              <a:t>на </a:t>
            </a:r>
            <a:r>
              <a:rPr sz="4400" u="none">
                <a:solidFill>
                  <a:srgbClr val="595959"/>
                </a:solidFill>
                <a:latin typeface="Arial"/>
                <a:ea typeface="Noto Sans CJK SC"/>
                <a:cs typeface="Arial"/>
              </a:rPr>
              <a:t>разных </a:t>
            </a:r>
            <a:r>
              <a:rPr sz="4400" u="none">
                <a:solidFill>
                  <a:srgbClr val="595959"/>
                </a:solidFill>
                <a:latin typeface="Arial"/>
                <a:ea typeface="Noto Sans CJK SC"/>
                <a:cs typeface="Arial"/>
              </a:rPr>
              <a:t>ЯП.</a:t>
            </a:r>
            <a:endParaRPr/>
          </a:p>
        </p:txBody>
      </p:sp>
      <p:sp>
        <p:nvSpPr>
          <p:cNvPr id="3" name="" hidden="0"/>
          <p:cNvSpPr txBox="1">
            <a:spLocks noGrp="1"/>
          </p:cNvSpPr>
          <p:nvPr isPhoto="0" userDrawn="0"/>
        </p:nvSpPr>
        <p:spPr bwMode="auto">
          <a:xfrm>
            <a:off x="3228276" y="274662"/>
            <a:ext cx="3747363" cy="5781955"/>
          </a:xfrm>
          <a:prstGeom prst="rect">
            <a:avLst/>
          </a:prstGeom>
          <a:noFill/>
          <a:ln>
            <a:noFill/>
          </a:ln>
          <a:effectLst/>
        </p:spPr>
        <p:txBody>
          <a:bodyPr lIns="91434" tIns="45717" rIns="91434" bIns="45717" anchor="t">
            <a:spAutoFit/>
          </a:bodyPr>
          <a:lstStyle/>
          <a:p>
            <a:pPr marL="0" marR="0" indent="0" algn="l">
              <a:defRPr/>
            </a:pPr>
            <a:r>
              <a:rPr sz="1000" u="none">
                <a:solidFill>
                  <a:srgbClr val="000000"/>
                </a:solidFill>
                <a:latin typeface="Consolas"/>
                <a:cs typeface="Consolas"/>
              </a:rPr>
              <a:t>ZERO_DATA = list()</a:t>
            </a:r>
            <a:endParaRPr/>
          </a:p>
          <a:p>
            <a:pPr marL="0" marR="0" indent="0" algn="l">
              <a:defRPr/>
            </a:pPr>
            <a:r>
              <a:rPr sz="1000" u="none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endParaRPr/>
          </a:p>
          <a:p>
            <a:pPr marL="0" marR="0" indent="0" algn="l">
              <a:defRPr/>
            </a:pPr>
            <a:r>
              <a:rPr sz="1000" u="none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endParaRPr/>
          </a:p>
          <a:p>
            <a:pPr marL="0" marR="0" indent="0" algn="l">
              <a:defRPr/>
            </a:pPr>
            <a:r>
              <a:rPr sz="1000" b="1" u="none">
                <a:solidFill>
                  <a:srgbClr val="000080"/>
                </a:solidFill>
                <a:latin typeface="Consolas"/>
                <a:cs typeface="Consolas"/>
              </a:rPr>
              <a:t>def</a:t>
            </a:r>
            <a:r>
              <a:rPr sz="1000" u="none">
                <a:solidFill>
                  <a:srgbClr val="000000"/>
                </a:solidFill>
                <a:latin typeface="Consolas"/>
                <a:cs typeface="Consolas"/>
              </a:rPr>
              <a:t> perm_sort(data: list, </a:t>
            </a:r>
            <a:r>
              <a:rPr sz="1000" u="none">
                <a:solidFill>
                  <a:srgbClr val="000000"/>
                </a:solidFill>
                <a:latin typeface="Consolas"/>
                <a:cs typeface="Consolas"/>
              </a:rPr>
              <a:t>variants: list) -&gt; list:</a:t>
            </a:r>
            <a:endParaRPr/>
          </a:p>
          <a:p>
            <a:pPr marL="0" marR="0" indent="0" algn="l">
              <a:defRPr/>
            </a:pPr>
            <a:r>
              <a:rPr sz="1000" u="none">
                <a:solidFill>
                  <a:srgbClr val="000000"/>
                </a:solidFill>
                <a:latin typeface="Consolas"/>
                <a:cs typeface="Consolas"/>
              </a:rPr>
              <a:t>    </a:t>
            </a:r>
            <a:r>
              <a:rPr sz="1000" b="1" u="none">
                <a:solidFill>
                  <a:srgbClr val="000080"/>
                </a:solidFill>
                <a:latin typeface="Consolas"/>
                <a:cs typeface="Consolas"/>
              </a:rPr>
              <a:t>if</a:t>
            </a:r>
            <a:r>
              <a:rPr sz="1000" u="none">
                <a:solidFill>
                  <a:srgbClr val="000000"/>
                </a:solidFill>
                <a:latin typeface="Consolas"/>
                <a:cs typeface="Consolas"/>
              </a:rPr>
              <a:t> len(variants) == </a:t>
            </a:r>
            <a:r>
              <a:rPr sz="1000" u="none">
                <a:solidFill>
                  <a:srgbClr val="0000FF"/>
                </a:solidFill>
                <a:latin typeface="Consolas"/>
                <a:cs typeface="Consolas"/>
              </a:rPr>
              <a:t>1</a:t>
            </a:r>
            <a:r>
              <a:rPr sz="1000" u="none">
                <a:solidFill>
                  <a:srgbClr val="000000"/>
                </a:solidFill>
                <a:latin typeface="Consolas"/>
                <a:cs typeface="Consolas"/>
              </a:rPr>
              <a:t>:</a:t>
            </a:r>
            <a:endParaRPr/>
          </a:p>
          <a:p>
            <a:pPr marL="0" marR="0" indent="0" algn="l">
              <a:defRPr/>
            </a:pPr>
            <a:r>
              <a:rPr sz="1000" u="none">
                <a:solidFill>
                  <a:srgbClr val="000000"/>
                </a:solidFill>
                <a:latin typeface="Consolas"/>
                <a:cs typeface="Consolas"/>
              </a:rPr>
              <a:t>        </a:t>
            </a:r>
            <a:r>
              <a:rPr sz="1000" b="1" u="none">
                <a:solidFill>
                  <a:srgbClr val="000080"/>
                </a:solidFill>
                <a:latin typeface="Consolas"/>
                <a:cs typeface="Consolas"/>
              </a:rPr>
              <a:t>if</a:t>
            </a:r>
            <a:r>
              <a:rPr sz="1000" u="none">
                <a:solidFill>
                  <a:srgbClr val="000000"/>
                </a:solidFill>
                <a:latin typeface="Consolas"/>
                <a:cs typeface="Consolas"/>
              </a:rPr>
              <a:t> is_sorted(data </a:t>
            </a:r>
            <a:r>
              <a:rPr sz="1000" u="none">
                <a:solidFill>
                  <a:srgbClr val="000000"/>
                </a:solidFill>
                <a:latin typeface="Consolas"/>
                <a:cs typeface="Consolas"/>
              </a:rPr>
              <a:t>+ variants):</a:t>
            </a:r>
            <a:endParaRPr/>
          </a:p>
          <a:p>
            <a:pPr marL="0" marR="0" indent="0" algn="l">
              <a:defRPr/>
            </a:pPr>
            <a:r>
              <a:rPr sz="1000" u="none">
                <a:solidFill>
                  <a:srgbClr val="000000"/>
                </a:solidFill>
                <a:latin typeface="Consolas"/>
                <a:cs typeface="Consolas"/>
              </a:rPr>
              <a:t>            </a:t>
            </a:r>
            <a:r>
              <a:rPr sz="1000" b="1" u="none">
                <a:solidFill>
                  <a:srgbClr val="000080"/>
                </a:solidFill>
                <a:latin typeface="Consolas"/>
                <a:cs typeface="Consolas"/>
              </a:rPr>
              <a:t>return</a:t>
            </a:r>
            <a:r>
              <a:rPr sz="1000" u="none">
                <a:solidFill>
                  <a:srgbClr val="000000"/>
                </a:solidFill>
                <a:latin typeface="Consolas"/>
                <a:cs typeface="Consolas"/>
              </a:rPr>
              <a:t> data + </a:t>
            </a:r>
            <a:r>
              <a:rPr sz="1000" u="none">
                <a:solidFill>
                  <a:srgbClr val="000000"/>
                </a:solidFill>
                <a:latin typeface="Consolas"/>
                <a:cs typeface="Consolas"/>
              </a:rPr>
              <a:t>variants</a:t>
            </a:r>
            <a:endParaRPr/>
          </a:p>
          <a:p>
            <a:pPr marL="0" marR="0" indent="0" algn="l">
              <a:defRPr/>
            </a:pPr>
            <a:r>
              <a:rPr sz="1000" u="none">
                <a:solidFill>
                  <a:srgbClr val="000000"/>
                </a:solidFill>
                <a:latin typeface="Consolas"/>
                <a:cs typeface="Consolas"/>
              </a:rPr>
              <a:t>        </a:t>
            </a:r>
            <a:r>
              <a:rPr sz="1000" b="1" u="none">
                <a:solidFill>
                  <a:srgbClr val="000080"/>
                </a:solidFill>
                <a:latin typeface="Consolas"/>
                <a:cs typeface="Consolas"/>
              </a:rPr>
              <a:t>return</a:t>
            </a:r>
            <a:r>
              <a:rPr sz="1000" u="none">
                <a:solidFill>
                  <a:srgbClr val="000000"/>
                </a:solidFill>
                <a:latin typeface="Consolas"/>
                <a:cs typeface="Consolas"/>
              </a:rPr>
              <a:t> ZERO_DATA</a:t>
            </a:r>
            <a:endParaRPr/>
          </a:p>
          <a:p>
            <a:pPr marL="0" marR="0" indent="0" algn="l">
              <a:defRPr/>
            </a:pPr>
            <a:r>
              <a:rPr sz="1000" u="none">
                <a:solidFill>
                  <a:srgbClr val="000000"/>
                </a:solidFill>
                <a:latin typeface="Consolas"/>
                <a:cs typeface="Consolas"/>
              </a:rPr>
              <a:t>    </a:t>
            </a:r>
            <a:r>
              <a:rPr sz="1000" b="1" u="none">
                <a:solidFill>
                  <a:srgbClr val="000080"/>
                </a:solidFill>
                <a:latin typeface="Consolas"/>
                <a:cs typeface="Consolas"/>
              </a:rPr>
              <a:t>for</a:t>
            </a:r>
            <a:r>
              <a:rPr sz="1000" u="none">
                <a:solidFill>
                  <a:srgbClr val="000000"/>
                </a:solidFill>
                <a:latin typeface="Consolas"/>
                <a:cs typeface="Consolas"/>
              </a:rPr>
              <a:t> i </a:t>
            </a:r>
            <a:r>
              <a:rPr sz="1000" b="1" u="none">
                <a:solidFill>
                  <a:srgbClr val="000080"/>
                </a:solidFill>
                <a:latin typeface="Consolas"/>
                <a:cs typeface="Consolas"/>
              </a:rPr>
              <a:t>in</a:t>
            </a:r>
            <a:r>
              <a:rPr sz="1000" u="none">
                <a:solidFill>
                  <a:srgbClr val="000000"/>
                </a:solidFill>
                <a:latin typeface="Consolas"/>
                <a:cs typeface="Consolas"/>
              </a:rPr>
              <a:t> variants:</a:t>
            </a:r>
            <a:endParaRPr/>
          </a:p>
          <a:p>
            <a:pPr marL="0" marR="0" indent="0" algn="l">
              <a:defRPr/>
            </a:pPr>
            <a:r>
              <a:rPr sz="1000" u="none">
                <a:solidFill>
                  <a:srgbClr val="000000"/>
                </a:solidFill>
                <a:latin typeface="Consolas"/>
                <a:cs typeface="Consolas"/>
              </a:rPr>
              <a:t>        </a:t>
            </a:r>
            <a:r>
              <a:rPr sz="1000" u="none">
                <a:solidFill>
                  <a:srgbClr val="000000"/>
                </a:solidFill>
                <a:latin typeface="Consolas"/>
                <a:cs typeface="Consolas"/>
              </a:rPr>
              <a:t>temp = </a:t>
            </a:r>
            <a:r>
              <a:rPr sz="1000" u="none">
                <a:solidFill>
                  <a:srgbClr val="000000"/>
                </a:solidFill>
                <a:latin typeface="Consolas"/>
                <a:cs typeface="Consolas"/>
              </a:rPr>
              <a:t>variants.copy()</a:t>
            </a:r>
            <a:endParaRPr/>
          </a:p>
          <a:p>
            <a:pPr marL="0" marR="0" indent="0" algn="l">
              <a:defRPr/>
            </a:pPr>
            <a:r>
              <a:rPr sz="1000" u="none">
                <a:solidFill>
                  <a:srgbClr val="000000"/>
                </a:solidFill>
                <a:latin typeface="Consolas"/>
                <a:cs typeface="Consolas"/>
              </a:rPr>
              <a:t>        </a:t>
            </a:r>
            <a:r>
              <a:rPr sz="1000" u="none">
                <a:solidFill>
                  <a:srgbClr val="000000"/>
                </a:solidFill>
                <a:latin typeface="Consolas"/>
                <a:cs typeface="Consolas"/>
              </a:rPr>
              <a:t>temp.remove(i)</a:t>
            </a:r>
            <a:endParaRPr/>
          </a:p>
          <a:p>
            <a:pPr marL="0" marR="0" indent="0" algn="l">
              <a:defRPr/>
            </a:pPr>
            <a:r>
              <a:rPr sz="1000" u="none">
                <a:solidFill>
                  <a:srgbClr val="000000"/>
                </a:solidFill>
                <a:latin typeface="Consolas"/>
                <a:cs typeface="Consolas"/>
              </a:rPr>
              <a:t>        </a:t>
            </a:r>
            <a:r>
              <a:rPr sz="1000" u="none">
                <a:solidFill>
                  <a:srgbClr val="000000"/>
                </a:solidFill>
                <a:latin typeface="Consolas"/>
                <a:cs typeface="Consolas"/>
              </a:rPr>
              <a:t>result = </a:t>
            </a:r>
            <a:r>
              <a:rPr sz="1000" u="none">
                <a:solidFill>
                  <a:srgbClr val="000000"/>
                </a:solidFill>
                <a:latin typeface="Consolas"/>
                <a:cs typeface="Consolas"/>
              </a:rPr>
              <a:t>perm_sort(data + [i], </a:t>
            </a:r>
            <a:r>
              <a:rPr sz="1000" u="none">
                <a:solidFill>
                  <a:srgbClr val="000000"/>
                </a:solidFill>
                <a:latin typeface="Consolas"/>
                <a:cs typeface="Consolas"/>
              </a:rPr>
              <a:t>temp)</a:t>
            </a:r>
            <a:endParaRPr/>
          </a:p>
          <a:p>
            <a:pPr marL="0" marR="0" indent="0" algn="l">
              <a:defRPr/>
            </a:pPr>
            <a:r>
              <a:rPr sz="1000" u="none">
                <a:solidFill>
                  <a:srgbClr val="000000"/>
                </a:solidFill>
                <a:latin typeface="Consolas"/>
                <a:cs typeface="Consolas"/>
              </a:rPr>
              <a:t>        </a:t>
            </a:r>
            <a:r>
              <a:rPr sz="1000" b="1" u="none">
                <a:solidFill>
                  <a:srgbClr val="000080"/>
                </a:solidFill>
                <a:latin typeface="Consolas"/>
                <a:cs typeface="Consolas"/>
              </a:rPr>
              <a:t>if</a:t>
            </a:r>
            <a:r>
              <a:rPr sz="1000" u="none">
                <a:solidFill>
                  <a:srgbClr val="000000"/>
                </a:solidFill>
                <a:latin typeface="Consolas"/>
                <a:cs typeface="Consolas"/>
              </a:rPr>
              <a:t> result != </a:t>
            </a:r>
            <a:r>
              <a:rPr sz="1000" u="none">
                <a:solidFill>
                  <a:srgbClr val="000000"/>
                </a:solidFill>
                <a:latin typeface="Consolas"/>
                <a:cs typeface="Consolas"/>
              </a:rPr>
              <a:t>ZERO_DATA:</a:t>
            </a:r>
            <a:endParaRPr/>
          </a:p>
          <a:p>
            <a:pPr marL="0" marR="0" indent="0" algn="l">
              <a:defRPr/>
            </a:pPr>
            <a:r>
              <a:rPr sz="1000" u="none">
                <a:solidFill>
                  <a:srgbClr val="000000"/>
                </a:solidFill>
                <a:latin typeface="Consolas"/>
                <a:cs typeface="Consolas"/>
              </a:rPr>
              <a:t>            </a:t>
            </a:r>
            <a:r>
              <a:rPr sz="1000" b="1" u="none">
                <a:solidFill>
                  <a:srgbClr val="000080"/>
                </a:solidFill>
                <a:latin typeface="Consolas"/>
                <a:cs typeface="Consolas"/>
              </a:rPr>
              <a:t>return</a:t>
            </a:r>
            <a:r>
              <a:rPr sz="1000" u="none">
                <a:solidFill>
                  <a:srgbClr val="000000"/>
                </a:solidFill>
                <a:latin typeface="Consolas"/>
                <a:cs typeface="Consolas"/>
              </a:rPr>
              <a:t> result</a:t>
            </a:r>
            <a:endParaRPr/>
          </a:p>
          <a:p>
            <a:pPr marL="0" marR="0" indent="0" algn="l">
              <a:defRPr/>
            </a:pPr>
            <a:r>
              <a:rPr sz="1000" u="none">
                <a:solidFill>
                  <a:srgbClr val="000000"/>
                </a:solidFill>
                <a:latin typeface="Consolas"/>
                <a:cs typeface="Consolas"/>
              </a:rPr>
              <a:t>    </a:t>
            </a:r>
            <a:r>
              <a:rPr sz="1000" b="1" u="none">
                <a:solidFill>
                  <a:srgbClr val="000080"/>
                </a:solidFill>
                <a:latin typeface="Consolas"/>
                <a:cs typeface="Consolas"/>
              </a:rPr>
              <a:t>return</a:t>
            </a:r>
            <a:r>
              <a:rPr sz="1000" u="none">
                <a:solidFill>
                  <a:srgbClr val="000000"/>
                </a:solidFill>
                <a:latin typeface="Consolas"/>
                <a:cs typeface="Consolas"/>
              </a:rPr>
              <a:t> ZERO_DATA</a:t>
            </a:r>
            <a:endParaRPr/>
          </a:p>
          <a:p>
            <a:pPr marL="0" marR="0" indent="0" algn="l">
              <a:defRPr/>
            </a:pPr>
            <a:r>
              <a:rPr sz="1000" u="none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endParaRPr/>
          </a:p>
          <a:p>
            <a:pPr marL="0" marR="0" indent="0" algn="l">
              <a:defRPr/>
            </a:pPr>
            <a:r>
              <a:rPr sz="1000" u="none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endParaRPr/>
          </a:p>
          <a:p>
            <a:pPr marL="0" marR="0" indent="0" algn="l">
              <a:defRPr/>
            </a:pPr>
            <a:r>
              <a:rPr sz="1000" b="1" u="none">
                <a:solidFill>
                  <a:srgbClr val="000080"/>
                </a:solidFill>
                <a:latin typeface="Consolas"/>
                <a:cs typeface="Consolas"/>
              </a:rPr>
              <a:t>def</a:t>
            </a:r>
            <a:r>
              <a:rPr sz="1000" u="none">
                <a:solidFill>
                  <a:srgbClr val="000000"/>
                </a:solidFill>
                <a:latin typeface="Consolas"/>
                <a:cs typeface="Consolas"/>
              </a:rPr>
              <a:t> is_sorted(data: list) </a:t>
            </a:r>
            <a:r>
              <a:rPr sz="1000" u="none">
                <a:solidFill>
                  <a:srgbClr val="000000"/>
                </a:solidFill>
                <a:latin typeface="Consolas"/>
                <a:cs typeface="Consolas"/>
              </a:rPr>
              <a:t>-&gt; bool:</a:t>
            </a:r>
            <a:endParaRPr/>
          </a:p>
          <a:p>
            <a:pPr marL="0" marR="0" indent="0" algn="l">
              <a:defRPr/>
            </a:pPr>
            <a:r>
              <a:rPr sz="1000" u="none">
                <a:solidFill>
                  <a:srgbClr val="000000"/>
                </a:solidFill>
                <a:latin typeface="Consolas"/>
                <a:cs typeface="Consolas"/>
              </a:rPr>
              <a:t>    </a:t>
            </a:r>
            <a:r>
              <a:rPr sz="1000" b="1" u="none">
                <a:solidFill>
                  <a:srgbClr val="000080"/>
                </a:solidFill>
                <a:latin typeface="Consolas"/>
                <a:cs typeface="Consolas"/>
              </a:rPr>
              <a:t>for</a:t>
            </a:r>
            <a:r>
              <a:rPr sz="1000" u="none">
                <a:solidFill>
                  <a:srgbClr val="000000"/>
                </a:solidFill>
                <a:latin typeface="Consolas"/>
                <a:cs typeface="Consolas"/>
              </a:rPr>
              <a:t> i </a:t>
            </a:r>
            <a:r>
              <a:rPr sz="1000" b="1" u="none">
                <a:solidFill>
                  <a:srgbClr val="000080"/>
                </a:solidFill>
                <a:latin typeface="Consolas"/>
                <a:cs typeface="Consolas"/>
              </a:rPr>
              <a:t>in</a:t>
            </a:r>
            <a:r>
              <a:rPr sz="1000" u="none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sz="1000" u="none">
                <a:solidFill>
                  <a:srgbClr val="000000"/>
                </a:solidFill>
                <a:latin typeface="Consolas"/>
                <a:cs typeface="Consolas"/>
              </a:rPr>
              <a:t>range(len(data) - </a:t>
            </a:r>
            <a:r>
              <a:rPr sz="1000" u="none">
                <a:solidFill>
                  <a:srgbClr val="0000FF"/>
                </a:solidFill>
                <a:latin typeface="Consolas"/>
                <a:cs typeface="Consolas"/>
              </a:rPr>
              <a:t>1</a:t>
            </a:r>
            <a:r>
              <a:rPr sz="1000" u="none">
                <a:solidFill>
                  <a:srgbClr val="000000"/>
                </a:solidFill>
                <a:latin typeface="Consolas"/>
                <a:cs typeface="Consolas"/>
              </a:rPr>
              <a:t>):</a:t>
            </a:r>
            <a:endParaRPr/>
          </a:p>
          <a:p>
            <a:pPr marL="0" marR="0" indent="0" algn="l">
              <a:defRPr/>
            </a:pPr>
            <a:r>
              <a:rPr sz="1000" u="none">
                <a:solidFill>
                  <a:srgbClr val="000000"/>
                </a:solidFill>
                <a:latin typeface="Consolas"/>
                <a:cs typeface="Consolas"/>
              </a:rPr>
              <a:t>        </a:t>
            </a:r>
            <a:r>
              <a:rPr sz="1000" b="1" u="none">
                <a:solidFill>
                  <a:srgbClr val="000080"/>
                </a:solidFill>
                <a:latin typeface="Consolas"/>
                <a:cs typeface="Consolas"/>
              </a:rPr>
              <a:t>if</a:t>
            </a:r>
            <a:r>
              <a:rPr sz="1000" u="none">
                <a:solidFill>
                  <a:srgbClr val="000000"/>
                </a:solidFill>
                <a:latin typeface="Consolas"/>
                <a:cs typeface="Consolas"/>
              </a:rPr>
              <a:t> data[i + </a:t>
            </a:r>
            <a:r>
              <a:rPr sz="1000" u="none">
                <a:solidFill>
                  <a:srgbClr val="0000FF"/>
                </a:solidFill>
                <a:latin typeface="Consolas"/>
                <a:cs typeface="Consolas"/>
              </a:rPr>
              <a:t>1</a:t>
            </a:r>
            <a:r>
              <a:rPr sz="1000" u="none">
                <a:solidFill>
                  <a:srgbClr val="000000"/>
                </a:solidFill>
                <a:latin typeface="Consolas"/>
                <a:cs typeface="Consolas"/>
              </a:rPr>
              <a:t>] &lt; </a:t>
            </a:r>
            <a:r>
              <a:rPr sz="1000" u="none">
                <a:solidFill>
                  <a:srgbClr val="000000"/>
                </a:solidFill>
                <a:latin typeface="Consolas"/>
                <a:cs typeface="Consolas"/>
              </a:rPr>
              <a:t>data[i]:</a:t>
            </a:r>
            <a:endParaRPr/>
          </a:p>
          <a:p>
            <a:pPr marL="0" marR="0" indent="0" algn="l">
              <a:defRPr/>
            </a:pPr>
            <a:r>
              <a:rPr sz="1000" u="none">
                <a:solidFill>
                  <a:srgbClr val="000000"/>
                </a:solidFill>
                <a:latin typeface="Consolas"/>
                <a:cs typeface="Consolas"/>
              </a:rPr>
              <a:t>            </a:t>
            </a:r>
            <a:r>
              <a:rPr sz="1000" b="1" u="none">
                <a:solidFill>
                  <a:srgbClr val="000080"/>
                </a:solidFill>
                <a:latin typeface="Consolas"/>
                <a:cs typeface="Consolas"/>
              </a:rPr>
              <a:t>return</a:t>
            </a:r>
            <a:r>
              <a:rPr sz="1000" u="none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sz="1000" b="1" u="none">
                <a:solidFill>
                  <a:srgbClr val="000080"/>
                </a:solidFill>
                <a:latin typeface="Consolas"/>
                <a:cs typeface="Consolas"/>
              </a:rPr>
              <a:t>False</a:t>
            </a:r>
            <a:endParaRPr/>
          </a:p>
          <a:p>
            <a:pPr marL="0" marR="0" indent="0" algn="l">
              <a:defRPr/>
            </a:pPr>
            <a:r>
              <a:rPr sz="1000" u="none">
                <a:solidFill>
                  <a:srgbClr val="000000"/>
                </a:solidFill>
                <a:latin typeface="Consolas"/>
                <a:cs typeface="Consolas"/>
              </a:rPr>
              <a:t>    </a:t>
            </a:r>
            <a:r>
              <a:rPr sz="1000" b="1" u="none">
                <a:solidFill>
                  <a:srgbClr val="000080"/>
                </a:solidFill>
                <a:latin typeface="Consolas"/>
                <a:cs typeface="Consolas"/>
              </a:rPr>
              <a:t>return</a:t>
            </a:r>
            <a:r>
              <a:rPr sz="1000" u="none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sz="1000" b="1" u="none">
                <a:solidFill>
                  <a:srgbClr val="000080"/>
                </a:solidFill>
                <a:latin typeface="Consolas"/>
                <a:cs typeface="Consolas"/>
              </a:rPr>
              <a:t>True</a:t>
            </a:r>
            <a:endParaRPr/>
          </a:p>
          <a:p>
            <a:pPr marL="0" marR="0" indent="0" algn="l">
              <a:defRPr/>
            </a:pPr>
            <a:r>
              <a:rPr sz="1000" u="none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endParaRPr/>
          </a:p>
          <a:p>
            <a:pPr marL="0" marR="0" indent="0" algn="l">
              <a:defRPr/>
            </a:pPr>
            <a:r>
              <a:rPr sz="1000" u="none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endParaRPr/>
          </a:p>
          <a:p>
            <a:pPr marL="0" marR="0" indent="0" algn="l">
              <a:defRPr/>
            </a:pPr>
            <a:r>
              <a:rPr sz="1000" b="1" u="none">
                <a:solidFill>
                  <a:srgbClr val="000080"/>
                </a:solidFill>
                <a:latin typeface="Consolas"/>
                <a:cs typeface="Consolas"/>
              </a:rPr>
              <a:t>def</a:t>
            </a:r>
            <a:r>
              <a:rPr sz="1000" u="none">
                <a:solidFill>
                  <a:srgbClr val="000000"/>
                </a:solidFill>
                <a:latin typeface="Consolas"/>
                <a:cs typeface="Consolas"/>
              </a:rPr>
              <a:t> main():</a:t>
            </a:r>
            <a:endParaRPr/>
          </a:p>
          <a:p>
            <a:pPr marL="0" marR="0" indent="0" algn="l">
              <a:defRPr/>
            </a:pPr>
            <a:r>
              <a:rPr sz="1000" u="none">
                <a:solidFill>
                  <a:srgbClr val="000000"/>
                </a:solidFill>
                <a:latin typeface="Consolas"/>
                <a:cs typeface="Consolas"/>
              </a:rPr>
              <a:t>    </a:t>
            </a:r>
            <a:r>
              <a:rPr sz="1000" u="none">
                <a:solidFill>
                  <a:srgbClr val="000000"/>
                </a:solidFill>
                <a:latin typeface="Consolas"/>
                <a:cs typeface="Consolas"/>
              </a:rPr>
              <a:t>data = [</a:t>
            </a:r>
            <a:r>
              <a:rPr sz="1000" u="none">
                <a:solidFill>
                  <a:srgbClr val="0000FF"/>
                </a:solidFill>
                <a:latin typeface="Consolas"/>
                <a:cs typeface="Consolas"/>
              </a:rPr>
              <a:t>3</a:t>
            </a:r>
            <a:r>
              <a:rPr sz="1000" u="none">
                <a:solidFill>
                  <a:srgbClr val="000000"/>
                </a:solidFill>
                <a:latin typeface="Consolas"/>
                <a:cs typeface="Consolas"/>
              </a:rPr>
              <a:t>, </a:t>
            </a:r>
            <a:r>
              <a:rPr sz="1000" u="none">
                <a:solidFill>
                  <a:srgbClr val="0000FF"/>
                </a:solidFill>
                <a:latin typeface="Consolas"/>
                <a:cs typeface="Consolas"/>
              </a:rPr>
              <a:t>2</a:t>
            </a:r>
            <a:r>
              <a:rPr sz="1000" u="none">
                <a:solidFill>
                  <a:srgbClr val="000000"/>
                </a:solidFill>
                <a:latin typeface="Consolas"/>
                <a:cs typeface="Consolas"/>
              </a:rPr>
              <a:t>, </a:t>
            </a:r>
            <a:r>
              <a:rPr sz="1000" u="none">
                <a:solidFill>
                  <a:srgbClr val="0000FF"/>
                </a:solidFill>
                <a:latin typeface="Consolas"/>
                <a:cs typeface="Consolas"/>
              </a:rPr>
              <a:t>5</a:t>
            </a:r>
            <a:r>
              <a:rPr sz="1000" u="none">
                <a:solidFill>
                  <a:srgbClr val="000000"/>
                </a:solidFill>
                <a:latin typeface="Consolas"/>
                <a:cs typeface="Consolas"/>
              </a:rPr>
              <a:t>, </a:t>
            </a:r>
            <a:r>
              <a:rPr sz="1000" u="none">
                <a:solidFill>
                  <a:srgbClr val="0000FF"/>
                </a:solidFill>
                <a:latin typeface="Consolas"/>
                <a:cs typeface="Consolas"/>
              </a:rPr>
              <a:t>-5</a:t>
            </a:r>
            <a:r>
              <a:rPr sz="1000" u="none">
                <a:solidFill>
                  <a:srgbClr val="000000"/>
                </a:solidFill>
                <a:latin typeface="Consolas"/>
                <a:cs typeface="Consolas"/>
              </a:rPr>
              <a:t>, </a:t>
            </a:r>
            <a:r>
              <a:rPr sz="1000" u="none">
                <a:solidFill>
                  <a:srgbClr val="0000FF"/>
                </a:solidFill>
                <a:latin typeface="Consolas"/>
                <a:cs typeface="Consolas"/>
              </a:rPr>
              <a:t>8</a:t>
            </a:r>
            <a:r>
              <a:rPr sz="1000" u="none">
                <a:solidFill>
                  <a:srgbClr val="000000"/>
                </a:solidFill>
                <a:latin typeface="Consolas"/>
                <a:cs typeface="Consolas"/>
              </a:rPr>
              <a:t>, </a:t>
            </a:r>
            <a:r>
              <a:rPr sz="1000" u="none">
                <a:solidFill>
                  <a:srgbClr val="0000FF"/>
                </a:solidFill>
                <a:latin typeface="Consolas"/>
                <a:cs typeface="Consolas"/>
              </a:rPr>
              <a:t>9</a:t>
            </a:r>
            <a:r>
              <a:rPr sz="1000" u="none">
                <a:solidFill>
                  <a:srgbClr val="000000"/>
                </a:solidFill>
                <a:latin typeface="Consolas"/>
                <a:cs typeface="Consolas"/>
              </a:rPr>
              <a:t>, </a:t>
            </a:r>
            <a:r>
              <a:rPr sz="1000" u="none">
                <a:solidFill>
                  <a:srgbClr val="0000FF"/>
                </a:solidFill>
                <a:latin typeface="Consolas"/>
                <a:cs typeface="Consolas"/>
              </a:rPr>
              <a:t>-11</a:t>
            </a:r>
            <a:r>
              <a:rPr sz="1000" u="none">
                <a:solidFill>
                  <a:srgbClr val="000000"/>
                </a:solidFill>
                <a:latin typeface="Consolas"/>
                <a:cs typeface="Consolas"/>
              </a:rPr>
              <a:t>]</a:t>
            </a:r>
            <a:endParaRPr/>
          </a:p>
          <a:p>
            <a:pPr marL="0" marR="0" indent="0" algn="l">
              <a:defRPr/>
            </a:pPr>
            <a:r>
              <a:rPr sz="1000" u="none">
                <a:solidFill>
                  <a:srgbClr val="000000"/>
                </a:solidFill>
                <a:latin typeface="Consolas"/>
                <a:cs typeface="Consolas"/>
              </a:rPr>
              <a:t>    </a:t>
            </a:r>
            <a:r>
              <a:rPr sz="1000" u="none">
                <a:solidFill>
                  <a:srgbClr val="000000"/>
                </a:solidFill>
                <a:latin typeface="Consolas"/>
                <a:cs typeface="Consolas"/>
              </a:rPr>
              <a:t>data_sorted = </a:t>
            </a:r>
            <a:r>
              <a:rPr sz="1000" u="none">
                <a:solidFill>
                  <a:srgbClr val="000000"/>
                </a:solidFill>
                <a:latin typeface="Consolas"/>
                <a:cs typeface="Consolas"/>
              </a:rPr>
              <a:t>perm_sort([], data)</a:t>
            </a:r>
            <a:endParaRPr/>
          </a:p>
          <a:p>
            <a:pPr marL="0" marR="0" indent="0" algn="l">
              <a:defRPr/>
            </a:pPr>
            <a:r>
              <a:rPr sz="1000" u="none">
                <a:solidFill>
                  <a:srgbClr val="000000"/>
                </a:solidFill>
                <a:latin typeface="Consolas"/>
                <a:cs typeface="Consolas"/>
              </a:rPr>
              <a:t>    </a:t>
            </a:r>
            <a:r>
              <a:rPr sz="1000" u="none">
                <a:solidFill>
                  <a:srgbClr val="000000"/>
                </a:solidFill>
                <a:latin typeface="Consolas"/>
                <a:cs typeface="Consolas"/>
              </a:rPr>
              <a:t>print(*data_sorted)</a:t>
            </a:r>
            <a:endParaRPr/>
          </a:p>
          <a:p>
            <a:pPr marL="0" marR="0" indent="0" algn="l">
              <a:defRPr/>
            </a:pPr>
            <a:r>
              <a:rPr sz="1000" u="none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endParaRPr/>
          </a:p>
          <a:p>
            <a:pPr marL="0" marR="0" indent="0" algn="l">
              <a:defRPr/>
            </a:pPr>
            <a:r>
              <a:rPr sz="1000" u="none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endParaRPr/>
          </a:p>
          <a:p>
            <a:pPr marL="0" marR="0" indent="0" algn="l">
              <a:defRPr/>
            </a:pPr>
            <a:r>
              <a:rPr sz="1000" b="1" u="none">
                <a:solidFill>
                  <a:srgbClr val="000080"/>
                </a:solidFill>
                <a:latin typeface="Consolas"/>
                <a:cs typeface="Consolas"/>
              </a:rPr>
              <a:t>if</a:t>
            </a:r>
            <a:r>
              <a:rPr sz="1000" u="none">
                <a:solidFill>
                  <a:srgbClr val="000000"/>
                </a:solidFill>
                <a:latin typeface="Consolas"/>
                <a:cs typeface="Consolas"/>
              </a:rPr>
              <a:t> __name__ == </a:t>
            </a:r>
            <a:r>
              <a:rPr sz="1000" b="1" u="none">
                <a:solidFill>
                  <a:srgbClr val="008000"/>
                </a:solidFill>
                <a:latin typeface="Consolas"/>
                <a:cs typeface="Consolas"/>
              </a:rPr>
              <a:t>‘__main__’</a:t>
            </a:r>
            <a:r>
              <a:rPr sz="1000" u="none">
                <a:solidFill>
                  <a:srgbClr val="000000"/>
                </a:solidFill>
                <a:latin typeface="Consolas"/>
                <a:cs typeface="Consolas"/>
              </a:rPr>
              <a:t>:</a:t>
            </a:r>
            <a:endParaRPr/>
          </a:p>
          <a:p>
            <a:pPr marL="0" marR="0" indent="0" algn="l">
              <a:defRPr/>
            </a:pPr>
            <a:r>
              <a:rPr sz="1000" u="none">
                <a:solidFill>
                  <a:srgbClr val="000000"/>
                </a:solidFill>
                <a:latin typeface="Consolas"/>
                <a:cs typeface="Consolas"/>
              </a:rPr>
              <a:t>    </a:t>
            </a:r>
            <a:r>
              <a:rPr sz="1000" u="none">
                <a:solidFill>
                  <a:srgbClr val="000000"/>
                </a:solidFill>
                <a:latin typeface="Consolas"/>
                <a:cs typeface="Consolas"/>
              </a:rPr>
              <a:t>main()</a:t>
            </a:r>
            <a:endParaRPr/>
          </a:p>
        </p:txBody>
      </p:sp>
      <p:sp>
        <p:nvSpPr>
          <p:cNvPr id="4" name="Объект 2" hidden="0"/>
          <p:cNvSpPr txBox="1">
            <a:spLocks noGrp="1"/>
          </p:cNvSpPr>
          <p:nvPr isPhoto="0" userDrawn="0"/>
        </p:nvSpPr>
        <p:spPr bwMode="auto">
          <a:xfrm>
            <a:off x="0" y="138591"/>
            <a:ext cx="3228276" cy="6673979"/>
          </a:xfrm>
          <a:prstGeom prst="rect">
            <a:avLst/>
          </a:prstGeom>
          <a:noFill/>
          <a:ln>
            <a:noFill/>
          </a:ln>
          <a:effectLst/>
        </p:spPr>
        <p:txBody>
          <a:bodyPr lIns="91434" tIns="45717" rIns="91434" bIns="45717" anchor="t"/>
          <a:lstStyle/>
          <a:p>
            <a:pPr>
              <a:defRPr/>
            </a:pPr>
            <a:r>
              <a:rPr sz="700" i="1" u="none" strike="noStrike">
                <a:solidFill>
                  <a:srgbClr val="808080"/>
                </a:solidFill>
                <a:latin typeface="Carlito"/>
                <a:cs typeface="Carlito"/>
              </a:rPr>
              <a:t>//</a:t>
            </a:r>
            <a:endParaRPr sz="700"/>
          </a:p>
          <a:p>
            <a:pPr>
              <a:defRPr/>
            </a:pPr>
            <a:r>
              <a:rPr sz="700" i="1" u="none" strike="noStrike">
                <a:solidFill>
                  <a:srgbClr val="808080"/>
                </a:solidFill>
                <a:latin typeface="Carlito"/>
                <a:cs typeface="Carlito"/>
              </a:rPr>
              <a:t>// Created by yaroslav_admin on 01.10.22.</a:t>
            </a:r>
            <a:endParaRPr sz="700"/>
          </a:p>
          <a:p>
            <a:pPr>
              <a:defRPr/>
            </a:pPr>
            <a:r>
              <a:rPr sz="700" i="1" u="none" strike="noStrike">
                <a:solidFill>
                  <a:srgbClr val="808080"/>
                </a:solidFill>
                <a:latin typeface="Carlito"/>
                <a:cs typeface="Carlito"/>
              </a:rPr>
              <a:t>//</a:t>
            </a:r>
            <a:endParaRPr sz="700"/>
          </a:p>
          <a:p>
            <a:pPr>
              <a:defRPr/>
            </a:pPr>
            <a:r>
              <a:rPr sz="700" u="none" strike="noStrike">
                <a:solidFill>
                  <a:srgbClr val="000000"/>
                </a:solidFill>
                <a:latin typeface="Carlito"/>
                <a:cs typeface="Carlito"/>
              </a:rPr>
              <a:t> </a:t>
            </a:r>
            <a:endParaRPr sz="700"/>
          </a:p>
          <a:p>
            <a:pPr>
              <a:defRPr/>
            </a:pPr>
            <a:r>
              <a:rPr sz="700" u="none" strike="noStrike">
                <a:solidFill>
                  <a:srgbClr val="808000"/>
                </a:solidFill>
                <a:latin typeface="Carlito"/>
                <a:cs typeface="Carlito"/>
              </a:rPr>
              <a:t>#include &lt;iostream&gt;</a:t>
            </a:r>
            <a:endParaRPr sz="700"/>
          </a:p>
          <a:p>
            <a:pPr>
              <a:defRPr/>
            </a:pPr>
            <a:r>
              <a:rPr sz="700" u="none" strike="noStrike">
                <a:solidFill>
                  <a:srgbClr val="808000"/>
                </a:solidFill>
                <a:latin typeface="Carlito"/>
                <a:cs typeface="Carlito"/>
              </a:rPr>
              <a:t>#include &lt;vector&gt; </a:t>
            </a:r>
            <a:endParaRPr sz="700"/>
          </a:p>
          <a:p>
            <a:pPr>
              <a:defRPr/>
            </a:pPr>
            <a:r>
              <a:rPr sz="700" u="none" strike="noStrike">
                <a:solidFill>
                  <a:srgbClr val="000000"/>
                </a:solidFill>
                <a:latin typeface="Carlito"/>
                <a:cs typeface="Carlito"/>
              </a:rPr>
              <a:t>std::vector&lt;</a:t>
            </a:r>
            <a:r>
              <a:rPr sz="700" b="1" u="none" strike="noStrike">
                <a:solidFill>
                  <a:srgbClr val="000080"/>
                </a:solidFill>
                <a:latin typeface="Carlito"/>
                <a:cs typeface="Carlito"/>
              </a:rPr>
              <a:t>int</a:t>
            </a:r>
            <a:r>
              <a:rPr sz="700" u="none" strike="noStrike">
                <a:solidFill>
                  <a:srgbClr val="000000"/>
                </a:solidFill>
                <a:latin typeface="Carlito"/>
                <a:cs typeface="Carlito"/>
              </a:rPr>
              <a:t>&gt; ZERO_DATA = {};</a:t>
            </a:r>
            <a:endParaRPr sz="700"/>
          </a:p>
          <a:p>
            <a:pPr>
              <a:defRPr/>
            </a:pPr>
            <a:r>
              <a:rPr sz="700" u="none" strike="noStrike">
                <a:solidFill>
                  <a:srgbClr val="000000"/>
                </a:solidFill>
                <a:latin typeface="Carlito"/>
                <a:cs typeface="Carlito"/>
              </a:rPr>
              <a:t> </a:t>
            </a:r>
            <a:endParaRPr sz="700"/>
          </a:p>
          <a:p>
            <a:pPr>
              <a:defRPr/>
            </a:pPr>
            <a:r>
              <a:rPr sz="700" u="none" strike="noStrike">
                <a:solidFill>
                  <a:srgbClr val="000000"/>
                </a:solidFill>
                <a:latin typeface="Carlito"/>
                <a:cs typeface="Carlito"/>
              </a:rPr>
              <a:t> </a:t>
            </a:r>
            <a:endParaRPr sz="700"/>
          </a:p>
          <a:p>
            <a:pPr>
              <a:defRPr/>
            </a:pPr>
            <a:r>
              <a:rPr sz="700" b="1" u="none" strike="noStrike">
                <a:solidFill>
                  <a:srgbClr val="000080"/>
                </a:solidFill>
                <a:latin typeface="Carlito"/>
                <a:cs typeface="Carlito"/>
              </a:rPr>
              <a:t>void</a:t>
            </a:r>
            <a:r>
              <a:rPr sz="700" u="none" strike="noStrike">
                <a:solidFill>
                  <a:srgbClr val="000000"/>
                </a:solidFill>
                <a:latin typeface="Carlito"/>
                <a:cs typeface="Carlito"/>
              </a:rPr>
              <a:t> print_vector (std::vector&lt;</a:t>
            </a:r>
            <a:r>
              <a:rPr sz="700" b="1" u="none" strike="noStrike">
                <a:solidFill>
                  <a:srgbClr val="000080"/>
                </a:solidFill>
                <a:latin typeface="Carlito"/>
                <a:cs typeface="Carlito"/>
              </a:rPr>
              <a:t>int</a:t>
            </a:r>
            <a:r>
              <a:rPr sz="700" u="none" strike="noStrike">
                <a:solidFill>
                  <a:srgbClr val="000000"/>
                </a:solidFill>
                <a:latin typeface="Carlito"/>
                <a:cs typeface="Carlito"/>
              </a:rPr>
              <a:t>&gt; &amp;data) {</a:t>
            </a:r>
            <a:endParaRPr sz="700"/>
          </a:p>
          <a:p>
            <a:pPr>
              <a:defRPr/>
            </a:pPr>
            <a:r>
              <a:rPr sz="700" u="none" strike="noStrike">
                <a:solidFill>
                  <a:srgbClr val="000000"/>
                </a:solidFill>
                <a:latin typeface="Carlito"/>
                <a:cs typeface="Carlito"/>
              </a:rPr>
              <a:t>    </a:t>
            </a:r>
            <a:r>
              <a:rPr sz="700" b="1" u="none" strike="noStrike">
                <a:solidFill>
                  <a:srgbClr val="000080"/>
                </a:solidFill>
                <a:latin typeface="Carlito"/>
                <a:cs typeface="Carlito"/>
              </a:rPr>
              <a:t>for</a:t>
            </a:r>
            <a:r>
              <a:rPr sz="700" u="none" strike="noStrike">
                <a:solidFill>
                  <a:srgbClr val="000000"/>
                </a:solidFill>
                <a:latin typeface="Carlito"/>
                <a:cs typeface="Carlito"/>
              </a:rPr>
              <a:t> (</a:t>
            </a:r>
            <a:r>
              <a:rPr sz="700" b="1" u="none" strike="noStrike">
                <a:solidFill>
                  <a:srgbClr val="000080"/>
                </a:solidFill>
                <a:latin typeface="Carlito"/>
                <a:cs typeface="Carlito"/>
              </a:rPr>
              <a:t>int</a:t>
            </a:r>
            <a:r>
              <a:rPr sz="700" u="none" strike="noStrike">
                <a:solidFill>
                  <a:srgbClr val="000000"/>
                </a:solidFill>
                <a:latin typeface="Carlito"/>
                <a:cs typeface="Carlito"/>
              </a:rPr>
              <a:t> i : data){</a:t>
            </a:r>
            <a:endParaRPr sz="700"/>
          </a:p>
          <a:p>
            <a:pPr>
              <a:defRPr/>
            </a:pPr>
            <a:r>
              <a:rPr sz="700" u="none" strike="noStrike">
                <a:solidFill>
                  <a:srgbClr val="000000"/>
                </a:solidFill>
                <a:latin typeface="Carlito"/>
                <a:cs typeface="Carlito"/>
              </a:rPr>
              <a:t>        </a:t>
            </a:r>
            <a:r>
              <a:rPr sz="700" u="none" strike="noStrike">
                <a:solidFill>
                  <a:srgbClr val="000000"/>
                </a:solidFill>
                <a:latin typeface="Carlito"/>
                <a:cs typeface="Carlito"/>
              </a:rPr>
              <a:t>std::cout &lt;&lt; i &lt;&lt; « «;</a:t>
            </a:r>
            <a:endParaRPr sz="700"/>
          </a:p>
          <a:p>
            <a:pPr>
              <a:defRPr/>
            </a:pPr>
            <a:r>
              <a:rPr sz="700" u="none" strike="noStrike">
                <a:solidFill>
                  <a:srgbClr val="000000"/>
                </a:solidFill>
                <a:latin typeface="Carlito"/>
                <a:cs typeface="Carlito"/>
              </a:rPr>
              <a:t>    </a:t>
            </a:r>
            <a:r>
              <a:rPr sz="700" u="none" strike="noStrike">
                <a:solidFill>
                  <a:srgbClr val="000000"/>
                </a:solidFill>
                <a:latin typeface="Carlito"/>
                <a:cs typeface="Carlito"/>
              </a:rPr>
              <a:t>}</a:t>
            </a:r>
            <a:endParaRPr sz="700"/>
          </a:p>
          <a:p>
            <a:pPr>
              <a:defRPr/>
            </a:pPr>
            <a:r>
              <a:rPr sz="700" u="none" strike="noStrike">
                <a:solidFill>
                  <a:srgbClr val="000000"/>
                </a:solidFill>
                <a:latin typeface="Carlito"/>
                <a:cs typeface="Carlito"/>
              </a:rPr>
              <a:t>    </a:t>
            </a:r>
            <a:r>
              <a:rPr sz="700" u="none" strike="noStrike">
                <a:solidFill>
                  <a:srgbClr val="000000"/>
                </a:solidFill>
                <a:latin typeface="Carlito"/>
                <a:cs typeface="Carlito"/>
              </a:rPr>
              <a:t>std::cout &lt;&lt; std::endl;</a:t>
            </a:r>
            <a:endParaRPr sz="700"/>
          </a:p>
          <a:p>
            <a:pPr>
              <a:defRPr/>
            </a:pPr>
            <a:r>
              <a:rPr sz="700" u="none" strike="noStrike">
                <a:solidFill>
                  <a:srgbClr val="000000"/>
                </a:solidFill>
                <a:latin typeface="Carlito"/>
                <a:cs typeface="Carlito"/>
              </a:rPr>
              <a:t>}</a:t>
            </a:r>
            <a:endParaRPr sz="700"/>
          </a:p>
          <a:p>
            <a:pPr>
              <a:defRPr/>
            </a:pPr>
            <a:r>
              <a:rPr sz="700" b="1" u="none" strike="noStrike">
                <a:solidFill>
                  <a:srgbClr val="000080"/>
                </a:solidFill>
                <a:latin typeface="Carlito"/>
                <a:cs typeface="Carlito"/>
              </a:rPr>
              <a:t>int</a:t>
            </a:r>
            <a:r>
              <a:rPr sz="700" u="none" strike="noStrike">
                <a:solidFill>
                  <a:srgbClr val="000000"/>
                </a:solidFill>
                <a:latin typeface="Carlito"/>
                <a:cs typeface="Carlito"/>
              </a:rPr>
              <a:t> pop_item(</a:t>
            </a:r>
            <a:r>
              <a:rPr sz="700" b="1" u="none" strike="noStrike">
                <a:solidFill>
                  <a:srgbClr val="000080"/>
                </a:solidFill>
                <a:latin typeface="Carlito"/>
                <a:cs typeface="Carlito"/>
              </a:rPr>
              <a:t>int</a:t>
            </a:r>
            <a:r>
              <a:rPr sz="700" u="none" strike="noStrike">
                <a:solidFill>
                  <a:srgbClr val="000000"/>
                </a:solidFill>
                <a:latin typeface="Carlito"/>
                <a:cs typeface="Carlito"/>
              </a:rPr>
              <a:t> index, std::vector&lt;</a:t>
            </a:r>
            <a:r>
              <a:rPr sz="700" b="1" u="none" strike="noStrike">
                <a:solidFill>
                  <a:srgbClr val="000080"/>
                </a:solidFill>
                <a:latin typeface="Carlito"/>
                <a:cs typeface="Carlito"/>
              </a:rPr>
              <a:t>int</a:t>
            </a:r>
            <a:r>
              <a:rPr sz="700" u="none" strike="noStrike">
                <a:solidFill>
                  <a:srgbClr val="000000"/>
                </a:solidFill>
                <a:latin typeface="Carlito"/>
                <a:cs typeface="Carlito"/>
              </a:rPr>
              <a:t>&gt; </a:t>
            </a:r>
            <a:r>
              <a:rPr sz="700" u="none" strike="noStrike">
                <a:solidFill>
                  <a:srgbClr val="000000"/>
                </a:solidFill>
                <a:latin typeface="Carlito"/>
                <a:cs typeface="Carlito"/>
              </a:rPr>
              <a:t>&amp;data){</a:t>
            </a:r>
            <a:endParaRPr sz="700"/>
          </a:p>
          <a:p>
            <a:pPr>
              <a:defRPr/>
            </a:pPr>
            <a:r>
              <a:rPr sz="700" u="none" strike="noStrike">
                <a:solidFill>
                  <a:srgbClr val="000000"/>
                </a:solidFill>
                <a:latin typeface="Carlito"/>
                <a:cs typeface="Carlito"/>
              </a:rPr>
              <a:t>    </a:t>
            </a:r>
            <a:r>
              <a:rPr sz="700" b="1" u="none" strike="noStrike">
                <a:solidFill>
                  <a:srgbClr val="000080"/>
                </a:solidFill>
                <a:latin typeface="Carlito"/>
                <a:cs typeface="Carlito"/>
              </a:rPr>
              <a:t>int</a:t>
            </a:r>
            <a:r>
              <a:rPr sz="700" u="none" strike="noStrike">
                <a:solidFill>
                  <a:srgbClr val="000000"/>
                </a:solidFill>
                <a:latin typeface="Carlito"/>
                <a:cs typeface="Carlito"/>
              </a:rPr>
              <a:t> result = data[index];</a:t>
            </a:r>
            <a:endParaRPr sz="700"/>
          </a:p>
          <a:p>
            <a:pPr>
              <a:defRPr/>
            </a:pPr>
            <a:r>
              <a:rPr sz="700" u="none" strike="noStrike">
                <a:solidFill>
                  <a:srgbClr val="000000"/>
                </a:solidFill>
                <a:latin typeface="Carlito"/>
                <a:cs typeface="Carlito"/>
              </a:rPr>
              <a:t>    </a:t>
            </a:r>
            <a:r>
              <a:rPr sz="700" u="none" strike="noStrike">
                <a:solidFill>
                  <a:srgbClr val="000000"/>
                </a:solidFill>
                <a:latin typeface="Carlito"/>
                <a:cs typeface="Carlito"/>
              </a:rPr>
              <a:t>data.erase(data.begin() + index);</a:t>
            </a:r>
            <a:endParaRPr sz="700"/>
          </a:p>
          <a:p>
            <a:pPr>
              <a:defRPr/>
            </a:pPr>
            <a:r>
              <a:rPr sz="700" u="none" strike="noStrike">
                <a:solidFill>
                  <a:srgbClr val="000000"/>
                </a:solidFill>
                <a:latin typeface="Carlito"/>
                <a:cs typeface="Carlito"/>
              </a:rPr>
              <a:t>    </a:t>
            </a:r>
            <a:r>
              <a:rPr sz="700" b="1" u="none" strike="noStrike">
                <a:solidFill>
                  <a:srgbClr val="000080"/>
                </a:solidFill>
                <a:latin typeface="Carlito"/>
                <a:cs typeface="Carlito"/>
              </a:rPr>
              <a:t>return</a:t>
            </a:r>
            <a:r>
              <a:rPr sz="700" u="none" strike="noStrike">
                <a:solidFill>
                  <a:srgbClr val="000000"/>
                </a:solidFill>
                <a:latin typeface="Carlito"/>
                <a:cs typeface="Carlito"/>
              </a:rPr>
              <a:t> result;</a:t>
            </a:r>
            <a:endParaRPr sz="700"/>
          </a:p>
          <a:p>
            <a:pPr>
              <a:defRPr/>
            </a:pPr>
            <a:r>
              <a:rPr sz="700" u="none" strike="noStrike">
                <a:solidFill>
                  <a:srgbClr val="000000"/>
                </a:solidFill>
                <a:latin typeface="Carlito"/>
                <a:cs typeface="Carlito"/>
              </a:rPr>
              <a:t>}</a:t>
            </a:r>
            <a:endParaRPr sz="700"/>
          </a:p>
          <a:p>
            <a:pPr>
              <a:defRPr/>
            </a:pPr>
            <a:r>
              <a:rPr sz="700" u="none" strike="noStrike">
                <a:solidFill>
                  <a:srgbClr val="000000"/>
                </a:solidFill>
                <a:latin typeface="Carlito"/>
                <a:cs typeface="Carlito"/>
              </a:rPr>
              <a:t> </a:t>
            </a:r>
            <a:endParaRPr sz="700"/>
          </a:p>
          <a:p>
            <a:pPr>
              <a:defRPr/>
            </a:pPr>
            <a:r>
              <a:rPr sz="700" b="1" u="none" strike="noStrike">
                <a:solidFill>
                  <a:srgbClr val="000080"/>
                </a:solidFill>
                <a:latin typeface="Carlito"/>
                <a:cs typeface="Carlito"/>
              </a:rPr>
              <a:t>bool</a:t>
            </a:r>
            <a:r>
              <a:rPr sz="700" u="none" strike="noStrike">
                <a:solidFill>
                  <a:srgbClr val="000000"/>
                </a:solidFill>
                <a:latin typeface="Carlito"/>
                <a:cs typeface="Carlito"/>
              </a:rPr>
              <a:t> is_sorted(std::vector&lt;</a:t>
            </a:r>
            <a:r>
              <a:rPr sz="700" b="1" u="none" strike="noStrike">
                <a:solidFill>
                  <a:srgbClr val="000080"/>
                </a:solidFill>
                <a:latin typeface="Carlito"/>
                <a:cs typeface="Carlito"/>
              </a:rPr>
              <a:t>int</a:t>
            </a:r>
            <a:r>
              <a:rPr sz="700" u="none" strike="noStrike">
                <a:solidFill>
                  <a:srgbClr val="000000"/>
                </a:solidFill>
                <a:latin typeface="Carlito"/>
                <a:cs typeface="Carlito"/>
              </a:rPr>
              <a:t>&gt; &amp;data){</a:t>
            </a:r>
            <a:endParaRPr sz="700"/>
          </a:p>
          <a:p>
            <a:pPr>
              <a:defRPr/>
            </a:pPr>
            <a:r>
              <a:rPr sz="700" u="none" strike="noStrike">
                <a:solidFill>
                  <a:srgbClr val="000000"/>
                </a:solidFill>
                <a:latin typeface="Carlito"/>
                <a:cs typeface="Carlito"/>
              </a:rPr>
              <a:t>    </a:t>
            </a:r>
            <a:r>
              <a:rPr sz="700" b="1" u="none" strike="noStrike">
                <a:solidFill>
                  <a:srgbClr val="000080"/>
                </a:solidFill>
                <a:latin typeface="Carlito"/>
                <a:cs typeface="Carlito"/>
              </a:rPr>
              <a:t>for</a:t>
            </a:r>
            <a:r>
              <a:rPr sz="700" u="none" strike="noStrike">
                <a:solidFill>
                  <a:srgbClr val="000000"/>
                </a:solidFill>
                <a:latin typeface="Carlito"/>
                <a:cs typeface="Carlito"/>
              </a:rPr>
              <a:t>(</a:t>
            </a:r>
            <a:r>
              <a:rPr sz="700" b="1" u="none" strike="noStrike">
                <a:solidFill>
                  <a:srgbClr val="000080"/>
                </a:solidFill>
                <a:latin typeface="Carlito"/>
                <a:cs typeface="Carlito"/>
              </a:rPr>
              <a:t>unsigned</a:t>
            </a:r>
            <a:r>
              <a:rPr sz="700" u="none" strike="noStrike">
                <a:solidFill>
                  <a:srgbClr val="000000"/>
                </a:solidFill>
                <a:latin typeface="Carlito"/>
                <a:cs typeface="Carlito"/>
              </a:rPr>
              <a:t> </a:t>
            </a:r>
            <a:r>
              <a:rPr sz="700" b="1" u="none" strike="noStrike">
                <a:solidFill>
                  <a:srgbClr val="000080"/>
                </a:solidFill>
                <a:latin typeface="Carlito"/>
                <a:cs typeface="Carlito"/>
              </a:rPr>
              <a:t>int</a:t>
            </a:r>
            <a:r>
              <a:rPr sz="700" u="none" strike="noStrike">
                <a:solidFill>
                  <a:srgbClr val="000000"/>
                </a:solidFill>
                <a:latin typeface="Carlito"/>
                <a:cs typeface="Carlito"/>
              </a:rPr>
              <a:t> i = </a:t>
            </a:r>
            <a:r>
              <a:rPr sz="700" u="none" strike="noStrike">
                <a:solidFill>
                  <a:srgbClr val="0000FF"/>
                </a:solidFill>
                <a:latin typeface="Carlito"/>
                <a:cs typeface="Carlito"/>
              </a:rPr>
              <a:t>0</a:t>
            </a:r>
            <a:r>
              <a:rPr sz="700" u="none" strike="noStrike">
                <a:solidFill>
                  <a:srgbClr val="000000"/>
                </a:solidFill>
                <a:latin typeface="Carlito"/>
                <a:cs typeface="Carlito"/>
              </a:rPr>
              <a:t>; i &lt; data.size() - </a:t>
            </a:r>
            <a:r>
              <a:rPr sz="700" u="none" strike="noStrike">
                <a:solidFill>
                  <a:srgbClr val="0000FF"/>
                </a:solidFill>
                <a:latin typeface="Carlito"/>
                <a:cs typeface="Carlito"/>
              </a:rPr>
              <a:t>1</a:t>
            </a:r>
            <a:r>
              <a:rPr sz="700" u="none" strike="noStrike">
                <a:solidFill>
                  <a:srgbClr val="000000"/>
                </a:solidFill>
                <a:latin typeface="Carlito"/>
                <a:cs typeface="Carlito"/>
              </a:rPr>
              <a:t>; i++){</a:t>
            </a:r>
            <a:endParaRPr sz="700"/>
          </a:p>
          <a:p>
            <a:pPr>
              <a:defRPr/>
            </a:pPr>
            <a:r>
              <a:rPr sz="700" u="none" strike="noStrike">
                <a:solidFill>
                  <a:srgbClr val="000000"/>
                </a:solidFill>
                <a:latin typeface="Carlito"/>
                <a:cs typeface="Carlito"/>
              </a:rPr>
              <a:t>        </a:t>
            </a:r>
            <a:r>
              <a:rPr sz="700" b="1" u="none" strike="noStrike">
                <a:solidFill>
                  <a:srgbClr val="000080"/>
                </a:solidFill>
                <a:latin typeface="Carlito"/>
                <a:cs typeface="Carlito"/>
              </a:rPr>
              <a:t>if</a:t>
            </a:r>
            <a:r>
              <a:rPr sz="700" u="none" strike="noStrike">
                <a:solidFill>
                  <a:srgbClr val="000000"/>
                </a:solidFill>
                <a:latin typeface="Carlito"/>
                <a:cs typeface="Carlito"/>
              </a:rPr>
              <a:t> (data[i + </a:t>
            </a:r>
            <a:r>
              <a:rPr sz="700" u="none" strike="noStrike">
                <a:solidFill>
                  <a:srgbClr val="0000FF"/>
                </a:solidFill>
                <a:latin typeface="Carlito"/>
                <a:cs typeface="Carlito"/>
              </a:rPr>
              <a:t>1</a:t>
            </a:r>
            <a:r>
              <a:rPr sz="700" u="none" strike="noStrike">
                <a:solidFill>
                  <a:srgbClr val="000000"/>
                </a:solidFill>
                <a:latin typeface="Carlito"/>
                <a:cs typeface="Carlito"/>
              </a:rPr>
              <a:t>] &lt; data[i]){</a:t>
            </a:r>
            <a:endParaRPr sz="700"/>
          </a:p>
          <a:p>
            <a:pPr>
              <a:defRPr/>
            </a:pPr>
            <a:r>
              <a:rPr sz="700" u="none" strike="noStrike">
                <a:solidFill>
                  <a:srgbClr val="000000"/>
                </a:solidFill>
                <a:latin typeface="Carlito"/>
                <a:cs typeface="Carlito"/>
              </a:rPr>
              <a:t>            </a:t>
            </a:r>
            <a:r>
              <a:rPr sz="700" b="1" u="none" strike="noStrike">
                <a:solidFill>
                  <a:srgbClr val="000080"/>
                </a:solidFill>
                <a:latin typeface="Carlito"/>
                <a:cs typeface="Carlito"/>
              </a:rPr>
              <a:t>return</a:t>
            </a:r>
            <a:r>
              <a:rPr sz="700" u="none" strike="noStrike">
                <a:solidFill>
                  <a:srgbClr val="000000"/>
                </a:solidFill>
                <a:latin typeface="Carlito"/>
                <a:cs typeface="Carlito"/>
              </a:rPr>
              <a:t> </a:t>
            </a:r>
            <a:r>
              <a:rPr sz="700" b="1" u="none" strike="noStrike">
                <a:solidFill>
                  <a:srgbClr val="000080"/>
                </a:solidFill>
                <a:latin typeface="Carlito"/>
                <a:cs typeface="Carlito"/>
              </a:rPr>
              <a:t>false</a:t>
            </a:r>
            <a:r>
              <a:rPr sz="700" u="none" strike="noStrike">
                <a:solidFill>
                  <a:srgbClr val="000000"/>
                </a:solidFill>
                <a:latin typeface="Carlito"/>
                <a:cs typeface="Carlito"/>
              </a:rPr>
              <a:t>;</a:t>
            </a:r>
            <a:endParaRPr sz="700"/>
          </a:p>
          <a:p>
            <a:pPr>
              <a:defRPr/>
            </a:pPr>
            <a:r>
              <a:rPr sz="700" u="none" strike="noStrike">
                <a:solidFill>
                  <a:srgbClr val="000000"/>
                </a:solidFill>
                <a:latin typeface="Carlito"/>
                <a:cs typeface="Carlito"/>
              </a:rPr>
              <a:t>        </a:t>
            </a:r>
            <a:r>
              <a:rPr sz="700" u="none" strike="noStrike">
                <a:solidFill>
                  <a:srgbClr val="000000"/>
                </a:solidFill>
                <a:latin typeface="Carlito"/>
                <a:cs typeface="Carlito"/>
              </a:rPr>
              <a:t>}</a:t>
            </a:r>
            <a:endParaRPr sz="700"/>
          </a:p>
          <a:p>
            <a:pPr>
              <a:defRPr/>
            </a:pPr>
            <a:r>
              <a:rPr sz="700" u="none" strike="noStrike">
                <a:solidFill>
                  <a:srgbClr val="000000"/>
                </a:solidFill>
                <a:latin typeface="Carlito"/>
                <a:cs typeface="Carlito"/>
              </a:rPr>
              <a:t>    </a:t>
            </a:r>
            <a:r>
              <a:rPr sz="700" u="none" strike="noStrike">
                <a:solidFill>
                  <a:srgbClr val="000000"/>
                </a:solidFill>
                <a:latin typeface="Carlito"/>
                <a:cs typeface="Carlito"/>
              </a:rPr>
              <a:t>}</a:t>
            </a:r>
            <a:endParaRPr sz="700"/>
          </a:p>
          <a:p>
            <a:pPr>
              <a:defRPr/>
            </a:pPr>
            <a:r>
              <a:rPr sz="700" u="none" strike="noStrike">
                <a:solidFill>
                  <a:srgbClr val="000000"/>
                </a:solidFill>
                <a:latin typeface="Carlito"/>
                <a:cs typeface="Carlito"/>
              </a:rPr>
              <a:t>    </a:t>
            </a:r>
            <a:r>
              <a:rPr sz="700" b="1" u="none" strike="noStrike">
                <a:solidFill>
                  <a:srgbClr val="000080"/>
                </a:solidFill>
                <a:latin typeface="Carlito"/>
                <a:cs typeface="Carlito"/>
              </a:rPr>
              <a:t>return</a:t>
            </a:r>
            <a:r>
              <a:rPr sz="700" u="none" strike="noStrike">
                <a:solidFill>
                  <a:srgbClr val="000000"/>
                </a:solidFill>
                <a:latin typeface="Carlito"/>
                <a:cs typeface="Carlito"/>
              </a:rPr>
              <a:t> </a:t>
            </a:r>
            <a:r>
              <a:rPr sz="700" b="1" u="none" strike="noStrike">
                <a:solidFill>
                  <a:srgbClr val="000080"/>
                </a:solidFill>
                <a:latin typeface="Carlito"/>
                <a:cs typeface="Carlito"/>
              </a:rPr>
              <a:t>true</a:t>
            </a:r>
            <a:r>
              <a:rPr sz="700" u="none" strike="noStrike">
                <a:solidFill>
                  <a:srgbClr val="000000"/>
                </a:solidFill>
                <a:latin typeface="Carlito"/>
                <a:cs typeface="Carlito"/>
              </a:rPr>
              <a:t>;</a:t>
            </a:r>
            <a:endParaRPr sz="700"/>
          </a:p>
          <a:p>
            <a:pPr>
              <a:defRPr/>
            </a:pPr>
            <a:r>
              <a:rPr sz="700" u="none" strike="noStrike">
                <a:solidFill>
                  <a:srgbClr val="000000"/>
                </a:solidFill>
                <a:latin typeface="Carlito"/>
                <a:cs typeface="Carlito"/>
              </a:rPr>
              <a:t>}</a:t>
            </a:r>
            <a:endParaRPr sz="700"/>
          </a:p>
          <a:p>
            <a:pPr>
              <a:defRPr/>
            </a:pPr>
            <a:r>
              <a:rPr sz="700" u="none" strike="noStrike">
                <a:solidFill>
                  <a:srgbClr val="000000"/>
                </a:solidFill>
                <a:latin typeface="Carlito"/>
                <a:cs typeface="Carlito"/>
              </a:rPr>
              <a:t> </a:t>
            </a:r>
            <a:endParaRPr sz="700"/>
          </a:p>
          <a:p>
            <a:pPr>
              <a:defRPr/>
            </a:pPr>
            <a:r>
              <a:rPr sz="700" u="none" strike="noStrike">
                <a:solidFill>
                  <a:srgbClr val="000000"/>
                </a:solidFill>
                <a:latin typeface="Carlito"/>
                <a:cs typeface="Carlito"/>
              </a:rPr>
              <a:t> </a:t>
            </a:r>
            <a:endParaRPr sz="700"/>
          </a:p>
          <a:p>
            <a:pPr>
              <a:defRPr/>
            </a:pPr>
            <a:r>
              <a:rPr sz="700" u="none" strike="noStrike">
                <a:solidFill>
                  <a:srgbClr val="000000"/>
                </a:solidFill>
                <a:latin typeface="Carlito"/>
                <a:cs typeface="Carlito"/>
              </a:rPr>
              <a:t>std::vector&lt;</a:t>
            </a:r>
            <a:r>
              <a:rPr sz="700" b="1" u="none" strike="noStrike">
                <a:solidFill>
                  <a:srgbClr val="000080"/>
                </a:solidFill>
                <a:latin typeface="Carlito"/>
                <a:cs typeface="Carlito"/>
              </a:rPr>
              <a:t>int</a:t>
            </a:r>
            <a:r>
              <a:rPr sz="700" u="none" strike="noStrike">
                <a:solidFill>
                  <a:srgbClr val="000000"/>
                </a:solidFill>
                <a:latin typeface="Carlito"/>
                <a:cs typeface="Carlito"/>
              </a:rPr>
              <a:t>&gt; PermSort (std::vector&lt;</a:t>
            </a:r>
            <a:r>
              <a:rPr sz="700" b="1" u="none" strike="noStrike">
                <a:solidFill>
                  <a:srgbClr val="000080"/>
                </a:solidFill>
                <a:latin typeface="Carlito"/>
                <a:cs typeface="Carlito"/>
              </a:rPr>
              <a:t>int</a:t>
            </a:r>
            <a:r>
              <a:rPr sz="700" u="none" strike="noStrike">
                <a:solidFill>
                  <a:srgbClr val="000000"/>
                </a:solidFill>
                <a:latin typeface="Carlito"/>
                <a:cs typeface="Carlito"/>
              </a:rPr>
              <a:t>&gt; </a:t>
            </a:r>
            <a:r>
              <a:rPr sz="700" u="none" strike="noStrike">
                <a:solidFill>
                  <a:srgbClr val="000000"/>
                </a:solidFill>
                <a:latin typeface="Carlito"/>
                <a:cs typeface="Carlito"/>
              </a:rPr>
              <a:t>&amp;data, std::vector&lt;</a:t>
            </a:r>
            <a:r>
              <a:rPr sz="700" b="1" u="none" strike="noStrike">
                <a:solidFill>
                  <a:srgbClr val="000080"/>
                </a:solidFill>
                <a:latin typeface="Carlito"/>
                <a:cs typeface="Carlito"/>
              </a:rPr>
              <a:t>int</a:t>
            </a:r>
            <a:r>
              <a:rPr sz="700" u="none" strike="noStrike">
                <a:solidFill>
                  <a:srgbClr val="000000"/>
                </a:solidFill>
                <a:latin typeface="Carlito"/>
                <a:cs typeface="Carlito"/>
              </a:rPr>
              <a:t>&gt; variants){</a:t>
            </a:r>
            <a:endParaRPr sz="700"/>
          </a:p>
          <a:p>
            <a:pPr>
              <a:defRPr/>
            </a:pPr>
            <a:r>
              <a:rPr sz="700" u="none" strike="noStrike">
                <a:solidFill>
                  <a:srgbClr val="000000"/>
                </a:solidFill>
                <a:latin typeface="Carlito"/>
                <a:cs typeface="Carlito"/>
              </a:rPr>
              <a:t>    </a:t>
            </a:r>
            <a:r>
              <a:rPr sz="700" u="none" strike="noStrike">
                <a:solidFill>
                  <a:srgbClr val="000000"/>
                </a:solidFill>
                <a:latin typeface="Carlito"/>
                <a:cs typeface="Carlito"/>
              </a:rPr>
              <a:t>std::vector&lt;</a:t>
            </a:r>
            <a:r>
              <a:rPr sz="700" b="1" u="none" strike="noStrike">
                <a:solidFill>
                  <a:srgbClr val="000080"/>
                </a:solidFill>
                <a:latin typeface="Carlito"/>
                <a:cs typeface="Carlito"/>
              </a:rPr>
              <a:t>int</a:t>
            </a:r>
            <a:r>
              <a:rPr sz="700" u="none" strike="noStrike">
                <a:solidFill>
                  <a:srgbClr val="000000"/>
                </a:solidFill>
                <a:latin typeface="Carlito"/>
                <a:cs typeface="Carlito"/>
              </a:rPr>
              <a:t>&gt; temp_vector = data;</a:t>
            </a:r>
            <a:endParaRPr sz="700"/>
          </a:p>
          <a:p>
            <a:pPr>
              <a:defRPr/>
            </a:pPr>
            <a:r>
              <a:rPr sz="700" u="none" strike="noStrike">
                <a:solidFill>
                  <a:srgbClr val="000000"/>
                </a:solidFill>
                <a:latin typeface="Carlito"/>
                <a:cs typeface="Carlito"/>
              </a:rPr>
              <a:t>    </a:t>
            </a:r>
            <a:r>
              <a:rPr sz="700" b="1" u="none" strike="noStrike">
                <a:solidFill>
                  <a:srgbClr val="000080"/>
                </a:solidFill>
                <a:latin typeface="Carlito"/>
                <a:cs typeface="Carlito"/>
              </a:rPr>
              <a:t>if</a:t>
            </a:r>
            <a:r>
              <a:rPr sz="700" u="none" strike="noStrike">
                <a:solidFill>
                  <a:srgbClr val="000000"/>
                </a:solidFill>
                <a:latin typeface="Carlito"/>
                <a:cs typeface="Carlito"/>
              </a:rPr>
              <a:t> (variants.size() == </a:t>
            </a:r>
            <a:r>
              <a:rPr sz="700" u="none" strike="noStrike">
                <a:solidFill>
                  <a:srgbClr val="0000FF"/>
                </a:solidFill>
                <a:latin typeface="Carlito"/>
                <a:cs typeface="Carlito"/>
              </a:rPr>
              <a:t>1</a:t>
            </a:r>
            <a:r>
              <a:rPr sz="700" u="none" strike="noStrike">
                <a:solidFill>
                  <a:srgbClr val="000000"/>
                </a:solidFill>
                <a:latin typeface="Carlito"/>
                <a:cs typeface="Carlito"/>
              </a:rPr>
              <a:t>){</a:t>
            </a:r>
            <a:endParaRPr sz="700"/>
          </a:p>
          <a:p>
            <a:pPr>
              <a:defRPr/>
            </a:pPr>
            <a:r>
              <a:rPr sz="700" u="none" strike="noStrike">
                <a:solidFill>
                  <a:srgbClr val="000000"/>
                </a:solidFill>
                <a:latin typeface="Carlito"/>
                <a:cs typeface="Carlito"/>
              </a:rPr>
              <a:t>        </a:t>
            </a:r>
            <a:r>
              <a:rPr sz="700" u="none" strike="noStrike">
                <a:solidFill>
                  <a:srgbClr val="000000"/>
                </a:solidFill>
                <a:latin typeface="Carlito"/>
                <a:cs typeface="Carlito"/>
              </a:rPr>
              <a:t>temp_vector.push_back(variants[</a:t>
            </a:r>
            <a:r>
              <a:rPr sz="700" u="none" strike="noStrike">
                <a:solidFill>
                  <a:srgbClr val="0000FF"/>
                </a:solidFill>
                <a:latin typeface="Carlito"/>
                <a:cs typeface="Carlito"/>
              </a:rPr>
              <a:t>0</a:t>
            </a:r>
            <a:r>
              <a:rPr sz="700" u="none" strike="noStrike">
                <a:solidFill>
                  <a:srgbClr val="000000"/>
                </a:solidFill>
                <a:latin typeface="Carlito"/>
                <a:cs typeface="Carlito"/>
              </a:rPr>
              <a:t>]);</a:t>
            </a:r>
            <a:endParaRPr sz="700"/>
          </a:p>
          <a:p>
            <a:pPr>
              <a:defRPr/>
            </a:pPr>
            <a:r>
              <a:rPr sz="700" u="none" strike="noStrike">
                <a:solidFill>
                  <a:srgbClr val="000000"/>
                </a:solidFill>
                <a:latin typeface="Carlito"/>
                <a:cs typeface="Carlito"/>
              </a:rPr>
              <a:t>        </a:t>
            </a:r>
            <a:r>
              <a:rPr sz="700" b="1" u="none" strike="noStrike">
                <a:solidFill>
                  <a:srgbClr val="000080"/>
                </a:solidFill>
                <a:latin typeface="Carlito"/>
                <a:cs typeface="Carlito"/>
              </a:rPr>
              <a:t>if</a:t>
            </a:r>
            <a:r>
              <a:rPr sz="700" u="none" strike="noStrike">
                <a:solidFill>
                  <a:srgbClr val="000000"/>
                </a:solidFill>
                <a:latin typeface="Carlito"/>
                <a:cs typeface="Carlito"/>
              </a:rPr>
              <a:t> (is_sorted(temp_vector)){</a:t>
            </a:r>
            <a:endParaRPr sz="700"/>
          </a:p>
          <a:p>
            <a:pPr>
              <a:defRPr/>
            </a:pPr>
            <a:r>
              <a:rPr sz="700" u="none" strike="noStrike">
                <a:solidFill>
                  <a:srgbClr val="000000"/>
                </a:solidFill>
                <a:latin typeface="Carlito"/>
                <a:cs typeface="Carlito"/>
              </a:rPr>
              <a:t>            </a:t>
            </a:r>
            <a:r>
              <a:rPr sz="700" b="1" u="none" strike="noStrike">
                <a:solidFill>
                  <a:srgbClr val="000080"/>
                </a:solidFill>
                <a:latin typeface="Carlito"/>
                <a:cs typeface="Carlito"/>
              </a:rPr>
              <a:t>return</a:t>
            </a:r>
            <a:r>
              <a:rPr sz="700" u="none" strike="noStrike">
                <a:solidFill>
                  <a:srgbClr val="000000"/>
                </a:solidFill>
                <a:latin typeface="Carlito"/>
                <a:cs typeface="Carlito"/>
              </a:rPr>
              <a:t> temp_vector;</a:t>
            </a:r>
            <a:endParaRPr sz="700"/>
          </a:p>
          <a:p>
            <a:pPr>
              <a:defRPr/>
            </a:pPr>
            <a:r>
              <a:rPr sz="700" u="none" strike="noStrike">
                <a:solidFill>
                  <a:srgbClr val="000000"/>
                </a:solidFill>
                <a:latin typeface="Carlito"/>
                <a:cs typeface="Carlito"/>
              </a:rPr>
              <a:t>        </a:t>
            </a:r>
            <a:r>
              <a:rPr sz="700" u="none" strike="noStrike">
                <a:solidFill>
                  <a:srgbClr val="000000"/>
                </a:solidFill>
                <a:latin typeface="Carlito"/>
                <a:cs typeface="Carlito"/>
              </a:rPr>
              <a:t>}</a:t>
            </a:r>
            <a:endParaRPr sz="700"/>
          </a:p>
          <a:p>
            <a:pPr>
              <a:defRPr/>
            </a:pPr>
            <a:r>
              <a:rPr sz="700" u="none" strike="noStrike">
                <a:solidFill>
                  <a:srgbClr val="000000"/>
                </a:solidFill>
                <a:latin typeface="Carlito"/>
                <a:cs typeface="Carlito"/>
              </a:rPr>
              <a:t>        </a:t>
            </a:r>
            <a:r>
              <a:rPr sz="700" b="1" u="none" strike="noStrike">
                <a:solidFill>
                  <a:srgbClr val="000080"/>
                </a:solidFill>
                <a:latin typeface="Carlito"/>
                <a:cs typeface="Carlito"/>
              </a:rPr>
              <a:t>return</a:t>
            </a:r>
            <a:r>
              <a:rPr sz="700" u="none" strike="noStrike">
                <a:solidFill>
                  <a:srgbClr val="000000"/>
                </a:solidFill>
                <a:latin typeface="Carlito"/>
                <a:cs typeface="Carlito"/>
              </a:rPr>
              <a:t> ZERO_DATA;</a:t>
            </a:r>
            <a:endParaRPr sz="700"/>
          </a:p>
          <a:p>
            <a:pPr>
              <a:defRPr/>
            </a:pPr>
            <a:r>
              <a:rPr sz="700" u="none" strike="noStrike">
                <a:solidFill>
                  <a:srgbClr val="000000"/>
                </a:solidFill>
                <a:latin typeface="Carlito"/>
                <a:cs typeface="Carlito"/>
              </a:rPr>
              <a:t>    </a:t>
            </a:r>
            <a:r>
              <a:rPr sz="700" u="none" strike="noStrike">
                <a:solidFill>
                  <a:srgbClr val="000000"/>
                </a:solidFill>
                <a:latin typeface="Carlito"/>
                <a:cs typeface="Carlito"/>
              </a:rPr>
              <a:t>}</a:t>
            </a:r>
            <a:endParaRPr sz="700"/>
          </a:p>
          <a:p>
            <a:pPr>
              <a:defRPr/>
            </a:pPr>
            <a:r>
              <a:rPr sz="700" u="none" strike="noStrike">
                <a:solidFill>
                  <a:srgbClr val="000000"/>
                </a:solidFill>
                <a:latin typeface="Carlito"/>
                <a:cs typeface="Carlito"/>
              </a:rPr>
              <a:t>    </a:t>
            </a:r>
            <a:r>
              <a:rPr sz="700" u="none" strike="noStrike">
                <a:solidFill>
                  <a:srgbClr val="000000"/>
                </a:solidFill>
                <a:latin typeface="Carlito"/>
                <a:cs typeface="Carlito"/>
              </a:rPr>
              <a:t>std::vector&lt;</a:t>
            </a:r>
            <a:r>
              <a:rPr sz="700" b="1" u="none" strike="noStrike">
                <a:solidFill>
                  <a:srgbClr val="000080"/>
                </a:solidFill>
                <a:latin typeface="Carlito"/>
                <a:cs typeface="Carlito"/>
              </a:rPr>
              <a:t>int</a:t>
            </a:r>
            <a:r>
              <a:rPr sz="700" u="none" strike="noStrike">
                <a:solidFill>
                  <a:srgbClr val="000000"/>
                </a:solidFill>
                <a:latin typeface="Carlito"/>
                <a:cs typeface="Carlito"/>
              </a:rPr>
              <a:t>&gt; result;</a:t>
            </a:r>
            <a:endParaRPr sz="700"/>
          </a:p>
          <a:p>
            <a:pPr>
              <a:defRPr/>
            </a:pPr>
            <a:r>
              <a:rPr sz="700" u="none" strike="noStrike">
                <a:solidFill>
                  <a:srgbClr val="000000"/>
                </a:solidFill>
                <a:latin typeface="Carlito"/>
                <a:cs typeface="Carlito"/>
              </a:rPr>
              <a:t>    </a:t>
            </a:r>
            <a:r>
              <a:rPr sz="700" u="none" strike="noStrike">
                <a:solidFill>
                  <a:srgbClr val="000000"/>
                </a:solidFill>
                <a:latin typeface="Carlito"/>
                <a:cs typeface="Carlito"/>
              </a:rPr>
              <a:t>std::vector&lt;</a:t>
            </a:r>
            <a:r>
              <a:rPr sz="700" b="1" u="none" strike="noStrike">
                <a:solidFill>
                  <a:srgbClr val="000080"/>
                </a:solidFill>
                <a:latin typeface="Carlito"/>
                <a:cs typeface="Carlito"/>
              </a:rPr>
              <a:t>int</a:t>
            </a:r>
            <a:r>
              <a:rPr sz="700" u="none" strike="noStrike">
                <a:solidFill>
                  <a:srgbClr val="000000"/>
                </a:solidFill>
                <a:latin typeface="Carlito"/>
                <a:cs typeface="Carlito"/>
              </a:rPr>
              <a:t>&gt; vr2;</a:t>
            </a:r>
            <a:endParaRPr sz="700"/>
          </a:p>
          <a:p>
            <a:pPr>
              <a:defRPr/>
            </a:pPr>
            <a:r>
              <a:rPr sz="700" u="none" strike="noStrike">
                <a:solidFill>
                  <a:srgbClr val="000000"/>
                </a:solidFill>
                <a:latin typeface="Carlito"/>
                <a:cs typeface="Carlito"/>
              </a:rPr>
              <a:t>    </a:t>
            </a:r>
            <a:r>
              <a:rPr sz="700" b="1" u="none" strike="noStrike">
                <a:solidFill>
                  <a:srgbClr val="000080"/>
                </a:solidFill>
                <a:latin typeface="Carlito"/>
                <a:cs typeface="Carlito"/>
              </a:rPr>
              <a:t>for</a:t>
            </a:r>
            <a:r>
              <a:rPr sz="700" u="none" strike="noStrike">
                <a:solidFill>
                  <a:srgbClr val="000000"/>
                </a:solidFill>
                <a:latin typeface="Carlito"/>
                <a:cs typeface="Carlito"/>
              </a:rPr>
              <a:t> (</a:t>
            </a:r>
            <a:r>
              <a:rPr sz="700" b="1" u="none" strike="noStrike">
                <a:solidFill>
                  <a:srgbClr val="000080"/>
                </a:solidFill>
                <a:latin typeface="Carlito"/>
                <a:cs typeface="Carlito"/>
              </a:rPr>
              <a:t>int</a:t>
            </a:r>
            <a:r>
              <a:rPr sz="700" u="none" strike="noStrike">
                <a:solidFill>
                  <a:srgbClr val="000000"/>
                </a:solidFill>
                <a:latin typeface="Carlito"/>
                <a:cs typeface="Carlito"/>
              </a:rPr>
              <a:t> i = </a:t>
            </a:r>
            <a:r>
              <a:rPr sz="700" u="none" strike="noStrike">
                <a:solidFill>
                  <a:srgbClr val="0000FF"/>
                </a:solidFill>
                <a:latin typeface="Carlito"/>
                <a:cs typeface="Carlito"/>
              </a:rPr>
              <a:t>0</a:t>
            </a:r>
            <a:r>
              <a:rPr sz="700" u="none" strike="noStrike">
                <a:solidFill>
                  <a:srgbClr val="000000"/>
                </a:solidFill>
                <a:latin typeface="Carlito"/>
                <a:cs typeface="Carlito"/>
              </a:rPr>
              <a:t>; i &lt; variants.size(); i++){</a:t>
            </a:r>
            <a:endParaRPr sz="700"/>
          </a:p>
          <a:p>
            <a:pPr>
              <a:defRPr/>
            </a:pPr>
            <a:r>
              <a:rPr sz="700" u="none" strike="noStrike">
                <a:solidFill>
                  <a:srgbClr val="000000"/>
                </a:solidFill>
                <a:latin typeface="Carlito"/>
                <a:cs typeface="Carlito"/>
              </a:rPr>
              <a:t>        </a:t>
            </a:r>
            <a:r>
              <a:rPr sz="700" u="none" strike="noStrike">
                <a:solidFill>
                  <a:srgbClr val="000000"/>
                </a:solidFill>
                <a:latin typeface="Carlito"/>
                <a:cs typeface="Carlito"/>
              </a:rPr>
              <a:t>temp_vector = data;</a:t>
            </a:r>
            <a:endParaRPr sz="700"/>
          </a:p>
          <a:p>
            <a:pPr>
              <a:defRPr/>
            </a:pPr>
            <a:r>
              <a:rPr sz="700" u="none" strike="noStrike">
                <a:solidFill>
                  <a:srgbClr val="000000"/>
                </a:solidFill>
                <a:latin typeface="Carlito"/>
                <a:cs typeface="Carlito"/>
              </a:rPr>
              <a:t>        </a:t>
            </a:r>
            <a:r>
              <a:rPr sz="700" u="none" strike="noStrike">
                <a:solidFill>
                  <a:srgbClr val="000000"/>
                </a:solidFill>
                <a:latin typeface="Carlito"/>
                <a:cs typeface="Carlito"/>
              </a:rPr>
              <a:t>vr2 = variants;</a:t>
            </a:r>
            <a:endParaRPr sz="700"/>
          </a:p>
          <a:p>
            <a:pPr>
              <a:defRPr/>
            </a:pPr>
            <a:r>
              <a:rPr sz="700" u="none" strike="noStrike">
                <a:solidFill>
                  <a:srgbClr val="000000"/>
                </a:solidFill>
                <a:latin typeface="Carlito"/>
                <a:cs typeface="Carlito"/>
              </a:rPr>
              <a:t>        </a:t>
            </a:r>
            <a:r>
              <a:rPr sz="700" u="none" strike="noStrike">
                <a:solidFill>
                  <a:srgbClr val="000000"/>
                </a:solidFill>
                <a:latin typeface="Carlito"/>
                <a:cs typeface="Carlito"/>
              </a:rPr>
              <a:t>temp_vector.push_back(pop_item(i, vr2));</a:t>
            </a:r>
            <a:endParaRPr sz="700"/>
          </a:p>
          <a:p>
            <a:pPr>
              <a:defRPr/>
            </a:pPr>
            <a:r>
              <a:rPr sz="700" u="none" strike="noStrike">
                <a:solidFill>
                  <a:srgbClr val="000000"/>
                </a:solidFill>
                <a:latin typeface="Carlito"/>
                <a:cs typeface="Carlito"/>
              </a:rPr>
              <a:t>        </a:t>
            </a:r>
            <a:r>
              <a:rPr sz="700" u="none" strike="noStrike">
                <a:solidFill>
                  <a:srgbClr val="000000"/>
                </a:solidFill>
                <a:latin typeface="Carlito"/>
                <a:cs typeface="Carlito"/>
              </a:rPr>
              <a:t>result = PermSort(temp_vector, vr2);</a:t>
            </a:r>
            <a:endParaRPr sz="700"/>
          </a:p>
          <a:p>
            <a:pPr>
              <a:defRPr/>
            </a:pPr>
            <a:r>
              <a:rPr sz="700" u="none" strike="noStrike">
                <a:solidFill>
                  <a:srgbClr val="000000"/>
                </a:solidFill>
                <a:latin typeface="Carlito"/>
                <a:cs typeface="Carlito"/>
              </a:rPr>
              <a:t>        </a:t>
            </a:r>
            <a:r>
              <a:rPr sz="700" b="1" u="none" strike="noStrike">
                <a:solidFill>
                  <a:srgbClr val="000080"/>
                </a:solidFill>
                <a:latin typeface="Carlito"/>
                <a:cs typeface="Carlito"/>
              </a:rPr>
              <a:t>if</a:t>
            </a:r>
            <a:r>
              <a:rPr sz="700" u="none" strike="noStrike">
                <a:solidFill>
                  <a:srgbClr val="000000"/>
                </a:solidFill>
                <a:latin typeface="Carlito"/>
                <a:cs typeface="Carlito"/>
              </a:rPr>
              <a:t> (result != ZERO_DATA){</a:t>
            </a:r>
            <a:endParaRPr sz="700"/>
          </a:p>
          <a:p>
            <a:pPr>
              <a:defRPr/>
            </a:pPr>
            <a:r>
              <a:rPr sz="700" u="none" strike="noStrike">
                <a:solidFill>
                  <a:srgbClr val="000000"/>
                </a:solidFill>
                <a:latin typeface="Carlito"/>
                <a:cs typeface="Carlito"/>
              </a:rPr>
              <a:t>            </a:t>
            </a:r>
            <a:r>
              <a:rPr sz="700" b="1" u="none" strike="noStrike">
                <a:solidFill>
                  <a:srgbClr val="000080"/>
                </a:solidFill>
                <a:latin typeface="Carlito"/>
                <a:cs typeface="Carlito"/>
              </a:rPr>
              <a:t>return</a:t>
            </a:r>
            <a:r>
              <a:rPr sz="700" u="none" strike="noStrike">
                <a:solidFill>
                  <a:srgbClr val="000000"/>
                </a:solidFill>
                <a:latin typeface="Carlito"/>
                <a:cs typeface="Carlito"/>
              </a:rPr>
              <a:t> result;</a:t>
            </a:r>
            <a:endParaRPr sz="700"/>
          </a:p>
          <a:p>
            <a:pPr>
              <a:defRPr/>
            </a:pPr>
            <a:r>
              <a:rPr sz="700" u="none" strike="noStrike">
                <a:solidFill>
                  <a:srgbClr val="000000"/>
                </a:solidFill>
                <a:latin typeface="Carlito"/>
                <a:cs typeface="Carlito"/>
              </a:rPr>
              <a:t>        </a:t>
            </a:r>
            <a:r>
              <a:rPr sz="700" u="none" strike="noStrike">
                <a:solidFill>
                  <a:srgbClr val="000000"/>
                </a:solidFill>
                <a:latin typeface="Carlito"/>
                <a:cs typeface="Carlito"/>
              </a:rPr>
              <a:t>}</a:t>
            </a:r>
            <a:endParaRPr sz="700"/>
          </a:p>
          <a:p>
            <a:pPr>
              <a:defRPr/>
            </a:pPr>
            <a:r>
              <a:rPr sz="700" u="none" strike="noStrike">
                <a:solidFill>
                  <a:srgbClr val="000000"/>
                </a:solidFill>
                <a:latin typeface="Carlito"/>
                <a:cs typeface="Carlito"/>
              </a:rPr>
              <a:t>    </a:t>
            </a:r>
            <a:r>
              <a:rPr sz="700" u="none" strike="noStrike">
                <a:solidFill>
                  <a:srgbClr val="000000"/>
                </a:solidFill>
                <a:latin typeface="Carlito"/>
                <a:cs typeface="Carlito"/>
              </a:rPr>
              <a:t>}</a:t>
            </a:r>
            <a:endParaRPr sz="700"/>
          </a:p>
          <a:p>
            <a:pPr>
              <a:defRPr/>
            </a:pPr>
            <a:r>
              <a:rPr sz="700" u="none" strike="noStrike">
                <a:solidFill>
                  <a:srgbClr val="000000"/>
                </a:solidFill>
                <a:latin typeface="Carlito"/>
                <a:cs typeface="Carlito"/>
              </a:rPr>
              <a:t> </a:t>
            </a:r>
            <a:endParaRPr sz="700"/>
          </a:p>
          <a:p>
            <a:pPr>
              <a:defRPr/>
            </a:pPr>
            <a:r>
              <a:rPr sz="700" u="none" strike="noStrike">
                <a:solidFill>
                  <a:srgbClr val="000000"/>
                </a:solidFill>
                <a:latin typeface="Carlito"/>
                <a:cs typeface="Carlito"/>
              </a:rPr>
              <a:t>    </a:t>
            </a:r>
            <a:r>
              <a:rPr sz="700" b="1" u="none" strike="noStrike">
                <a:solidFill>
                  <a:srgbClr val="000080"/>
                </a:solidFill>
                <a:latin typeface="Carlito"/>
                <a:cs typeface="Carlito"/>
              </a:rPr>
              <a:t>return</a:t>
            </a:r>
            <a:r>
              <a:rPr sz="700" u="none" strike="noStrike">
                <a:solidFill>
                  <a:srgbClr val="000000"/>
                </a:solidFill>
                <a:latin typeface="Carlito"/>
                <a:cs typeface="Carlito"/>
              </a:rPr>
              <a:t> ZERO_DATA;</a:t>
            </a:r>
            <a:endParaRPr sz="700"/>
          </a:p>
          <a:p>
            <a:pPr>
              <a:defRPr/>
            </a:pPr>
            <a:r>
              <a:rPr sz="700" u="none" strike="noStrike">
                <a:solidFill>
                  <a:srgbClr val="000000"/>
                </a:solidFill>
                <a:latin typeface="Carlito"/>
                <a:cs typeface="Carlito"/>
              </a:rPr>
              <a:t>}</a:t>
            </a:r>
            <a:endParaRPr sz="700"/>
          </a:p>
          <a:p>
            <a:pPr>
              <a:defRPr/>
            </a:pPr>
            <a:r>
              <a:rPr sz="700" b="1" u="none" strike="noStrike">
                <a:solidFill>
                  <a:srgbClr val="000080"/>
                </a:solidFill>
                <a:latin typeface="Carlito"/>
                <a:cs typeface="Carlito"/>
              </a:rPr>
              <a:t>int</a:t>
            </a:r>
            <a:r>
              <a:rPr sz="700" u="none" strike="noStrike">
                <a:solidFill>
                  <a:srgbClr val="000000"/>
                </a:solidFill>
                <a:latin typeface="Carlito"/>
                <a:cs typeface="Carlito"/>
              </a:rPr>
              <a:t> main(){</a:t>
            </a:r>
            <a:endParaRPr sz="700"/>
          </a:p>
          <a:p>
            <a:pPr>
              <a:defRPr/>
            </a:pPr>
            <a:r>
              <a:rPr sz="700" u="none" strike="noStrike">
                <a:solidFill>
                  <a:srgbClr val="000000"/>
                </a:solidFill>
                <a:latin typeface="Carlito"/>
                <a:cs typeface="Carlito"/>
              </a:rPr>
              <a:t>    </a:t>
            </a:r>
            <a:r>
              <a:rPr sz="700" u="none" strike="noStrike">
                <a:solidFill>
                  <a:srgbClr val="000000"/>
                </a:solidFill>
                <a:latin typeface="Carlito"/>
                <a:cs typeface="Carlito"/>
              </a:rPr>
              <a:t>std::vector&lt;</a:t>
            </a:r>
            <a:r>
              <a:rPr sz="700" b="1" u="none" strike="noStrike">
                <a:solidFill>
                  <a:srgbClr val="000080"/>
                </a:solidFill>
                <a:latin typeface="Carlito"/>
                <a:cs typeface="Carlito"/>
              </a:rPr>
              <a:t>int</a:t>
            </a:r>
            <a:r>
              <a:rPr sz="700" u="none" strike="noStrike">
                <a:solidFill>
                  <a:srgbClr val="000000"/>
                </a:solidFill>
                <a:latin typeface="Carlito"/>
                <a:cs typeface="Carlito"/>
              </a:rPr>
              <a:t>&gt; data = {</a:t>
            </a:r>
            <a:r>
              <a:rPr sz="700" u="none" strike="noStrike">
                <a:solidFill>
                  <a:srgbClr val="0000FF"/>
                </a:solidFill>
                <a:latin typeface="Carlito"/>
                <a:cs typeface="Carlito"/>
              </a:rPr>
              <a:t>3</a:t>
            </a:r>
            <a:r>
              <a:rPr sz="700" u="none" strike="noStrike">
                <a:solidFill>
                  <a:srgbClr val="000000"/>
                </a:solidFill>
                <a:latin typeface="Carlito"/>
                <a:cs typeface="Carlito"/>
              </a:rPr>
              <a:t>, </a:t>
            </a:r>
            <a:r>
              <a:rPr sz="700" u="none" strike="noStrike">
                <a:solidFill>
                  <a:srgbClr val="0000FF"/>
                </a:solidFill>
                <a:latin typeface="Carlito"/>
                <a:cs typeface="Carlito"/>
              </a:rPr>
              <a:t>2</a:t>
            </a:r>
            <a:r>
              <a:rPr sz="700" u="none" strike="noStrike">
                <a:solidFill>
                  <a:srgbClr val="000000"/>
                </a:solidFill>
                <a:latin typeface="Carlito"/>
                <a:cs typeface="Carlito"/>
              </a:rPr>
              <a:t>, </a:t>
            </a:r>
            <a:r>
              <a:rPr sz="700" u="none" strike="noStrike">
                <a:solidFill>
                  <a:srgbClr val="0000FF"/>
                </a:solidFill>
                <a:latin typeface="Carlito"/>
                <a:cs typeface="Carlito"/>
              </a:rPr>
              <a:t>5</a:t>
            </a:r>
            <a:r>
              <a:rPr sz="700" u="none" strike="noStrike">
                <a:solidFill>
                  <a:srgbClr val="000000"/>
                </a:solidFill>
                <a:latin typeface="Carlito"/>
                <a:cs typeface="Carlito"/>
              </a:rPr>
              <a:t>, </a:t>
            </a:r>
            <a:r>
              <a:rPr sz="700" u="none" strike="noStrike">
                <a:solidFill>
                  <a:srgbClr val="0000FF"/>
                </a:solidFill>
                <a:latin typeface="Carlito"/>
                <a:cs typeface="Carlito"/>
              </a:rPr>
              <a:t>-5</a:t>
            </a:r>
            <a:r>
              <a:rPr sz="700" u="none" strike="noStrike">
                <a:solidFill>
                  <a:srgbClr val="000000"/>
                </a:solidFill>
                <a:latin typeface="Carlito"/>
                <a:cs typeface="Carlito"/>
              </a:rPr>
              <a:t>, </a:t>
            </a:r>
            <a:r>
              <a:rPr sz="700" u="none" strike="noStrike">
                <a:solidFill>
                  <a:srgbClr val="0000FF"/>
                </a:solidFill>
                <a:latin typeface="Carlito"/>
                <a:cs typeface="Carlito"/>
              </a:rPr>
              <a:t>8</a:t>
            </a:r>
            <a:r>
              <a:rPr sz="700" u="none" strike="noStrike">
                <a:solidFill>
                  <a:srgbClr val="000000"/>
                </a:solidFill>
                <a:latin typeface="Carlito"/>
                <a:cs typeface="Carlito"/>
              </a:rPr>
              <a:t>, </a:t>
            </a:r>
            <a:r>
              <a:rPr sz="700" u="none" strike="noStrike">
                <a:solidFill>
                  <a:srgbClr val="0000FF"/>
                </a:solidFill>
                <a:latin typeface="Carlito"/>
                <a:cs typeface="Carlito"/>
              </a:rPr>
              <a:t>9</a:t>
            </a:r>
            <a:r>
              <a:rPr sz="700" u="none" strike="noStrike">
                <a:solidFill>
                  <a:srgbClr val="000000"/>
                </a:solidFill>
                <a:latin typeface="Carlito"/>
                <a:cs typeface="Carlito"/>
              </a:rPr>
              <a:t>, </a:t>
            </a:r>
            <a:r>
              <a:rPr sz="700" u="none" strike="noStrike">
                <a:solidFill>
                  <a:srgbClr val="0000FF"/>
                </a:solidFill>
                <a:latin typeface="Carlito"/>
                <a:cs typeface="Carlito"/>
              </a:rPr>
              <a:t>-11</a:t>
            </a:r>
            <a:r>
              <a:rPr sz="700" u="none" strike="noStrike">
                <a:solidFill>
                  <a:srgbClr val="000000"/>
                </a:solidFill>
                <a:latin typeface="Carlito"/>
                <a:cs typeface="Carlito"/>
              </a:rPr>
              <a:t>};</a:t>
            </a:r>
            <a:endParaRPr sz="700"/>
          </a:p>
          <a:p>
            <a:pPr>
              <a:defRPr/>
            </a:pPr>
            <a:r>
              <a:rPr sz="700" u="none" strike="noStrike">
                <a:solidFill>
                  <a:srgbClr val="000000"/>
                </a:solidFill>
                <a:latin typeface="Carlito"/>
                <a:cs typeface="Carlito"/>
              </a:rPr>
              <a:t>    </a:t>
            </a:r>
            <a:r>
              <a:rPr sz="700" u="none" strike="noStrike">
                <a:solidFill>
                  <a:srgbClr val="000000"/>
                </a:solidFill>
                <a:latin typeface="Carlito"/>
                <a:cs typeface="Carlito"/>
              </a:rPr>
              <a:t>std::vector&lt;</a:t>
            </a:r>
            <a:r>
              <a:rPr sz="700" b="1" u="none" strike="noStrike">
                <a:solidFill>
                  <a:srgbClr val="000080"/>
                </a:solidFill>
                <a:latin typeface="Carlito"/>
                <a:cs typeface="Carlito"/>
              </a:rPr>
              <a:t>int</a:t>
            </a:r>
            <a:r>
              <a:rPr sz="700" u="none" strike="noStrike">
                <a:solidFill>
                  <a:srgbClr val="000000"/>
                </a:solidFill>
                <a:latin typeface="Carlito"/>
                <a:cs typeface="Carlito"/>
              </a:rPr>
              <a:t>&gt; sorted = </a:t>
            </a:r>
            <a:r>
              <a:rPr sz="700" u="none" strike="noStrike">
                <a:solidFill>
                  <a:srgbClr val="000000"/>
                </a:solidFill>
                <a:latin typeface="Carlito"/>
                <a:cs typeface="Carlito"/>
              </a:rPr>
              <a:t>PermSort(ZERO_DATA, data);</a:t>
            </a:r>
            <a:endParaRPr sz="700"/>
          </a:p>
          <a:p>
            <a:pPr>
              <a:defRPr/>
            </a:pPr>
            <a:r>
              <a:rPr sz="700" u="none" strike="noStrike">
                <a:solidFill>
                  <a:srgbClr val="000000"/>
                </a:solidFill>
                <a:latin typeface="Carlito"/>
                <a:cs typeface="Carlito"/>
              </a:rPr>
              <a:t>    </a:t>
            </a:r>
            <a:r>
              <a:rPr sz="700" u="none" strike="noStrike">
                <a:solidFill>
                  <a:srgbClr val="000000"/>
                </a:solidFill>
                <a:latin typeface="Carlito"/>
                <a:cs typeface="Carlito"/>
              </a:rPr>
              <a:t>print_vector(sorted);</a:t>
            </a:r>
            <a:endParaRPr sz="700"/>
          </a:p>
          <a:p>
            <a:pPr>
              <a:defRPr/>
            </a:pPr>
            <a:r>
              <a:rPr sz="700" u="none" strike="noStrike">
                <a:solidFill>
                  <a:srgbClr val="000000"/>
                </a:solidFill>
                <a:latin typeface="Carlito"/>
                <a:cs typeface="Carlito"/>
              </a:rPr>
              <a:t>    </a:t>
            </a:r>
            <a:r>
              <a:rPr sz="700" b="1" u="none" strike="noStrike">
                <a:solidFill>
                  <a:srgbClr val="000080"/>
                </a:solidFill>
                <a:latin typeface="Carlito"/>
                <a:cs typeface="Carlito"/>
              </a:rPr>
              <a:t>return</a:t>
            </a:r>
            <a:r>
              <a:rPr sz="700" u="none" strike="noStrike">
                <a:solidFill>
                  <a:srgbClr val="000000"/>
                </a:solidFill>
                <a:latin typeface="Carlito"/>
                <a:cs typeface="Carlito"/>
              </a:rPr>
              <a:t> </a:t>
            </a:r>
            <a:r>
              <a:rPr sz="700" u="none" strike="noStrike">
                <a:solidFill>
                  <a:srgbClr val="0000FF"/>
                </a:solidFill>
                <a:latin typeface="Carlito"/>
                <a:cs typeface="Carlito"/>
              </a:rPr>
              <a:t>0</a:t>
            </a:r>
            <a:r>
              <a:rPr sz="700" u="none" strike="noStrike">
                <a:solidFill>
                  <a:srgbClr val="000000"/>
                </a:solidFill>
                <a:latin typeface="Carlito"/>
                <a:cs typeface="Carlito"/>
              </a:rPr>
              <a:t>;</a:t>
            </a:r>
            <a:endParaRPr sz="700"/>
          </a:p>
          <a:p>
            <a:pPr>
              <a:defRPr/>
            </a:pPr>
            <a:r>
              <a:rPr sz="700" u="none" strike="noStrike">
                <a:solidFill>
                  <a:srgbClr val="000000"/>
                </a:solidFill>
                <a:latin typeface="Carlito"/>
                <a:cs typeface="Carlito"/>
              </a:rPr>
              <a:t>}</a:t>
            </a:r>
            <a:endParaRPr sz="700"/>
          </a:p>
          <a:p>
            <a:pPr>
              <a:defRPr/>
            </a:pPr>
            <a:r>
              <a:rPr sz="700" u="none" strike="noStrike">
                <a:solidFill>
                  <a:srgbClr val="000000"/>
                </a:solidFill>
                <a:latin typeface="Carlito"/>
                <a:cs typeface="Carlito"/>
              </a:rPr>
              <a:t> </a:t>
            </a:r>
            <a:endParaRPr sz="700"/>
          </a:p>
        </p:txBody>
      </p:sp>
      <p:pic>
        <p:nvPicPr>
          <p:cNvPr id="5" name="" hidden="0"/>
          <p:cNvPicPr/>
          <p:nvPr isPhoto="0" userDrawn="0"/>
        </p:nvPicPr>
        <p:blipFill>
          <a:blip r:embed="rId2"/>
          <a:stretch/>
        </p:blipFill>
        <p:spPr bwMode="auto">
          <a:xfrm>
            <a:off x="10309750" y="4744500"/>
            <a:ext cx="1611618" cy="1611618"/>
          </a:xfrm>
          <a:prstGeom prst="rect">
            <a:avLst/>
          </a:prstGeom>
          <a:ln>
            <a:noFill/>
          </a:ln>
          <a:effectLst/>
        </p:spPr>
      </p:pic>
      <p:sp>
        <p:nvSpPr>
          <p:cNvPr id="6" name="" hidden="0"/>
          <p:cNvSpPr txBox="1">
            <a:spLocks noGrp="1"/>
          </p:cNvSpPr>
          <p:nvPr isPhoto="0" userDrawn="0"/>
        </p:nvSpPr>
        <p:spPr bwMode="auto">
          <a:xfrm>
            <a:off x="10550934" y="6278004"/>
            <a:ext cx="1131768" cy="457171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1434" tIns="45717" rIns="91434" bIns="45717" anchor="t">
            <a:spAutoFit/>
          </a:bodyPr>
          <a:lstStyle/>
          <a:p>
            <a:pPr>
              <a:defRPr/>
            </a:pPr>
            <a:r>
              <a:rPr sz="2400" strike="noStrike"/>
              <a:t>Python</a:t>
            </a:r>
            <a:endParaRPr/>
          </a:p>
        </p:txBody>
      </p:sp>
      <p:pic>
        <p:nvPicPr>
          <p:cNvPr id="7" name="" hidden="0"/>
          <p:cNvPicPr/>
          <p:nvPr isPhoto="0" userDrawn="0"/>
        </p:nvPicPr>
        <p:blipFill>
          <a:blip r:embed="rId3"/>
          <a:stretch/>
        </p:blipFill>
        <p:spPr bwMode="auto">
          <a:xfrm>
            <a:off x="10244954" y="2491043"/>
            <a:ext cx="1678934" cy="1678934"/>
          </a:xfrm>
          <a:prstGeom prst="rect">
            <a:avLst/>
          </a:prstGeom>
          <a:ln>
            <a:noFill/>
          </a:ln>
          <a:effectLst/>
        </p:spPr>
      </p:pic>
      <p:sp>
        <p:nvSpPr>
          <p:cNvPr id="8" name="" hidden="0"/>
          <p:cNvSpPr txBox="1">
            <a:spLocks noGrp="1"/>
          </p:cNvSpPr>
          <p:nvPr isPhoto="0" userDrawn="0"/>
        </p:nvSpPr>
        <p:spPr bwMode="auto">
          <a:xfrm>
            <a:off x="10223356" y="4168537"/>
            <a:ext cx="1786927" cy="457171"/>
          </a:xfrm>
          <a:prstGeom prst="rect">
            <a:avLst/>
          </a:prstGeom>
          <a:noFill/>
          <a:ln>
            <a:noFill/>
          </a:ln>
          <a:effectLst/>
        </p:spPr>
        <p:txBody>
          <a:bodyPr lIns="91434" tIns="45717" rIns="91434" bIns="45717" anchor="t">
            <a:spAutoFit/>
          </a:bodyPr>
          <a:lstStyle/>
          <a:p>
            <a:pPr>
              <a:defRPr/>
            </a:pPr>
            <a:r>
              <a:rPr sz="2400" strike="noStrike"/>
              <a:t>C++ (Linux)</a:t>
            </a:r>
            <a:endParaRPr/>
          </a:p>
        </p:txBody>
      </p:sp>
      <p:sp>
        <p:nvSpPr>
          <p:cNvPr id="10" name="" hidden="0"/>
          <p:cNvSpPr txBox="1">
            <a:spLocks noGrp="1"/>
          </p:cNvSpPr>
          <p:nvPr isPhoto="0" userDrawn="0"/>
        </p:nvSpPr>
        <p:spPr bwMode="auto">
          <a:xfrm>
            <a:off x="8790646" y="6278004"/>
            <a:ext cx="759191" cy="457171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1434" tIns="45717" rIns="91434" bIns="45717" anchor="t">
            <a:spAutoFit/>
          </a:bodyPr>
          <a:lstStyle/>
          <a:p>
            <a:pPr>
              <a:defRPr/>
            </a:pPr>
            <a:r>
              <a:rPr sz="2400" strike="noStrike"/>
              <a:t>C++</a:t>
            </a:r>
            <a:endParaRPr/>
          </a:p>
        </p:txBody>
      </p:sp>
      <p:pic>
        <p:nvPicPr>
          <p:cNvPr id="1493078662" name="" hidden="0"/>
          <p:cNvPicPr>
            <a:picLocks noChangeAspect="1"/>
          </p:cNvPicPr>
          <p:nvPr isPhoto="0" userDrawn="0"/>
        </p:nvPicPr>
        <p:blipFill>
          <a:blip r:embed="rId4"/>
          <a:stretch/>
        </p:blipFill>
        <p:spPr bwMode="auto">
          <a:xfrm flipH="0" flipV="0">
            <a:off x="8300927" y="4744500"/>
            <a:ext cx="1699388" cy="161161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Slide_5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 txBox="1">
            <a:spLocks noGrp="1"/>
          </p:cNvSpPr>
          <p:nvPr isPhoto="0" userDrawn="0">
            <p:ph type="title" hasCustomPrompt="0"/>
          </p:nvPr>
        </p:nvSpPr>
        <p:spPr bwMode="auto">
          <a:xfrm>
            <a:off x="609441" y="274662"/>
            <a:ext cx="10972108" cy="1142928"/>
          </a:xfrm>
          <a:prstGeom prst="rect">
            <a:avLst/>
          </a:prstGeom>
          <a:noFill/>
          <a:ln>
            <a:noFill/>
          </a:ln>
          <a:effectLst/>
        </p:spPr>
        <p:txBody>
          <a:bodyPr lIns="91434" tIns="45717" rIns="91434" bIns="45717" anchor="ctr"/>
          <a:lstStyle/>
          <a:p>
            <a:pPr marL="0" marR="0" indent="0" algn="r">
              <a:spcBef>
                <a:spcPts val="0"/>
              </a:spcBef>
              <a:spcAft>
                <a:spcPts val="0"/>
              </a:spcAft>
              <a:defRPr/>
            </a:pPr>
            <a:r>
              <a:rPr sz="4400" u="none">
                <a:solidFill>
                  <a:srgbClr val="595959"/>
                </a:solidFill>
                <a:latin typeface="Arial"/>
                <a:ea typeface="Noto Sans CJK SC"/>
                <a:cs typeface="Arial"/>
              </a:rPr>
              <a:t>Произв</a:t>
            </a:r>
            <a:r>
              <a:rPr sz="4400" u="none">
                <a:solidFill>
                  <a:srgbClr val="595959"/>
                </a:solidFill>
                <a:latin typeface="Arial"/>
                <a:ea typeface="Noto Sans CJK SC"/>
                <a:cs typeface="Arial"/>
              </a:rPr>
              <a:t>одител</a:t>
            </a:r>
            <a:r>
              <a:rPr sz="4400" u="none">
                <a:solidFill>
                  <a:srgbClr val="595959"/>
                </a:solidFill>
                <a:latin typeface="Arial"/>
                <a:ea typeface="Noto Sans CJK SC"/>
                <a:cs typeface="Arial"/>
              </a:rPr>
              <a:t>ьность:</a:t>
            </a:r>
            <a:endParaRPr/>
          </a:p>
        </p:txBody>
      </p:sp>
      <p:graphicFrame>
        <p:nvGraphicFramePr>
          <p:cNvPr id="3" name="Object_ce1" hidden="0"/>
          <p:cNvGraphicFramePr>
            <a:graphicFrameLocks xmlns:a="http://schemas.openxmlformats.org/drawingml/2006/main"/>
          </p:cNvGraphicFramePr>
          <p:nvPr isPhoto="0" userDrawn="0"/>
        </p:nvGraphicFramePr>
        <p:xfrm>
          <a:off x="392735" y="1600099"/>
          <a:ext cx="10971748" cy="2428047"/>
        </p:xfrm>
        <a:graphic>
          <a:graphicData uri="http://schemas.openxmlformats.org/drawingml/2006/table">
            <a:tbl>
              <a:tblPr firstRow="0" firstCol="0" lastRow="0" lastCol="0" bandRow="0" bandCol="0"/>
              <a:tblGrid>
                <a:gridCol w="2194421"/>
                <a:gridCol w="2194421"/>
                <a:gridCol w="2194421"/>
                <a:gridCol w="2194421"/>
                <a:gridCol w="2194421"/>
              </a:tblGrid>
              <a:tr h="602241"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>
                    <a:lnL w="12573" algn="ctr">
                      <a:solidFill>
                        <a:srgbClr val="FFFFFF"/>
                      </a:solidFill>
                    </a:lnL>
                    <a:lnR w="12573" algn="ctr">
                      <a:solidFill>
                        <a:srgbClr val="FFFFFF"/>
                      </a:solidFill>
                    </a:lnR>
                    <a:lnT w="12573" algn="ctr">
                      <a:solidFill>
                        <a:srgbClr val="FFFFFF"/>
                      </a:solidFill>
                    </a:lnT>
                    <a:lnB w="38100" algn="ctr">
                      <a:solidFill>
                        <a:srgbClr val="FFFFFF"/>
                      </a:solidFill>
                    </a:lnB>
                    <a:solidFill>
                      <a:srgbClr val="0F6FC6"/>
                    </a:solidFill>
                  </a:tcPr>
                </a:tc>
                <a:tc>
                  <a:txBody>
                    <a:bodyPr/>
                    <a:p>
                      <a:pPr marL="0" marR="0" indent="0" algn="l">
                        <a:defRPr/>
                      </a:pPr>
                      <a:r>
                        <a:rPr lang="ru-RU" sz="1800" b="1" u="none" strike="noStrike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3, 2, 5, -5, 8, 9, -11</a:t>
                      </a:r>
                      <a:endParaRPr/>
                    </a:p>
                  </a:txBody>
                  <a:tcPr>
                    <a:lnL w="12573" algn="ctr">
                      <a:solidFill>
                        <a:srgbClr val="FFFFFF"/>
                      </a:solidFill>
                    </a:lnL>
                    <a:lnR w="12573" algn="ctr">
                      <a:solidFill>
                        <a:srgbClr val="FFFFFF"/>
                      </a:solidFill>
                    </a:lnR>
                    <a:lnT w="12573" algn="ctr">
                      <a:solidFill>
                        <a:srgbClr val="FFFFFF"/>
                      </a:solidFill>
                    </a:lnT>
                    <a:lnB w="38100" algn="ctr">
                      <a:solidFill>
                        <a:srgbClr val="FFFFFF"/>
                      </a:solidFill>
                    </a:lnB>
                    <a:solidFill>
                      <a:srgbClr val="0F6FC6"/>
                    </a:solidFill>
                  </a:tcPr>
                </a:tc>
                <a:tc>
                  <a:txBody>
                    <a:bodyPr/>
                    <a:p>
                      <a:pPr marL="0" marR="0" indent="0" algn="l">
                        <a:defRPr/>
                      </a:pPr>
                      <a:r>
                        <a:rPr lang="ru-RU" sz="1800" b="1" u="none" strike="noStrike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3, 2, 5, -5, 8, 9, -11, 24, -37</a:t>
                      </a:r>
                      <a:endParaRPr/>
                    </a:p>
                  </a:txBody>
                  <a:tcPr>
                    <a:lnL w="12573" algn="ctr">
                      <a:solidFill>
                        <a:srgbClr val="FFFFFF"/>
                      </a:solidFill>
                    </a:lnL>
                    <a:lnR w="12573" algn="ctr">
                      <a:solidFill>
                        <a:srgbClr val="FFFFFF"/>
                      </a:solidFill>
                    </a:lnR>
                    <a:lnT w="12573" algn="ctr">
                      <a:solidFill>
                        <a:srgbClr val="FFFFFF"/>
                      </a:solidFill>
                    </a:lnT>
                    <a:lnB w="38100" algn="ctr">
                      <a:solidFill>
                        <a:srgbClr val="FFFFFF"/>
                      </a:solidFill>
                    </a:lnB>
                    <a:solidFill>
                      <a:srgbClr val="0F6FC6"/>
                    </a:solidFill>
                  </a:tcPr>
                </a:tc>
                <a:tc>
                  <a:txBody>
                    <a:bodyPr/>
                    <a:p>
                      <a:pPr marL="0" marR="0" indent="0" algn="l">
                        <a:defRPr/>
                      </a:pPr>
                      <a:r>
                        <a:rPr lang="ru-RU" sz="1800" b="1" u="none" strike="noStrike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3, 2, 5, -5, 8, 9, -11, 24, -37, 0</a:t>
                      </a:r>
                      <a:endParaRPr/>
                    </a:p>
                  </a:txBody>
                  <a:tcPr>
                    <a:lnL w="12573" algn="ctr">
                      <a:solidFill>
                        <a:srgbClr val="FFFFFF"/>
                      </a:solidFill>
                    </a:lnL>
                    <a:lnR w="12573" algn="ctr">
                      <a:solidFill>
                        <a:srgbClr val="FFFFFF"/>
                      </a:solidFill>
                    </a:lnR>
                    <a:lnT w="12573" algn="ctr">
                      <a:solidFill>
                        <a:srgbClr val="FFFFFF"/>
                      </a:solidFill>
                    </a:lnT>
                    <a:lnB w="38100" algn="ctr">
                      <a:solidFill>
                        <a:srgbClr val="FFFFFF"/>
                      </a:solidFill>
                    </a:lnB>
                    <a:solidFill>
                      <a:srgbClr val="0F6FC6"/>
                    </a:solidFill>
                  </a:tcPr>
                </a:tc>
                <a:tc>
                  <a:txBody>
                    <a:bodyPr/>
                    <a:p>
                      <a:pPr marL="0" marR="0" indent="0" algn="l">
                        <a:defRPr/>
                      </a:pPr>
                      <a:r>
                        <a:rPr lang="ru-RU" sz="1800" b="1" u="none" strike="noStrike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3, 2, 5, -5, 8, 9, -11, 24, -37, 0, 444</a:t>
                      </a:r>
                      <a:endParaRPr/>
                    </a:p>
                  </a:txBody>
                  <a:tcPr>
                    <a:lnL w="12573" algn="ctr">
                      <a:solidFill>
                        <a:srgbClr val="FFFFFF"/>
                      </a:solidFill>
                    </a:lnL>
                    <a:lnR w="12573" algn="ctr">
                      <a:solidFill>
                        <a:srgbClr val="FFFFFF"/>
                      </a:solidFill>
                    </a:lnR>
                    <a:lnT w="12573" algn="ctr">
                      <a:solidFill>
                        <a:srgbClr val="FFFFFF"/>
                      </a:solidFill>
                    </a:lnT>
                    <a:lnB w="38100" algn="ctr">
                      <a:solidFill>
                        <a:srgbClr val="FFFFFF"/>
                      </a:solidFill>
                    </a:lnB>
                    <a:solidFill>
                      <a:srgbClr val="0F6FC6"/>
                    </a:solidFill>
                  </a:tcPr>
                </a:tc>
              </a:tr>
              <a:tr h="365735">
                <a:tc>
                  <a:txBody>
                    <a:bodyPr/>
                    <a:p>
                      <a:pPr marL="0" marR="0" indent="0" algn="l">
                        <a:defRPr/>
                      </a:pPr>
                      <a:r>
                        <a:rPr lang="ru-RU" sz="1800" u="none" strike="noStrike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Python3</a:t>
                      </a:r>
                      <a:endParaRPr/>
                    </a:p>
                  </a:txBody>
                  <a:tcPr>
                    <a:solidFill>
                      <a:srgbClr val="9FC5E8"/>
                    </a:solidFill>
                  </a:tcPr>
                </a:tc>
                <a:tc>
                  <a:txBody>
                    <a:bodyPr/>
                    <a:p>
                      <a:pPr marL="0" marR="0" indent="0" algn="l">
                        <a:defRPr/>
                      </a:pPr>
                      <a:r>
                        <a:rPr lang="ru-RU" sz="1800" u="none" strike="noStrike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0m0,084s</a:t>
                      </a:r>
                      <a:endParaRPr/>
                    </a:p>
                  </a:txBody>
                  <a:tcPr>
                    <a:solidFill>
                      <a:srgbClr val="9FC5E8"/>
                    </a:solidFill>
                  </a:tcPr>
                </a:tc>
                <a:tc>
                  <a:txBody>
                    <a:bodyPr/>
                    <a:p>
                      <a:pPr marL="0" marR="0" indent="0" algn="l">
                        <a:defRPr/>
                      </a:pPr>
                      <a:r>
                        <a:rPr lang="ru-RU" sz="1800" u="none" strike="noStrike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0m0,638s</a:t>
                      </a:r>
                      <a:endParaRPr/>
                    </a:p>
                  </a:txBody>
                  <a:tcPr>
                    <a:solidFill>
                      <a:srgbClr val="9FC5E8"/>
                    </a:solidFill>
                  </a:tcPr>
                </a:tc>
                <a:tc>
                  <a:txBody>
                    <a:bodyPr/>
                    <a:p>
                      <a:pPr marL="0" marR="0" indent="0" algn="l">
                        <a:defRPr/>
                      </a:pPr>
                      <a:r>
                        <a:rPr lang="ru-RU" sz="1800" u="none" strike="noStrike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0m5,228s</a:t>
                      </a:r>
                      <a:endParaRPr/>
                    </a:p>
                  </a:txBody>
                  <a:tcPr>
                    <a:solidFill>
                      <a:srgbClr val="9FC5E8"/>
                    </a:solidFill>
                  </a:tcPr>
                </a:tc>
                <a:tc>
                  <a:txBody>
                    <a:bodyPr/>
                    <a:p>
                      <a:pPr marL="0" marR="0" indent="0" algn="l">
                        <a:defRPr/>
                      </a:pPr>
                      <a:r>
                        <a:rPr lang="ru-RU" sz="1800" u="none" strike="noStrike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0m59,336s</a:t>
                      </a:r>
                      <a:endParaRPr/>
                    </a:p>
                  </a:txBody>
                  <a:tcPr>
                    <a:solidFill>
                      <a:srgbClr val="9FC5E8"/>
                    </a:solidFill>
                  </a:tcPr>
                </a:tc>
              </a:tr>
              <a:tr h="602241">
                <a:tc>
                  <a:txBody>
                    <a:bodyPr/>
                    <a:p>
                      <a:pPr marL="0" marR="0" indent="0" algn="l">
                        <a:defRPr/>
                      </a:pPr>
                      <a:r>
                        <a:rPr sz="1800"/>
                        <a:t>C++ (Стандартный код)</a:t>
                      </a:r>
                      <a:endParaRPr/>
                    </a:p>
                  </a:txBody>
                  <a:tcPr>
                    <a:lnL w="12573" algn="ctr">
                      <a:solidFill>
                        <a:srgbClr val="FFFFFF"/>
                      </a:solidFill>
                    </a:lnL>
                    <a:lnR w="12573" algn="ctr">
                      <a:solidFill>
                        <a:srgbClr val="FFFFFF"/>
                      </a:solidFill>
                    </a:lnR>
                    <a:lnT w="12573" algn="ctr">
                      <a:solidFill>
                        <a:srgbClr val="FFFFFF"/>
                      </a:solidFill>
                    </a:lnT>
                    <a:lnB w="12573" algn="ctr">
                      <a:solidFill>
                        <a:srgbClr val="000000"/>
                      </a:solidFill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p>
                      <a:pPr marL="0" marR="0" indent="0" algn="l">
                        <a:defRPr/>
                      </a:pPr>
                      <a:r>
                        <a:rPr lang="ru-RU" sz="1800" u="none" strike="noStrike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0m0,020s</a:t>
                      </a:r>
                      <a:endParaRPr/>
                    </a:p>
                  </a:txBody>
                  <a:tcPr>
                    <a:solidFill>
                      <a:srgbClr val="CFE2F3"/>
                    </a:solidFill>
                  </a:tcPr>
                </a:tc>
                <a:tc>
                  <a:txBody>
                    <a:bodyPr/>
                    <a:p>
                      <a:pPr marL="0" marR="0" indent="0" algn="l">
                        <a:defRPr/>
                      </a:pPr>
                      <a:r>
                        <a:rPr lang="ru-RU" sz="1800" u="none" strike="noStrike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0m0,891s</a:t>
                      </a:r>
                      <a:endParaRPr/>
                    </a:p>
                  </a:txBody>
                  <a:tcPr>
                    <a:solidFill>
                      <a:srgbClr val="CFE2F3"/>
                    </a:solidFill>
                  </a:tcPr>
                </a:tc>
                <a:tc>
                  <a:txBody>
                    <a:bodyPr/>
                    <a:p>
                      <a:pPr marL="0" marR="0" indent="0" algn="l">
                        <a:defRPr/>
                      </a:pPr>
                      <a:r>
                        <a:rPr lang="ru-RU" sz="1800" u="none" strike="noStrike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0m8,039s</a:t>
                      </a:r>
                      <a:endParaRPr/>
                    </a:p>
                  </a:txBody>
                  <a:tcPr>
                    <a:solidFill>
                      <a:srgbClr val="CFE2F3"/>
                    </a:solidFill>
                  </a:tcPr>
                </a:tc>
                <a:tc>
                  <a:txBody>
                    <a:bodyPr/>
                    <a:p>
                      <a:pPr marL="0" marR="0" indent="0" algn="l">
                        <a:defRPr/>
                      </a:pPr>
                      <a:r>
                        <a:rPr lang="ru-RU" sz="1800" u="none" strike="noStrike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1m27,738s</a:t>
                      </a:r>
                      <a:endParaRPr/>
                    </a:p>
                  </a:txBody>
                  <a:tcPr>
                    <a:solidFill>
                      <a:srgbClr val="CFE2F3"/>
                    </a:solidFill>
                  </a:tcPr>
                </a:tc>
              </a:tr>
              <a:tr h="858185">
                <a:tc>
                  <a:txBody>
                    <a:bodyPr/>
                    <a:p>
                      <a:pPr marL="0" marR="0" indent="0" algn="l">
                        <a:defRPr/>
                      </a:pPr>
                      <a:r>
                        <a:rPr sz="1800"/>
                        <a:t>C++ (С оптимизациями Linux)</a:t>
                      </a:r>
                      <a:endParaRPr/>
                    </a:p>
                  </a:txBody>
                  <a:tcPr>
                    <a:lnL w="12573" algn="ctr">
                      <a:solidFill>
                        <a:srgbClr val="FFFFFF"/>
                      </a:solidFill>
                    </a:lnL>
                    <a:lnR w="12573" algn="ctr">
                      <a:solidFill>
                        <a:srgbClr val="FFFFFF"/>
                      </a:solidFill>
                    </a:lnR>
                    <a:lnT w="12573" algn="ctr">
                      <a:solidFill>
                        <a:srgbClr val="000000"/>
                      </a:solidFill>
                    </a:lnT>
                    <a:lnB w="12573" algn="ctr">
                      <a:solidFill>
                        <a:srgbClr val="FFFFFF"/>
                      </a:solidFill>
                    </a:lnB>
                    <a:solidFill>
                      <a:srgbClr val="0F6FC6"/>
                    </a:solidFill>
                  </a:tcPr>
                </a:tc>
                <a:tc>
                  <a:txBody>
                    <a:bodyPr/>
                    <a:p>
                      <a:pPr marL="0" marR="0" indent="0" algn="l">
                        <a:defRPr/>
                      </a:pPr>
                      <a:r>
                        <a:rPr lang="ru-RU" sz="1800" u="none" strike="noStrike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0m0,003s</a:t>
                      </a:r>
                      <a:endParaRPr/>
                    </a:p>
                  </a:txBody>
                  <a:tcPr>
                    <a:lnL w="12573" algn="ctr">
                      <a:solidFill>
                        <a:srgbClr val="FFFFFF"/>
                      </a:solidFill>
                    </a:lnL>
                    <a:lnR w="12573" algn="ctr">
                      <a:solidFill>
                        <a:srgbClr val="FFFFFF"/>
                      </a:solidFill>
                    </a:lnR>
                    <a:lnT w="38100" algn="ctr">
                      <a:solidFill>
                        <a:srgbClr val="FFFFFF"/>
                      </a:solidFill>
                    </a:lnT>
                    <a:lnB w="12573" algn="ctr">
                      <a:solidFill>
                        <a:srgbClr val="FFFFFF"/>
                      </a:solidFill>
                    </a:lnB>
                    <a:solidFill>
                      <a:srgbClr val="0F6FC6"/>
                    </a:solidFill>
                  </a:tcPr>
                </a:tc>
                <a:tc>
                  <a:txBody>
                    <a:bodyPr/>
                    <a:p>
                      <a:pPr marL="0" marR="0" indent="0" algn="l">
                        <a:defRPr/>
                      </a:pPr>
                      <a:r>
                        <a:rPr lang="ru-RU" sz="1800" u="none" strike="noStrike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0m0,108s</a:t>
                      </a:r>
                      <a:endParaRPr/>
                    </a:p>
                  </a:txBody>
                  <a:tcPr>
                    <a:lnL w="12573" algn="ctr">
                      <a:solidFill>
                        <a:srgbClr val="FFFFFF"/>
                      </a:solidFill>
                    </a:lnL>
                    <a:lnR w="12573" algn="ctr">
                      <a:solidFill>
                        <a:srgbClr val="FFFFFF"/>
                      </a:solidFill>
                    </a:lnR>
                    <a:lnT w="38100" algn="ctr">
                      <a:solidFill>
                        <a:srgbClr val="FFFFFF"/>
                      </a:solidFill>
                    </a:lnT>
                    <a:lnB w="12573" algn="ctr">
                      <a:solidFill>
                        <a:srgbClr val="FFFFFF"/>
                      </a:solidFill>
                    </a:lnB>
                    <a:solidFill>
                      <a:srgbClr val="0F6FC6"/>
                    </a:solidFill>
                  </a:tcPr>
                </a:tc>
                <a:tc>
                  <a:txBody>
                    <a:bodyPr/>
                    <a:p>
                      <a:pPr marL="0" marR="0" indent="0" algn="l">
                        <a:defRPr/>
                      </a:pPr>
                      <a:r>
                        <a:rPr lang="ru-RU" sz="1800" u="none" strike="noStrike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0m0,847s</a:t>
                      </a:r>
                      <a:endParaRPr/>
                    </a:p>
                  </a:txBody>
                  <a:tcPr>
                    <a:lnL w="12573" algn="ctr">
                      <a:solidFill>
                        <a:srgbClr val="FFFFFF"/>
                      </a:solidFill>
                    </a:lnL>
                    <a:lnR w="12573" algn="ctr">
                      <a:solidFill>
                        <a:srgbClr val="FFFFFF"/>
                      </a:solidFill>
                    </a:lnR>
                    <a:lnT w="38100" algn="ctr">
                      <a:solidFill>
                        <a:srgbClr val="FFFFFF"/>
                      </a:solidFill>
                    </a:lnT>
                    <a:lnB w="12573" algn="ctr">
                      <a:solidFill>
                        <a:srgbClr val="FFFFFF"/>
                      </a:solidFill>
                    </a:lnB>
                    <a:solidFill>
                      <a:srgbClr val="0F6FC6"/>
                    </a:solidFill>
                  </a:tcPr>
                </a:tc>
                <a:tc>
                  <a:txBody>
                    <a:bodyPr/>
                    <a:p>
                      <a:pPr marL="0" marR="0" indent="0" algn="l">
                        <a:defRPr/>
                      </a:pPr>
                      <a:r>
                        <a:rPr lang="ru-RU" sz="1800" u="none" strike="noStrike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0m8,837s</a:t>
                      </a:r>
                      <a:endParaRPr/>
                    </a:p>
                  </a:txBody>
                  <a:tcPr>
                    <a:lnL w="12573" algn="ctr">
                      <a:solidFill>
                        <a:srgbClr val="FFFFFF"/>
                      </a:solidFill>
                    </a:lnL>
                    <a:lnR w="12573" algn="ctr">
                      <a:solidFill>
                        <a:srgbClr val="FFFFFF"/>
                      </a:solidFill>
                    </a:lnR>
                    <a:lnT w="38100" algn="ctr">
                      <a:solidFill>
                        <a:srgbClr val="FFFFFF"/>
                      </a:solidFill>
                    </a:lnT>
                    <a:lnB w="12573" algn="ctr">
                      <a:solidFill>
                        <a:srgbClr val="FFFFFF"/>
                      </a:solidFill>
                    </a:lnB>
                    <a:solidFill>
                      <a:srgbClr val="0F6FC6"/>
                    </a:solidFill>
                  </a:tcPr>
                </a:tc>
              </a:tr>
            </a:tbl>
          </a:graphicData>
        </a:graphic>
      </p:graphicFrame>
      <p:sp>
        <p:nvSpPr>
          <p:cNvPr id="4" name="" hidden="0"/>
          <p:cNvSpPr txBox="1">
            <a:spLocks noGrp="1"/>
          </p:cNvSpPr>
          <p:nvPr isPhoto="0" userDrawn="0"/>
        </p:nvSpPr>
        <p:spPr bwMode="auto">
          <a:xfrm>
            <a:off x="392735" y="4434920"/>
            <a:ext cx="6353599" cy="1883401"/>
          </a:xfrm>
          <a:prstGeom prst="rect">
            <a:avLst/>
          </a:prstGeom>
          <a:noFill/>
          <a:ln>
            <a:noFill/>
          </a:ln>
          <a:effectLst/>
        </p:spPr>
        <p:txBody>
          <a:bodyPr lIns="91434" tIns="45717" rIns="91434" bIns="45717" anchor="t">
            <a:spAutoFit/>
          </a:bodyPr>
          <a:lstStyle/>
          <a:p>
            <a:pPr marL="0" marR="0" indent="0" algn="l">
              <a:defRPr/>
            </a:pPr>
            <a:r>
              <a:rPr lang="ru-RU" sz="1800" u="none" strike="noStrike">
                <a:solidFill>
                  <a:srgbClr val="000000"/>
                </a:solidFill>
                <a:latin typeface="Arial"/>
                <a:cs typeface="Arial"/>
              </a:rPr>
              <a:t>Характеристики </a:t>
            </a:r>
            <a:r>
              <a:rPr lang="ru-RU" sz="1800" u="none" strike="noStrike">
                <a:solidFill>
                  <a:srgbClr val="000000"/>
                </a:solidFill>
                <a:latin typeface="Arial"/>
                <a:cs typeface="Arial"/>
              </a:rPr>
              <a:t>тестовой машины:</a:t>
            </a:r>
            <a:endParaRPr/>
          </a:p>
          <a:p>
            <a:pPr marL="296621" marR="0" indent="283662" algn="l">
              <a:defRPr/>
            </a:pPr>
            <a:endParaRPr/>
          </a:p>
          <a:p>
            <a:pPr marL="12599" marR="0" lvl="0" algn="l">
              <a:buSzPct val="100000"/>
              <a:buFont typeface="Arial"/>
              <a:buChar char="•"/>
              <a:defRPr/>
            </a:pPr>
            <a:endParaRPr/>
          </a:p>
          <a:p>
            <a:pPr marL="12599" marR="0" lvl="0" algn="l">
              <a:buSzPct val="100000"/>
              <a:buFont typeface="Arial"/>
              <a:buChar char="•"/>
              <a:defRPr/>
            </a:pPr>
            <a:r>
              <a:rPr lang="ru-RU" sz="1800" u="none" strike="noStrike">
                <a:solidFill>
                  <a:srgbClr val="000000"/>
                </a:solidFill>
                <a:latin typeface="Arial"/>
                <a:cs typeface="Arial"/>
              </a:rPr>
              <a:t>CPU: Intel i5 </a:t>
            </a:r>
            <a:r>
              <a:rPr lang="ru-RU" sz="1800" u="none" strike="noStrike">
                <a:solidFill>
                  <a:srgbClr val="000000"/>
                </a:solidFill>
                <a:latin typeface="Arial"/>
                <a:cs typeface="Arial"/>
              </a:rPr>
              <a:t>750 (4) @ </a:t>
            </a:r>
            <a:r>
              <a:rPr lang="ru-RU" sz="1800" u="none" strike="noStrike">
                <a:solidFill>
                  <a:srgbClr val="000000"/>
                </a:solidFill>
                <a:latin typeface="Arial"/>
                <a:cs typeface="Arial"/>
              </a:rPr>
              <a:t>2.661GHz</a:t>
            </a:r>
            <a:endParaRPr/>
          </a:p>
          <a:p>
            <a:pPr marL="12599" marR="0" lvl="0" algn="l">
              <a:buSzPct val="100000"/>
              <a:buFont typeface="Arial"/>
              <a:buChar char="•"/>
              <a:defRPr/>
            </a:pPr>
            <a:r>
              <a:rPr lang="ru-RU" sz="1800" u="none" strike="noStrike">
                <a:solidFill>
                  <a:srgbClr val="000000"/>
                </a:solidFill>
                <a:latin typeface="Arial"/>
                <a:cs typeface="Arial"/>
              </a:rPr>
              <a:t>GPU: AMD </a:t>
            </a:r>
            <a:r>
              <a:rPr lang="ru-RU" sz="1800" u="none" strike="noStrike">
                <a:solidFill>
                  <a:srgbClr val="000000"/>
                </a:solidFill>
                <a:latin typeface="Arial"/>
                <a:cs typeface="Arial"/>
              </a:rPr>
              <a:t>ATI Radeon RX </a:t>
            </a:r>
            <a:r>
              <a:rPr lang="ru-RU" sz="1800" u="none" strike="noStrike">
                <a:solidFill>
                  <a:srgbClr val="000000"/>
                </a:solidFill>
                <a:latin typeface="Arial"/>
                <a:cs typeface="Arial"/>
              </a:rPr>
              <a:t>580</a:t>
            </a:r>
            <a:endParaRPr/>
          </a:p>
          <a:p>
            <a:pPr marL="12599" marR="0" lvl="0" algn="l">
              <a:buSzPct val="100000"/>
              <a:buFont typeface="Arial"/>
              <a:buChar char="•"/>
              <a:defRPr/>
            </a:pPr>
            <a:r>
              <a:rPr lang="ru-RU" sz="1800" u="none" strike="noStrike">
                <a:solidFill>
                  <a:srgbClr val="000000"/>
                </a:solidFill>
                <a:latin typeface="Arial"/>
                <a:cs typeface="Arial"/>
              </a:rPr>
              <a:t>Memory: 16 </a:t>
            </a:r>
            <a:r>
              <a:rPr lang="ru-RU" sz="1800" u="none" strike="noStrike">
                <a:solidFill>
                  <a:srgbClr val="000000"/>
                </a:solidFill>
                <a:latin typeface="Arial"/>
                <a:cs typeface="Arial"/>
              </a:rPr>
              <a:t>GB</a:t>
            </a:r>
            <a:endParaRPr/>
          </a:p>
          <a:p>
            <a:pPr marL="12599" marR="0" lvl="0" algn="l">
              <a:buSzPct val="100000"/>
              <a:buFont typeface="Arial"/>
              <a:buChar char="•"/>
              <a:defRPr/>
            </a:pPr>
            <a:r>
              <a:rPr lang="ru-RU" sz="1800" u="none" strike="noStrike">
                <a:solidFill>
                  <a:srgbClr val="000000"/>
                </a:solidFill>
                <a:latin typeface="Arial"/>
                <a:cs typeface="Arial"/>
              </a:rPr>
              <a:t>OS: Fedora </a:t>
            </a:r>
            <a:r>
              <a:rPr lang="ru-RU" sz="1800" u="none" strike="noStrike">
                <a:solidFill>
                  <a:srgbClr val="000000"/>
                </a:solidFill>
                <a:latin typeface="Arial"/>
                <a:cs typeface="Arial"/>
              </a:rPr>
              <a:t>Linux 36 </a:t>
            </a:r>
            <a:r>
              <a:rPr lang="ru-RU" sz="1800" u="none" strike="noStrike">
                <a:solidFill>
                  <a:srgbClr val="000000"/>
                </a:solidFill>
                <a:latin typeface="Arial"/>
                <a:cs typeface="Arial"/>
              </a:rPr>
              <a:t>(Workstation </a:t>
            </a:r>
            <a:r>
              <a:rPr lang="ru-RU" sz="1800" u="none" strike="noStrike">
                <a:solidFill>
                  <a:srgbClr val="000000"/>
                </a:solidFill>
                <a:latin typeface="Arial"/>
                <a:cs typeface="Arial"/>
              </a:rPr>
              <a:t>Edition) x86_64 </a:t>
            </a:r>
            <a:endParaRPr/>
          </a:p>
          <a:p>
            <a:pPr marL="12599" marR="0" lvl="0" algn="l">
              <a:buSzPct val="100000"/>
              <a:buFont typeface="Arial"/>
              <a:buChar char="•"/>
              <a:defRPr/>
            </a:pPr>
            <a:r>
              <a:rPr lang="ru-RU" sz="1800" u="none" strike="noStrike">
                <a:solidFill>
                  <a:srgbClr val="000000"/>
                </a:solidFill>
                <a:latin typeface="Arial"/>
                <a:cs typeface="Arial"/>
              </a:rPr>
              <a:t>Kernel: </a:t>
            </a:r>
            <a:r>
              <a:rPr lang="ru-RU" sz="1800" u="none" strike="noStrike">
                <a:solidFill>
                  <a:srgbClr val="000000"/>
                </a:solidFill>
                <a:latin typeface="Arial"/>
                <a:cs typeface="Arial"/>
              </a:rPr>
              <a:t>5.19.10-</a:t>
            </a:r>
            <a:r>
              <a:rPr lang="ru-RU" sz="1800" u="none" strike="noStrike">
                <a:solidFill>
                  <a:srgbClr val="000000"/>
                </a:solidFill>
                <a:latin typeface="Arial"/>
                <a:cs typeface="Arial"/>
              </a:rPr>
              <a:t>200.fc36.x86_64</a:t>
            </a:r>
            <a:endParaRPr/>
          </a:p>
        </p:txBody>
      </p:sp>
      <p:pic>
        <p:nvPicPr>
          <p:cNvPr id="5" name="" hidden="0"/>
          <p:cNvPicPr/>
          <p:nvPr isPhoto="0" userDrawn="0"/>
        </p:nvPicPr>
        <p:blipFill>
          <a:blip r:embed="rId2"/>
          <a:stretch/>
        </p:blipFill>
        <p:spPr bwMode="auto">
          <a:xfrm>
            <a:off x="9384607" y="4434920"/>
            <a:ext cx="1819685" cy="1819685"/>
          </a:xfrm>
          <a:prstGeom prst="rect">
            <a:avLst/>
          </a:prstGeom>
          <a:ln>
            <a:noFill/>
          </a:ln>
          <a:effectLst/>
        </p:spPr>
      </p:pic>
      <p:sp>
        <p:nvSpPr>
          <p:cNvPr id="6" name="" hidden="0"/>
          <p:cNvSpPr txBox="1">
            <a:spLocks noGrp="1"/>
          </p:cNvSpPr>
          <p:nvPr isPhoto="0" userDrawn="0"/>
        </p:nvSpPr>
        <p:spPr bwMode="auto">
          <a:xfrm>
            <a:off x="8477465" y="6227607"/>
            <a:ext cx="3639370" cy="335498"/>
          </a:xfrm>
          <a:prstGeom prst="rect">
            <a:avLst/>
          </a:prstGeom>
          <a:noFill/>
          <a:ln>
            <a:noFill/>
          </a:ln>
          <a:effectLst/>
        </p:spPr>
        <p:txBody>
          <a:bodyPr lIns="91434" tIns="45717" rIns="91434" bIns="45717" anchor="t">
            <a:spAutoFit/>
          </a:bodyPr>
          <a:lstStyle/>
          <a:p>
            <a:pPr>
              <a:defRPr/>
            </a:pPr>
            <a:r>
              <a:rPr sz="1600" strike="noStrike">
                <a:latin typeface="Carlito"/>
                <a:cs typeface="Carlito"/>
              </a:rPr>
              <a:t>Скрипт для замеров и </a:t>
            </a:r>
            <a:r>
              <a:rPr sz="1600" strike="noStrike">
                <a:latin typeface="Carlito"/>
                <a:cs typeface="Carlito"/>
              </a:rPr>
              <a:t>компиляции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Slide_6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 txBox="1">
            <a:spLocks noGrp="1"/>
          </p:cNvSpPr>
          <p:nvPr isPhoto="0" userDrawn="0">
            <p:ph type="title" hasCustomPrompt="0"/>
          </p:nvPr>
        </p:nvSpPr>
        <p:spPr bwMode="auto">
          <a:xfrm>
            <a:off x="609441" y="274662"/>
            <a:ext cx="10972108" cy="1142928"/>
          </a:xfrm>
          <a:prstGeom prst="rect">
            <a:avLst/>
          </a:prstGeom>
          <a:noFill/>
          <a:ln>
            <a:noFill/>
          </a:ln>
          <a:effectLst/>
        </p:spPr>
        <p:txBody>
          <a:bodyPr lIns="91434" tIns="45717" rIns="91434" bIns="45717" anchor="ctr"/>
          <a:lstStyle/>
          <a:p>
            <a:pPr marL="0" marR="0" indent="0" algn="r">
              <a:spcBef>
                <a:spcPts val="0"/>
              </a:spcBef>
              <a:spcAft>
                <a:spcPts val="0"/>
              </a:spcAft>
              <a:defRPr/>
            </a:pPr>
            <a:r>
              <a:rPr sz="4400" u="none">
                <a:solidFill>
                  <a:srgbClr val="595959"/>
                </a:solidFill>
                <a:latin typeface="Arial"/>
                <a:ea typeface="Noto Sans CJK SC"/>
                <a:cs typeface="Arial"/>
              </a:rPr>
              <a:t>Источн</a:t>
            </a:r>
            <a:r>
              <a:rPr sz="4400" u="none">
                <a:solidFill>
                  <a:srgbClr val="595959"/>
                </a:solidFill>
                <a:latin typeface="Arial"/>
                <a:ea typeface="Noto Sans CJK SC"/>
                <a:cs typeface="Arial"/>
              </a:rPr>
              <a:t>ики:</a:t>
            </a:r>
            <a:endParaRPr/>
          </a:p>
        </p:txBody>
      </p:sp>
      <p:sp>
        <p:nvSpPr>
          <p:cNvPr id="3" name="Объект 2" hidden="0"/>
          <p:cNvSpPr txBox="1">
            <a:spLocks noGrp="1"/>
          </p:cNvSpPr>
          <p:nvPr isPhoto="0" userDrawn="0">
            <p:ph type="body" hasCustomPrompt="0"/>
          </p:nvPr>
        </p:nvSpPr>
        <p:spPr bwMode="auto">
          <a:xfrm>
            <a:off x="609441" y="1417590"/>
            <a:ext cx="11278089" cy="5039682"/>
          </a:xfrm>
          <a:prstGeom prst="rect">
            <a:avLst/>
          </a:prstGeom>
          <a:noFill/>
          <a:ln>
            <a:noFill/>
          </a:ln>
          <a:effectLst/>
        </p:spPr>
        <p:txBody>
          <a:bodyPr lIns="91434" tIns="45717" rIns="91434" bIns="45717" anchor="t">
            <a:normAutofit/>
          </a:bodyPr>
          <a:lstStyle/>
          <a:p>
            <a:pPr marL="371994" lvl="0" indent="-371994" algn="l"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ru-RU" sz="2600" u="none">
                <a:solidFill>
                  <a:srgbClr val="3F3F3F"/>
                </a:solidFill>
                <a:latin typeface="Arial"/>
                <a:ea typeface="Noto Sans CJK SC"/>
                <a:cs typeface="Arial"/>
              </a:rPr>
              <a:t>Шагбазян Д.В. Алгоритмы сортировки. Анализ, реализация, применение: учебное пособие / Д.В. Шагбазян, А.А. Штанюк, Е.В. Малкина. – Нижний Новгород: Нижегородский госуниверситет, 2019. – 42 с.</a:t>
            </a:r>
            <a:endParaRPr lang="ru-RU" sz="2600" u="none">
              <a:solidFill>
                <a:srgbClr val="3F3F3F"/>
              </a:solidFill>
              <a:latin typeface="Arial"/>
              <a:ea typeface="Noto Sans CJK SC"/>
              <a:cs typeface="Arial"/>
            </a:endParaRPr>
          </a:p>
          <a:p>
            <a:pPr marL="371994" lvl="0" indent="-371994" algn="l"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ru-RU" sz="2600" u="none">
                <a:solidFill>
                  <a:srgbClr val="3F3F3F"/>
                </a:solidFill>
                <a:latin typeface="Arial"/>
                <a:ea typeface="Noto Sans CJK SC"/>
                <a:cs typeface="Arial"/>
              </a:rPr>
              <a:t>permutation sort // National Institute of Standards and Technology а : [сайт]. – 2021. – URL: </a:t>
            </a:r>
            <a:r>
              <a:rPr lang="ru-RU" sz="2600" u="sng">
                <a:solidFill>
                  <a:srgbClr val="3F3F3F"/>
                </a:solidFill>
                <a:latin typeface="Arial"/>
                <a:ea typeface="Noto Sans CJK SC"/>
                <a:cs typeface="Arial"/>
                <a:hlinkClick r:id="rId2" tooltip="https://xlinux.nist.gov/dads/HTML/permutationSort.html"/>
              </a:rPr>
              <a:t>https://xlinux.nist.gov/dads/HTML/permutationSort.html</a:t>
            </a:r>
            <a:r>
              <a:rPr lang="ru-RU" sz="2600" u="none">
                <a:solidFill>
                  <a:srgbClr val="3F3F3F"/>
                </a:solidFill>
                <a:latin typeface="Arial"/>
                <a:ea typeface="Noto Sans CJK SC"/>
                <a:cs typeface="Arial"/>
              </a:rPr>
              <a:t> (дата обращения: 01.10.2022).</a:t>
            </a:r>
            <a:endParaRPr lang="ru-RU" sz="2600" u="none">
              <a:solidFill>
                <a:srgbClr val="3F3F3F"/>
              </a:solidFill>
              <a:latin typeface="Arial"/>
              <a:ea typeface="Noto Sans CJK SC"/>
              <a:cs typeface="Arial"/>
            </a:endParaRPr>
          </a:p>
          <a:p>
            <a:pPr marL="371994" lvl="0" indent="-371994" algn="l"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ru-RU" sz="2600" u="none">
                <a:solidFill>
                  <a:srgbClr val="3F3F3F"/>
                </a:solidFill>
                <a:latin typeface="Arial"/>
                <a:ea typeface="Noto Sans CJK SC"/>
                <a:cs typeface="Arial"/>
              </a:rPr>
              <a:t>National Institute of Standards and Technology официальный сайт. – США – Обновляется в течение суток..</a:t>
            </a:r>
            <a:endParaRPr/>
          </a:p>
          <a:p>
            <a:pPr marL="0" marR="0" indent="0" algn="l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600" u="none">
                <a:solidFill>
                  <a:srgbClr val="3F3F3F"/>
                </a:solidFill>
                <a:latin typeface="Arial"/>
                <a:ea typeface="Noto Sans CJK SC"/>
                <a:cs typeface="Arial"/>
              </a:rPr>
              <a:t>   –</a:t>
            </a:r>
            <a:r>
              <a:rPr lang="ru-RU" sz="2600" u="none">
                <a:solidFill>
                  <a:srgbClr val="3F3F3F"/>
                </a:solidFill>
                <a:latin typeface="Arial"/>
                <a:ea typeface="Noto Sans CJK SC"/>
                <a:cs typeface="Arial"/>
              </a:rPr>
              <a:t>URL: </a:t>
            </a:r>
            <a:r>
              <a:rPr lang="ru-RU" sz="2600" u="sng">
                <a:solidFill>
                  <a:srgbClr val="3F3F3F"/>
                </a:solidFill>
                <a:latin typeface="Arial"/>
                <a:ea typeface="Noto Sans CJK SC"/>
                <a:cs typeface="Arial"/>
                <a:hlinkClick r:id="rId3" tooltip="https://www.nist.gov/"/>
              </a:rPr>
              <a:t>https://www.nist.gov/</a:t>
            </a:r>
            <a:r>
              <a:rPr lang="ru-RU" sz="2600" u="none">
                <a:solidFill>
                  <a:srgbClr val="3F3F3F"/>
                </a:solidFill>
                <a:latin typeface="Arial"/>
                <a:ea typeface="Noto Sans CJK SC"/>
                <a:cs typeface="Arial"/>
              </a:rPr>
              <a:t> (дата обращения 1.10.2022).</a:t>
            </a:r>
            <a:endParaRPr/>
          </a:p>
          <a:p>
            <a:pPr marL="0" marR="0" indent="0" algn="l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_5f_">
  <a:themeElements>
    <a:clrScheme name="_5f_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_5f_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_5f_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lumMod val="102000"/>
                <a:satMod val="103000"/>
                <a:tint val="94000"/>
              </a:schemeClr>
            </a:gs>
            <a:gs pos="50000">
              <a:schemeClr val="phClr">
                <a:lumMod val="100000"/>
                <a:satMod val="110000"/>
                <a:shade val="100000"/>
              </a:schemeClr>
            </a:gs>
            <a:gs pos="100000">
              <a:schemeClr val="phClr">
                <a:lumMod val="120000"/>
                <a:satMod val="99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miter lim="800000"/>
        </a:ln>
        <a:ln w="12700" cap="flat" cmpd="sng" algn="ctr">
          <a:solidFill>
            <a:schemeClr val="phClr"/>
          </a:solidFill>
          <a:miter lim="800000"/>
        </a:ln>
        <a:ln w="19050" cap="flat" cmpd="sng" algn="ctr">
          <a:solidFill>
            <a:schemeClr val="phClr"/>
          </a:solidFill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lumMod val="102000"/>
                <a:satMod val="150000"/>
                <a:tint val="93000"/>
                <a:shade val="98000"/>
              </a:schemeClr>
            </a:gs>
            <a:gs pos="50000">
              <a:schemeClr val="phClr">
                <a:lumMod val="103000"/>
                <a:satMod val="130000"/>
                <a:tint val="98000"/>
                <a:shade val="90000"/>
              </a:schemeClr>
            </a:gs>
            <a:gs pos="100000">
              <a:schemeClr val="phClr">
                <a:satMod val="120000"/>
                <a:shade val="63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ONLYOFFICE/7.1.1.57</Application>
  <DocSecurity>0</DocSecurity>
  <PresentationFormat/>
  <Paragraphs>0</Paragraphs>
  <Slides>7</Slides>
  <Notes>7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>PermSort</dc:subject>
  <dc:creator>Yaroslav K</dc:creator>
  <cp:keywords/>
  <dc:description/>
  <dc:identifier/>
  <dc:language/>
  <cp:lastModifiedBy/>
  <cp:revision>2</cp:revision>
  <dcterms:modified xsi:type="dcterms:W3CDTF">2022-10-02T18:25:15Z</dcterms:modified>
  <cp:category/>
  <cp:contentStatus/>
  <cp:version/>
</cp:coreProperties>
</file>