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8" r:id="rId2"/>
    <p:sldId id="275" r:id="rId3"/>
    <p:sldId id="260" r:id="rId4"/>
    <p:sldId id="274" r:id="rId5"/>
    <p:sldId id="270" r:id="rId6"/>
    <p:sldId id="277" r:id="rId7"/>
    <p:sldId id="278" r:id="rId8"/>
    <p:sldId id="272" r:id="rId9"/>
    <p:sldId id="276" r:id="rId10"/>
  </p:sldIdLst>
  <p:sldSz cx="12192000" cy="6858000"/>
  <p:notesSz cx="6858000" cy="9144000"/>
  <p:embeddedFontLst>
    <p:embeddedFont>
      <p:font typeface="等线" panose="02010600030101010101" pitchFamily="2" charset="-122"/>
      <p:regular r:id="rId12"/>
      <p:bold r:id="rId13"/>
    </p:embeddedFont>
    <p:embeddedFont>
      <p:font typeface="等线 Light" panose="02010600030101010101" pitchFamily="2" charset="-122"/>
      <p:regular r:id="rId1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85" d="100"/>
          <a:sy n="85" d="100"/>
        </p:scale>
        <p:origin x="456" y="6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2019/8/3/Sat</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37021" y="3069322"/>
            <a:ext cx="3468898" cy="646331"/>
          </a:xfrm>
          <a:prstGeom prst="rect">
            <a:avLst/>
          </a:prstGeom>
          <a:noFill/>
        </p:spPr>
        <p:txBody>
          <a:bodyPr wrap="none" rtlCol="0">
            <a:spAutoFit/>
          </a:bodyPr>
          <a:lstStyle/>
          <a:p>
            <a:r>
              <a:rPr lang="en-US" altLang="zh-CN" sz="3600" b="1" dirty="0">
                <a:solidFill>
                  <a:schemeClr val="bg1"/>
                </a:solidFill>
                <a:latin typeface="Gotham Rounded Medium" panose="02000000000000000000" pitchFamily="50" charset="0"/>
              </a:rPr>
              <a:t>PROJECT REPORT</a:t>
            </a:r>
            <a:endParaRPr lang="zh-CN" altLang="en-US" sz="3600" b="1" dirty="0">
              <a:solidFill>
                <a:schemeClr val="bg1"/>
              </a:solidFill>
              <a:latin typeface="Gotham Rounded Medium" panose="02000000000000000000" pitchFamily="50" charset="0"/>
            </a:endParaRPr>
          </a:p>
        </p:txBody>
      </p:sp>
      <p:sp>
        <p:nvSpPr>
          <p:cNvPr id="7" name="文本框 6"/>
          <p:cNvSpPr txBox="1"/>
          <p:nvPr/>
        </p:nvSpPr>
        <p:spPr>
          <a:xfrm>
            <a:off x="871550" y="4348475"/>
            <a:ext cx="3259226" cy="1200329"/>
          </a:xfrm>
          <a:prstGeom prst="rect">
            <a:avLst/>
          </a:prstGeom>
          <a:solidFill>
            <a:schemeClr val="bg1"/>
          </a:solidFill>
        </p:spPr>
        <p:txBody>
          <a:bodyPr wrap="none" rtlCol="0">
            <a:spAutoFit/>
          </a:bodyPr>
          <a:lstStyle/>
          <a:p>
            <a:r>
              <a:rPr lang="en-US" altLang="zh-CN" dirty="0">
                <a:solidFill>
                  <a:srgbClr val="48A2A0"/>
                </a:solidFill>
              </a:rPr>
              <a:t>Report: </a:t>
            </a:r>
            <a:r>
              <a:rPr lang="zh-CN" altLang="en-US" dirty="0">
                <a:solidFill>
                  <a:srgbClr val="48A2A0"/>
                </a:solidFill>
              </a:rPr>
              <a:t>陈龙</a:t>
            </a:r>
            <a:endParaRPr lang="en-US" altLang="zh-CN" dirty="0">
              <a:solidFill>
                <a:srgbClr val="48A2A0"/>
              </a:solidFill>
            </a:endParaRPr>
          </a:p>
          <a:p>
            <a:r>
              <a:rPr lang="en-US" altLang="zh-CN" dirty="0">
                <a:solidFill>
                  <a:srgbClr val="48A2A0"/>
                </a:solidFill>
              </a:rPr>
              <a:t>Design: </a:t>
            </a:r>
            <a:r>
              <a:rPr lang="zh-CN" altLang="en-US" dirty="0">
                <a:solidFill>
                  <a:srgbClr val="48A2A0"/>
                </a:solidFill>
              </a:rPr>
              <a:t>殷瑞</a:t>
            </a:r>
            <a:endParaRPr lang="en-US" altLang="zh-CN" dirty="0">
              <a:solidFill>
                <a:srgbClr val="48A2A0"/>
              </a:solidFill>
            </a:endParaRPr>
          </a:p>
          <a:p>
            <a:r>
              <a:rPr lang="en-US" altLang="zh-CN" dirty="0">
                <a:solidFill>
                  <a:srgbClr val="48A2A0"/>
                </a:solidFill>
              </a:rPr>
              <a:t>Member:</a:t>
            </a:r>
            <a:r>
              <a:rPr lang="zh-CN" altLang="en-US" dirty="0">
                <a:solidFill>
                  <a:srgbClr val="48A2A0"/>
                </a:solidFill>
              </a:rPr>
              <a:t>吴鸿发</a:t>
            </a:r>
            <a:r>
              <a:rPr lang="en-US" altLang="zh-CN" dirty="0">
                <a:solidFill>
                  <a:srgbClr val="48A2A0"/>
                </a:solidFill>
              </a:rPr>
              <a:t>,</a:t>
            </a:r>
            <a:r>
              <a:rPr lang="zh-CN" altLang="en-US" dirty="0">
                <a:solidFill>
                  <a:srgbClr val="48A2A0"/>
                </a:solidFill>
              </a:rPr>
              <a:t>陆伟逊</a:t>
            </a:r>
            <a:r>
              <a:rPr lang="en-US" altLang="zh-CN" dirty="0">
                <a:solidFill>
                  <a:srgbClr val="48A2A0"/>
                </a:solidFill>
              </a:rPr>
              <a:t>,</a:t>
            </a:r>
            <a:r>
              <a:rPr lang="zh-CN" altLang="en-US" dirty="0">
                <a:solidFill>
                  <a:srgbClr val="48A2A0"/>
                </a:solidFill>
              </a:rPr>
              <a:t>刘锦生</a:t>
            </a:r>
            <a:endParaRPr lang="en-US" altLang="zh-CN" dirty="0">
              <a:solidFill>
                <a:srgbClr val="48A2A0"/>
              </a:solidFill>
            </a:endParaRPr>
          </a:p>
          <a:p>
            <a:r>
              <a:rPr lang="en-US" altLang="zh-CN" dirty="0">
                <a:solidFill>
                  <a:srgbClr val="48A2A0"/>
                </a:solidFill>
              </a:rPr>
              <a:t>Guider:</a:t>
            </a:r>
            <a:r>
              <a:rPr lang="zh-CN" altLang="en-US" dirty="0">
                <a:solidFill>
                  <a:srgbClr val="48A2A0"/>
                </a:solidFill>
              </a:rPr>
              <a:t>刘强峰</a:t>
            </a:r>
          </a:p>
        </p:txBody>
      </p:sp>
      <p:sp>
        <p:nvSpPr>
          <p:cNvPr id="10" name="矩形 9"/>
          <p:cNvSpPr/>
          <p:nvPr/>
        </p:nvSpPr>
        <p:spPr>
          <a:xfrm>
            <a:off x="737021" y="2330659"/>
            <a:ext cx="3111749"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新民超市</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910172"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216279" y="342296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318018" y="3514494"/>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6" name="文本框 5"/>
          <p:cNvSpPr txBox="1"/>
          <p:nvPr/>
        </p:nvSpPr>
        <p:spPr>
          <a:xfrm>
            <a:off x="2097717" y="4466994"/>
            <a:ext cx="1107996" cy="369332"/>
          </a:xfrm>
          <a:prstGeom prst="rect">
            <a:avLst/>
          </a:prstGeom>
          <a:noFill/>
        </p:spPr>
        <p:txBody>
          <a:bodyPr wrap="none" rtlCol="0">
            <a:spAutoFit/>
          </a:bodyPr>
          <a:lstStyle/>
          <a:p>
            <a:pPr algn="ctr"/>
            <a:r>
              <a:rPr lang="zh-CN" altLang="en-US" dirty="0">
                <a:latin typeface="+mj-lt"/>
              </a:rPr>
              <a:t>项目简介</a:t>
            </a:r>
          </a:p>
        </p:txBody>
      </p:sp>
      <p:sp>
        <p:nvSpPr>
          <p:cNvPr id="7" name="文本框 6"/>
          <p:cNvSpPr txBox="1"/>
          <p:nvPr/>
        </p:nvSpPr>
        <p:spPr>
          <a:xfrm>
            <a:off x="1643662" y="4806004"/>
            <a:ext cx="2016104" cy="461665"/>
          </a:xfrm>
          <a:prstGeom prst="rect">
            <a:avLst/>
          </a:prstGeom>
          <a:noFill/>
        </p:spPr>
        <p:txBody>
          <a:bodyPr wrap="square" rtlCol="0">
            <a:spAutoFit/>
          </a:bodyPr>
          <a:lstStyle/>
          <a:p>
            <a:pPr algn="ctr"/>
            <a:r>
              <a:rPr lang="zh-CN" altLang="en-US" sz="1200" dirty="0"/>
              <a:t>介绍本系统的运行环境，具体的功能，市场需求</a:t>
            </a:r>
          </a:p>
        </p:txBody>
      </p:sp>
      <p:sp>
        <p:nvSpPr>
          <p:cNvPr id="11" name="文本框 10"/>
          <p:cNvSpPr txBox="1"/>
          <p:nvPr/>
        </p:nvSpPr>
        <p:spPr>
          <a:xfrm>
            <a:off x="5475417" y="4428956"/>
            <a:ext cx="1107996" cy="369332"/>
          </a:xfrm>
          <a:prstGeom prst="rect">
            <a:avLst/>
          </a:prstGeom>
          <a:noFill/>
        </p:spPr>
        <p:txBody>
          <a:bodyPr wrap="none" rtlCol="0">
            <a:spAutoFit/>
          </a:bodyPr>
          <a:lstStyle/>
          <a:p>
            <a:pPr algn="ctr"/>
            <a:r>
              <a:rPr lang="zh-CN" altLang="en-US" dirty="0">
                <a:latin typeface="+mj-lt"/>
              </a:rPr>
              <a:t>功能实现</a:t>
            </a:r>
          </a:p>
        </p:txBody>
      </p:sp>
      <p:sp>
        <p:nvSpPr>
          <p:cNvPr id="12" name="文本框 11"/>
          <p:cNvSpPr txBox="1"/>
          <p:nvPr/>
        </p:nvSpPr>
        <p:spPr>
          <a:xfrm>
            <a:off x="5087948" y="4796621"/>
            <a:ext cx="2016104" cy="276999"/>
          </a:xfrm>
          <a:prstGeom prst="rect">
            <a:avLst/>
          </a:prstGeom>
          <a:noFill/>
        </p:spPr>
        <p:txBody>
          <a:bodyPr wrap="square" rtlCol="0">
            <a:spAutoFit/>
          </a:bodyPr>
          <a:lstStyle/>
          <a:p>
            <a:pPr algn="ctr"/>
            <a:r>
              <a:rPr lang="zh-CN" altLang="en-US" sz="1200" dirty="0"/>
              <a:t>项目展示</a:t>
            </a:r>
          </a:p>
        </p:txBody>
      </p:sp>
      <p:sp>
        <p:nvSpPr>
          <p:cNvPr id="16" name="文本框 15"/>
          <p:cNvSpPr txBox="1"/>
          <p:nvPr/>
        </p:nvSpPr>
        <p:spPr>
          <a:xfrm>
            <a:off x="8853117" y="4449576"/>
            <a:ext cx="1107996" cy="369332"/>
          </a:xfrm>
          <a:prstGeom prst="rect">
            <a:avLst/>
          </a:prstGeom>
          <a:noFill/>
        </p:spPr>
        <p:txBody>
          <a:bodyPr wrap="none" rtlCol="0">
            <a:spAutoFit/>
          </a:bodyPr>
          <a:lstStyle/>
          <a:p>
            <a:pPr algn="ctr"/>
            <a:r>
              <a:rPr lang="zh-CN" altLang="en-US" dirty="0">
                <a:latin typeface="+mj-lt"/>
              </a:rPr>
              <a:t>项目总结</a:t>
            </a:r>
          </a:p>
        </p:txBody>
      </p:sp>
      <p:sp>
        <p:nvSpPr>
          <p:cNvPr id="17" name="文本框 16"/>
          <p:cNvSpPr txBox="1"/>
          <p:nvPr/>
        </p:nvSpPr>
        <p:spPr>
          <a:xfrm>
            <a:off x="8318381" y="4804975"/>
            <a:ext cx="2016104" cy="276999"/>
          </a:xfrm>
          <a:prstGeom prst="rect">
            <a:avLst/>
          </a:prstGeom>
          <a:noFill/>
        </p:spPr>
        <p:txBody>
          <a:bodyPr wrap="square" rtlCol="0">
            <a:spAutoFit/>
          </a:bodyPr>
          <a:lstStyle/>
          <a:p>
            <a:pPr algn="ctr"/>
            <a:r>
              <a:rPr lang="zh-CN" altLang="en-US" sz="1200" dirty="0"/>
              <a:t>实训心得体会</a:t>
            </a: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Contents</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9" name="椭圆 8"/>
          <p:cNvSpPr/>
          <p:nvPr/>
        </p:nvSpPr>
        <p:spPr>
          <a:xfrm>
            <a:off x="5517334" y="3422397"/>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607901" y="3513926"/>
            <a:ext cx="771365" cy="769441"/>
          </a:xfrm>
          <a:prstGeom prst="rect">
            <a:avLst/>
          </a:prstGeom>
          <a:noFill/>
        </p:spPr>
        <p:txBody>
          <a:bodyPr wrap="none" rtlCol="0">
            <a:spAutoFit/>
          </a:bodyPr>
          <a:lstStyle/>
          <a:p>
            <a:pPr algn="ctr"/>
            <a:r>
              <a:rPr lang="en-US" altLang="zh-CN" sz="4400" b="1" dirty="0">
                <a:solidFill>
                  <a:schemeClr val="bg1"/>
                </a:solidFill>
              </a:rPr>
              <a:t>02</a:t>
            </a:r>
            <a:endParaRPr lang="zh-CN" altLang="en-US" sz="4400" b="1" dirty="0">
              <a:solidFill>
                <a:schemeClr val="bg1"/>
              </a:solidFill>
            </a:endParaRPr>
          </a:p>
        </p:txBody>
      </p:sp>
      <p:sp>
        <p:nvSpPr>
          <p:cNvPr id="33" name="椭圆 32"/>
          <p:cNvSpPr/>
          <p:nvPr/>
        </p:nvSpPr>
        <p:spPr>
          <a:xfrm>
            <a:off x="6225374" y="4129444"/>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879007" y="34290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940751" y="3520529"/>
            <a:ext cx="771365" cy="769441"/>
          </a:xfrm>
          <a:prstGeom prst="rect">
            <a:avLst/>
          </a:prstGeom>
          <a:noFill/>
        </p:spPr>
        <p:txBody>
          <a:bodyPr wrap="none" rtlCol="0">
            <a:spAutoFit/>
          </a:bodyPr>
          <a:lstStyle/>
          <a:p>
            <a:pPr algn="ctr"/>
            <a:r>
              <a:rPr lang="en-US" altLang="zh-CN" sz="4400" b="1" dirty="0">
                <a:solidFill>
                  <a:schemeClr val="bg1"/>
                </a:solidFill>
              </a:rPr>
              <a:t>03</a:t>
            </a:r>
            <a:endParaRPr lang="zh-CN" altLang="en-US" sz="4400" b="1" dirty="0">
              <a:solidFill>
                <a:schemeClr val="bg1"/>
              </a:solidFill>
            </a:endParaRPr>
          </a:p>
        </p:txBody>
      </p:sp>
      <p:sp>
        <p:nvSpPr>
          <p:cNvPr id="34" name="椭圆 33"/>
          <p:cNvSpPr/>
          <p:nvPr/>
        </p:nvSpPr>
        <p:spPr>
          <a:xfrm>
            <a:off x="9620229" y="41360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687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1</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276999"/>
          </a:xfrm>
          <a:prstGeom prst="rect">
            <a:avLst/>
          </a:prstGeom>
          <a:noFill/>
        </p:spPr>
        <p:txBody>
          <a:bodyPr wrap="square" rtlCol="0">
            <a:spAutoFit/>
          </a:bodyPr>
          <a:lstStyle/>
          <a:p>
            <a:pPr algn="ctr"/>
            <a:r>
              <a:rPr lang="zh-CN" altLang="en-US" sz="1200" dirty="0"/>
              <a:t>介绍本系统的运行环境，具体的功能，市场需求</a:t>
            </a:r>
          </a:p>
        </p:txBody>
      </p:sp>
      <p:sp>
        <p:nvSpPr>
          <p:cNvPr id="2" name="矩形 1"/>
          <p:cNvSpPr/>
          <p:nvPr/>
        </p:nvSpPr>
        <p:spPr>
          <a:xfrm>
            <a:off x="4819993" y="3040204"/>
            <a:ext cx="1210588" cy="400110"/>
          </a:xfrm>
          <a:prstGeom prst="rect">
            <a:avLst/>
          </a:prstGeom>
        </p:spPr>
        <p:txBody>
          <a:bodyPr wrap="none">
            <a:spAutoFit/>
          </a:bodyPr>
          <a:lstStyle/>
          <a:p>
            <a:r>
              <a:rPr lang="zh-CN" altLang="en-US" sz="2000" b="1" dirty="0"/>
              <a:t>项目简介</a:t>
            </a:r>
          </a:p>
        </p:txBody>
      </p:sp>
    </p:spTree>
    <p:extLst>
      <p:ext uri="{BB962C8B-B14F-4D97-AF65-F5344CB8AC3E}">
        <p14:creationId xmlns:p14="http://schemas.microsoft.com/office/powerpoint/2010/main" val="422334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70536" y="2516724"/>
            <a:ext cx="4470788" cy="276999"/>
          </a:xfrm>
          <a:prstGeom prst="rect">
            <a:avLst/>
          </a:prstGeom>
          <a:noFill/>
        </p:spPr>
        <p:txBody>
          <a:bodyPr wrap="square" rtlCol="0">
            <a:spAutoFit/>
          </a:bodyPr>
          <a:lstStyle/>
          <a:p>
            <a:r>
              <a:rPr lang="zh-CN" altLang="en-US" sz="1200" dirty="0">
                <a:solidFill>
                  <a:schemeClr val="bg1"/>
                </a:solidFill>
              </a:rPr>
              <a:t>在</a:t>
            </a:r>
            <a:r>
              <a:rPr lang="en-US" altLang="zh-CN" sz="1200" dirty="0">
                <a:solidFill>
                  <a:schemeClr val="bg1"/>
                </a:solidFill>
              </a:rPr>
              <a:t>jdk1.8</a:t>
            </a:r>
            <a:r>
              <a:rPr lang="zh-CN" altLang="en-US" sz="1200" dirty="0">
                <a:solidFill>
                  <a:schemeClr val="bg1"/>
                </a:solidFill>
              </a:rPr>
              <a:t>环境下运行，用</a:t>
            </a:r>
            <a:r>
              <a:rPr lang="en-US" altLang="zh-CN" sz="1200" dirty="0">
                <a:solidFill>
                  <a:schemeClr val="bg1"/>
                </a:solidFill>
              </a:rPr>
              <a:t>MySQL</a:t>
            </a:r>
            <a:r>
              <a:rPr lang="zh-CN" altLang="en-US" sz="1200" dirty="0">
                <a:solidFill>
                  <a:schemeClr val="bg1"/>
                </a:solidFill>
              </a:rPr>
              <a:t>建立数据库，</a:t>
            </a:r>
            <a:r>
              <a:rPr lang="en-US" altLang="zh-CN" sz="1200" dirty="0">
                <a:solidFill>
                  <a:schemeClr val="bg1"/>
                </a:solidFill>
              </a:rPr>
              <a:t>eclipse</a:t>
            </a:r>
            <a:r>
              <a:rPr lang="zh-CN" altLang="en-US" sz="1200" dirty="0">
                <a:solidFill>
                  <a:schemeClr val="bg1"/>
                </a:solidFill>
              </a:rPr>
              <a:t>进行开发</a:t>
            </a:r>
          </a:p>
        </p:txBody>
      </p:sp>
      <p:sp>
        <p:nvSpPr>
          <p:cNvPr id="10" name="矩形 9"/>
          <p:cNvSpPr/>
          <p:nvPr/>
        </p:nvSpPr>
        <p:spPr>
          <a:xfrm>
            <a:off x="970536" y="2069306"/>
            <a:ext cx="1210588" cy="400110"/>
          </a:xfrm>
          <a:prstGeom prst="rect">
            <a:avLst/>
          </a:prstGeom>
        </p:spPr>
        <p:txBody>
          <a:bodyPr wrap="none">
            <a:spAutoFit/>
          </a:bodyPr>
          <a:lstStyle/>
          <a:p>
            <a:r>
              <a:rPr lang="zh-CN" altLang="en-US" sz="2000" b="1" dirty="0">
                <a:solidFill>
                  <a:schemeClr val="bg1"/>
                </a:solidFill>
              </a:rPr>
              <a:t>运行环境</a:t>
            </a:r>
          </a:p>
        </p:txBody>
      </p:sp>
      <p:sp>
        <p:nvSpPr>
          <p:cNvPr id="11" name="文本框 10"/>
          <p:cNvSpPr txBox="1"/>
          <p:nvPr/>
        </p:nvSpPr>
        <p:spPr>
          <a:xfrm>
            <a:off x="6559967" y="2516724"/>
            <a:ext cx="4470788" cy="646331"/>
          </a:xfrm>
          <a:prstGeom prst="rect">
            <a:avLst/>
          </a:prstGeom>
          <a:noFill/>
        </p:spPr>
        <p:txBody>
          <a:bodyPr wrap="square" rtlCol="0">
            <a:spAutoFit/>
          </a:bodyPr>
          <a:lstStyle/>
          <a:p>
            <a:r>
              <a:rPr lang="zh-CN" altLang="en-US" sz="1200" dirty="0">
                <a:solidFill>
                  <a:schemeClr val="bg1"/>
                </a:solidFill>
              </a:rPr>
              <a:t>分为三大功能模块，员工管理功能模块，仓库管理功能模块和收银功能管理模块。具体权限分为三个等级，最高权限管理员，管理员和收银员。</a:t>
            </a:r>
          </a:p>
        </p:txBody>
      </p:sp>
      <p:sp>
        <p:nvSpPr>
          <p:cNvPr id="12" name="矩形 11"/>
          <p:cNvSpPr/>
          <p:nvPr/>
        </p:nvSpPr>
        <p:spPr>
          <a:xfrm>
            <a:off x="6559967" y="2069306"/>
            <a:ext cx="1210588" cy="400110"/>
          </a:xfrm>
          <a:prstGeom prst="rect">
            <a:avLst/>
          </a:prstGeom>
        </p:spPr>
        <p:txBody>
          <a:bodyPr wrap="none">
            <a:spAutoFit/>
          </a:bodyPr>
          <a:lstStyle/>
          <a:p>
            <a:r>
              <a:rPr lang="zh-CN" altLang="en-US" sz="2000" b="1" dirty="0">
                <a:solidFill>
                  <a:schemeClr val="bg1"/>
                </a:solidFill>
              </a:rPr>
              <a:t>功能模块</a:t>
            </a:r>
          </a:p>
        </p:txBody>
      </p:sp>
      <p:sp>
        <p:nvSpPr>
          <p:cNvPr id="13" name="文本框 12"/>
          <p:cNvSpPr txBox="1"/>
          <p:nvPr/>
        </p:nvSpPr>
        <p:spPr>
          <a:xfrm>
            <a:off x="970536" y="4444118"/>
            <a:ext cx="4470788" cy="646331"/>
          </a:xfrm>
          <a:prstGeom prst="rect">
            <a:avLst/>
          </a:prstGeom>
          <a:noFill/>
        </p:spPr>
        <p:txBody>
          <a:bodyPr wrap="square" rtlCol="0">
            <a:spAutoFit/>
          </a:bodyPr>
          <a:lstStyle/>
          <a:p>
            <a:r>
              <a:rPr lang="zh-CN" altLang="en-US" sz="1200" dirty="0">
                <a:solidFill>
                  <a:schemeClr val="bg1"/>
                </a:solidFill>
              </a:rPr>
              <a:t>本系统服务于超市，对超市货品进行全方面的管理，货品入仓，出库，采购一体化，还可以对员工信息进行信息化处理服务于管理员。</a:t>
            </a:r>
          </a:p>
        </p:txBody>
      </p:sp>
      <p:sp>
        <p:nvSpPr>
          <p:cNvPr id="14" name="矩形 13"/>
          <p:cNvSpPr/>
          <p:nvPr/>
        </p:nvSpPr>
        <p:spPr>
          <a:xfrm>
            <a:off x="970536" y="3996700"/>
            <a:ext cx="1210588" cy="400110"/>
          </a:xfrm>
          <a:prstGeom prst="rect">
            <a:avLst/>
          </a:prstGeom>
        </p:spPr>
        <p:txBody>
          <a:bodyPr wrap="none">
            <a:spAutoFit/>
          </a:bodyPr>
          <a:lstStyle/>
          <a:p>
            <a:r>
              <a:rPr lang="zh-CN" altLang="en-US" sz="2000" b="1" dirty="0">
                <a:solidFill>
                  <a:schemeClr val="bg1"/>
                </a:solidFill>
              </a:rPr>
              <a:t>市场需求</a:t>
            </a:r>
          </a:p>
        </p:txBody>
      </p:sp>
      <p:sp>
        <p:nvSpPr>
          <p:cNvPr id="15" name="文本框 14"/>
          <p:cNvSpPr txBox="1"/>
          <p:nvPr/>
        </p:nvSpPr>
        <p:spPr>
          <a:xfrm>
            <a:off x="6559967" y="4444118"/>
            <a:ext cx="4470788" cy="646331"/>
          </a:xfrm>
          <a:prstGeom prst="rect">
            <a:avLst/>
          </a:prstGeom>
          <a:noFill/>
        </p:spPr>
        <p:txBody>
          <a:bodyPr wrap="square" rtlCol="0">
            <a:spAutoFit/>
          </a:bodyPr>
          <a:lstStyle/>
          <a:p>
            <a:r>
              <a:rPr lang="zh-CN" altLang="en-US" sz="1200" dirty="0">
                <a:solidFill>
                  <a:schemeClr val="bg1"/>
                </a:solidFill>
              </a:rPr>
              <a:t>对于信息化时代的发展，本系统不能局限于</a:t>
            </a:r>
            <a:r>
              <a:rPr lang="en-US" altLang="zh-CN" sz="1200" dirty="0">
                <a:solidFill>
                  <a:schemeClr val="bg1"/>
                </a:solidFill>
              </a:rPr>
              <a:t>Java swing</a:t>
            </a:r>
            <a:r>
              <a:rPr lang="zh-CN" altLang="en-US" sz="1200" dirty="0">
                <a:solidFill>
                  <a:schemeClr val="bg1"/>
                </a:solidFill>
              </a:rPr>
              <a:t>下运行，下一步要作出网页端系统并且可能拓展到微信小程序，手机应用程序等等</a:t>
            </a:r>
            <a:r>
              <a:rPr lang="en-US" altLang="zh-CN" sz="1200" dirty="0">
                <a:solidFill>
                  <a:schemeClr val="bg1"/>
                </a:solidFill>
              </a:rPr>
              <a:t>….</a:t>
            </a:r>
            <a:endParaRPr lang="zh-CN" altLang="en-US" sz="1200" dirty="0">
              <a:solidFill>
                <a:schemeClr val="bg1"/>
              </a:solidFill>
            </a:endParaRPr>
          </a:p>
        </p:txBody>
      </p:sp>
      <p:sp>
        <p:nvSpPr>
          <p:cNvPr id="16" name="矩形 15"/>
          <p:cNvSpPr/>
          <p:nvPr/>
        </p:nvSpPr>
        <p:spPr>
          <a:xfrm>
            <a:off x="6559967" y="3996700"/>
            <a:ext cx="1210588" cy="400110"/>
          </a:xfrm>
          <a:prstGeom prst="rect">
            <a:avLst/>
          </a:prstGeom>
        </p:spPr>
        <p:txBody>
          <a:bodyPr wrap="none">
            <a:spAutoFit/>
          </a:bodyPr>
          <a:lstStyle/>
          <a:p>
            <a:r>
              <a:rPr lang="zh-CN" altLang="en-US" sz="2000" b="1" dirty="0">
                <a:solidFill>
                  <a:schemeClr val="bg1"/>
                </a:solidFill>
              </a:rPr>
              <a:t>未来展望</a:t>
            </a: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项目简介</a:t>
            </a: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724676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272790" y="3177540"/>
            <a:ext cx="3139440" cy="31394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80110" y="1546860"/>
            <a:ext cx="3139440" cy="31394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493306" y="2174379"/>
            <a:ext cx="2335743" cy="1489293"/>
            <a:chOff x="4865156" y="1126629"/>
            <a:chExt cx="2335743" cy="1489293"/>
          </a:xfrm>
        </p:grpSpPr>
        <p:sp>
          <p:nvSpPr>
            <p:cNvPr id="7" name="文本框 6"/>
            <p:cNvSpPr txBox="1"/>
            <p:nvPr/>
          </p:nvSpPr>
          <p:spPr>
            <a:xfrm>
              <a:off x="4865157" y="1126629"/>
              <a:ext cx="2236510" cy="707886"/>
            </a:xfrm>
            <a:prstGeom prst="rect">
              <a:avLst/>
            </a:prstGeom>
            <a:noFill/>
          </p:spPr>
          <p:txBody>
            <a:bodyPr wrap="none" rtlCol="0">
              <a:spAutoFit/>
            </a:bodyPr>
            <a:lstStyle/>
            <a:p>
              <a:r>
                <a:rPr lang="zh-CN" altLang="en-US" sz="4000" dirty="0">
                  <a:solidFill>
                    <a:schemeClr val="bg1"/>
                  </a:solidFill>
                  <a:latin typeface="+mj-lt"/>
                </a:rPr>
                <a:t>权限等级</a:t>
              </a:r>
            </a:p>
          </p:txBody>
        </p:sp>
        <p:sp>
          <p:nvSpPr>
            <p:cNvPr id="8" name="矩形 7"/>
            <p:cNvSpPr/>
            <p:nvPr/>
          </p:nvSpPr>
          <p:spPr>
            <a:xfrm>
              <a:off x="4865156" y="1877258"/>
              <a:ext cx="2335743" cy="738664"/>
            </a:xfrm>
            <a:prstGeom prst="rect">
              <a:avLst/>
            </a:prstGeom>
          </p:spPr>
          <p:txBody>
            <a:bodyPr wrap="square">
              <a:spAutoFit/>
            </a:bodyPr>
            <a:lstStyle/>
            <a:p>
              <a:r>
                <a:rPr lang="zh-CN" altLang="en-US" sz="1400" dirty="0">
                  <a:solidFill>
                    <a:schemeClr val="bg1"/>
                  </a:solidFill>
                </a:rPr>
                <a:t>超级管理员一等权限</a:t>
              </a:r>
              <a:endParaRPr lang="en-US" altLang="zh-CN" sz="1400" dirty="0">
                <a:solidFill>
                  <a:schemeClr val="bg1"/>
                </a:solidFill>
              </a:endParaRPr>
            </a:p>
            <a:p>
              <a:r>
                <a:rPr lang="zh-CN" altLang="en-US" sz="1400" dirty="0">
                  <a:solidFill>
                    <a:schemeClr val="bg1"/>
                  </a:solidFill>
                </a:rPr>
                <a:t>管理员二等权限</a:t>
              </a:r>
              <a:endParaRPr lang="en-US" altLang="zh-CN" sz="1400" dirty="0">
                <a:solidFill>
                  <a:schemeClr val="bg1"/>
                </a:solidFill>
              </a:endParaRPr>
            </a:p>
            <a:p>
              <a:r>
                <a:rPr lang="zh-CN" altLang="en-US" sz="1400" dirty="0">
                  <a:solidFill>
                    <a:schemeClr val="bg1"/>
                  </a:solidFill>
                </a:rPr>
                <a:t>收银员三等权限</a:t>
              </a:r>
            </a:p>
          </p:txBody>
        </p:sp>
      </p:grpSp>
      <p:grpSp>
        <p:nvGrpSpPr>
          <p:cNvPr id="9" name="组合 8"/>
          <p:cNvGrpSpPr/>
          <p:nvPr/>
        </p:nvGrpSpPr>
        <p:grpSpPr>
          <a:xfrm>
            <a:off x="3540458" y="3892332"/>
            <a:ext cx="2631741" cy="1489293"/>
            <a:chOff x="4569158" y="1126629"/>
            <a:chExt cx="2631741" cy="1489293"/>
          </a:xfrm>
        </p:grpSpPr>
        <p:sp>
          <p:nvSpPr>
            <p:cNvPr id="11" name="文本框 10"/>
            <p:cNvSpPr txBox="1"/>
            <p:nvPr/>
          </p:nvSpPr>
          <p:spPr>
            <a:xfrm>
              <a:off x="4865157" y="1126629"/>
              <a:ext cx="2236510" cy="707886"/>
            </a:xfrm>
            <a:prstGeom prst="rect">
              <a:avLst/>
            </a:prstGeom>
            <a:noFill/>
          </p:spPr>
          <p:txBody>
            <a:bodyPr wrap="none" rtlCol="0">
              <a:spAutoFit/>
            </a:bodyPr>
            <a:lstStyle/>
            <a:p>
              <a:r>
                <a:rPr lang="zh-CN" altLang="en-US" sz="4000" dirty="0">
                  <a:solidFill>
                    <a:schemeClr val="bg1"/>
                  </a:solidFill>
                  <a:latin typeface="+mj-lt"/>
                </a:rPr>
                <a:t>职能分配</a:t>
              </a:r>
            </a:p>
          </p:txBody>
        </p:sp>
        <p:sp>
          <p:nvSpPr>
            <p:cNvPr id="12" name="矩形 11"/>
            <p:cNvSpPr/>
            <p:nvPr/>
          </p:nvSpPr>
          <p:spPr>
            <a:xfrm>
              <a:off x="4569158" y="1877258"/>
              <a:ext cx="2631741" cy="738664"/>
            </a:xfrm>
            <a:prstGeom prst="rect">
              <a:avLst/>
            </a:prstGeom>
          </p:spPr>
          <p:txBody>
            <a:bodyPr wrap="square">
              <a:spAutoFit/>
            </a:bodyPr>
            <a:lstStyle/>
            <a:p>
              <a:r>
                <a:rPr lang="zh-CN" altLang="en-US" sz="1400" dirty="0">
                  <a:solidFill>
                    <a:schemeClr val="bg1"/>
                  </a:solidFill>
                </a:rPr>
                <a:t>超级管理员管理所有功能模块</a:t>
              </a:r>
              <a:endParaRPr lang="en-US" altLang="zh-CN" sz="1400" dirty="0">
                <a:solidFill>
                  <a:schemeClr val="bg1"/>
                </a:solidFill>
              </a:endParaRPr>
            </a:p>
            <a:p>
              <a:r>
                <a:rPr lang="zh-CN" altLang="en-US" sz="1400" dirty="0">
                  <a:solidFill>
                    <a:schemeClr val="bg1"/>
                  </a:solidFill>
                </a:rPr>
                <a:t>管理员对管理仓库进货出货</a:t>
              </a:r>
              <a:endParaRPr lang="en-US" altLang="zh-CN" sz="1400" dirty="0">
                <a:solidFill>
                  <a:schemeClr val="bg1"/>
                </a:solidFill>
              </a:endParaRPr>
            </a:p>
            <a:p>
              <a:r>
                <a:rPr lang="zh-CN" altLang="en-US" sz="1400" dirty="0">
                  <a:solidFill>
                    <a:schemeClr val="bg1"/>
                  </a:solidFill>
                </a:rPr>
                <a:t>收银员负责收银系统</a:t>
              </a:r>
            </a:p>
          </p:txBody>
        </p:sp>
      </p:grpSp>
      <p:sp>
        <p:nvSpPr>
          <p:cNvPr id="13" name="文本框 12"/>
          <p:cNvSpPr txBox="1"/>
          <p:nvPr/>
        </p:nvSpPr>
        <p:spPr>
          <a:xfrm>
            <a:off x="6960457" y="2066657"/>
            <a:ext cx="1569660" cy="646331"/>
          </a:xfrm>
          <a:prstGeom prst="rect">
            <a:avLst/>
          </a:prstGeom>
          <a:noFill/>
        </p:spPr>
        <p:txBody>
          <a:bodyPr wrap="none" rtlCol="0">
            <a:spAutoFit/>
          </a:bodyPr>
          <a:lstStyle/>
          <a:p>
            <a:pPr algn="r"/>
            <a:r>
              <a:rPr lang="zh-CN" altLang="en-US" dirty="0">
                <a:solidFill>
                  <a:schemeClr val="tx1">
                    <a:lumMod val="75000"/>
                    <a:lumOff val="25000"/>
                  </a:schemeClr>
                </a:solidFill>
                <a:latin typeface="+mj-lt"/>
              </a:rPr>
              <a:t>员工管理功能</a:t>
            </a:r>
            <a:endParaRPr lang="en-US" altLang="zh-CN" dirty="0">
              <a:solidFill>
                <a:schemeClr val="tx1">
                  <a:lumMod val="75000"/>
                  <a:lumOff val="25000"/>
                </a:schemeClr>
              </a:solidFill>
              <a:latin typeface="+mj-lt"/>
            </a:endParaRPr>
          </a:p>
          <a:p>
            <a:pPr algn="r"/>
            <a:r>
              <a:rPr lang="en-US" altLang="zh-CN" dirty="0">
                <a:solidFill>
                  <a:srgbClr val="48A2A0"/>
                </a:solidFill>
                <a:latin typeface="+mj-lt"/>
              </a:rPr>
              <a:t>Employee</a:t>
            </a:r>
          </a:p>
        </p:txBody>
      </p:sp>
      <p:cxnSp>
        <p:nvCxnSpPr>
          <p:cNvPr id="14" name="直接连接符 13"/>
          <p:cNvCxnSpPr/>
          <p:nvPr/>
        </p:nvCxnSpPr>
        <p:spPr>
          <a:xfrm>
            <a:off x="8530117" y="1957799"/>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15" name="矩形 14"/>
          <p:cNvSpPr/>
          <p:nvPr/>
        </p:nvSpPr>
        <p:spPr>
          <a:xfrm>
            <a:off x="8588511" y="2083237"/>
            <a:ext cx="2595084" cy="523220"/>
          </a:xfrm>
          <a:prstGeom prst="rect">
            <a:avLst/>
          </a:prstGeom>
        </p:spPr>
        <p:txBody>
          <a:bodyPr wrap="square">
            <a:spAutoFit/>
          </a:bodyPr>
          <a:lstStyle/>
          <a:p>
            <a:r>
              <a:rPr lang="zh-CN" altLang="en-US" sz="1400" dirty="0">
                <a:solidFill>
                  <a:schemeClr val="tx1">
                    <a:lumMod val="75000"/>
                    <a:lumOff val="25000"/>
                  </a:schemeClr>
                </a:solidFill>
              </a:rPr>
              <a:t>最高权限管理员对员工的信息进行增删查改。</a:t>
            </a:r>
          </a:p>
        </p:txBody>
      </p:sp>
      <p:sp>
        <p:nvSpPr>
          <p:cNvPr id="16" name="文本框 15"/>
          <p:cNvSpPr txBox="1"/>
          <p:nvPr/>
        </p:nvSpPr>
        <p:spPr>
          <a:xfrm>
            <a:off x="6960457" y="3531140"/>
            <a:ext cx="1569660" cy="646331"/>
          </a:xfrm>
          <a:prstGeom prst="rect">
            <a:avLst/>
          </a:prstGeom>
          <a:noFill/>
        </p:spPr>
        <p:txBody>
          <a:bodyPr wrap="none" rtlCol="0">
            <a:spAutoFit/>
          </a:bodyPr>
          <a:lstStyle/>
          <a:p>
            <a:pPr algn="r"/>
            <a:r>
              <a:rPr lang="zh-CN" altLang="en-US" dirty="0">
                <a:solidFill>
                  <a:schemeClr val="tx1">
                    <a:lumMod val="75000"/>
                    <a:lumOff val="25000"/>
                  </a:schemeClr>
                </a:solidFill>
                <a:latin typeface="+mj-lt"/>
              </a:rPr>
              <a:t>仓库管理功能</a:t>
            </a:r>
            <a:endParaRPr lang="en-US" altLang="zh-CN" dirty="0">
              <a:solidFill>
                <a:schemeClr val="tx1">
                  <a:lumMod val="75000"/>
                  <a:lumOff val="25000"/>
                </a:schemeClr>
              </a:solidFill>
              <a:latin typeface="+mj-lt"/>
            </a:endParaRPr>
          </a:p>
          <a:p>
            <a:pPr algn="r"/>
            <a:r>
              <a:rPr lang="en-US" altLang="zh-CN" dirty="0">
                <a:solidFill>
                  <a:srgbClr val="48A2A0"/>
                </a:solidFill>
                <a:latin typeface="+mj-lt"/>
              </a:rPr>
              <a:t>Warehouse</a:t>
            </a:r>
          </a:p>
        </p:txBody>
      </p:sp>
      <p:cxnSp>
        <p:nvCxnSpPr>
          <p:cNvPr id="17" name="直接连接符 16"/>
          <p:cNvCxnSpPr/>
          <p:nvPr/>
        </p:nvCxnSpPr>
        <p:spPr>
          <a:xfrm>
            <a:off x="8530117" y="3422282"/>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18" name="矩形 17"/>
          <p:cNvSpPr/>
          <p:nvPr/>
        </p:nvSpPr>
        <p:spPr>
          <a:xfrm>
            <a:off x="8588511" y="3547720"/>
            <a:ext cx="2595084" cy="523220"/>
          </a:xfrm>
          <a:prstGeom prst="rect">
            <a:avLst/>
          </a:prstGeom>
        </p:spPr>
        <p:txBody>
          <a:bodyPr wrap="square">
            <a:spAutoFit/>
          </a:bodyPr>
          <a:lstStyle/>
          <a:p>
            <a:r>
              <a:rPr lang="zh-CN" altLang="en-US" sz="1400" dirty="0">
                <a:solidFill>
                  <a:schemeClr val="tx1">
                    <a:lumMod val="75000"/>
                    <a:lumOff val="25000"/>
                  </a:schemeClr>
                </a:solidFill>
              </a:rPr>
              <a:t>选择供应商，验证进货信息，质检安全，商品入库</a:t>
            </a:r>
          </a:p>
        </p:txBody>
      </p:sp>
      <p:sp>
        <p:nvSpPr>
          <p:cNvPr id="19" name="文本框 18"/>
          <p:cNvSpPr txBox="1"/>
          <p:nvPr/>
        </p:nvSpPr>
        <p:spPr>
          <a:xfrm>
            <a:off x="6960457" y="4848715"/>
            <a:ext cx="1569660" cy="646331"/>
          </a:xfrm>
          <a:prstGeom prst="rect">
            <a:avLst/>
          </a:prstGeom>
          <a:noFill/>
        </p:spPr>
        <p:txBody>
          <a:bodyPr wrap="none" rtlCol="0">
            <a:spAutoFit/>
          </a:bodyPr>
          <a:lstStyle/>
          <a:p>
            <a:pPr algn="r"/>
            <a:r>
              <a:rPr lang="zh-CN" altLang="en-US" dirty="0">
                <a:solidFill>
                  <a:schemeClr val="tx1">
                    <a:lumMod val="75000"/>
                    <a:lumOff val="25000"/>
                  </a:schemeClr>
                </a:solidFill>
                <a:latin typeface="+mj-lt"/>
              </a:rPr>
              <a:t>超市收银功能</a:t>
            </a:r>
            <a:endParaRPr lang="en-US" altLang="zh-CN" dirty="0">
              <a:solidFill>
                <a:schemeClr val="tx1">
                  <a:lumMod val="75000"/>
                  <a:lumOff val="25000"/>
                </a:schemeClr>
              </a:solidFill>
              <a:latin typeface="+mj-lt"/>
            </a:endParaRPr>
          </a:p>
          <a:p>
            <a:pPr algn="r"/>
            <a:r>
              <a:rPr lang="en-US" altLang="zh-CN" dirty="0">
                <a:solidFill>
                  <a:srgbClr val="48A2A0"/>
                </a:solidFill>
                <a:latin typeface="+mj-lt"/>
              </a:rPr>
              <a:t>Cashier</a:t>
            </a:r>
          </a:p>
        </p:txBody>
      </p:sp>
      <p:cxnSp>
        <p:nvCxnSpPr>
          <p:cNvPr id="20" name="直接连接符 19"/>
          <p:cNvCxnSpPr/>
          <p:nvPr/>
        </p:nvCxnSpPr>
        <p:spPr>
          <a:xfrm>
            <a:off x="8530117" y="4739857"/>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21" name="矩形 20"/>
          <p:cNvSpPr/>
          <p:nvPr/>
        </p:nvSpPr>
        <p:spPr>
          <a:xfrm>
            <a:off x="8588511" y="4865295"/>
            <a:ext cx="2595084" cy="307777"/>
          </a:xfrm>
          <a:prstGeom prst="rect">
            <a:avLst/>
          </a:prstGeom>
        </p:spPr>
        <p:txBody>
          <a:bodyPr wrap="square">
            <a:spAutoFit/>
          </a:bodyPr>
          <a:lstStyle/>
          <a:p>
            <a:r>
              <a:rPr lang="zh-CN" altLang="en-US" sz="1400" dirty="0">
                <a:solidFill>
                  <a:schemeClr val="tx1">
                    <a:lumMod val="75000"/>
                    <a:lumOff val="25000"/>
                  </a:schemeClr>
                </a:solidFill>
              </a:rPr>
              <a:t>货品出库操作</a:t>
            </a:r>
          </a:p>
        </p:txBody>
      </p:sp>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功能模块</a:t>
            </a:r>
          </a:p>
        </p:txBody>
      </p:sp>
      <p:sp>
        <p:nvSpPr>
          <p:cNvPr id="25" name="矩形 24"/>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408641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2</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276999"/>
          </a:xfrm>
          <a:prstGeom prst="rect">
            <a:avLst/>
          </a:prstGeom>
          <a:noFill/>
        </p:spPr>
        <p:txBody>
          <a:bodyPr wrap="square" rtlCol="0">
            <a:spAutoFit/>
          </a:bodyPr>
          <a:lstStyle/>
          <a:p>
            <a:pPr algn="ctr"/>
            <a:r>
              <a:rPr lang="zh-CN" altLang="en-US" sz="1200" dirty="0"/>
              <a:t>运行系统并展示</a:t>
            </a:r>
          </a:p>
        </p:txBody>
      </p:sp>
      <p:sp>
        <p:nvSpPr>
          <p:cNvPr id="2" name="矩形 1"/>
          <p:cNvSpPr/>
          <p:nvPr/>
        </p:nvSpPr>
        <p:spPr>
          <a:xfrm>
            <a:off x="4819993" y="3040204"/>
            <a:ext cx="1210588" cy="400110"/>
          </a:xfrm>
          <a:prstGeom prst="rect">
            <a:avLst/>
          </a:prstGeom>
        </p:spPr>
        <p:txBody>
          <a:bodyPr wrap="none">
            <a:spAutoFit/>
          </a:bodyPr>
          <a:lstStyle/>
          <a:p>
            <a:r>
              <a:rPr lang="zh-CN" altLang="en-US" sz="2000" b="1" dirty="0"/>
              <a:t>功能实现</a:t>
            </a:r>
          </a:p>
        </p:txBody>
      </p:sp>
    </p:spTree>
    <p:extLst>
      <p:ext uri="{BB962C8B-B14F-4D97-AF65-F5344CB8AC3E}">
        <p14:creationId xmlns:p14="http://schemas.microsoft.com/office/powerpoint/2010/main" val="268461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3</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276999"/>
          </a:xfrm>
          <a:prstGeom prst="rect">
            <a:avLst/>
          </a:prstGeom>
          <a:noFill/>
        </p:spPr>
        <p:txBody>
          <a:bodyPr wrap="square" rtlCol="0">
            <a:spAutoFit/>
          </a:bodyPr>
          <a:lstStyle/>
          <a:p>
            <a:pPr algn="ctr"/>
            <a:r>
              <a:rPr lang="zh-CN" altLang="en-US" sz="1200" dirty="0"/>
              <a:t>实训心得体会</a:t>
            </a:r>
          </a:p>
        </p:txBody>
      </p:sp>
      <p:sp>
        <p:nvSpPr>
          <p:cNvPr id="2" name="矩形 1"/>
          <p:cNvSpPr/>
          <p:nvPr/>
        </p:nvSpPr>
        <p:spPr>
          <a:xfrm>
            <a:off x="4819993" y="3040204"/>
            <a:ext cx="1210588" cy="400110"/>
          </a:xfrm>
          <a:prstGeom prst="rect">
            <a:avLst/>
          </a:prstGeom>
        </p:spPr>
        <p:txBody>
          <a:bodyPr wrap="none">
            <a:spAutoFit/>
          </a:bodyPr>
          <a:lstStyle/>
          <a:p>
            <a:r>
              <a:rPr lang="zh-CN" altLang="en-US" sz="2000" b="1" dirty="0"/>
              <a:t>项目总结</a:t>
            </a:r>
          </a:p>
        </p:txBody>
      </p:sp>
    </p:spTree>
    <p:extLst>
      <p:ext uri="{BB962C8B-B14F-4D97-AF65-F5344CB8AC3E}">
        <p14:creationId xmlns:p14="http://schemas.microsoft.com/office/powerpoint/2010/main" val="387687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rot="5400000" flipV="1">
            <a:off x="5774531" y="1831912"/>
            <a:ext cx="2286000" cy="2286000"/>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rot="16200000" flipH="1" flipV="1">
            <a:off x="4131468" y="1831912"/>
            <a:ext cx="2286000" cy="2286000"/>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5400000" flipH="1" flipV="1">
            <a:off x="5774531" y="3487357"/>
            <a:ext cx="2286000" cy="2286000"/>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16200000" flipV="1">
            <a:off x="4131468" y="3487357"/>
            <a:ext cx="2286000" cy="2286000"/>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851926" y="3487641"/>
            <a:ext cx="484781" cy="516149"/>
            <a:chOff x="3194451" y="5048733"/>
            <a:chExt cx="484781" cy="516149"/>
          </a:xfrm>
          <a:solidFill>
            <a:srgbClr val="6C92C0"/>
          </a:solidFill>
        </p:grpSpPr>
        <p:sp>
          <p:nvSpPr>
            <p:cNvPr id="9" name="Freeform 603"/>
            <p:cNvSpPr>
              <a:spLocks/>
            </p:cNvSpPr>
            <p:nvPr/>
          </p:nvSpPr>
          <p:spPr bwMode="auto">
            <a:xfrm>
              <a:off x="3428285" y="5048733"/>
              <a:ext cx="31369" cy="71292"/>
            </a:xfrm>
            <a:custGeom>
              <a:avLst/>
              <a:gdLst>
                <a:gd name="T0" fmla="*/ 7 w 13"/>
                <a:gd name="T1" fmla="*/ 32 h 32"/>
                <a:gd name="T2" fmla="*/ 0 w 13"/>
                <a:gd name="T3" fmla="*/ 25 h 32"/>
                <a:gd name="T4" fmla="*/ 0 w 13"/>
                <a:gd name="T5" fmla="*/ 6 h 32"/>
                <a:gd name="T6" fmla="*/ 7 w 13"/>
                <a:gd name="T7" fmla="*/ 0 h 32"/>
                <a:gd name="T8" fmla="*/ 13 w 13"/>
                <a:gd name="T9" fmla="*/ 6 h 32"/>
                <a:gd name="T10" fmla="*/ 13 w 13"/>
                <a:gd name="T11" fmla="*/ 25 h 32"/>
                <a:gd name="T12" fmla="*/ 7 w 13"/>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3" h="32">
                  <a:moveTo>
                    <a:pt x="7" y="32"/>
                  </a:moveTo>
                  <a:cubicBezTo>
                    <a:pt x="3" y="32"/>
                    <a:pt x="0" y="29"/>
                    <a:pt x="0" y="25"/>
                  </a:cubicBezTo>
                  <a:cubicBezTo>
                    <a:pt x="0" y="6"/>
                    <a:pt x="0" y="6"/>
                    <a:pt x="0" y="6"/>
                  </a:cubicBezTo>
                  <a:cubicBezTo>
                    <a:pt x="0" y="3"/>
                    <a:pt x="3" y="0"/>
                    <a:pt x="7" y="0"/>
                  </a:cubicBezTo>
                  <a:cubicBezTo>
                    <a:pt x="10" y="0"/>
                    <a:pt x="13" y="3"/>
                    <a:pt x="13" y="6"/>
                  </a:cubicBezTo>
                  <a:cubicBezTo>
                    <a:pt x="13" y="25"/>
                    <a:pt x="13" y="25"/>
                    <a:pt x="13" y="25"/>
                  </a:cubicBezTo>
                  <a:cubicBezTo>
                    <a:pt x="13" y="29"/>
                    <a:pt x="10" y="32"/>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04"/>
            <p:cNvSpPr>
              <a:spLocks/>
            </p:cNvSpPr>
            <p:nvPr/>
          </p:nvSpPr>
          <p:spPr bwMode="auto">
            <a:xfrm>
              <a:off x="3311367" y="5074399"/>
              <a:ext cx="57033" cy="68439"/>
            </a:xfrm>
            <a:custGeom>
              <a:avLst/>
              <a:gdLst>
                <a:gd name="T0" fmla="*/ 17 w 24"/>
                <a:gd name="T1" fmla="*/ 30 h 30"/>
                <a:gd name="T2" fmla="*/ 12 w 24"/>
                <a:gd name="T3" fmla="*/ 27 h 30"/>
                <a:gd name="T4" fmla="*/ 2 w 24"/>
                <a:gd name="T5" fmla="*/ 10 h 30"/>
                <a:gd name="T6" fmla="*/ 4 w 24"/>
                <a:gd name="T7" fmla="*/ 1 h 30"/>
                <a:gd name="T8" fmla="*/ 12 w 24"/>
                <a:gd name="T9" fmla="*/ 4 h 30"/>
                <a:gd name="T10" fmla="*/ 22 w 24"/>
                <a:gd name="T11" fmla="*/ 21 h 30"/>
                <a:gd name="T12" fmla="*/ 20 w 24"/>
                <a:gd name="T13" fmla="*/ 29 h 30"/>
                <a:gd name="T14" fmla="*/ 17 w 24"/>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0">
                  <a:moveTo>
                    <a:pt x="17" y="30"/>
                  </a:moveTo>
                  <a:cubicBezTo>
                    <a:pt x="15" y="30"/>
                    <a:pt x="13" y="29"/>
                    <a:pt x="12" y="27"/>
                  </a:cubicBezTo>
                  <a:cubicBezTo>
                    <a:pt x="2" y="10"/>
                    <a:pt x="2" y="10"/>
                    <a:pt x="2" y="10"/>
                  </a:cubicBezTo>
                  <a:cubicBezTo>
                    <a:pt x="0" y="7"/>
                    <a:pt x="1" y="3"/>
                    <a:pt x="4" y="1"/>
                  </a:cubicBezTo>
                  <a:cubicBezTo>
                    <a:pt x="7" y="0"/>
                    <a:pt x="11" y="1"/>
                    <a:pt x="12" y="4"/>
                  </a:cubicBezTo>
                  <a:cubicBezTo>
                    <a:pt x="22" y="21"/>
                    <a:pt x="22" y="21"/>
                    <a:pt x="22" y="21"/>
                  </a:cubicBezTo>
                  <a:cubicBezTo>
                    <a:pt x="24" y="24"/>
                    <a:pt x="23" y="27"/>
                    <a:pt x="20" y="29"/>
                  </a:cubicBezTo>
                  <a:cubicBezTo>
                    <a:pt x="19" y="29"/>
                    <a:pt x="18" y="30"/>
                    <a:pt x="1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05"/>
            <p:cNvSpPr>
              <a:spLocks/>
            </p:cNvSpPr>
            <p:nvPr/>
          </p:nvSpPr>
          <p:spPr bwMode="auto">
            <a:xfrm>
              <a:off x="3228670" y="5154245"/>
              <a:ext cx="68439" cy="51330"/>
            </a:xfrm>
            <a:custGeom>
              <a:avLst/>
              <a:gdLst>
                <a:gd name="T0" fmla="*/ 23 w 30"/>
                <a:gd name="T1" fmla="*/ 23 h 23"/>
                <a:gd name="T2" fmla="*/ 20 w 30"/>
                <a:gd name="T3" fmla="*/ 22 h 23"/>
                <a:gd name="T4" fmla="*/ 4 w 30"/>
                <a:gd name="T5" fmla="*/ 12 h 23"/>
                <a:gd name="T6" fmla="*/ 1 w 30"/>
                <a:gd name="T7" fmla="*/ 4 h 23"/>
                <a:gd name="T8" fmla="*/ 10 w 30"/>
                <a:gd name="T9" fmla="*/ 2 h 23"/>
                <a:gd name="T10" fmla="*/ 27 w 30"/>
                <a:gd name="T11" fmla="*/ 12 h 23"/>
                <a:gd name="T12" fmla="*/ 29 w 30"/>
                <a:gd name="T13" fmla="*/ 20 h 23"/>
                <a:gd name="T14" fmla="*/ 23 w 30"/>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23" y="23"/>
                  </a:moveTo>
                  <a:cubicBezTo>
                    <a:pt x="22" y="23"/>
                    <a:pt x="21" y="23"/>
                    <a:pt x="20" y="22"/>
                  </a:cubicBezTo>
                  <a:cubicBezTo>
                    <a:pt x="4" y="12"/>
                    <a:pt x="4" y="12"/>
                    <a:pt x="4" y="12"/>
                  </a:cubicBezTo>
                  <a:cubicBezTo>
                    <a:pt x="1" y="11"/>
                    <a:pt x="0" y="7"/>
                    <a:pt x="1" y="4"/>
                  </a:cubicBezTo>
                  <a:cubicBezTo>
                    <a:pt x="3" y="1"/>
                    <a:pt x="7" y="0"/>
                    <a:pt x="10" y="2"/>
                  </a:cubicBezTo>
                  <a:cubicBezTo>
                    <a:pt x="27" y="12"/>
                    <a:pt x="27" y="12"/>
                    <a:pt x="27" y="12"/>
                  </a:cubicBezTo>
                  <a:cubicBezTo>
                    <a:pt x="29" y="13"/>
                    <a:pt x="30" y="17"/>
                    <a:pt x="29" y="20"/>
                  </a:cubicBezTo>
                  <a:cubicBezTo>
                    <a:pt x="28" y="22"/>
                    <a:pt x="26" y="23"/>
                    <a:pt x="2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06"/>
            <p:cNvSpPr>
              <a:spLocks/>
            </p:cNvSpPr>
            <p:nvPr/>
          </p:nvSpPr>
          <p:spPr bwMode="auto">
            <a:xfrm>
              <a:off x="3194451" y="5271161"/>
              <a:ext cx="71292" cy="28516"/>
            </a:xfrm>
            <a:custGeom>
              <a:avLst/>
              <a:gdLst>
                <a:gd name="T0" fmla="*/ 25 w 31"/>
                <a:gd name="T1" fmla="*/ 12 h 12"/>
                <a:gd name="T2" fmla="*/ 6 w 31"/>
                <a:gd name="T3" fmla="*/ 12 h 12"/>
                <a:gd name="T4" fmla="*/ 0 w 31"/>
                <a:gd name="T5" fmla="*/ 6 h 12"/>
                <a:gd name="T6" fmla="*/ 6 w 31"/>
                <a:gd name="T7" fmla="*/ 0 h 12"/>
                <a:gd name="T8" fmla="*/ 25 w 31"/>
                <a:gd name="T9" fmla="*/ 0 h 12"/>
                <a:gd name="T10" fmla="*/ 31 w 31"/>
                <a:gd name="T11" fmla="*/ 6 h 12"/>
                <a:gd name="T12" fmla="*/ 25 w 3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1" h="12">
                  <a:moveTo>
                    <a:pt x="25" y="12"/>
                  </a:moveTo>
                  <a:cubicBezTo>
                    <a:pt x="6" y="12"/>
                    <a:pt x="6" y="12"/>
                    <a:pt x="6" y="12"/>
                  </a:cubicBezTo>
                  <a:cubicBezTo>
                    <a:pt x="2" y="12"/>
                    <a:pt x="0" y="9"/>
                    <a:pt x="0" y="6"/>
                  </a:cubicBezTo>
                  <a:cubicBezTo>
                    <a:pt x="0" y="2"/>
                    <a:pt x="2" y="0"/>
                    <a:pt x="6" y="0"/>
                  </a:cubicBezTo>
                  <a:cubicBezTo>
                    <a:pt x="25" y="0"/>
                    <a:pt x="25" y="0"/>
                    <a:pt x="25" y="0"/>
                  </a:cubicBezTo>
                  <a:cubicBezTo>
                    <a:pt x="29" y="0"/>
                    <a:pt x="31" y="2"/>
                    <a:pt x="31" y="6"/>
                  </a:cubicBezTo>
                  <a:cubicBezTo>
                    <a:pt x="31" y="9"/>
                    <a:pt x="29" y="12"/>
                    <a:pt x="2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608"/>
            <p:cNvSpPr>
              <a:spLocks/>
            </p:cNvSpPr>
            <p:nvPr/>
          </p:nvSpPr>
          <p:spPr bwMode="auto">
            <a:xfrm>
              <a:off x="3220116" y="5359563"/>
              <a:ext cx="68439" cy="54182"/>
            </a:xfrm>
            <a:custGeom>
              <a:avLst/>
              <a:gdLst>
                <a:gd name="T0" fmla="*/ 6 w 30"/>
                <a:gd name="T1" fmla="*/ 23 h 23"/>
                <a:gd name="T2" fmla="*/ 1 w 30"/>
                <a:gd name="T3" fmla="*/ 20 h 23"/>
                <a:gd name="T4" fmla="*/ 3 w 30"/>
                <a:gd name="T5" fmla="*/ 12 h 23"/>
                <a:gd name="T6" fmla="*/ 20 w 30"/>
                <a:gd name="T7" fmla="*/ 2 h 23"/>
                <a:gd name="T8" fmla="*/ 29 w 30"/>
                <a:gd name="T9" fmla="*/ 4 h 23"/>
                <a:gd name="T10" fmla="*/ 26 w 30"/>
                <a:gd name="T11" fmla="*/ 12 h 23"/>
                <a:gd name="T12" fmla="*/ 9 w 30"/>
                <a:gd name="T13" fmla="*/ 22 h 23"/>
                <a:gd name="T14" fmla="*/ 6 w 30"/>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6" y="23"/>
                  </a:moveTo>
                  <a:cubicBezTo>
                    <a:pt x="4" y="23"/>
                    <a:pt x="2" y="22"/>
                    <a:pt x="1" y="20"/>
                  </a:cubicBezTo>
                  <a:cubicBezTo>
                    <a:pt x="0" y="17"/>
                    <a:pt x="1" y="13"/>
                    <a:pt x="3" y="12"/>
                  </a:cubicBezTo>
                  <a:cubicBezTo>
                    <a:pt x="20" y="2"/>
                    <a:pt x="20" y="2"/>
                    <a:pt x="20" y="2"/>
                  </a:cubicBezTo>
                  <a:cubicBezTo>
                    <a:pt x="23" y="0"/>
                    <a:pt x="27" y="1"/>
                    <a:pt x="29" y="4"/>
                  </a:cubicBezTo>
                  <a:cubicBezTo>
                    <a:pt x="30" y="7"/>
                    <a:pt x="29" y="11"/>
                    <a:pt x="26" y="12"/>
                  </a:cubicBezTo>
                  <a:cubicBezTo>
                    <a:pt x="9" y="22"/>
                    <a:pt x="9" y="22"/>
                    <a:pt x="9" y="22"/>
                  </a:cubicBezTo>
                  <a:cubicBezTo>
                    <a:pt x="9" y="23"/>
                    <a:pt x="7" y="23"/>
                    <a:pt x="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09"/>
            <p:cNvSpPr>
              <a:spLocks/>
            </p:cNvSpPr>
            <p:nvPr/>
          </p:nvSpPr>
          <p:spPr bwMode="auto">
            <a:xfrm>
              <a:off x="3576571" y="5373821"/>
              <a:ext cx="71292" cy="51330"/>
            </a:xfrm>
            <a:custGeom>
              <a:avLst/>
              <a:gdLst>
                <a:gd name="T0" fmla="*/ 24 w 31"/>
                <a:gd name="T1" fmla="*/ 22 h 22"/>
                <a:gd name="T2" fmla="*/ 21 w 31"/>
                <a:gd name="T3" fmla="*/ 22 h 22"/>
                <a:gd name="T4" fmla="*/ 4 w 31"/>
                <a:gd name="T5" fmla="*/ 12 h 22"/>
                <a:gd name="T6" fmla="*/ 2 w 31"/>
                <a:gd name="T7" fmla="*/ 4 h 22"/>
                <a:gd name="T8" fmla="*/ 10 w 31"/>
                <a:gd name="T9" fmla="*/ 1 h 22"/>
                <a:gd name="T10" fmla="*/ 27 w 31"/>
                <a:gd name="T11" fmla="*/ 11 h 22"/>
                <a:gd name="T12" fmla="*/ 30 w 31"/>
                <a:gd name="T13" fmla="*/ 19 h 22"/>
                <a:gd name="T14" fmla="*/ 24 w 31"/>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2">
                  <a:moveTo>
                    <a:pt x="24" y="22"/>
                  </a:moveTo>
                  <a:cubicBezTo>
                    <a:pt x="23" y="22"/>
                    <a:pt x="22" y="22"/>
                    <a:pt x="21" y="22"/>
                  </a:cubicBezTo>
                  <a:cubicBezTo>
                    <a:pt x="4" y="12"/>
                    <a:pt x="4" y="12"/>
                    <a:pt x="4" y="12"/>
                  </a:cubicBezTo>
                  <a:cubicBezTo>
                    <a:pt x="1" y="10"/>
                    <a:pt x="0" y="6"/>
                    <a:pt x="2" y="4"/>
                  </a:cubicBezTo>
                  <a:cubicBezTo>
                    <a:pt x="4" y="1"/>
                    <a:pt x="8" y="0"/>
                    <a:pt x="10" y="1"/>
                  </a:cubicBezTo>
                  <a:cubicBezTo>
                    <a:pt x="27" y="11"/>
                    <a:pt x="27" y="11"/>
                    <a:pt x="27" y="11"/>
                  </a:cubicBezTo>
                  <a:cubicBezTo>
                    <a:pt x="30" y="13"/>
                    <a:pt x="31" y="16"/>
                    <a:pt x="30" y="19"/>
                  </a:cubicBezTo>
                  <a:cubicBezTo>
                    <a:pt x="28" y="21"/>
                    <a:pt x="26" y="22"/>
                    <a:pt x="2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10"/>
            <p:cNvSpPr>
              <a:spLocks/>
            </p:cNvSpPr>
            <p:nvPr/>
          </p:nvSpPr>
          <p:spPr bwMode="auto">
            <a:xfrm>
              <a:off x="3607940" y="5285421"/>
              <a:ext cx="71292" cy="25666"/>
            </a:xfrm>
            <a:custGeom>
              <a:avLst/>
              <a:gdLst>
                <a:gd name="T0" fmla="*/ 25 w 31"/>
                <a:gd name="T1" fmla="*/ 12 h 12"/>
                <a:gd name="T2" fmla="*/ 6 w 31"/>
                <a:gd name="T3" fmla="*/ 12 h 12"/>
                <a:gd name="T4" fmla="*/ 0 w 31"/>
                <a:gd name="T5" fmla="*/ 6 h 12"/>
                <a:gd name="T6" fmla="*/ 6 w 31"/>
                <a:gd name="T7" fmla="*/ 0 h 12"/>
                <a:gd name="T8" fmla="*/ 25 w 31"/>
                <a:gd name="T9" fmla="*/ 0 h 12"/>
                <a:gd name="T10" fmla="*/ 31 w 31"/>
                <a:gd name="T11" fmla="*/ 6 h 12"/>
                <a:gd name="T12" fmla="*/ 25 w 3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1" h="12">
                  <a:moveTo>
                    <a:pt x="25" y="12"/>
                  </a:moveTo>
                  <a:cubicBezTo>
                    <a:pt x="6" y="12"/>
                    <a:pt x="6" y="12"/>
                    <a:pt x="6" y="12"/>
                  </a:cubicBezTo>
                  <a:cubicBezTo>
                    <a:pt x="2" y="12"/>
                    <a:pt x="0" y="9"/>
                    <a:pt x="0" y="6"/>
                  </a:cubicBezTo>
                  <a:cubicBezTo>
                    <a:pt x="0" y="2"/>
                    <a:pt x="2" y="0"/>
                    <a:pt x="6" y="0"/>
                  </a:cubicBezTo>
                  <a:cubicBezTo>
                    <a:pt x="25" y="0"/>
                    <a:pt x="25" y="0"/>
                    <a:pt x="25" y="0"/>
                  </a:cubicBezTo>
                  <a:cubicBezTo>
                    <a:pt x="29" y="0"/>
                    <a:pt x="31" y="2"/>
                    <a:pt x="31" y="6"/>
                  </a:cubicBezTo>
                  <a:cubicBezTo>
                    <a:pt x="31" y="9"/>
                    <a:pt x="29" y="12"/>
                    <a:pt x="2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11"/>
            <p:cNvSpPr>
              <a:spLocks/>
            </p:cNvSpPr>
            <p:nvPr/>
          </p:nvSpPr>
          <p:spPr bwMode="auto">
            <a:xfrm>
              <a:off x="3585127" y="5168502"/>
              <a:ext cx="68439" cy="48479"/>
            </a:xfrm>
            <a:custGeom>
              <a:avLst/>
              <a:gdLst>
                <a:gd name="T0" fmla="*/ 7 w 30"/>
                <a:gd name="T1" fmla="*/ 22 h 22"/>
                <a:gd name="T2" fmla="*/ 1 w 30"/>
                <a:gd name="T3" fmla="*/ 19 h 22"/>
                <a:gd name="T4" fmla="*/ 3 w 30"/>
                <a:gd name="T5" fmla="*/ 11 h 22"/>
                <a:gd name="T6" fmla="*/ 20 w 30"/>
                <a:gd name="T7" fmla="*/ 1 h 22"/>
                <a:gd name="T8" fmla="*/ 29 w 30"/>
                <a:gd name="T9" fmla="*/ 3 h 22"/>
                <a:gd name="T10" fmla="*/ 26 w 30"/>
                <a:gd name="T11" fmla="*/ 12 h 22"/>
                <a:gd name="T12" fmla="*/ 10 w 30"/>
                <a:gd name="T13" fmla="*/ 22 h 22"/>
                <a:gd name="T14" fmla="*/ 7 w 30"/>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2">
                  <a:moveTo>
                    <a:pt x="7" y="22"/>
                  </a:moveTo>
                  <a:cubicBezTo>
                    <a:pt x="4" y="22"/>
                    <a:pt x="2" y="21"/>
                    <a:pt x="1" y="19"/>
                  </a:cubicBezTo>
                  <a:cubicBezTo>
                    <a:pt x="0" y="16"/>
                    <a:pt x="1" y="13"/>
                    <a:pt x="3" y="11"/>
                  </a:cubicBezTo>
                  <a:cubicBezTo>
                    <a:pt x="20" y="1"/>
                    <a:pt x="20" y="1"/>
                    <a:pt x="20" y="1"/>
                  </a:cubicBezTo>
                  <a:cubicBezTo>
                    <a:pt x="23" y="0"/>
                    <a:pt x="27" y="1"/>
                    <a:pt x="29" y="3"/>
                  </a:cubicBezTo>
                  <a:cubicBezTo>
                    <a:pt x="30" y="6"/>
                    <a:pt x="29" y="10"/>
                    <a:pt x="26" y="12"/>
                  </a:cubicBezTo>
                  <a:cubicBezTo>
                    <a:pt x="10" y="22"/>
                    <a:pt x="10" y="22"/>
                    <a:pt x="10" y="22"/>
                  </a:cubicBezTo>
                  <a:cubicBezTo>
                    <a:pt x="9" y="22"/>
                    <a:pt x="8" y="22"/>
                    <a:pt x="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12"/>
            <p:cNvSpPr>
              <a:spLocks/>
            </p:cNvSpPr>
            <p:nvPr/>
          </p:nvSpPr>
          <p:spPr bwMode="auto">
            <a:xfrm>
              <a:off x="3519538" y="5080102"/>
              <a:ext cx="54182" cy="68439"/>
            </a:xfrm>
            <a:custGeom>
              <a:avLst/>
              <a:gdLst>
                <a:gd name="T0" fmla="*/ 7 w 24"/>
                <a:gd name="T1" fmla="*/ 30 h 30"/>
                <a:gd name="T2" fmla="*/ 4 w 24"/>
                <a:gd name="T3" fmla="*/ 29 h 30"/>
                <a:gd name="T4" fmla="*/ 2 w 24"/>
                <a:gd name="T5" fmla="*/ 21 h 30"/>
                <a:gd name="T6" fmla="*/ 12 w 24"/>
                <a:gd name="T7" fmla="*/ 4 h 30"/>
                <a:gd name="T8" fmla="*/ 20 w 24"/>
                <a:gd name="T9" fmla="*/ 2 h 30"/>
                <a:gd name="T10" fmla="*/ 22 w 24"/>
                <a:gd name="T11" fmla="*/ 10 h 30"/>
                <a:gd name="T12" fmla="*/ 13 w 24"/>
                <a:gd name="T13" fmla="*/ 27 h 30"/>
                <a:gd name="T14" fmla="*/ 7 w 24"/>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0">
                  <a:moveTo>
                    <a:pt x="7" y="30"/>
                  </a:moveTo>
                  <a:cubicBezTo>
                    <a:pt x="6" y="30"/>
                    <a:pt x="5" y="30"/>
                    <a:pt x="4" y="29"/>
                  </a:cubicBezTo>
                  <a:cubicBezTo>
                    <a:pt x="1" y="27"/>
                    <a:pt x="0" y="24"/>
                    <a:pt x="2" y="21"/>
                  </a:cubicBezTo>
                  <a:cubicBezTo>
                    <a:pt x="12" y="4"/>
                    <a:pt x="12" y="4"/>
                    <a:pt x="12" y="4"/>
                  </a:cubicBezTo>
                  <a:cubicBezTo>
                    <a:pt x="13" y="1"/>
                    <a:pt x="17" y="0"/>
                    <a:pt x="20" y="2"/>
                  </a:cubicBezTo>
                  <a:cubicBezTo>
                    <a:pt x="23" y="3"/>
                    <a:pt x="24" y="7"/>
                    <a:pt x="22" y="10"/>
                  </a:cubicBezTo>
                  <a:cubicBezTo>
                    <a:pt x="13" y="27"/>
                    <a:pt x="13" y="27"/>
                    <a:pt x="13" y="27"/>
                  </a:cubicBezTo>
                  <a:cubicBezTo>
                    <a:pt x="11" y="29"/>
                    <a:pt x="9" y="30"/>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13"/>
            <p:cNvSpPr>
              <a:spLocks noEditPoints="1"/>
            </p:cNvSpPr>
            <p:nvPr/>
          </p:nvSpPr>
          <p:spPr bwMode="auto">
            <a:xfrm>
              <a:off x="3308516" y="5162799"/>
              <a:ext cx="259501" cy="313681"/>
            </a:xfrm>
            <a:custGeom>
              <a:avLst/>
              <a:gdLst>
                <a:gd name="T0" fmla="*/ 56 w 113"/>
                <a:gd name="T1" fmla="*/ 0 h 137"/>
                <a:gd name="T2" fmla="*/ 0 w 113"/>
                <a:gd name="T3" fmla="*/ 62 h 137"/>
                <a:gd name="T4" fmla="*/ 26 w 113"/>
                <a:gd name="T5" fmla="*/ 137 h 137"/>
                <a:gd name="T6" fmla="*/ 60 w 113"/>
                <a:gd name="T7" fmla="*/ 137 h 137"/>
                <a:gd name="T8" fmla="*/ 90 w 113"/>
                <a:gd name="T9" fmla="*/ 112 h 137"/>
                <a:gd name="T10" fmla="*/ 113 w 113"/>
                <a:gd name="T11" fmla="*/ 57 h 137"/>
                <a:gd name="T12" fmla="*/ 50 w 113"/>
                <a:gd name="T13" fmla="*/ 100 h 137"/>
                <a:gd name="T14" fmla="*/ 38 w 113"/>
                <a:gd name="T15" fmla="*/ 77 h 137"/>
                <a:gd name="T16" fmla="*/ 45 w 113"/>
                <a:gd name="T17" fmla="*/ 74 h 137"/>
                <a:gd name="T18" fmla="*/ 61 w 113"/>
                <a:gd name="T19" fmla="*/ 73 h 137"/>
                <a:gd name="T20" fmla="*/ 68 w 113"/>
                <a:gd name="T21" fmla="*/ 78 h 137"/>
                <a:gd name="T22" fmla="*/ 71 w 113"/>
                <a:gd name="T23" fmla="*/ 78 h 137"/>
                <a:gd name="T24" fmla="*/ 60 w 113"/>
                <a:gd name="T25" fmla="*/ 100 h 137"/>
                <a:gd name="T26" fmla="*/ 50 w 113"/>
                <a:gd name="T27" fmla="*/ 127 h 137"/>
                <a:gd name="T28" fmla="*/ 47 w 113"/>
                <a:gd name="T29" fmla="*/ 61 h 137"/>
                <a:gd name="T30" fmla="*/ 48 w 113"/>
                <a:gd name="T31" fmla="*/ 63 h 137"/>
                <a:gd name="T32" fmla="*/ 46 w 113"/>
                <a:gd name="T33" fmla="*/ 61 h 137"/>
                <a:gd name="T34" fmla="*/ 63 w 113"/>
                <a:gd name="T35" fmla="*/ 59 h 137"/>
                <a:gd name="T36" fmla="*/ 64 w 113"/>
                <a:gd name="T37" fmla="*/ 59 h 137"/>
                <a:gd name="T38" fmla="*/ 62 w 113"/>
                <a:gd name="T39" fmla="*/ 60 h 137"/>
                <a:gd name="T40" fmla="*/ 102 w 113"/>
                <a:gd name="T41" fmla="*/ 65 h 137"/>
                <a:gd name="T42" fmla="*/ 82 w 113"/>
                <a:gd name="T43" fmla="*/ 106 h 137"/>
                <a:gd name="T44" fmla="*/ 66 w 113"/>
                <a:gd name="T45" fmla="*/ 127 h 137"/>
                <a:gd name="T46" fmla="*/ 79 w 113"/>
                <a:gd name="T47" fmla="*/ 76 h 137"/>
                <a:gd name="T48" fmla="*/ 73 w 113"/>
                <a:gd name="T49" fmla="*/ 73 h 137"/>
                <a:gd name="T50" fmla="*/ 65 w 113"/>
                <a:gd name="T51" fmla="*/ 73 h 137"/>
                <a:gd name="T52" fmla="*/ 64 w 113"/>
                <a:gd name="T53" fmla="*/ 71 h 137"/>
                <a:gd name="T54" fmla="*/ 63 w 113"/>
                <a:gd name="T55" fmla="*/ 56 h 137"/>
                <a:gd name="T56" fmla="*/ 60 w 113"/>
                <a:gd name="T57" fmla="*/ 70 h 137"/>
                <a:gd name="T58" fmla="*/ 48 w 113"/>
                <a:gd name="T59" fmla="*/ 71 h 137"/>
                <a:gd name="T60" fmla="*/ 48 w 113"/>
                <a:gd name="T61" fmla="*/ 58 h 137"/>
                <a:gd name="T62" fmla="*/ 43 w 113"/>
                <a:gd name="T63" fmla="*/ 69 h 137"/>
                <a:gd name="T64" fmla="*/ 39 w 113"/>
                <a:gd name="T65" fmla="*/ 73 h 137"/>
                <a:gd name="T66" fmla="*/ 36 w 113"/>
                <a:gd name="T67" fmla="*/ 73 h 137"/>
                <a:gd name="T68" fmla="*/ 32 w 113"/>
                <a:gd name="T69" fmla="*/ 71 h 137"/>
                <a:gd name="T70" fmla="*/ 31 w 113"/>
                <a:gd name="T71" fmla="*/ 71 h 137"/>
                <a:gd name="T72" fmla="*/ 31 w 113"/>
                <a:gd name="T73" fmla="*/ 72 h 137"/>
                <a:gd name="T74" fmla="*/ 43 w 113"/>
                <a:gd name="T75" fmla="*/ 101 h 137"/>
                <a:gd name="T76" fmla="*/ 36 w 113"/>
                <a:gd name="T77" fmla="*/ 127 h 137"/>
                <a:gd name="T78" fmla="*/ 10 w 113"/>
                <a:gd name="T79" fmla="*/ 66 h 137"/>
                <a:gd name="T80" fmla="*/ 10 w 113"/>
                <a:gd name="T81" fmla="*/ 59 h 137"/>
                <a:gd name="T82" fmla="*/ 56 w 113"/>
                <a:gd name="T83" fmla="*/ 10 h 137"/>
                <a:gd name="T84" fmla="*/ 103 w 113"/>
                <a:gd name="T85" fmla="*/ 5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137">
                  <a:moveTo>
                    <a:pt x="113" y="57"/>
                  </a:moveTo>
                  <a:cubicBezTo>
                    <a:pt x="113" y="25"/>
                    <a:pt x="87" y="0"/>
                    <a:pt x="56" y="0"/>
                  </a:cubicBezTo>
                  <a:cubicBezTo>
                    <a:pt x="25" y="0"/>
                    <a:pt x="0" y="25"/>
                    <a:pt x="0" y="57"/>
                  </a:cubicBezTo>
                  <a:cubicBezTo>
                    <a:pt x="0" y="58"/>
                    <a:pt x="0" y="60"/>
                    <a:pt x="0" y="62"/>
                  </a:cubicBezTo>
                  <a:cubicBezTo>
                    <a:pt x="0" y="63"/>
                    <a:pt x="1" y="85"/>
                    <a:pt x="22" y="112"/>
                  </a:cubicBezTo>
                  <a:cubicBezTo>
                    <a:pt x="28" y="120"/>
                    <a:pt x="26" y="137"/>
                    <a:pt x="26" y="137"/>
                  </a:cubicBezTo>
                  <a:cubicBezTo>
                    <a:pt x="35" y="137"/>
                    <a:pt x="43" y="137"/>
                    <a:pt x="52" y="137"/>
                  </a:cubicBezTo>
                  <a:cubicBezTo>
                    <a:pt x="55" y="137"/>
                    <a:pt x="57" y="137"/>
                    <a:pt x="60" y="137"/>
                  </a:cubicBezTo>
                  <a:cubicBezTo>
                    <a:pt x="69" y="137"/>
                    <a:pt x="78" y="137"/>
                    <a:pt x="86" y="137"/>
                  </a:cubicBezTo>
                  <a:cubicBezTo>
                    <a:pt x="86" y="137"/>
                    <a:pt x="84" y="120"/>
                    <a:pt x="90" y="112"/>
                  </a:cubicBezTo>
                  <a:cubicBezTo>
                    <a:pt x="111" y="85"/>
                    <a:pt x="113" y="63"/>
                    <a:pt x="112" y="62"/>
                  </a:cubicBezTo>
                  <a:cubicBezTo>
                    <a:pt x="112" y="60"/>
                    <a:pt x="113" y="58"/>
                    <a:pt x="113" y="57"/>
                  </a:cubicBezTo>
                  <a:close/>
                  <a:moveTo>
                    <a:pt x="50" y="127"/>
                  </a:moveTo>
                  <a:cubicBezTo>
                    <a:pt x="50" y="100"/>
                    <a:pt x="50" y="100"/>
                    <a:pt x="50" y="100"/>
                  </a:cubicBezTo>
                  <a:cubicBezTo>
                    <a:pt x="50" y="100"/>
                    <a:pt x="49" y="99"/>
                    <a:pt x="49" y="99"/>
                  </a:cubicBezTo>
                  <a:cubicBezTo>
                    <a:pt x="38" y="77"/>
                    <a:pt x="38" y="77"/>
                    <a:pt x="38" y="77"/>
                  </a:cubicBezTo>
                  <a:cubicBezTo>
                    <a:pt x="39" y="77"/>
                    <a:pt x="40" y="77"/>
                    <a:pt x="40" y="77"/>
                  </a:cubicBezTo>
                  <a:cubicBezTo>
                    <a:pt x="42" y="76"/>
                    <a:pt x="44" y="75"/>
                    <a:pt x="45" y="74"/>
                  </a:cubicBezTo>
                  <a:cubicBezTo>
                    <a:pt x="47" y="76"/>
                    <a:pt x="49" y="77"/>
                    <a:pt x="52" y="77"/>
                  </a:cubicBezTo>
                  <a:cubicBezTo>
                    <a:pt x="55" y="78"/>
                    <a:pt x="58" y="77"/>
                    <a:pt x="61" y="73"/>
                  </a:cubicBezTo>
                  <a:cubicBezTo>
                    <a:pt x="61" y="74"/>
                    <a:pt x="62" y="74"/>
                    <a:pt x="62" y="75"/>
                  </a:cubicBezTo>
                  <a:cubicBezTo>
                    <a:pt x="64" y="77"/>
                    <a:pt x="66" y="78"/>
                    <a:pt x="68" y="78"/>
                  </a:cubicBezTo>
                  <a:cubicBezTo>
                    <a:pt x="68" y="78"/>
                    <a:pt x="68" y="78"/>
                    <a:pt x="68" y="78"/>
                  </a:cubicBezTo>
                  <a:cubicBezTo>
                    <a:pt x="69" y="78"/>
                    <a:pt x="70" y="78"/>
                    <a:pt x="71" y="78"/>
                  </a:cubicBezTo>
                  <a:cubicBezTo>
                    <a:pt x="60" y="99"/>
                    <a:pt x="60" y="99"/>
                    <a:pt x="60" y="99"/>
                  </a:cubicBezTo>
                  <a:cubicBezTo>
                    <a:pt x="60" y="99"/>
                    <a:pt x="60" y="100"/>
                    <a:pt x="60" y="100"/>
                  </a:cubicBezTo>
                  <a:cubicBezTo>
                    <a:pt x="60" y="127"/>
                    <a:pt x="60" y="127"/>
                    <a:pt x="60" y="127"/>
                  </a:cubicBezTo>
                  <a:lnTo>
                    <a:pt x="50" y="127"/>
                  </a:lnTo>
                  <a:close/>
                  <a:moveTo>
                    <a:pt x="46" y="61"/>
                  </a:moveTo>
                  <a:cubicBezTo>
                    <a:pt x="46" y="61"/>
                    <a:pt x="46" y="61"/>
                    <a:pt x="47" y="61"/>
                  </a:cubicBezTo>
                  <a:cubicBezTo>
                    <a:pt x="47" y="61"/>
                    <a:pt x="47" y="61"/>
                    <a:pt x="47" y="61"/>
                  </a:cubicBezTo>
                  <a:cubicBezTo>
                    <a:pt x="48" y="61"/>
                    <a:pt x="48" y="62"/>
                    <a:pt x="48" y="63"/>
                  </a:cubicBezTo>
                  <a:cubicBezTo>
                    <a:pt x="48" y="64"/>
                    <a:pt x="47" y="66"/>
                    <a:pt x="46" y="68"/>
                  </a:cubicBezTo>
                  <a:cubicBezTo>
                    <a:pt x="45" y="64"/>
                    <a:pt x="45" y="62"/>
                    <a:pt x="46" y="61"/>
                  </a:cubicBezTo>
                  <a:close/>
                  <a:moveTo>
                    <a:pt x="62" y="60"/>
                  </a:moveTo>
                  <a:cubicBezTo>
                    <a:pt x="63" y="59"/>
                    <a:pt x="63" y="59"/>
                    <a:pt x="63" y="59"/>
                  </a:cubicBezTo>
                  <a:cubicBezTo>
                    <a:pt x="63" y="59"/>
                    <a:pt x="63" y="59"/>
                    <a:pt x="63" y="59"/>
                  </a:cubicBezTo>
                  <a:cubicBezTo>
                    <a:pt x="64" y="59"/>
                    <a:pt x="64" y="59"/>
                    <a:pt x="64" y="59"/>
                  </a:cubicBezTo>
                  <a:cubicBezTo>
                    <a:pt x="64" y="60"/>
                    <a:pt x="64" y="63"/>
                    <a:pt x="62" y="66"/>
                  </a:cubicBezTo>
                  <a:cubicBezTo>
                    <a:pt x="62" y="64"/>
                    <a:pt x="62" y="61"/>
                    <a:pt x="62" y="60"/>
                  </a:cubicBezTo>
                  <a:close/>
                  <a:moveTo>
                    <a:pt x="103" y="59"/>
                  </a:moveTo>
                  <a:cubicBezTo>
                    <a:pt x="102" y="65"/>
                    <a:pt x="102" y="65"/>
                    <a:pt x="102" y="65"/>
                  </a:cubicBezTo>
                  <a:cubicBezTo>
                    <a:pt x="102" y="66"/>
                    <a:pt x="102" y="66"/>
                    <a:pt x="102" y="66"/>
                  </a:cubicBezTo>
                  <a:cubicBezTo>
                    <a:pt x="101" y="72"/>
                    <a:pt x="97" y="87"/>
                    <a:pt x="82" y="106"/>
                  </a:cubicBezTo>
                  <a:cubicBezTo>
                    <a:pt x="78" y="112"/>
                    <a:pt x="76" y="120"/>
                    <a:pt x="76" y="127"/>
                  </a:cubicBezTo>
                  <a:cubicBezTo>
                    <a:pt x="66" y="127"/>
                    <a:pt x="66" y="127"/>
                    <a:pt x="66" y="127"/>
                  </a:cubicBezTo>
                  <a:cubicBezTo>
                    <a:pt x="66" y="101"/>
                    <a:pt x="66" y="101"/>
                    <a:pt x="66" y="101"/>
                  </a:cubicBezTo>
                  <a:cubicBezTo>
                    <a:pt x="79" y="76"/>
                    <a:pt x="79" y="76"/>
                    <a:pt x="79" y="76"/>
                  </a:cubicBezTo>
                  <a:cubicBezTo>
                    <a:pt x="80" y="74"/>
                    <a:pt x="79" y="72"/>
                    <a:pt x="78" y="71"/>
                  </a:cubicBezTo>
                  <a:cubicBezTo>
                    <a:pt x="76" y="71"/>
                    <a:pt x="74" y="71"/>
                    <a:pt x="73" y="73"/>
                  </a:cubicBezTo>
                  <a:cubicBezTo>
                    <a:pt x="72" y="73"/>
                    <a:pt x="70" y="74"/>
                    <a:pt x="68" y="75"/>
                  </a:cubicBezTo>
                  <a:cubicBezTo>
                    <a:pt x="67" y="75"/>
                    <a:pt x="65" y="74"/>
                    <a:pt x="65" y="73"/>
                  </a:cubicBezTo>
                  <a:cubicBezTo>
                    <a:pt x="64" y="72"/>
                    <a:pt x="64" y="71"/>
                    <a:pt x="64" y="71"/>
                  </a:cubicBezTo>
                  <a:cubicBezTo>
                    <a:pt x="64" y="71"/>
                    <a:pt x="64" y="71"/>
                    <a:pt x="64" y="71"/>
                  </a:cubicBezTo>
                  <a:cubicBezTo>
                    <a:pt x="66" y="67"/>
                    <a:pt x="69" y="61"/>
                    <a:pt x="67" y="58"/>
                  </a:cubicBezTo>
                  <a:cubicBezTo>
                    <a:pt x="66" y="56"/>
                    <a:pt x="65" y="56"/>
                    <a:pt x="63" y="56"/>
                  </a:cubicBezTo>
                  <a:cubicBezTo>
                    <a:pt x="61" y="56"/>
                    <a:pt x="60" y="57"/>
                    <a:pt x="59" y="59"/>
                  </a:cubicBezTo>
                  <a:cubicBezTo>
                    <a:pt x="58" y="61"/>
                    <a:pt x="58" y="66"/>
                    <a:pt x="60" y="70"/>
                  </a:cubicBezTo>
                  <a:cubicBezTo>
                    <a:pt x="57" y="72"/>
                    <a:pt x="55" y="74"/>
                    <a:pt x="52" y="74"/>
                  </a:cubicBezTo>
                  <a:cubicBezTo>
                    <a:pt x="51" y="74"/>
                    <a:pt x="49" y="73"/>
                    <a:pt x="48" y="71"/>
                  </a:cubicBezTo>
                  <a:cubicBezTo>
                    <a:pt x="50" y="68"/>
                    <a:pt x="52" y="65"/>
                    <a:pt x="52" y="62"/>
                  </a:cubicBezTo>
                  <a:cubicBezTo>
                    <a:pt x="52" y="60"/>
                    <a:pt x="50" y="58"/>
                    <a:pt x="48" y="58"/>
                  </a:cubicBezTo>
                  <a:cubicBezTo>
                    <a:pt x="46" y="57"/>
                    <a:pt x="45" y="57"/>
                    <a:pt x="44" y="59"/>
                  </a:cubicBezTo>
                  <a:cubicBezTo>
                    <a:pt x="41" y="61"/>
                    <a:pt x="42" y="65"/>
                    <a:pt x="43" y="69"/>
                  </a:cubicBezTo>
                  <a:cubicBezTo>
                    <a:pt x="43" y="70"/>
                    <a:pt x="43" y="70"/>
                    <a:pt x="44" y="71"/>
                  </a:cubicBezTo>
                  <a:cubicBezTo>
                    <a:pt x="42" y="72"/>
                    <a:pt x="41" y="73"/>
                    <a:pt x="39" y="73"/>
                  </a:cubicBezTo>
                  <a:cubicBezTo>
                    <a:pt x="38" y="74"/>
                    <a:pt x="37" y="74"/>
                    <a:pt x="37" y="74"/>
                  </a:cubicBezTo>
                  <a:cubicBezTo>
                    <a:pt x="36" y="73"/>
                    <a:pt x="36" y="73"/>
                    <a:pt x="36" y="73"/>
                  </a:cubicBezTo>
                  <a:cubicBezTo>
                    <a:pt x="35" y="71"/>
                    <a:pt x="34" y="71"/>
                    <a:pt x="32" y="71"/>
                  </a:cubicBezTo>
                  <a:cubicBezTo>
                    <a:pt x="32" y="71"/>
                    <a:pt x="32" y="71"/>
                    <a:pt x="32" y="71"/>
                  </a:cubicBezTo>
                  <a:cubicBezTo>
                    <a:pt x="32" y="71"/>
                    <a:pt x="31" y="71"/>
                    <a:pt x="31" y="71"/>
                  </a:cubicBezTo>
                  <a:cubicBezTo>
                    <a:pt x="31" y="71"/>
                    <a:pt x="31" y="71"/>
                    <a:pt x="31" y="71"/>
                  </a:cubicBezTo>
                  <a:cubicBezTo>
                    <a:pt x="31" y="71"/>
                    <a:pt x="31" y="71"/>
                    <a:pt x="31" y="71"/>
                  </a:cubicBezTo>
                  <a:cubicBezTo>
                    <a:pt x="31" y="71"/>
                    <a:pt x="31" y="72"/>
                    <a:pt x="31" y="72"/>
                  </a:cubicBezTo>
                  <a:cubicBezTo>
                    <a:pt x="30" y="73"/>
                    <a:pt x="29" y="74"/>
                    <a:pt x="30" y="76"/>
                  </a:cubicBezTo>
                  <a:cubicBezTo>
                    <a:pt x="43" y="101"/>
                    <a:pt x="43" y="101"/>
                    <a:pt x="43" y="101"/>
                  </a:cubicBezTo>
                  <a:cubicBezTo>
                    <a:pt x="43" y="127"/>
                    <a:pt x="43" y="127"/>
                    <a:pt x="43" y="127"/>
                  </a:cubicBezTo>
                  <a:cubicBezTo>
                    <a:pt x="36" y="127"/>
                    <a:pt x="36" y="127"/>
                    <a:pt x="36" y="127"/>
                  </a:cubicBezTo>
                  <a:cubicBezTo>
                    <a:pt x="36" y="120"/>
                    <a:pt x="34" y="112"/>
                    <a:pt x="30" y="106"/>
                  </a:cubicBezTo>
                  <a:cubicBezTo>
                    <a:pt x="15" y="87"/>
                    <a:pt x="11" y="72"/>
                    <a:pt x="10" y="66"/>
                  </a:cubicBezTo>
                  <a:cubicBezTo>
                    <a:pt x="10" y="65"/>
                    <a:pt x="10" y="65"/>
                    <a:pt x="10" y="65"/>
                  </a:cubicBezTo>
                  <a:cubicBezTo>
                    <a:pt x="10" y="59"/>
                    <a:pt x="10" y="59"/>
                    <a:pt x="10" y="59"/>
                  </a:cubicBezTo>
                  <a:cubicBezTo>
                    <a:pt x="9" y="58"/>
                    <a:pt x="9" y="57"/>
                    <a:pt x="9" y="57"/>
                  </a:cubicBezTo>
                  <a:cubicBezTo>
                    <a:pt x="9" y="31"/>
                    <a:pt x="30" y="10"/>
                    <a:pt x="56" y="10"/>
                  </a:cubicBezTo>
                  <a:cubicBezTo>
                    <a:pt x="82" y="10"/>
                    <a:pt x="103" y="31"/>
                    <a:pt x="103" y="57"/>
                  </a:cubicBezTo>
                  <a:cubicBezTo>
                    <a:pt x="103" y="57"/>
                    <a:pt x="103" y="58"/>
                    <a:pt x="103"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614"/>
            <p:cNvSpPr>
              <a:spLocks/>
            </p:cNvSpPr>
            <p:nvPr/>
          </p:nvSpPr>
          <p:spPr bwMode="auto">
            <a:xfrm>
              <a:off x="3368402" y="5487887"/>
              <a:ext cx="136879" cy="76995"/>
            </a:xfrm>
            <a:custGeom>
              <a:avLst/>
              <a:gdLst>
                <a:gd name="T0" fmla="*/ 0 w 60"/>
                <a:gd name="T1" fmla="*/ 4 h 33"/>
                <a:gd name="T2" fmla="*/ 3 w 60"/>
                <a:gd name="T3" fmla="*/ 4 h 33"/>
                <a:gd name="T4" fmla="*/ 3 w 60"/>
                <a:gd name="T5" fmla="*/ 9 h 33"/>
                <a:gd name="T6" fmla="*/ 0 w 60"/>
                <a:gd name="T7" fmla="*/ 9 h 33"/>
                <a:gd name="T8" fmla="*/ 0 w 60"/>
                <a:gd name="T9" fmla="*/ 13 h 33"/>
                <a:gd name="T10" fmla="*/ 3 w 60"/>
                <a:gd name="T11" fmla="*/ 13 h 33"/>
                <a:gd name="T12" fmla="*/ 3 w 60"/>
                <a:gd name="T13" fmla="*/ 18 h 33"/>
                <a:gd name="T14" fmla="*/ 0 w 60"/>
                <a:gd name="T15" fmla="*/ 18 h 33"/>
                <a:gd name="T16" fmla="*/ 13 w 60"/>
                <a:gd name="T17" fmla="*/ 28 h 33"/>
                <a:gd name="T18" fmla="*/ 21 w 60"/>
                <a:gd name="T19" fmla="*/ 33 h 33"/>
                <a:gd name="T20" fmla="*/ 39 w 60"/>
                <a:gd name="T21" fmla="*/ 33 h 33"/>
                <a:gd name="T22" fmla="*/ 47 w 60"/>
                <a:gd name="T23" fmla="*/ 28 h 33"/>
                <a:gd name="T24" fmla="*/ 60 w 60"/>
                <a:gd name="T25" fmla="*/ 18 h 33"/>
                <a:gd name="T26" fmla="*/ 58 w 60"/>
                <a:gd name="T27" fmla="*/ 18 h 33"/>
                <a:gd name="T28" fmla="*/ 58 w 60"/>
                <a:gd name="T29" fmla="*/ 13 h 33"/>
                <a:gd name="T30" fmla="*/ 60 w 60"/>
                <a:gd name="T31" fmla="*/ 13 h 33"/>
                <a:gd name="T32" fmla="*/ 60 w 60"/>
                <a:gd name="T33" fmla="*/ 9 h 33"/>
                <a:gd name="T34" fmla="*/ 58 w 60"/>
                <a:gd name="T35" fmla="*/ 9 h 33"/>
                <a:gd name="T36" fmla="*/ 58 w 60"/>
                <a:gd name="T37" fmla="*/ 4 h 33"/>
                <a:gd name="T38" fmla="*/ 60 w 60"/>
                <a:gd name="T39" fmla="*/ 4 h 33"/>
                <a:gd name="T40" fmla="*/ 60 w 60"/>
                <a:gd name="T41" fmla="*/ 0 h 33"/>
                <a:gd name="T42" fmla="*/ 0 w 60"/>
                <a:gd name="T43" fmla="*/ 0 h 33"/>
                <a:gd name="T44" fmla="*/ 0 w 60"/>
                <a:gd name="T45"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33">
                  <a:moveTo>
                    <a:pt x="0" y="4"/>
                  </a:moveTo>
                  <a:cubicBezTo>
                    <a:pt x="3" y="4"/>
                    <a:pt x="3" y="4"/>
                    <a:pt x="3" y="4"/>
                  </a:cubicBezTo>
                  <a:cubicBezTo>
                    <a:pt x="3" y="9"/>
                    <a:pt x="3" y="9"/>
                    <a:pt x="3" y="9"/>
                  </a:cubicBezTo>
                  <a:cubicBezTo>
                    <a:pt x="0" y="9"/>
                    <a:pt x="0" y="9"/>
                    <a:pt x="0" y="9"/>
                  </a:cubicBezTo>
                  <a:cubicBezTo>
                    <a:pt x="0" y="13"/>
                    <a:pt x="0" y="13"/>
                    <a:pt x="0" y="13"/>
                  </a:cubicBezTo>
                  <a:cubicBezTo>
                    <a:pt x="3" y="13"/>
                    <a:pt x="3" y="13"/>
                    <a:pt x="3" y="13"/>
                  </a:cubicBezTo>
                  <a:cubicBezTo>
                    <a:pt x="3" y="18"/>
                    <a:pt x="3" y="18"/>
                    <a:pt x="3" y="18"/>
                  </a:cubicBezTo>
                  <a:cubicBezTo>
                    <a:pt x="0" y="18"/>
                    <a:pt x="0" y="18"/>
                    <a:pt x="0" y="18"/>
                  </a:cubicBezTo>
                  <a:cubicBezTo>
                    <a:pt x="1" y="23"/>
                    <a:pt x="6" y="28"/>
                    <a:pt x="13" y="28"/>
                  </a:cubicBezTo>
                  <a:cubicBezTo>
                    <a:pt x="14" y="31"/>
                    <a:pt x="17" y="33"/>
                    <a:pt x="21" y="33"/>
                  </a:cubicBezTo>
                  <a:cubicBezTo>
                    <a:pt x="39" y="33"/>
                    <a:pt x="39" y="33"/>
                    <a:pt x="39" y="33"/>
                  </a:cubicBezTo>
                  <a:cubicBezTo>
                    <a:pt x="43" y="33"/>
                    <a:pt x="46" y="31"/>
                    <a:pt x="47" y="28"/>
                  </a:cubicBezTo>
                  <a:cubicBezTo>
                    <a:pt x="54" y="28"/>
                    <a:pt x="59" y="23"/>
                    <a:pt x="60" y="18"/>
                  </a:cubicBezTo>
                  <a:cubicBezTo>
                    <a:pt x="58" y="18"/>
                    <a:pt x="58" y="18"/>
                    <a:pt x="58" y="18"/>
                  </a:cubicBezTo>
                  <a:cubicBezTo>
                    <a:pt x="58" y="13"/>
                    <a:pt x="58" y="13"/>
                    <a:pt x="58" y="13"/>
                  </a:cubicBezTo>
                  <a:cubicBezTo>
                    <a:pt x="60" y="13"/>
                    <a:pt x="60" y="13"/>
                    <a:pt x="60" y="13"/>
                  </a:cubicBezTo>
                  <a:cubicBezTo>
                    <a:pt x="60" y="9"/>
                    <a:pt x="60" y="9"/>
                    <a:pt x="60" y="9"/>
                  </a:cubicBezTo>
                  <a:cubicBezTo>
                    <a:pt x="58" y="9"/>
                    <a:pt x="58" y="9"/>
                    <a:pt x="58" y="9"/>
                  </a:cubicBezTo>
                  <a:cubicBezTo>
                    <a:pt x="58" y="4"/>
                    <a:pt x="58" y="4"/>
                    <a:pt x="58" y="4"/>
                  </a:cubicBezTo>
                  <a:cubicBezTo>
                    <a:pt x="60" y="4"/>
                    <a:pt x="60" y="4"/>
                    <a:pt x="60" y="4"/>
                  </a:cubicBezTo>
                  <a:cubicBezTo>
                    <a:pt x="60" y="0"/>
                    <a:pt x="60" y="0"/>
                    <a:pt x="60"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p:cNvGrpSpPr/>
          <p:nvPr/>
        </p:nvGrpSpPr>
        <p:grpSpPr>
          <a:xfrm>
            <a:off x="5937734" y="1963423"/>
            <a:ext cx="333375" cy="277813"/>
            <a:chOff x="3248024" y="5140991"/>
            <a:chExt cx="333375" cy="277813"/>
          </a:xfrm>
          <a:solidFill>
            <a:schemeClr val="bg1"/>
          </a:solidFill>
        </p:grpSpPr>
        <p:sp>
          <p:nvSpPr>
            <p:cNvPr id="21" name="Freeform 285"/>
            <p:cNvSpPr>
              <a:spLocks/>
            </p:cNvSpPr>
            <p:nvPr/>
          </p:nvSpPr>
          <p:spPr bwMode="auto">
            <a:xfrm>
              <a:off x="3325812" y="5179091"/>
              <a:ext cx="15875" cy="236538"/>
            </a:xfrm>
            <a:custGeom>
              <a:avLst/>
              <a:gdLst>
                <a:gd name="T0" fmla="*/ 2 w 4"/>
                <a:gd name="T1" fmla="*/ 63 h 63"/>
                <a:gd name="T2" fmla="*/ 0 w 4"/>
                <a:gd name="T3" fmla="*/ 61 h 63"/>
                <a:gd name="T4" fmla="*/ 0 w 4"/>
                <a:gd name="T5" fmla="*/ 2 h 63"/>
                <a:gd name="T6" fmla="*/ 2 w 4"/>
                <a:gd name="T7" fmla="*/ 0 h 63"/>
                <a:gd name="T8" fmla="*/ 4 w 4"/>
                <a:gd name="T9" fmla="*/ 2 h 63"/>
                <a:gd name="T10" fmla="*/ 4 w 4"/>
                <a:gd name="T11" fmla="*/ 61 h 63"/>
                <a:gd name="T12" fmla="*/ 2 w 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4" h="63">
                  <a:moveTo>
                    <a:pt x="2" y="63"/>
                  </a:moveTo>
                  <a:cubicBezTo>
                    <a:pt x="1" y="63"/>
                    <a:pt x="0" y="62"/>
                    <a:pt x="0" y="61"/>
                  </a:cubicBezTo>
                  <a:cubicBezTo>
                    <a:pt x="0" y="2"/>
                    <a:pt x="0" y="2"/>
                    <a:pt x="0" y="2"/>
                  </a:cubicBezTo>
                  <a:cubicBezTo>
                    <a:pt x="0" y="1"/>
                    <a:pt x="1" y="0"/>
                    <a:pt x="2" y="0"/>
                  </a:cubicBezTo>
                  <a:cubicBezTo>
                    <a:pt x="4" y="0"/>
                    <a:pt x="4" y="1"/>
                    <a:pt x="4" y="2"/>
                  </a:cubicBezTo>
                  <a:cubicBezTo>
                    <a:pt x="4" y="61"/>
                    <a:pt x="4" y="61"/>
                    <a:pt x="4" y="61"/>
                  </a:cubicBezTo>
                  <a:cubicBezTo>
                    <a:pt x="4" y="62"/>
                    <a:pt x="4" y="63"/>
                    <a:pt x="2"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86"/>
            <p:cNvSpPr>
              <a:spLocks noEditPoints="1"/>
            </p:cNvSpPr>
            <p:nvPr/>
          </p:nvSpPr>
          <p:spPr bwMode="auto">
            <a:xfrm>
              <a:off x="3367087" y="5215603"/>
              <a:ext cx="165100" cy="165100"/>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87"/>
            <p:cNvSpPr>
              <a:spLocks noEditPoints="1"/>
            </p:cNvSpPr>
            <p:nvPr/>
          </p:nvSpPr>
          <p:spPr bwMode="auto">
            <a:xfrm>
              <a:off x="3248024" y="5140991"/>
              <a:ext cx="333375" cy="277813"/>
            </a:xfrm>
            <a:custGeom>
              <a:avLst/>
              <a:gdLst>
                <a:gd name="T0" fmla="*/ 82 w 89"/>
                <a:gd name="T1" fmla="*/ 74 h 74"/>
                <a:gd name="T2" fmla="*/ 7 w 89"/>
                <a:gd name="T3" fmla="*/ 74 h 74"/>
                <a:gd name="T4" fmla="*/ 0 w 89"/>
                <a:gd name="T5" fmla="*/ 66 h 74"/>
                <a:gd name="T6" fmla="*/ 0 w 89"/>
                <a:gd name="T7" fmla="*/ 18 h 74"/>
                <a:gd name="T8" fmla="*/ 7 w 89"/>
                <a:gd name="T9" fmla="*/ 10 h 74"/>
                <a:gd name="T10" fmla="*/ 32 w 89"/>
                <a:gd name="T11" fmla="*/ 10 h 74"/>
                <a:gd name="T12" fmla="*/ 40 w 89"/>
                <a:gd name="T13" fmla="*/ 1 h 74"/>
                <a:gd name="T14" fmla="*/ 41 w 89"/>
                <a:gd name="T15" fmla="*/ 0 h 74"/>
                <a:gd name="T16" fmla="*/ 66 w 89"/>
                <a:gd name="T17" fmla="*/ 0 h 74"/>
                <a:gd name="T18" fmla="*/ 68 w 89"/>
                <a:gd name="T19" fmla="*/ 1 h 74"/>
                <a:gd name="T20" fmla="*/ 75 w 89"/>
                <a:gd name="T21" fmla="*/ 10 h 74"/>
                <a:gd name="T22" fmla="*/ 82 w 89"/>
                <a:gd name="T23" fmla="*/ 10 h 74"/>
                <a:gd name="T24" fmla="*/ 89 w 89"/>
                <a:gd name="T25" fmla="*/ 18 h 74"/>
                <a:gd name="T26" fmla="*/ 89 w 89"/>
                <a:gd name="T27" fmla="*/ 66 h 74"/>
                <a:gd name="T28" fmla="*/ 82 w 89"/>
                <a:gd name="T29" fmla="*/ 74 h 74"/>
                <a:gd name="T30" fmla="*/ 7 w 89"/>
                <a:gd name="T31" fmla="*/ 14 h 74"/>
                <a:gd name="T32" fmla="*/ 4 w 89"/>
                <a:gd name="T33" fmla="*/ 18 h 74"/>
                <a:gd name="T34" fmla="*/ 4 w 89"/>
                <a:gd name="T35" fmla="*/ 66 h 74"/>
                <a:gd name="T36" fmla="*/ 7 w 89"/>
                <a:gd name="T37" fmla="*/ 70 h 74"/>
                <a:gd name="T38" fmla="*/ 82 w 89"/>
                <a:gd name="T39" fmla="*/ 70 h 74"/>
                <a:gd name="T40" fmla="*/ 85 w 89"/>
                <a:gd name="T41" fmla="*/ 66 h 74"/>
                <a:gd name="T42" fmla="*/ 85 w 89"/>
                <a:gd name="T43" fmla="*/ 18 h 74"/>
                <a:gd name="T44" fmla="*/ 82 w 89"/>
                <a:gd name="T45" fmla="*/ 14 h 74"/>
                <a:gd name="T46" fmla="*/ 74 w 89"/>
                <a:gd name="T47" fmla="*/ 14 h 74"/>
                <a:gd name="T48" fmla="*/ 73 w 89"/>
                <a:gd name="T49" fmla="*/ 13 h 74"/>
                <a:gd name="T50" fmla="*/ 65 w 89"/>
                <a:gd name="T51" fmla="*/ 4 h 74"/>
                <a:gd name="T52" fmla="*/ 42 w 89"/>
                <a:gd name="T53" fmla="*/ 4 h 74"/>
                <a:gd name="T54" fmla="*/ 35 w 89"/>
                <a:gd name="T55" fmla="*/ 13 h 74"/>
                <a:gd name="T56" fmla="*/ 33 w 89"/>
                <a:gd name="T57" fmla="*/ 14 h 74"/>
                <a:gd name="T58" fmla="*/ 7 w 89"/>
                <a:gd name="T59"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 h="74">
                  <a:moveTo>
                    <a:pt x="82" y="74"/>
                  </a:moveTo>
                  <a:cubicBezTo>
                    <a:pt x="7" y="74"/>
                    <a:pt x="7" y="74"/>
                    <a:pt x="7" y="74"/>
                  </a:cubicBezTo>
                  <a:cubicBezTo>
                    <a:pt x="3" y="74"/>
                    <a:pt x="0" y="70"/>
                    <a:pt x="0" y="66"/>
                  </a:cubicBezTo>
                  <a:cubicBezTo>
                    <a:pt x="0" y="18"/>
                    <a:pt x="0" y="18"/>
                    <a:pt x="0" y="18"/>
                  </a:cubicBezTo>
                  <a:cubicBezTo>
                    <a:pt x="0" y="13"/>
                    <a:pt x="3" y="10"/>
                    <a:pt x="7" y="10"/>
                  </a:cubicBezTo>
                  <a:cubicBezTo>
                    <a:pt x="32" y="10"/>
                    <a:pt x="32" y="10"/>
                    <a:pt x="32" y="10"/>
                  </a:cubicBezTo>
                  <a:cubicBezTo>
                    <a:pt x="40" y="1"/>
                    <a:pt x="40" y="1"/>
                    <a:pt x="40" y="1"/>
                  </a:cubicBezTo>
                  <a:cubicBezTo>
                    <a:pt x="40" y="0"/>
                    <a:pt x="41" y="0"/>
                    <a:pt x="41" y="0"/>
                  </a:cubicBezTo>
                  <a:cubicBezTo>
                    <a:pt x="66" y="0"/>
                    <a:pt x="66" y="0"/>
                    <a:pt x="66" y="0"/>
                  </a:cubicBezTo>
                  <a:cubicBezTo>
                    <a:pt x="67" y="0"/>
                    <a:pt x="68" y="0"/>
                    <a:pt x="68" y="1"/>
                  </a:cubicBezTo>
                  <a:cubicBezTo>
                    <a:pt x="75" y="10"/>
                    <a:pt x="75" y="10"/>
                    <a:pt x="75" y="10"/>
                  </a:cubicBezTo>
                  <a:cubicBezTo>
                    <a:pt x="82" y="10"/>
                    <a:pt x="82" y="10"/>
                    <a:pt x="82" y="10"/>
                  </a:cubicBezTo>
                  <a:cubicBezTo>
                    <a:pt x="86" y="10"/>
                    <a:pt x="89" y="13"/>
                    <a:pt x="89" y="18"/>
                  </a:cubicBezTo>
                  <a:cubicBezTo>
                    <a:pt x="89" y="66"/>
                    <a:pt x="89" y="66"/>
                    <a:pt x="89" y="66"/>
                  </a:cubicBezTo>
                  <a:cubicBezTo>
                    <a:pt x="89" y="70"/>
                    <a:pt x="86" y="74"/>
                    <a:pt x="82" y="74"/>
                  </a:cubicBezTo>
                  <a:close/>
                  <a:moveTo>
                    <a:pt x="7" y="14"/>
                  </a:moveTo>
                  <a:cubicBezTo>
                    <a:pt x="5" y="14"/>
                    <a:pt x="4" y="16"/>
                    <a:pt x="4" y="18"/>
                  </a:cubicBezTo>
                  <a:cubicBezTo>
                    <a:pt x="4" y="66"/>
                    <a:pt x="4" y="66"/>
                    <a:pt x="4" y="66"/>
                  </a:cubicBezTo>
                  <a:cubicBezTo>
                    <a:pt x="4" y="68"/>
                    <a:pt x="5" y="70"/>
                    <a:pt x="7" y="70"/>
                  </a:cubicBezTo>
                  <a:cubicBezTo>
                    <a:pt x="82" y="70"/>
                    <a:pt x="82" y="70"/>
                    <a:pt x="82" y="70"/>
                  </a:cubicBezTo>
                  <a:cubicBezTo>
                    <a:pt x="83" y="70"/>
                    <a:pt x="85" y="68"/>
                    <a:pt x="85" y="66"/>
                  </a:cubicBezTo>
                  <a:cubicBezTo>
                    <a:pt x="85" y="18"/>
                    <a:pt x="85" y="18"/>
                    <a:pt x="85" y="18"/>
                  </a:cubicBezTo>
                  <a:cubicBezTo>
                    <a:pt x="85" y="16"/>
                    <a:pt x="83" y="14"/>
                    <a:pt x="82" y="14"/>
                  </a:cubicBezTo>
                  <a:cubicBezTo>
                    <a:pt x="74" y="14"/>
                    <a:pt x="74" y="14"/>
                    <a:pt x="74" y="14"/>
                  </a:cubicBezTo>
                  <a:cubicBezTo>
                    <a:pt x="74" y="14"/>
                    <a:pt x="73" y="14"/>
                    <a:pt x="73" y="13"/>
                  </a:cubicBezTo>
                  <a:cubicBezTo>
                    <a:pt x="65" y="4"/>
                    <a:pt x="65" y="4"/>
                    <a:pt x="65" y="4"/>
                  </a:cubicBezTo>
                  <a:cubicBezTo>
                    <a:pt x="42" y="4"/>
                    <a:pt x="42" y="4"/>
                    <a:pt x="42" y="4"/>
                  </a:cubicBezTo>
                  <a:cubicBezTo>
                    <a:pt x="35" y="13"/>
                    <a:pt x="35" y="13"/>
                    <a:pt x="35" y="13"/>
                  </a:cubicBezTo>
                  <a:cubicBezTo>
                    <a:pt x="35" y="14"/>
                    <a:pt x="34" y="14"/>
                    <a:pt x="33" y="14"/>
                  </a:cubicBezTo>
                  <a:cubicBezTo>
                    <a:pt x="7" y="14"/>
                    <a:pt x="7" y="14"/>
                    <a:pt x="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p:cNvGrpSpPr/>
          <p:nvPr/>
        </p:nvGrpSpPr>
        <p:grpSpPr>
          <a:xfrm>
            <a:off x="4208863" y="3637480"/>
            <a:ext cx="333375" cy="327025"/>
            <a:chOff x="8809037" y="4174203"/>
            <a:chExt cx="333375" cy="327025"/>
          </a:xfrm>
          <a:solidFill>
            <a:schemeClr val="bg1"/>
          </a:solidFill>
        </p:grpSpPr>
        <p:sp>
          <p:nvSpPr>
            <p:cNvPr id="25" name="Freeform 368"/>
            <p:cNvSpPr>
              <a:spLocks noEditPoints="1"/>
            </p:cNvSpPr>
            <p:nvPr/>
          </p:nvSpPr>
          <p:spPr bwMode="auto">
            <a:xfrm>
              <a:off x="8809037" y="4174203"/>
              <a:ext cx="333375" cy="327025"/>
            </a:xfrm>
            <a:custGeom>
              <a:avLst/>
              <a:gdLst>
                <a:gd name="T0" fmla="*/ 38 w 89"/>
                <a:gd name="T1" fmla="*/ 87 h 87"/>
                <a:gd name="T2" fmla="*/ 37 w 89"/>
                <a:gd name="T3" fmla="*/ 87 h 87"/>
                <a:gd name="T4" fmla="*/ 36 w 89"/>
                <a:gd name="T5" fmla="*/ 85 h 87"/>
                <a:gd name="T6" fmla="*/ 33 w 89"/>
                <a:gd name="T7" fmla="*/ 60 h 87"/>
                <a:gd name="T8" fmla="*/ 29 w 89"/>
                <a:gd name="T9" fmla="*/ 60 h 87"/>
                <a:gd name="T10" fmla="*/ 28 w 89"/>
                <a:gd name="T11" fmla="*/ 58 h 87"/>
                <a:gd name="T12" fmla="*/ 27 w 89"/>
                <a:gd name="T13" fmla="*/ 54 h 87"/>
                <a:gd name="T14" fmla="*/ 3 w 89"/>
                <a:gd name="T15" fmla="*/ 51 h 87"/>
                <a:gd name="T16" fmla="*/ 1 w 89"/>
                <a:gd name="T17" fmla="*/ 51 h 87"/>
                <a:gd name="T18" fmla="*/ 0 w 89"/>
                <a:gd name="T19" fmla="*/ 49 h 87"/>
                <a:gd name="T20" fmla="*/ 6 w 89"/>
                <a:gd name="T21" fmla="*/ 40 h 87"/>
                <a:gd name="T22" fmla="*/ 31 w 89"/>
                <a:gd name="T23" fmla="*/ 32 h 87"/>
                <a:gd name="T24" fmla="*/ 42 w 89"/>
                <a:gd name="T25" fmla="*/ 15 h 87"/>
                <a:gd name="T26" fmla="*/ 76 w 89"/>
                <a:gd name="T27" fmla="*/ 0 h 87"/>
                <a:gd name="T28" fmla="*/ 85 w 89"/>
                <a:gd name="T29" fmla="*/ 1 h 87"/>
                <a:gd name="T30" fmla="*/ 86 w 89"/>
                <a:gd name="T31" fmla="*/ 3 h 87"/>
                <a:gd name="T32" fmla="*/ 72 w 89"/>
                <a:gd name="T33" fmla="*/ 46 h 87"/>
                <a:gd name="T34" fmla="*/ 56 w 89"/>
                <a:gd name="T35" fmla="*/ 56 h 87"/>
                <a:gd name="T36" fmla="*/ 48 w 89"/>
                <a:gd name="T37" fmla="*/ 81 h 87"/>
                <a:gd name="T38" fmla="*/ 39 w 89"/>
                <a:gd name="T39" fmla="*/ 87 h 87"/>
                <a:gd name="T40" fmla="*/ 38 w 89"/>
                <a:gd name="T41" fmla="*/ 87 h 87"/>
                <a:gd name="T42" fmla="*/ 31 w 89"/>
                <a:gd name="T43" fmla="*/ 56 h 87"/>
                <a:gd name="T44" fmla="*/ 35 w 89"/>
                <a:gd name="T45" fmla="*/ 56 h 87"/>
                <a:gd name="T46" fmla="*/ 36 w 89"/>
                <a:gd name="T47" fmla="*/ 57 h 87"/>
                <a:gd name="T48" fmla="*/ 41 w 89"/>
                <a:gd name="T49" fmla="*/ 81 h 87"/>
                <a:gd name="T50" fmla="*/ 45 w 89"/>
                <a:gd name="T51" fmla="*/ 78 h 87"/>
                <a:gd name="T52" fmla="*/ 52 w 89"/>
                <a:gd name="T53" fmla="*/ 56 h 87"/>
                <a:gd name="T54" fmla="*/ 53 w 89"/>
                <a:gd name="T55" fmla="*/ 53 h 87"/>
                <a:gd name="T56" fmla="*/ 69 w 89"/>
                <a:gd name="T57" fmla="*/ 43 h 87"/>
                <a:gd name="T58" fmla="*/ 82 w 89"/>
                <a:gd name="T59" fmla="*/ 5 h 87"/>
                <a:gd name="T60" fmla="*/ 45 w 89"/>
                <a:gd name="T61" fmla="*/ 18 h 87"/>
                <a:gd name="T62" fmla="*/ 34 w 89"/>
                <a:gd name="T63" fmla="*/ 34 h 87"/>
                <a:gd name="T64" fmla="*/ 32 w 89"/>
                <a:gd name="T65" fmla="*/ 36 h 87"/>
                <a:gd name="T66" fmla="*/ 9 w 89"/>
                <a:gd name="T67" fmla="*/ 42 h 87"/>
                <a:gd name="T68" fmla="*/ 6 w 89"/>
                <a:gd name="T69" fmla="*/ 46 h 87"/>
                <a:gd name="T70" fmla="*/ 30 w 89"/>
                <a:gd name="T71" fmla="*/ 51 h 87"/>
                <a:gd name="T72" fmla="*/ 31 w 89"/>
                <a:gd name="T73" fmla="*/ 53 h 87"/>
                <a:gd name="T74" fmla="*/ 31 w 89"/>
                <a:gd name="T75" fmla="*/ 5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9" h="87">
                  <a:moveTo>
                    <a:pt x="38" y="87"/>
                  </a:moveTo>
                  <a:cubicBezTo>
                    <a:pt x="37" y="87"/>
                    <a:pt x="37" y="87"/>
                    <a:pt x="37" y="87"/>
                  </a:cubicBezTo>
                  <a:cubicBezTo>
                    <a:pt x="36" y="86"/>
                    <a:pt x="36" y="85"/>
                    <a:pt x="36" y="85"/>
                  </a:cubicBezTo>
                  <a:cubicBezTo>
                    <a:pt x="40" y="77"/>
                    <a:pt x="38" y="67"/>
                    <a:pt x="33" y="60"/>
                  </a:cubicBezTo>
                  <a:cubicBezTo>
                    <a:pt x="32" y="60"/>
                    <a:pt x="31" y="60"/>
                    <a:pt x="29" y="60"/>
                  </a:cubicBezTo>
                  <a:cubicBezTo>
                    <a:pt x="29" y="59"/>
                    <a:pt x="28" y="59"/>
                    <a:pt x="28" y="58"/>
                  </a:cubicBezTo>
                  <a:cubicBezTo>
                    <a:pt x="28" y="57"/>
                    <a:pt x="27" y="55"/>
                    <a:pt x="27" y="54"/>
                  </a:cubicBezTo>
                  <a:cubicBezTo>
                    <a:pt x="20" y="49"/>
                    <a:pt x="11" y="48"/>
                    <a:pt x="3" y="51"/>
                  </a:cubicBezTo>
                  <a:cubicBezTo>
                    <a:pt x="2" y="52"/>
                    <a:pt x="1" y="51"/>
                    <a:pt x="1" y="51"/>
                  </a:cubicBezTo>
                  <a:cubicBezTo>
                    <a:pt x="0" y="50"/>
                    <a:pt x="0" y="49"/>
                    <a:pt x="0" y="49"/>
                  </a:cubicBezTo>
                  <a:cubicBezTo>
                    <a:pt x="2" y="45"/>
                    <a:pt x="4" y="42"/>
                    <a:pt x="6" y="40"/>
                  </a:cubicBezTo>
                  <a:cubicBezTo>
                    <a:pt x="13" y="33"/>
                    <a:pt x="22" y="30"/>
                    <a:pt x="31" y="32"/>
                  </a:cubicBezTo>
                  <a:cubicBezTo>
                    <a:pt x="34" y="25"/>
                    <a:pt x="37" y="20"/>
                    <a:pt x="42" y="15"/>
                  </a:cubicBezTo>
                  <a:cubicBezTo>
                    <a:pt x="51" y="6"/>
                    <a:pt x="64" y="0"/>
                    <a:pt x="76" y="0"/>
                  </a:cubicBezTo>
                  <a:cubicBezTo>
                    <a:pt x="79" y="0"/>
                    <a:pt x="82" y="1"/>
                    <a:pt x="85" y="1"/>
                  </a:cubicBezTo>
                  <a:cubicBezTo>
                    <a:pt x="85" y="1"/>
                    <a:pt x="86" y="2"/>
                    <a:pt x="86" y="3"/>
                  </a:cubicBezTo>
                  <a:cubicBezTo>
                    <a:pt x="89" y="18"/>
                    <a:pt x="84" y="34"/>
                    <a:pt x="72" y="46"/>
                  </a:cubicBezTo>
                  <a:cubicBezTo>
                    <a:pt x="67" y="50"/>
                    <a:pt x="62" y="54"/>
                    <a:pt x="56" y="56"/>
                  </a:cubicBezTo>
                  <a:cubicBezTo>
                    <a:pt x="57" y="66"/>
                    <a:pt x="54" y="75"/>
                    <a:pt x="48" y="81"/>
                  </a:cubicBezTo>
                  <a:cubicBezTo>
                    <a:pt x="45" y="84"/>
                    <a:pt x="42" y="86"/>
                    <a:pt x="39" y="87"/>
                  </a:cubicBezTo>
                  <a:cubicBezTo>
                    <a:pt x="39" y="87"/>
                    <a:pt x="38" y="87"/>
                    <a:pt x="38" y="87"/>
                  </a:cubicBezTo>
                  <a:close/>
                  <a:moveTo>
                    <a:pt x="31" y="56"/>
                  </a:moveTo>
                  <a:cubicBezTo>
                    <a:pt x="32" y="56"/>
                    <a:pt x="34" y="56"/>
                    <a:pt x="35" y="56"/>
                  </a:cubicBezTo>
                  <a:cubicBezTo>
                    <a:pt x="35" y="56"/>
                    <a:pt x="36" y="57"/>
                    <a:pt x="36" y="57"/>
                  </a:cubicBezTo>
                  <a:cubicBezTo>
                    <a:pt x="41" y="64"/>
                    <a:pt x="43" y="73"/>
                    <a:pt x="41" y="81"/>
                  </a:cubicBezTo>
                  <a:cubicBezTo>
                    <a:pt x="43" y="80"/>
                    <a:pt x="44" y="79"/>
                    <a:pt x="45" y="78"/>
                  </a:cubicBezTo>
                  <a:cubicBezTo>
                    <a:pt x="51" y="72"/>
                    <a:pt x="53" y="64"/>
                    <a:pt x="52" y="56"/>
                  </a:cubicBezTo>
                  <a:cubicBezTo>
                    <a:pt x="51" y="55"/>
                    <a:pt x="52" y="54"/>
                    <a:pt x="53" y="53"/>
                  </a:cubicBezTo>
                  <a:cubicBezTo>
                    <a:pt x="59" y="51"/>
                    <a:pt x="65" y="47"/>
                    <a:pt x="69" y="43"/>
                  </a:cubicBezTo>
                  <a:cubicBezTo>
                    <a:pt x="80" y="32"/>
                    <a:pt x="85" y="18"/>
                    <a:pt x="82" y="5"/>
                  </a:cubicBezTo>
                  <a:cubicBezTo>
                    <a:pt x="69" y="3"/>
                    <a:pt x="55" y="8"/>
                    <a:pt x="45" y="18"/>
                  </a:cubicBezTo>
                  <a:cubicBezTo>
                    <a:pt x="40" y="23"/>
                    <a:pt x="36" y="28"/>
                    <a:pt x="34" y="34"/>
                  </a:cubicBezTo>
                  <a:cubicBezTo>
                    <a:pt x="34" y="35"/>
                    <a:pt x="33" y="36"/>
                    <a:pt x="32" y="36"/>
                  </a:cubicBezTo>
                  <a:cubicBezTo>
                    <a:pt x="24" y="34"/>
                    <a:pt x="15" y="37"/>
                    <a:pt x="9" y="42"/>
                  </a:cubicBezTo>
                  <a:cubicBezTo>
                    <a:pt x="8" y="43"/>
                    <a:pt x="7" y="45"/>
                    <a:pt x="6" y="46"/>
                  </a:cubicBezTo>
                  <a:cubicBezTo>
                    <a:pt x="14" y="44"/>
                    <a:pt x="24" y="46"/>
                    <a:pt x="30" y="51"/>
                  </a:cubicBezTo>
                  <a:cubicBezTo>
                    <a:pt x="31" y="52"/>
                    <a:pt x="31" y="52"/>
                    <a:pt x="31" y="53"/>
                  </a:cubicBezTo>
                  <a:cubicBezTo>
                    <a:pt x="31" y="54"/>
                    <a:pt x="31" y="55"/>
                    <a:pt x="3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69"/>
            <p:cNvSpPr>
              <a:spLocks noEditPoints="1"/>
            </p:cNvSpPr>
            <p:nvPr/>
          </p:nvSpPr>
          <p:spPr bwMode="auto">
            <a:xfrm>
              <a:off x="9004300" y="4223416"/>
              <a:ext cx="77788" cy="79375"/>
            </a:xfrm>
            <a:custGeom>
              <a:avLst/>
              <a:gdLst>
                <a:gd name="T0" fmla="*/ 11 w 21"/>
                <a:gd name="T1" fmla="*/ 21 h 21"/>
                <a:gd name="T2" fmla="*/ 4 w 21"/>
                <a:gd name="T3" fmla="*/ 18 h 21"/>
                <a:gd name="T4" fmla="*/ 4 w 21"/>
                <a:gd name="T5" fmla="*/ 4 h 21"/>
                <a:gd name="T6" fmla="*/ 18 w 21"/>
                <a:gd name="T7" fmla="*/ 4 h 21"/>
                <a:gd name="T8" fmla="*/ 21 w 21"/>
                <a:gd name="T9" fmla="*/ 11 h 21"/>
                <a:gd name="T10" fmla="*/ 18 w 21"/>
                <a:gd name="T11" fmla="*/ 18 h 21"/>
                <a:gd name="T12" fmla="*/ 11 w 21"/>
                <a:gd name="T13" fmla="*/ 21 h 21"/>
                <a:gd name="T14" fmla="*/ 11 w 21"/>
                <a:gd name="T15" fmla="*/ 5 h 21"/>
                <a:gd name="T16" fmla="*/ 7 w 21"/>
                <a:gd name="T17" fmla="*/ 7 h 21"/>
                <a:gd name="T18" fmla="*/ 7 w 21"/>
                <a:gd name="T19" fmla="*/ 15 h 21"/>
                <a:gd name="T20" fmla="*/ 16 w 21"/>
                <a:gd name="T21" fmla="*/ 15 h 21"/>
                <a:gd name="T22" fmla="*/ 17 w 21"/>
                <a:gd name="T23" fmla="*/ 11 h 21"/>
                <a:gd name="T24" fmla="*/ 16 w 21"/>
                <a:gd name="T25" fmla="*/ 7 h 21"/>
                <a:gd name="T26" fmla="*/ 11 w 21"/>
                <a:gd name="T27"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1">
                  <a:moveTo>
                    <a:pt x="11" y="21"/>
                  </a:moveTo>
                  <a:cubicBezTo>
                    <a:pt x="9" y="21"/>
                    <a:pt x="6" y="20"/>
                    <a:pt x="4" y="18"/>
                  </a:cubicBezTo>
                  <a:cubicBezTo>
                    <a:pt x="0" y="14"/>
                    <a:pt x="0" y="8"/>
                    <a:pt x="4" y="4"/>
                  </a:cubicBezTo>
                  <a:cubicBezTo>
                    <a:pt x="8" y="0"/>
                    <a:pt x="15" y="0"/>
                    <a:pt x="18" y="4"/>
                  </a:cubicBezTo>
                  <a:cubicBezTo>
                    <a:pt x="20" y="6"/>
                    <a:pt x="21" y="8"/>
                    <a:pt x="21" y="11"/>
                  </a:cubicBezTo>
                  <a:cubicBezTo>
                    <a:pt x="21" y="14"/>
                    <a:pt x="20" y="16"/>
                    <a:pt x="18" y="18"/>
                  </a:cubicBezTo>
                  <a:cubicBezTo>
                    <a:pt x="16" y="20"/>
                    <a:pt x="14" y="21"/>
                    <a:pt x="11" y="21"/>
                  </a:cubicBezTo>
                  <a:close/>
                  <a:moveTo>
                    <a:pt x="11" y="5"/>
                  </a:moveTo>
                  <a:cubicBezTo>
                    <a:pt x="10" y="5"/>
                    <a:pt x="8" y="6"/>
                    <a:pt x="7" y="7"/>
                  </a:cubicBezTo>
                  <a:cubicBezTo>
                    <a:pt x="5" y="9"/>
                    <a:pt x="5" y="13"/>
                    <a:pt x="7" y="15"/>
                  </a:cubicBezTo>
                  <a:cubicBezTo>
                    <a:pt x="9" y="18"/>
                    <a:pt x="13" y="18"/>
                    <a:pt x="16" y="15"/>
                  </a:cubicBezTo>
                  <a:cubicBezTo>
                    <a:pt x="17" y="14"/>
                    <a:pt x="17" y="13"/>
                    <a:pt x="17" y="11"/>
                  </a:cubicBezTo>
                  <a:cubicBezTo>
                    <a:pt x="17" y="10"/>
                    <a:pt x="17" y="8"/>
                    <a:pt x="16" y="7"/>
                  </a:cubicBezTo>
                  <a:cubicBezTo>
                    <a:pt x="14" y="6"/>
                    <a:pt x="13" y="5"/>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70"/>
            <p:cNvSpPr>
              <a:spLocks/>
            </p:cNvSpPr>
            <p:nvPr/>
          </p:nvSpPr>
          <p:spPr bwMode="auto">
            <a:xfrm>
              <a:off x="8850312" y="4358353"/>
              <a:ext cx="101600" cy="101600"/>
            </a:xfrm>
            <a:custGeom>
              <a:avLst/>
              <a:gdLst>
                <a:gd name="T0" fmla="*/ 7 w 27"/>
                <a:gd name="T1" fmla="*/ 27 h 27"/>
                <a:gd name="T2" fmla="*/ 3 w 27"/>
                <a:gd name="T3" fmla="*/ 26 h 27"/>
                <a:gd name="T4" fmla="*/ 1 w 27"/>
                <a:gd name="T5" fmla="*/ 25 h 27"/>
                <a:gd name="T6" fmla="*/ 9 w 27"/>
                <a:gd name="T7" fmla="*/ 1 h 27"/>
                <a:gd name="T8" fmla="*/ 12 w 27"/>
                <a:gd name="T9" fmla="*/ 1 h 27"/>
                <a:gd name="T10" fmla="*/ 12 w 27"/>
                <a:gd name="T11" fmla="*/ 4 h 27"/>
                <a:gd name="T12" fmla="*/ 5 w 27"/>
                <a:gd name="T13" fmla="*/ 22 h 27"/>
                <a:gd name="T14" fmla="*/ 23 w 27"/>
                <a:gd name="T15" fmla="*/ 15 h 27"/>
                <a:gd name="T16" fmla="*/ 26 w 27"/>
                <a:gd name="T17" fmla="*/ 15 h 27"/>
                <a:gd name="T18" fmla="*/ 26 w 27"/>
                <a:gd name="T19" fmla="*/ 18 h 27"/>
                <a:gd name="T20" fmla="*/ 7 w 27"/>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7">
                  <a:moveTo>
                    <a:pt x="7" y="27"/>
                  </a:moveTo>
                  <a:cubicBezTo>
                    <a:pt x="5" y="27"/>
                    <a:pt x="4" y="26"/>
                    <a:pt x="3" y="26"/>
                  </a:cubicBezTo>
                  <a:cubicBezTo>
                    <a:pt x="2" y="26"/>
                    <a:pt x="1" y="25"/>
                    <a:pt x="1" y="25"/>
                  </a:cubicBezTo>
                  <a:cubicBezTo>
                    <a:pt x="0" y="16"/>
                    <a:pt x="3" y="8"/>
                    <a:pt x="9" y="1"/>
                  </a:cubicBezTo>
                  <a:cubicBezTo>
                    <a:pt x="10" y="0"/>
                    <a:pt x="11" y="0"/>
                    <a:pt x="12" y="1"/>
                  </a:cubicBezTo>
                  <a:cubicBezTo>
                    <a:pt x="13" y="2"/>
                    <a:pt x="13" y="3"/>
                    <a:pt x="12" y="4"/>
                  </a:cubicBezTo>
                  <a:cubicBezTo>
                    <a:pt x="7" y="9"/>
                    <a:pt x="4" y="16"/>
                    <a:pt x="5" y="22"/>
                  </a:cubicBezTo>
                  <a:cubicBezTo>
                    <a:pt x="11" y="23"/>
                    <a:pt x="18" y="20"/>
                    <a:pt x="23" y="15"/>
                  </a:cubicBezTo>
                  <a:cubicBezTo>
                    <a:pt x="24" y="15"/>
                    <a:pt x="25" y="15"/>
                    <a:pt x="26" y="15"/>
                  </a:cubicBezTo>
                  <a:cubicBezTo>
                    <a:pt x="27" y="16"/>
                    <a:pt x="27" y="17"/>
                    <a:pt x="26" y="18"/>
                  </a:cubicBezTo>
                  <a:cubicBezTo>
                    <a:pt x="21" y="24"/>
                    <a:pt x="14" y="27"/>
                    <a:pt x="7"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合 27"/>
          <p:cNvGrpSpPr/>
          <p:nvPr/>
        </p:nvGrpSpPr>
        <p:grpSpPr>
          <a:xfrm>
            <a:off x="7626232" y="3681373"/>
            <a:ext cx="317500" cy="269875"/>
            <a:chOff x="6981825" y="3264566"/>
            <a:chExt cx="317500" cy="269875"/>
          </a:xfrm>
          <a:solidFill>
            <a:schemeClr val="bg1"/>
          </a:solidFill>
        </p:grpSpPr>
        <p:sp>
          <p:nvSpPr>
            <p:cNvPr id="29" name="Freeform 64"/>
            <p:cNvSpPr>
              <a:spLocks noEditPoints="1"/>
            </p:cNvSpPr>
            <p:nvPr/>
          </p:nvSpPr>
          <p:spPr bwMode="auto">
            <a:xfrm>
              <a:off x="6981825" y="3264566"/>
              <a:ext cx="317500" cy="269875"/>
            </a:xfrm>
            <a:custGeom>
              <a:avLst/>
              <a:gdLst>
                <a:gd name="T0" fmla="*/ 19 w 85"/>
                <a:gd name="T1" fmla="*/ 72 h 72"/>
                <a:gd name="T2" fmla="*/ 18 w 85"/>
                <a:gd name="T3" fmla="*/ 72 h 72"/>
                <a:gd name="T4" fmla="*/ 17 w 85"/>
                <a:gd name="T5" fmla="*/ 70 h 72"/>
                <a:gd name="T6" fmla="*/ 17 w 85"/>
                <a:gd name="T7" fmla="*/ 57 h 72"/>
                <a:gd name="T8" fmla="*/ 6 w 85"/>
                <a:gd name="T9" fmla="*/ 57 h 72"/>
                <a:gd name="T10" fmla="*/ 0 w 85"/>
                <a:gd name="T11" fmla="*/ 51 h 72"/>
                <a:gd name="T12" fmla="*/ 0 w 85"/>
                <a:gd name="T13" fmla="*/ 6 h 72"/>
                <a:gd name="T14" fmla="*/ 6 w 85"/>
                <a:gd name="T15" fmla="*/ 0 h 72"/>
                <a:gd name="T16" fmla="*/ 79 w 85"/>
                <a:gd name="T17" fmla="*/ 0 h 72"/>
                <a:gd name="T18" fmla="*/ 85 w 85"/>
                <a:gd name="T19" fmla="*/ 6 h 72"/>
                <a:gd name="T20" fmla="*/ 85 w 85"/>
                <a:gd name="T21" fmla="*/ 51 h 72"/>
                <a:gd name="T22" fmla="*/ 79 w 85"/>
                <a:gd name="T23" fmla="*/ 57 h 72"/>
                <a:gd name="T24" fmla="*/ 39 w 85"/>
                <a:gd name="T25" fmla="*/ 57 h 72"/>
                <a:gd name="T26" fmla="*/ 20 w 85"/>
                <a:gd name="T27" fmla="*/ 72 h 72"/>
                <a:gd name="T28" fmla="*/ 19 w 85"/>
                <a:gd name="T29" fmla="*/ 72 h 72"/>
                <a:gd name="T30" fmla="*/ 6 w 85"/>
                <a:gd name="T31" fmla="*/ 4 h 72"/>
                <a:gd name="T32" fmla="*/ 4 w 85"/>
                <a:gd name="T33" fmla="*/ 6 h 72"/>
                <a:gd name="T34" fmla="*/ 4 w 85"/>
                <a:gd name="T35" fmla="*/ 51 h 72"/>
                <a:gd name="T36" fmla="*/ 6 w 85"/>
                <a:gd name="T37" fmla="*/ 53 h 72"/>
                <a:gd name="T38" fmla="*/ 19 w 85"/>
                <a:gd name="T39" fmla="*/ 53 h 72"/>
                <a:gd name="T40" fmla="*/ 21 w 85"/>
                <a:gd name="T41" fmla="*/ 55 h 72"/>
                <a:gd name="T42" fmla="*/ 21 w 85"/>
                <a:gd name="T43" fmla="*/ 66 h 72"/>
                <a:gd name="T44" fmla="*/ 37 w 85"/>
                <a:gd name="T45" fmla="*/ 53 h 72"/>
                <a:gd name="T46" fmla="*/ 38 w 85"/>
                <a:gd name="T47" fmla="*/ 53 h 72"/>
                <a:gd name="T48" fmla="*/ 79 w 85"/>
                <a:gd name="T49" fmla="*/ 53 h 72"/>
                <a:gd name="T50" fmla="*/ 81 w 85"/>
                <a:gd name="T51" fmla="*/ 51 h 72"/>
                <a:gd name="T52" fmla="*/ 81 w 85"/>
                <a:gd name="T53" fmla="*/ 6 h 72"/>
                <a:gd name="T54" fmla="*/ 79 w 85"/>
                <a:gd name="T55" fmla="*/ 4 h 72"/>
                <a:gd name="T56" fmla="*/ 6 w 85"/>
                <a:gd name="T57"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2">
                  <a:moveTo>
                    <a:pt x="19" y="72"/>
                  </a:moveTo>
                  <a:cubicBezTo>
                    <a:pt x="19" y="72"/>
                    <a:pt x="18" y="72"/>
                    <a:pt x="18" y="72"/>
                  </a:cubicBezTo>
                  <a:cubicBezTo>
                    <a:pt x="17" y="71"/>
                    <a:pt x="17" y="71"/>
                    <a:pt x="17" y="70"/>
                  </a:cubicBezTo>
                  <a:cubicBezTo>
                    <a:pt x="17" y="57"/>
                    <a:pt x="17" y="57"/>
                    <a:pt x="17" y="57"/>
                  </a:cubicBezTo>
                  <a:cubicBezTo>
                    <a:pt x="6" y="57"/>
                    <a:pt x="6" y="57"/>
                    <a:pt x="6" y="57"/>
                  </a:cubicBezTo>
                  <a:cubicBezTo>
                    <a:pt x="3" y="57"/>
                    <a:pt x="0" y="54"/>
                    <a:pt x="0" y="51"/>
                  </a:cubicBezTo>
                  <a:cubicBezTo>
                    <a:pt x="0" y="6"/>
                    <a:pt x="0" y="6"/>
                    <a:pt x="0" y="6"/>
                  </a:cubicBezTo>
                  <a:cubicBezTo>
                    <a:pt x="0" y="3"/>
                    <a:pt x="3" y="0"/>
                    <a:pt x="6" y="0"/>
                  </a:cubicBezTo>
                  <a:cubicBezTo>
                    <a:pt x="79" y="0"/>
                    <a:pt x="79" y="0"/>
                    <a:pt x="79" y="0"/>
                  </a:cubicBezTo>
                  <a:cubicBezTo>
                    <a:pt x="82" y="0"/>
                    <a:pt x="85" y="3"/>
                    <a:pt x="85" y="6"/>
                  </a:cubicBezTo>
                  <a:cubicBezTo>
                    <a:pt x="85" y="51"/>
                    <a:pt x="85" y="51"/>
                    <a:pt x="85" y="51"/>
                  </a:cubicBezTo>
                  <a:cubicBezTo>
                    <a:pt x="85" y="54"/>
                    <a:pt x="82" y="57"/>
                    <a:pt x="79" y="57"/>
                  </a:cubicBezTo>
                  <a:cubicBezTo>
                    <a:pt x="39" y="57"/>
                    <a:pt x="39" y="57"/>
                    <a:pt x="39" y="57"/>
                  </a:cubicBezTo>
                  <a:cubicBezTo>
                    <a:pt x="20" y="72"/>
                    <a:pt x="20" y="72"/>
                    <a:pt x="20" y="72"/>
                  </a:cubicBezTo>
                  <a:cubicBezTo>
                    <a:pt x="20" y="72"/>
                    <a:pt x="19" y="72"/>
                    <a:pt x="19" y="72"/>
                  </a:cubicBezTo>
                  <a:close/>
                  <a:moveTo>
                    <a:pt x="6" y="4"/>
                  </a:moveTo>
                  <a:cubicBezTo>
                    <a:pt x="5" y="4"/>
                    <a:pt x="4" y="5"/>
                    <a:pt x="4" y="6"/>
                  </a:cubicBezTo>
                  <a:cubicBezTo>
                    <a:pt x="4" y="51"/>
                    <a:pt x="4" y="51"/>
                    <a:pt x="4" y="51"/>
                  </a:cubicBezTo>
                  <a:cubicBezTo>
                    <a:pt x="4" y="52"/>
                    <a:pt x="5" y="53"/>
                    <a:pt x="6" y="53"/>
                  </a:cubicBezTo>
                  <a:cubicBezTo>
                    <a:pt x="19" y="53"/>
                    <a:pt x="19" y="53"/>
                    <a:pt x="19" y="53"/>
                  </a:cubicBezTo>
                  <a:cubicBezTo>
                    <a:pt x="20" y="53"/>
                    <a:pt x="21" y="54"/>
                    <a:pt x="21" y="55"/>
                  </a:cubicBezTo>
                  <a:cubicBezTo>
                    <a:pt x="21" y="66"/>
                    <a:pt x="21" y="66"/>
                    <a:pt x="21" y="66"/>
                  </a:cubicBezTo>
                  <a:cubicBezTo>
                    <a:pt x="37" y="53"/>
                    <a:pt x="37" y="53"/>
                    <a:pt x="37" y="53"/>
                  </a:cubicBezTo>
                  <a:cubicBezTo>
                    <a:pt x="37" y="53"/>
                    <a:pt x="37" y="53"/>
                    <a:pt x="38" y="53"/>
                  </a:cubicBezTo>
                  <a:cubicBezTo>
                    <a:pt x="79" y="53"/>
                    <a:pt x="79" y="53"/>
                    <a:pt x="79" y="53"/>
                  </a:cubicBezTo>
                  <a:cubicBezTo>
                    <a:pt x="80" y="53"/>
                    <a:pt x="81" y="52"/>
                    <a:pt x="81" y="51"/>
                  </a:cubicBezTo>
                  <a:cubicBezTo>
                    <a:pt x="81" y="6"/>
                    <a:pt x="81" y="6"/>
                    <a:pt x="81" y="6"/>
                  </a:cubicBezTo>
                  <a:cubicBezTo>
                    <a:pt x="81" y="5"/>
                    <a:pt x="80" y="4"/>
                    <a:pt x="79"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5"/>
            <p:cNvSpPr>
              <a:spLocks/>
            </p:cNvSpPr>
            <p:nvPr/>
          </p:nvSpPr>
          <p:spPr bwMode="auto">
            <a:xfrm>
              <a:off x="7051675" y="3339178"/>
              <a:ext cx="184150" cy="15875"/>
            </a:xfrm>
            <a:custGeom>
              <a:avLst/>
              <a:gdLst>
                <a:gd name="T0" fmla="*/ 47 w 49"/>
                <a:gd name="T1" fmla="*/ 4 h 4"/>
                <a:gd name="T2" fmla="*/ 2 w 49"/>
                <a:gd name="T3" fmla="*/ 4 h 4"/>
                <a:gd name="T4" fmla="*/ 0 w 49"/>
                <a:gd name="T5" fmla="*/ 2 h 4"/>
                <a:gd name="T6" fmla="*/ 2 w 49"/>
                <a:gd name="T7" fmla="*/ 0 h 4"/>
                <a:gd name="T8" fmla="*/ 47 w 49"/>
                <a:gd name="T9" fmla="*/ 0 h 4"/>
                <a:gd name="T10" fmla="*/ 49 w 49"/>
                <a:gd name="T11" fmla="*/ 2 h 4"/>
                <a:gd name="T12" fmla="*/ 47 w 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47" y="4"/>
                  </a:moveTo>
                  <a:cubicBezTo>
                    <a:pt x="2" y="4"/>
                    <a:pt x="2" y="4"/>
                    <a:pt x="2" y="4"/>
                  </a:cubicBezTo>
                  <a:cubicBezTo>
                    <a:pt x="1" y="4"/>
                    <a:pt x="0" y="3"/>
                    <a:pt x="0" y="2"/>
                  </a:cubicBezTo>
                  <a:cubicBezTo>
                    <a:pt x="0" y="1"/>
                    <a:pt x="1" y="0"/>
                    <a:pt x="2" y="0"/>
                  </a:cubicBezTo>
                  <a:cubicBezTo>
                    <a:pt x="47" y="0"/>
                    <a:pt x="47" y="0"/>
                    <a:pt x="47" y="0"/>
                  </a:cubicBezTo>
                  <a:cubicBezTo>
                    <a:pt x="48" y="0"/>
                    <a:pt x="49" y="1"/>
                    <a:pt x="49" y="2"/>
                  </a:cubicBezTo>
                  <a:cubicBezTo>
                    <a:pt x="49" y="3"/>
                    <a:pt x="48" y="4"/>
                    <a:pt x="4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6"/>
            <p:cNvSpPr>
              <a:spLocks/>
            </p:cNvSpPr>
            <p:nvPr/>
          </p:nvSpPr>
          <p:spPr bwMode="auto">
            <a:xfrm>
              <a:off x="7051675" y="3385216"/>
              <a:ext cx="184150" cy="14288"/>
            </a:xfrm>
            <a:custGeom>
              <a:avLst/>
              <a:gdLst>
                <a:gd name="T0" fmla="*/ 47 w 49"/>
                <a:gd name="T1" fmla="*/ 4 h 4"/>
                <a:gd name="T2" fmla="*/ 2 w 49"/>
                <a:gd name="T3" fmla="*/ 4 h 4"/>
                <a:gd name="T4" fmla="*/ 0 w 49"/>
                <a:gd name="T5" fmla="*/ 2 h 4"/>
                <a:gd name="T6" fmla="*/ 2 w 49"/>
                <a:gd name="T7" fmla="*/ 0 h 4"/>
                <a:gd name="T8" fmla="*/ 47 w 49"/>
                <a:gd name="T9" fmla="*/ 0 h 4"/>
                <a:gd name="T10" fmla="*/ 49 w 49"/>
                <a:gd name="T11" fmla="*/ 2 h 4"/>
                <a:gd name="T12" fmla="*/ 47 w 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47" y="4"/>
                  </a:moveTo>
                  <a:cubicBezTo>
                    <a:pt x="2" y="4"/>
                    <a:pt x="2" y="4"/>
                    <a:pt x="2" y="4"/>
                  </a:cubicBezTo>
                  <a:cubicBezTo>
                    <a:pt x="1" y="4"/>
                    <a:pt x="0" y="3"/>
                    <a:pt x="0" y="2"/>
                  </a:cubicBezTo>
                  <a:cubicBezTo>
                    <a:pt x="0" y="1"/>
                    <a:pt x="1" y="0"/>
                    <a:pt x="2" y="0"/>
                  </a:cubicBezTo>
                  <a:cubicBezTo>
                    <a:pt x="47" y="0"/>
                    <a:pt x="47" y="0"/>
                    <a:pt x="47" y="0"/>
                  </a:cubicBezTo>
                  <a:cubicBezTo>
                    <a:pt x="48" y="0"/>
                    <a:pt x="49" y="1"/>
                    <a:pt x="49" y="2"/>
                  </a:cubicBezTo>
                  <a:cubicBezTo>
                    <a:pt x="49" y="3"/>
                    <a:pt x="48" y="4"/>
                    <a:pt x="4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 name="组合 31"/>
          <p:cNvGrpSpPr/>
          <p:nvPr/>
        </p:nvGrpSpPr>
        <p:grpSpPr>
          <a:xfrm>
            <a:off x="5896248" y="5311333"/>
            <a:ext cx="404813" cy="331788"/>
            <a:chOff x="5075237" y="5114003"/>
            <a:chExt cx="404813" cy="331788"/>
          </a:xfrm>
          <a:solidFill>
            <a:schemeClr val="bg1"/>
          </a:solidFill>
        </p:grpSpPr>
        <p:sp>
          <p:nvSpPr>
            <p:cNvPr id="33"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6"/>
            <p:cNvSpPr>
              <a:spLocks/>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9"/>
            <p:cNvSpPr>
              <a:spLocks/>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5531067" y="1415905"/>
            <a:ext cx="4717238" cy="668296"/>
            <a:chOff x="6876583" y="1387676"/>
            <a:chExt cx="4717238" cy="668296"/>
          </a:xfrm>
        </p:grpSpPr>
        <p:sp>
          <p:nvSpPr>
            <p:cNvPr id="40" name="矩形 39"/>
            <p:cNvSpPr/>
            <p:nvPr/>
          </p:nvSpPr>
          <p:spPr>
            <a:xfrm>
              <a:off x="8263047" y="1594307"/>
              <a:ext cx="3330774" cy="461665"/>
            </a:xfrm>
            <a:prstGeom prst="rect">
              <a:avLst/>
            </a:prstGeom>
          </p:spPr>
          <p:txBody>
            <a:bodyPr wrap="square">
              <a:spAutoFit/>
            </a:bodyPr>
            <a:lstStyle/>
            <a:p>
              <a:r>
                <a:rPr lang="zh-CN" altLang="en-US" sz="1200" dirty="0">
                  <a:solidFill>
                    <a:srgbClr val="4D402B"/>
                  </a:solidFill>
                </a:rPr>
                <a:t>在本次实训我们深刻体会了一个项目从无到有。</a:t>
              </a:r>
              <a:r>
                <a:rPr lang="en-US" altLang="zh-CN" sz="1200" dirty="0">
                  <a:solidFill>
                    <a:srgbClr val="4D402B"/>
                  </a:solidFill>
                </a:rPr>
                <a:t>. </a:t>
              </a:r>
              <a:endParaRPr lang="zh-CN" altLang="en-US" sz="1200" dirty="0"/>
            </a:p>
          </p:txBody>
        </p:sp>
        <p:sp>
          <p:nvSpPr>
            <p:cNvPr id="41" name="文本框 40"/>
            <p:cNvSpPr txBox="1"/>
            <p:nvPr/>
          </p:nvSpPr>
          <p:spPr>
            <a:xfrm>
              <a:off x="6876583" y="1387676"/>
              <a:ext cx="1826141" cy="338554"/>
            </a:xfrm>
            <a:prstGeom prst="rect">
              <a:avLst/>
            </a:prstGeom>
            <a:noFill/>
          </p:spPr>
          <p:txBody>
            <a:bodyPr wrap="none" rtlCol="0">
              <a:spAutoFit/>
            </a:bodyPr>
            <a:lstStyle/>
            <a:p>
              <a:r>
                <a:rPr lang="zh-CN" altLang="en-US" sz="1600" b="1" dirty="0">
                  <a:solidFill>
                    <a:srgbClr val="48A2A0"/>
                  </a:solidFill>
                </a:rPr>
                <a:t>开拓了我们的视野</a:t>
              </a:r>
              <a:endParaRPr lang="en-US" altLang="zh-CN" sz="1600" b="1" dirty="0">
                <a:solidFill>
                  <a:srgbClr val="48A2A0"/>
                </a:solidFill>
              </a:endParaRPr>
            </a:p>
          </p:txBody>
        </p:sp>
      </p:grpSp>
      <p:grpSp>
        <p:nvGrpSpPr>
          <p:cNvPr id="42" name="组合 41"/>
          <p:cNvGrpSpPr/>
          <p:nvPr/>
        </p:nvGrpSpPr>
        <p:grpSpPr>
          <a:xfrm>
            <a:off x="2200293" y="5887707"/>
            <a:ext cx="4336177" cy="468053"/>
            <a:chOff x="3545809" y="1387676"/>
            <a:chExt cx="4336177" cy="468053"/>
          </a:xfrm>
        </p:grpSpPr>
        <p:sp>
          <p:nvSpPr>
            <p:cNvPr id="43" name="矩形 42"/>
            <p:cNvSpPr/>
            <p:nvPr/>
          </p:nvSpPr>
          <p:spPr>
            <a:xfrm>
              <a:off x="3545809" y="1394064"/>
              <a:ext cx="3330774" cy="461665"/>
            </a:xfrm>
            <a:prstGeom prst="rect">
              <a:avLst/>
            </a:prstGeom>
          </p:spPr>
          <p:txBody>
            <a:bodyPr wrap="square">
              <a:spAutoFit/>
            </a:bodyPr>
            <a:lstStyle/>
            <a:p>
              <a:pPr algn="r"/>
              <a:r>
                <a:rPr lang="zh-CN" altLang="en-US" sz="1200" dirty="0">
                  <a:solidFill>
                    <a:srgbClr val="4D402B"/>
                  </a:solidFill>
                </a:rPr>
                <a:t>我们每个人都参与到了项目开发的工作中，亲手为这个项目贡献力量，亲手实践。</a:t>
              </a:r>
              <a:r>
                <a:rPr lang="en-US" altLang="zh-CN" sz="1200" dirty="0">
                  <a:solidFill>
                    <a:srgbClr val="4D402B"/>
                  </a:solidFill>
                </a:rPr>
                <a:t>. </a:t>
              </a:r>
              <a:endParaRPr lang="zh-CN" altLang="en-US" sz="1200" dirty="0"/>
            </a:p>
          </p:txBody>
        </p:sp>
        <p:sp>
          <p:nvSpPr>
            <p:cNvPr id="44" name="文本框 43"/>
            <p:cNvSpPr txBox="1"/>
            <p:nvPr/>
          </p:nvSpPr>
          <p:spPr>
            <a:xfrm>
              <a:off x="6876583" y="1387676"/>
              <a:ext cx="1005403" cy="338554"/>
            </a:xfrm>
            <a:prstGeom prst="rect">
              <a:avLst/>
            </a:prstGeom>
            <a:noFill/>
          </p:spPr>
          <p:txBody>
            <a:bodyPr wrap="none" rtlCol="0">
              <a:spAutoFit/>
            </a:bodyPr>
            <a:lstStyle/>
            <a:p>
              <a:r>
                <a:rPr lang="zh-CN" altLang="en-US" sz="1600" b="1" dirty="0">
                  <a:solidFill>
                    <a:srgbClr val="48A2A0"/>
                  </a:solidFill>
                </a:rPr>
                <a:t>动手实践</a:t>
              </a:r>
              <a:endParaRPr lang="en-US" altLang="zh-CN" sz="1600" b="1" dirty="0">
                <a:solidFill>
                  <a:srgbClr val="48A2A0"/>
                </a:solidFill>
              </a:endParaRPr>
            </a:p>
          </p:txBody>
        </p:sp>
      </p:grpSp>
      <p:grpSp>
        <p:nvGrpSpPr>
          <p:cNvPr id="45" name="组合 44"/>
          <p:cNvGrpSpPr/>
          <p:nvPr/>
        </p:nvGrpSpPr>
        <p:grpSpPr>
          <a:xfrm>
            <a:off x="8172145" y="3441024"/>
            <a:ext cx="3330774" cy="1001405"/>
            <a:chOff x="6876583" y="1387676"/>
            <a:chExt cx="3330774" cy="1001405"/>
          </a:xfrm>
        </p:grpSpPr>
        <p:sp>
          <p:nvSpPr>
            <p:cNvPr id="46" name="矩形 45"/>
            <p:cNvSpPr/>
            <p:nvPr/>
          </p:nvSpPr>
          <p:spPr>
            <a:xfrm>
              <a:off x="6876583" y="1742750"/>
              <a:ext cx="3330774" cy="646331"/>
            </a:xfrm>
            <a:prstGeom prst="rect">
              <a:avLst/>
            </a:prstGeom>
          </p:spPr>
          <p:txBody>
            <a:bodyPr wrap="square">
              <a:spAutoFit/>
            </a:bodyPr>
            <a:lstStyle/>
            <a:p>
              <a:r>
                <a:rPr lang="zh-CN" altLang="en-US" sz="1200" dirty="0">
                  <a:solidFill>
                    <a:srgbClr val="4D402B"/>
                  </a:solidFill>
                </a:rPr>
                <a:t>在实训的大部分时间里，老师都是带我们仔细的巩固着我们学过的知识，在这段时间里我们深刻体会到之前的学习有很多错误理解。</a:t>
              </a:r>
              <a:r>
                <a:rPr lang="en-US" altLang="zh-CN" sz="1200" dirty="0">
                  <a:solidFill>
                    <a:srgbClr val="4D402B"/>
                  </a:solidFill>
                </a:rPr>
                <a:t>. </a:t>
              </a:r>
              <a:endParaRPr lang="zh-CN" altLang="en-US" sz="1200" dirty="0"/>
            </a:p>
          </p:txBody>
        </p:sp>
        <p:sp>
          <p:nvSpPr>
            <p:cNvPr id="47" name="文本框 46"/>
            <p:cNvSpPr txBox="1"/>
            <p:nvPr/>
          </p:nvSpPr>
          <p:spPr>
            <a:xfrm>
              <a:off x="6876583" y="1387676"/>
              <a:ext cx="1415772" cy="338554"/>
            </a:xfrm>
            <a:prstGeom prst="rect">
              <a:avLst/>
            </a:prstGeom>
            <a:noFill/>
          </p:spPr>
          <p:txBody>
            <a:bodyPr wrap="none" rtlCol="0">
              <a:spAutoFit/>
            </a:bodyPr>
            <a:lstStyle/>
            <a:p>
              <a:r>
                <a:rPr lang="zh-CN" altLang="en-US" sz="1600" b="1" dirty="0">
                  <a:solidFill>
                    <a:srgbClr val="48A2A0"/>
                  </a:solidFill>
                </a:rPr>
                <a:t>巩固基础知识</a:t>
              </a:r>
              <a:endParaRPr lang="en-US" altLang="zh-CN" sz="1600" b="1" dirty="0">
                <a:solidFill>
                  <a:srgbClr val="48A2A0"/>
                </a:solidFill>
              </a:endParaRPr>
            </a:p>
          </p:txBody>
        </p:sp>
      </p:grpSp>
      <p:grpSp>
        <p:nvGrpSpPr>
          <p:cNvPr id="48" name="组合 47"/>
          <p:cNvGrpSpPr/>
          <p:nvPr/>
        </p:nvGrpSpPr>
        <p:grpSpPr>
          <a:xfrm>
            <a:off x="645079" y="3445768"/>
            <a:ext cx="3330774" cy="1001405"/>
            <a:chOff x="6876583" y="1387676"/>
            <a:chExt cx="3330774" cy="1001405"/>
          </a:xfrm>
        </p:grpSpPr>
        <p:sp>
          <p:nvSpPr>
            <p:cNvPr id="49" name="矩形 48"/>
            <p:cNvSpPr/>
            <p:nvPr/>
          </p:nvSpPr>
          <p:spPr>
            <a:xfrm>
              <a:off x="6876583" y="1742750"/>
              <a:ext cx="3330774" cy="646331"/>
            </a:xfrm>
            <a:prstGeom prst="rect">
              <a:avLst/>
            </a:prstGeom>
          </p:spPr>
          <p:txBody>
            <a:bodyPr wrap="square">
              <a:spAutoFit/>
            </a:bodyPr>
            <a:lstStyle/>
            <a:p>
              <a:pPr algn="r"/>
              <a:r>
                <a:rPr lang="zh-CN" altLang="en-US" sz="1200" dirty="0"/>
                <a:t>我们从数据库设计到功能模块的设计都是秉着有服务价值的方向去做的，努力做出一个具有生产力价值的作品</a:t>
              </a:r>
            </a:p>
          </p:txBody>
        </p:sp>
        <p:sp>
          <p:nvSpPr>
            <p:cNvPr id="50" name="文本框 49"/>
            <p:cNvSpPr txBox="1"/>
            <p:nvPr/>
          </p:nvSpPr>
          <p:spPr>
            <a:xfrm>
              <a:off x="9201954" y="1387676"/>
              <a:ext cx="1005403" cy="338554"/>
            </a:xfrm>
            <a:prstGeom prst="rect">
              <a:avLst/>
            </a:prstGeom>
            <a:noFill/>
          </p:spPr>
          <p:txBody>
            <a:bodyPr wrap="none" rtlCol="0">
              <a:spAutoFit/>
            </a:bodyPr>
            <a:lstStyle/>
            <a:p>
              <a:pPr algn="r"/>
              <a:r>
                <a:rPr lang="zh-CN" altLang="en-US" sz="1600" b="1" dirty="0">
                  <a:solidFill>
                    <a:srgbClr val="48A2A0"/>
                  </a:solidFill>
                </a:rPr>
                <a:t>系统设计</a:t>
              </a:r>
              <a:endParaRPr lang="en-US" altLang="zh-CN" sz="1600" b="1" dirty="0">
                <a:solidFill>
                  <a:srgbClr val="48A2A0"/>
                </a:solidFill>
              </a:endParaRPr>
            </a:p>
          </p:txBody>
        </p:sp>
      </p:grpSp>
      <p:sp>
        <p:nvSpPr>
          <p:cNvPr id="51" name="椭圆 50"/>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344023" y="448348"/>
            <a:ext cx="1723549" cy="400110"/>
          </a:xfrm>
          <a:prstGeom prst="rect">
            <a:avLst/>
          </a:prstGeom>
        </p:spPr>
        <p:txBody>
          <a:bodyPr wrap="none">
            <a:spAutoFit/>
          </a:bodyPr>
          <a:lstStyle/>
          <a:p>
            <a:r>
              <a:rPr lang="zh-CN" altLang="en-US" sz="2000" b="1" dirty="0">
                <a:solidFill>
                  <a:schemeClr val="tx1">
                    <a:lumMod val="75000"/>
                    <a:lumOff val="25000"/>
                  </a:schemeClr>
                </a:solidFill>
              </a:rPr>
              <a:t>实训心得体会</a:t>
            </a:r>
          </a:p>
        </p:txBody>
      </p:sp>
      <p:sp>
        <p:nvSpPr>
          <p:cNvPr id="54" name="矩形 53"/>
          <p:cNvSpPr/>
          <p:nvPr/>
        </p:nvSpPr>
        <p:spPr>
          <a:xfrm>
            <a:off x="1344023" y="764961"/>
            <a:ext cx="1877437" cy="261610"/>
          </a:xfrm>
          <a:prstGeom prst="rect">
            <a:avLst/>
          </a:prstGeom>
        </p:spPr>
        <p:txBody>
          <a:bodyPr wrap="none">
            <a:spAutoFit/>
          </a:bodyPr>
          <a:lstStyle/>
          <a:p>
            <a:r>
              <a:rPr lang="zh-CN" altLang="en-US" sz="1100" dirty="0">
                <a:solidFill>
                  <a:schemeClr val="bg1">
                    <a:lumMod val="50000"/>
                  </a:schemeClr>
                </a:solidFill>
              </a:rPr>
              <a:t>学到了很多技术方面的知识</a:t>
            </a:r>
          </a:p>
        </p:txBody>
      </p:sp>
    </p:spTree>
    <p:extLst>
      <p:ext uri="{BB962C8B-B14F-4D97-AF65-F5344CB8AC3E}">
        <p14:creationId xmlns:p14="http://schemas.microsoft.com/office/powerpoint/2010/main" val="884256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1613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446</Words>
  <Application>Microsoft Office PowerPoint</Application>
  <PresentationFormat>宽屏</PresentationFormat>
  <Paragraphs>65</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Gotham Rounded Medium</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龙 陈</cp:lastModifiedBy>
  <cp:revision>42</cp:revision>
  <dcterms:created xsi:type="dcterms:W3CDTF">2016-01-19T08:46:18Z</dcterms:created>
  <dcterms:modified xsi:type="dcterms:W3CDTF">2019-08-03T15:59:21Z</dcterms:modified>
</cp:coreProperties>
</file>