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65" r:id="rId2"/>
    <p:sldId id="922" r:id="rId3"/>
    <p:sldId id="977" r:id="rId4"/>
    <p:sldId id="975" r:id="rId5"/>
    <p:sldId id="971" r:id="rId6"/>
  </p:sldIdLst>
  <p:sldSz cx="12187238" cy="6859588"/>
  <p:notesSz cx="6669088" cy="9926638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sz="1800" b="0" i="0" u="none" kern="1200" baseline="0">
        <a:solidFill>
          <a:schemeClr val="tx1"/>
        </a:solidFill>
        <a:latin typeface="Arial" pitchFamily="34" charset="0"/>
        <a:ea typeface="宋体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36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1F"/>
    <a:srgbClr val="0000FF"/>
    <a:srgbClr val="FBFAF8"/>
    <a:srgbClr val="EAEAEA"/>
    <a:srgbClr val="DDDDDD"/>
    <a:srgbClr val="6EB392"/>
    <a:srgbClr val="007A40"/>
    <a:srgbClr val="868383"/>
    <a:srgbClr val="4D4D4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5156" autoAdjust="0"/>
  </p:normalViewPr>
  <p:slideViewPr>
    <p:cSldViewPr showGuides="1">
      <p:cViewPr varScale="1">
        <p:scale>
          <a:sx n="110" d="100"/>
          <a:sy n="110" d="100"/>
        </p:scale>
        <p:origin x="618" y="90"/>
      </p:cViewPr>
      <p:guideLst>
        <p:guide orient="horz" pos="2380"/>
        <p:guide pos="3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2BB0DB-AD1A-4B31-A4A4-016368B65DE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2019/5/18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4213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8908454-942A-44DB-99FE-6B1FD0DB5F94}" type="datetime1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5/18/2019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915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575" y="744538"/>
            <a:ext cx="6611938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563833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5756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4013" y="6357938"/>
            <a:ext cx="3859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4425" y="6357938"/>
            <a:ext cx="28432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‹#›</a:t>
            </a:fld>
            <a:endParaRPr lang="zh-CN" alt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05" y="0"/>
            <a:ext cx="12190730" cy="4070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2540" y="0"/>
            <a:ext cx="12176760" cy="6860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2" descr="E:\PPT\16年\PPT模板\17年2月8日定稿\底图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1091" y="1527175"/>
            <a:ext cx="10278436" cy="5072867"/>
          </a:xfrm>
          <a:prstGeom prst="rect">
            <a:avLst/>
          </a:prstGeom>
          <a:noFill/>
        </p:spPr>
      </p:pic>
      <p:sp>
        <p:nvSpPr>
          <p:cNvPr id="13" name="矩形 12"/>
          <p:cNvSpPr/>
          <p:nvPr/>
        </p:nvSpPr>
        <p:spPr>
          <a:xfrm>
            <a:off x="549275" y="2493645"/>
            <a:ext cx="6768480" cy="589280"/>
          </a:xfrm>
          <a:prstGeom prst="rect">
            <a:avLst/>
          </a:prstGeom>
          <a:solidFill>
            <a:srgbClr val="DDDDDD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6930" y="6381447"/>
            <a:ext cx="1828165" cy="227330"/>
          </a:xfrm>
          <a:prstGeom prst="rect">
            <a:avLst/>
          </a:prstGeom>
          <a:noFill/>
          <a:ln w="9525">
            <a:noFill/>
          </a:ln>
        </p:spPr>
        <p:txBody>
          <a:bodyPr wrap="none" lIns="91413" tIns="45708" rIns="91413" bIns="45708">
            <a:spAutoFit/>
          </a:bodyPr>
          <a:lstStyle/>
          <a:p>
            <a:pPr lvl="0" algn="l" eaLnBrk="1" hangingPunct="1"/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© </a:t>
            </a:r>
            <a:r>
              <a:rPr lang="en-US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宋体" pitchFamily="2" charset="-122"/>
              </a:rPr>
              <a:t>2018 SUNGROW Confidential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6929" y="3141345"/>
            <a:ext cx="4104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en-US" altLang="zh-CN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2019-05-17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540" y="2493645"/>
            <a:ext cx="639445" cy="589280"/>
          </a:xfrm>
          <a:prstGeom prst="rect">
            <a:avLst/>
          </a:prstGeom>
          <a:solidFill>
            <a:srgbClr val="F479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142"/>
          <p:cNvSpPr txBox="1">
            <a:spLocks noChangeArrowheads="1"/>
          </p:cNvSpPr>
          <p:nvPr/>
        </p:nvSpPr>
        <p:spPr bwMode="auto">
          <a:xfrm>
            <a:off x="610807" y="2557311"/>
            <a:ext cx="6877829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0" indent="-342900" rtl="0">
              <a:defRPr/>
            </a:pPr>
            <a:r>
              <a:rPr lang="en-US" altLang="zh-CN" sz="2400" b="1" spc="1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iSolarCloud</a:t>
            </a:r>
            <a:r>
              <a:rPr lang="en-US" altLang="zh-CN" sz="2400" b="1" spc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 API Solution</a:t>
            </a:r>
            <a:endParaRPr lang="en-US" altLang="zh-CN" sz="2400" b="1" spc="1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125" y="549910"/>
            <a:ext cx="2033270" cy="4273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t="47507"/>
          <a:stretch/>
        </p:blipFill>
        <p:spPr>
          <a:xfrm>
            <a:off x="899160" y="549474"/>
            <a:ext cx="2447925" cy="3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0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泪滴形 1"/>
          <p:cNvSpPr/>
          <p:nvPr/>
        </p:nvSpPr>
        <p:spPr>
          <a:xfrm>
            <a:off x="11545888" y="6432550"/>
            <a:ext cx="215900" cy="215900"/>
          </a:xfrm>
          <a:prstGeom prst="teardrop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2" name="灯片编号占位符 7"/>
          <p:cNvSpPr txBox="1">
            <a:spLocks noGrp="1"/>
          </p:cNvSpPr>
          <p:nvPr>
            <p:ph type="sldNum" sz="quarter" idx="4294967295"/>
          </p:nvPr>
        </p:nvSpPr>
        <p:spPr>
          <a:xfrm>
            <a:off x="8950325" y="6357938"/>
            <a:ext cx="2843213" cy="365125"/>
          </a:xfrm>
        </p:spPr>
        <p:txBody>
          <a:bodyPr lIns="91413" tIns="45708" rIns="91413" bIns="45708" anchor="ctr"/>
          <a:lstStyle/>
          <a:p>
            <a:pPr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2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9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93917" y="642938"/>
            <a:ext cx="78479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4791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iSolarCloud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API Solution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04" name="圆角矩形 66">
            <a:extLst>
              <a:ext uri="{FF2B5EF4-FFF2-40B4-BE49-F238E27FC236}">
                <a16:creationId xmlns="" xmlns:a16="http://schemas.microsoft.com/office/drawing/2014/main" id="{F7B4C05D-999C-4CF2-AD44-B52C42543648}"/>
              </a:ext>
            </a:extLst>
          </p:cNvPr>
          <p:cNvSpPr/>
          <p:nvPr/>
        </p:nvSpPr>
        <p:spPr>
          <a:xfrm>
            <a:off x="692759" y="1368002"/>
            <a:ext cx="2238626" cy="498633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anchor="ctr"/>
          <a:lstStyle/>
          <a:p>
            <a:pPr algn="ctr" defTabSz="1087120"/>
            <a:endParaRPr lang="zh-CN" altLang="en-US" sz="1600" b="1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05" name="矩形 204">
            <a:extLst>
              <a:ext uri="{FF2B5EF4-FFF2-40B4-BE49-F238E27FC236}">
                <a16:creationId xmlns="" xmlns:a16="http://schemas.microsoft.com/office/drawing/2014/main" id="{B1CD8373-279A-413C-BB57-EF93FB5DAF5A}"/>
              </a:ext>
            </a:extLst>
          </p:cNvPr>
          <p:cNvSpPr/>
          <p:nvPr/>
        </p:nvSpPr>
        <p:spPr bwMode="auto">
          <a:xfrm>
            <a:off x="692758" y="1956716"/>
            <a:ext cx="2201706" cy="3196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1087120"/>
            <a:r>
              <a:rPr lang="en-US" altLang="zh-CN" dirty="0" smtClean="0">
                <a:solidFill>
                  <a:srgbClr val="595959"/>
                </a:solidFill>
                <a:ea typeface="微软雅黑" panose="020B0503020204020204" pitchFamily="34" charset="-122"/>
              </a:rPr>
              <a:t>Application</a:t>
            </a:r>
          </a:p>
          <a:p>
            <a:pPr algn="ctr" defTabSz="1087120"/>
            <a:r>
              <a:rPr lang="en-US" altLang="zh-CN" dirty="0" smtClean="0">
                <a:solidFill>
                  <a:srgbClr val="595959"/>
                </a:solidFill>
                <a:ea typeface="微软雅黑" panose="020B0503020204020204" pitchFamily="34" charset="-122"/>
              </a:rPr>
              <a:t>Program</a:t>
            </a:r>
            <a:endParaRPr lang="en-US" altLang="zh-CN" dirty="0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206" name="直接连接符 205">
            <a:extLst>
              <a:ext uri="{FF2B5EF4-FFF2-40B4-BE49-F238E27FC236}">
                <a16:creationId xmlns="" xmlns:a16="http://schemas.microsoft.com/office/drawing/2014/main" id="{6E26BAF1-1740-4B81-9A52-D500F5810108}"/>
              </a:ext>
            </a:extLst>
          </p:cNvPr>
          <p:cNvCxnSpPr>
            <a:cxnSpLocks/>
          </p:cNvCxnSpPr>
          <p:nvPr/>
        </p:nvCxnSpPr>
        <p:spPr>
          <a:xfrm>
            <a:off x="686641" y="2925738"/>
            <a:ext cx="2238626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矩形 206">
            <a:extLst>
              <a:ext uri="{FF2B5EF4-FFF2-40B4-BE49-F238E27FC236}">
                <a16:creationId xmlns="" xmlns:a16="http://schemas.microsoft.com/office/drawing/2014/main" id="{429EDEA3-B4B2-4258-B458-EBCAB8F22D81}"/>
              </a:ext>
            </a:extLst>
          </p:cNvPr>
          <p:cNvSpPr/>
          <p:nvPr/>
        </p:nvSpPr>
        <p:spPr bwMode="auto">
          <a:xfrm>
            <a:off x="692758" y="5233723"/>
            <a:ext cx="2238627" cy="4987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1087120"/>
            <a:r>
              <a:rPr lang="en-US" altLang="zh-CN" dirty="0" smtClean="0">
                <a:solidFill>
                  <a:srgbClr val="595959"/>
                </a:solidFill>
                <a:ea typeface="微软雅黑" panose="020B0503020204020204" pitchFamily="34" charset="-122"/>
              </a:rPr>
              <a:t>Data</a:t>
            </a:r>
          </a:p>
          <a:p>
            <a:pPr algn="ctr" defTabSz="1087120"/>
            <a:r>
              <a:rPr lang="en-US" altLang="zh-CN" dirty="0" smtClean="0">
                <a:solidFill>
                  <a:srgbClr val="595959"/>
                </a:solidFill>
                <a:ea typeface="微软雅黑" panose="020B0503020204020204" pitchFamily="34" charset="-122"/>
              </a:rPr>
              <a:t>Acquisition</a:t>
            </a:r>
            <a:endParaRPr lang="en-US" altLang="zh-CN" dirty="0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="" xmlns:a16="http://schemas.microsoft.com/office/drawing/2014/main" id="{98B918D7-BCD3-40A6-A21F-007D37176C1E}"/>
              </a:ext>
            </a:extLst>
          </p:cNvPr>
          <p:cNvSpPr/>
          <p:nvPr/>
        </p:nvSpPr>
        <p:spPr>
          <a:xfrm>
            <a:off x="3425669" y="1368002"/>
            <a:ext cx="4032448" cy="498993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124355" y="1629594"/>
            <a:ext cx="1336956" cy="967637"/>
            <a:chOff x="9823729" y="1631746"/>
            <a:chExt cx="1336956" cy="967637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xmlns="" id="{AF0C7A94-75AF-4DF4-86EA-16304350D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26470" y="1631746"/>
              <a:ext cx="992489" cy="723108"/>
            </a:xfrm>
            <a:prstGeom prst="rect">
              <a:avLst/>
            </a:prstGeom>
          </p:spPr>
        </p:pic>
        <p:sp>
          <p:nvSpPr>
            <p:cNvPr id="54" name="TextBox 63">
              <a:extLst>
                <a:ext uri="{FF2B5EF4-FFF2-40B4-BE49-F238E27FC236}">
                  <a16:creationId xmlns="" xmlns:a16="http://schemas.microsoft.com/office/drawing/2014/main" id="{61A3BE3E-730B-4131-939E-EB9A39AF8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3729" y="2322384"/>
              <a:ext cx="13369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/>
              <a:r>
                <a:rPr lang="en-US" altLang="zh-CN" sz="1200" dirty="0" smtClean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sz="1200" baseline="30000" dirty="0" smtClean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r>
                <a:rPr lang="en-US" altLang="zh-CN" sz="1200" dirty="0" smtClean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party platform</a:t>
              </a:r>
              <a:endParaRPr lang="zh-CN" altLang="en-US" sz="12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728060" y="1629594"/>
            <a:ext cx="1454511" cy="919017"/>
            <a:chOff x="5592800" y="1657019"/>
            <a:chExt cx="1454511" cy="919017"/>
          </a:xfrm>
        </p:grpSpPr>
        <p:grpSp>
          <p:nvGrpSpPr>
            <p:cNvPr id="66" name="组合 12"/>
            <p:cNvGrpSpPr/>
            <p:nvPr/>
          </p:nvGrpSpPr>
          <p:grpSpPr>
            <a:xfrm>
              <a:off x="6081756" y="1657019"/>
              <a:ext cx="593454" cy="566085"/>
              <a:chOff x="6509472" y="4938541"/>
              <a:chExt cx="720000" cy="720000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6509472" y="4938541"/>
                <a:ext cx="720000" cy="720000"/>
              </a:xfrm>
              <a:prstGeom prst="round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60120"/>
                <a:endParaRPr lang="zh-CN" altLang="en-US"/>
              </a:p>
            </p:txBody>
          </p:sp>
          <p:sp>
            <p:nvSpPr>
              <p:cNvPr id="68" name="圆角矩形 67"/>
              <p:cNvSpPr/>
              <p:nvPr/>
            </p:nvSpPr>
            <p:spPr>
              <a:xfrm>
                <a:off x="6511966" y="4942042"/>
                <a:ext cx="479267" cy="430405"/>
              </a:xfrm>
              <a:custGeom>
                <a:avLst/>
                <a:gdLst/>
                <a:ahLst/>
                <a:cxnLst/>
                <a:rect l="l" t="t" r="r" b="b"/>
                <a:pathLst>
                  <a:path w="527252" h="473498">
                    <a:moveTo>
                      <a:pt x="132017" y="0"/>
                    </a:moveTo>
                    <a:lnTo>
                      <a:pt x="527252" y="0"/>
                    </a:lnTo>
                    <a:cubicBezTo>
                      <a:pt x="264211" y="39031"/>
                      <a:pt x="54755" y="229220"/>
                      <a:pt x="0" y="473498"/>
                    </a:cubicBezTo>
                    <a:lnTo>
                      <a:pt x="0" y="132017"/>
                    </a:lnTo>
                    <a:cubicBezTo>
                      <a:pt x="0" y="59106"/>
                      <a:pt x="59106" y="0"/>
                      <a:pt x="132017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60120"/>
                <a:endParaRPr lang="zh-CN" altLang="en-US"/>
              </a:p>
            </p:txBody>
          </p:sp>
          <p:sp>
            <p:nvSpPr>
              <p:cNvPr id="69" name="Freeform 16"/>
              <p:cNvSpPr>
                <a:spLocks noEditPoints="1" noChangeArrowheads="1"/>
              </p:cNvSpPr>
              <p:nvPr/>
            </p:nvSpPr>
            <p:spPr bwMode="auto">
              <a:xfrm>
                <a:off x="6609732" y="5038133"/>
                <a:ext cx="524467" cy="527819"/>
              </a:xfrm>
              <a:custGeom>
                <a:avLst/>
                <a:gdLst>
                  <a:gd name="T0" fmla="*/ 84 w 143"/>
                  <a:gd name="T1" fmla="*/ 45 h 144"/>
                  <a:gd name="T2" fmla="*/ 70 w 143"/>
                  <a:gd name="T3" fmla="*/ 47 h 144"/>
                  <a:gd name="T4" fmla="*/ 75 w 143"/>
                  <a:gd name="T5" fmla="*/ 64 h 144"/>
                  <a:gd name="T6" fmla="*/ 105 w 143"/>
                  <a:gd name="T7" fmla="*/ 18 h 144"/>
                  <a:gd name="T8" fmla="*/ 125 w 143"/>
                  <a:gd name="T9" fmla="*/ 19 h 144"/>
                  <a:gd name="T10" fmla="*/ 125 w 143"/>
                  <a:gd name="T11" fmla="*/ 39 h 144"/>
                  <a:gd name="T12" fmla="*/ 80 w 143"/>
                  <a:gd name="T13" fmla="*/ 68 h 144"/>
                  <a:gd name="T14" fmla="*/ 96 w 143"/>
                  <a:gd name="T15" fmla="*/ 74 h 144"/>
                  <a:gd name="T16" fmla="*/ 99 w 143"/>
                  <a:gd name="T17" fmla="*/ 59 h 144"/>
                  <a:gd name="T18" fmla="*/ 117 w 143"/>
                  <a:gd name="T19" fmla="*/ 74 h 144"/>
                  <a:gd name="T20" fmla="*/ 114 w 143"/>
                  <a:gd name="T21" fmla="*/ 44 h 144"/>
                  <a:gd name="T22" fmla="*/ 124 w 143"/>
                  <a:gd name="T23" fmla="*/ 74 h 144"/>
                  <a:gd name="T24" fmla="*/ 133 w 143"/>
                  <a:gd name="T25" fmla="*/ 81 h 144"/>
                  <a:gd name="T26" fmla="*/ 70 w 143"/>
                  <a:gd name="T27" fmla="*/ 135 h 144"/>
                  <a:gd name="T28" fmla="*/ 63 w 143"/>
                  <a:gd name="T29" fmla="*/ 144 h 144"/>
                  <a:gd name="T30" fmla="*/ 9 w 143"/>
                  <a:gd name="T31" fmla="*/ 81 h 144"/>
                  <a:gd name="T32" fmla="*/ 0 w 143"/>
                  <a:gd name="T33" fmla="*/ 74 h 144"/>
                  <a:gd name="T34" fmla="*/ 63 w 143"/>
                  <a:gd name="T35" fmla="*/ 20 h 144"/>
                  <a:gd name="T36" fmla="*/ 70 w 143"/>
                  <a:gd name="T37" fmla="*/ 10 h 144"/>
                  <a:gd name="T38" fmla="*/ 99 w 143"/>
                  <a:gd name="T39" fmla="*/ 30 h 144"/>
                  <a:gd name="T40" fmla="*/ 94 w 143"/>
                  <a:gd name="T41" fmla="*/ 35 h 144"/>
                  <a:gd name="T42" fmla="*/ 70 w 143"/>
                  <a:gd name="T43" fmla="*/ 40 h 144"/>
                  <a:gd name="T44" fmla="*/ 70 w 143"/>
                  <a:gd name="T45" fmla="*/ 93 h 144"/>
                  <a:gd name="T46" fmla="*/ 96 w 143"/>
                  <a:gd name="T47" fmla="*/ 81 h 144"/>
                  <a:gd name="T48" fmla="*/ 63 w 143"/>
                  <a:gd name="T49" fmla="*/ 93 h 144"/>
                  <a:gd name="T50" fmla="*/ 37 w 143"/>
                  <a:gd name="T51" fmla="*/ 81 h 144"/>
                  <a:gd name="T52" fmla="*/ 63 w 143"/>
                  <a:gd name="T53" fmla="*/ 93 h 144"/>
                  <a:gd name="T54" fmla="*/ 63 w 143"/>
                  <a:gd name="T55" fmla="*/ 61 h 144"/>
                  <a:gd name="T56" fmla="*/ 37 w 143"/>
                  <a:gd name="T57" fmla="*/ 74 h 144"/>
                  <a:gd name="T58" fmla="*/ 63 w 143"/>
                  <a:gd name="T59" fmla="*/ 27 h 144"/>
                  <a:gd name="T60" fmla="*/ 30 w 143"/>
                  <a:gd name="T61" fmla="*/ 74 h 144"/>
                  <a:gd name="T62" fmla="*/ 63 w 143"/>
                  <a:gd name="T63" fmla="*/ 27 h 144"/>
                  <a:gd name="T64" fmla="*/ 63 w 143"/>
                  <a:gd name="T65" fmla="*/ 114 h 144"/>
                  <a:gd name="T66" fmla="*/ 16 w 143"/>
                  <a:gd name="T67" fmla="*/ 81 h 144"/>
                  <a:gd name="T68" fmla="*/ 70 w 143"/>
                  <a:gd name="T69" fmla="*/ 114 h 144"/>
                  <a:gd name="T70" fmla="*/ 117 w 143"/>
                  <a:gd name="T71" fmla="*/ 81 h 144"/>
                  <a:gd name="T72" fmla="*/ 70 w 143"/>
                  <a:gd name="T73" fmla="*/ 114 h 1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43"/>
                  <a:gd name="T112" fmla="*/ 0 h 144"/>
                  <a:gd name="T113" fmla="*/ 143 w 143"/>
                  <a:gd name="T114" fmla="*/ 144 h 1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43" h="144">
                    <a:moveTo>
                      <a:pt x="70" y="40"/>
                    </a:moveTo>
                    <a:cubicBezTo>
                      <a:pt x="75" y="41"/>
                      <a:pt x="80" y="42"/>
                      <a:pt x="84" y="45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6" y="49"/>
                      <a:pt x="73" y="48"/>
                      <a:pt x="70" y="47"/>
                    </a:cubicBezTo>
                    <a:cubicBezTo>
                      <a:pt x="70" y="61"/>
                      <a:pt x="70" y="61"/>
                      <a:pt x="70" y="61"/>
                    </a:cubicBezTo>
                    <a:cubicBezTo>
                      <a:pt x="72" y="62"/>
                      <a:pt x="74" y="63"/>
                      <a:pt x="75" y="64"/>
                    </a:cubicBezTo>
                    <a:cubicBezTo>
                      <a:pt x="106" y="32"/>
                      <a:pt x="106" y="32"/>
                      <a:pt x="106" y="32"/>
                    </a:cubicBezTo>
                    <a:cubicBezTo>
                      <a:pt x="105" y="18"/>
                      <a:pt x="105" y="18"/>
                      <a:pt x="105" y="18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43" y="21"/>
                      <a:pt x="143" y="21"/>
                      <a:pt x="143" y="21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1" y="70"/>
                      <a:pt x="82" y="72"/>
                      <a:pt x="82" y="74"/>
                    </a:cubicBezTo>
                    <a:cubicBezTo>
                      <a:pt x="96" y="74"/>
                      <a:pt x="96" y="74"/>
                      <a:pt x="96" y="74"/>
                    </a:cubicBezTo>
                    <a:cubicBezTo>
                      <a:pt x="96" y="70"/>
                      <a:pt x="95" y="67"/>
                      <a:pt x="94" y="65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101" y="64"/>
                      <a:pt x="103" y="69"/>
                      <a:pt x="103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6" y="65"/>
                      <a:pt x="114" y="56"/>
                      <a:pt x="109" y="49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45"/>
                      <a:pt x="114" y="45"/>
                      <a:pt x="114" y="45"/>
                    </a:cubicBezTo>
                    <a:cubicBezTo>
                      <a:pt x="120" y="53"/>
                      <a:pt x="123" y="63"/>
                      <a:pt x="124" y="74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81"/>
                      <a:pt x="133" y="81"/>
                      <a:pt x="133" y="81"/>
                    </a:cubicBezTo>
                    <a:cubicBezTo>
                      <a:pt x="124" y="81"/>
                      <a:pt x="124" y="81"/>
                      <a:pt x="124" y="81"/>
                    </a:cubicBezTo>
                    <a:cubicBezTo>
                      <a:pt x="122" y="110"/>
                      <a:pt x="99" y="133"/>
                      <a:pt x="70" y="135"/>
                    </a:cubicBezTo>
                    <a:cubicBezTo>
                      <a:pt x="70" y="144"/>
                      <a:pt x="70" y="144"/>
                      <a:pt x="70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35"/>
                      <a:pt x="63" y="135"/>
                      <a:pt x="63" y="135"/>
                    </a:cubicBezTo>
                    <a:cubicBezTo>
                      <a:pt x="34" y="133"/>
                      <a:pt x="11" y="110"/>
                      <a:pt x="9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11" y="45"/>
                      <a:pt x="34" y="21"/>
                      <a:pt x="63" y="2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81" y="20"/>
                      <a:pt x="91" y="24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87" y="30"/>
                      <a:pt x="79" y="27"/>
                      <a:pt x="70" y="27"/>
                    </a:cubicBezTo>
                    <a:cubicBezTo>
                      <a:pt x="70" y="40"/>
                      <a:pt x="70" y="40"/>
                      <a:pt x="70" y="40"/>
                    </a:cubicBezTo>
                    <a:close/>
                    <a:moveTo>
                      <a:pt x="82" y="81"/>
                    </a:moveTo>
                    <a:cubicBezTo>
                      <a:pt x="81" y="87"/>
                      <a:pt x="76" y="92"/>
                      <a:pt x="70" y="93"/>
                    </a:cubicBezTo>
                    <a:cubicBezTo>
                      <a:pt x="70" y="107"/>
                      <a:pt x="70" y="107"/>
                      <a:pt x="70" y="107"/>
                    </a:cubicBezTo>
                    <a:cubicBezTo>
                      <a:pt x="84" y="105"/>
                      <a:pt x="95" y="94"/>
                      <a:pt x="96" y="81"/>
                    </a:cubicBezTo>
                    <a:cubicBezTo>
                      <a:pt x="82" y="81"/>
                      <a:pt x="82" y="81"/>
                      <a:pt x="82" y="81"/>
                    </a:cubicBezTo>
                    <a:close/>
                    <a:moveTo>
                      <a:pt x="63" y="93"/>
                    </a:moveTo>
                    <a:cubicBezTo>
                      <a:pt x="57" y="92"/>
                      <a:pt x="52" y="87"/>
                      <a:pt x="51" y="81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8" y="94"/>
                      <a:pt x="49" y="105"/>
                      <a:pt x="63" y="107"/>
                    </a:cubicBezTo>
                    <a:cubicBezTo>
                      <a:pt x="63" y="93"/>
                      <a:pt x="63" y="93"/>
                      <a:pt x="63" y="93"/>
                    </a:cubicBezTo>
                    <a:close/>
                    <a:moveTo>
                      <a:pt x="51" y="74"/>
                    </a:moveTo>
                    <a:cubicBezTo>
                      <a:pt x="52" y="68"/>
                      <a:pt x="57" y="63"/>
                      <a:pt x="63" y="61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49" y="49"/>
                      <a:pt x="38" y="60"/>
                      <a:pt x="37" y="74"/>
                    </a:cubicBezTo>
                    <a:cubicBezTo>
                      <a:pt x="51" y="74"/>
                      <a:pt x="51" y="74"/>
                      <a:pt x="51" y="74"/>
                    </a:cubicBezTo>
                    <a:close/>
                    <a:moveTo>
                      <a:pt x="63" y="27"/>
                    </a:moveTo>
                    <a:cubicBezTo>
                      <a:pt x="38" y="28"/>
                      <a:pt x="18" y="49"/>
                      <a:pt x="16" y="74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1" y="56"/>
                      <a:pt x="45" y="42"/>
                      <a:pt x="63" y="40"/>
                    </a:cubicBezTo>
                    <a:cubicBezTo>
                      <a:pt x="63" y="27"/>
                      <a:pt x="63" y="27"/>
                      <a:pt x="63" y="27"/>
                    </a:cubicBezTo>
                    <a:close/>
                    <a:moveTo>
                      <a:pt x="63" y="128"/>
                    </a:moveTo>
                    <a:cubicBezTo>
                      <a:pt x="63" y="114"/>
                      <a:pt x="63" y="114"/>
                      <a:pt x="63" y="114"/>
                    </a:cubicBezTo>
                    <a:cubicBezTo>
                      <a:pt x="45" y="112"/>
                      <a:pt x="31" y="98"/>
                      <a:pt x="30" y="81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8" y="106"/>
                      <a:pt x="38" y="126"/>
                      <a:pt x="63" y="128"/>
                    </a:cubicBezTo>
                    <a:close/>
                    <a:moveTo>
                      <a:pt x="70" y="114"/>
                    </a:moveTo>
                    <a:cubicBezTo>
                      <a:pt x="70" y="128"/>
                      <a:pt x="70" y="128"/>
                      <a:pt x="70" y="128"/>
                    </a:cubicBezTo>
                    <a:cubicBezTo>
                      <a:pt x="95" y="126"/>
                      <a:pt x="115" y="106"/>
                      <a:pt x="117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2" y="98"/>
                      <a:pt x="88" y="112"/>
                      <a:pt x="70" y="11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mpd="sng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</p:grpSp>
        <p:sp>
          <p:nvSpPr>
            <p:cNvPr id="103" name="TextBox 63">
              <a:extLst>
                <a:ext uri="{FF2B5EF4-FFF2-40B4-BE49-F238E27FC236}">
                  <a16:creationId xmlns="" xmlns:a16="http://schemas.microsoft.com/office/drawing/2014/main" id="{61A3BE3E-730B-4131-939E-EB9A39AF8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2800" y="2299037"/>
              <a:ext cx="145451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 of </a:t>
              </a:r>
              <a:r>
                <a:rPr lang="en-US" altLang="zh-CN" sz="1200" dirty="0" err="1" smtClean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iSolarCloud</a:t>
              </a:r>
              <a:endParaRPr lang="zh-CN" altLang="en-US" sz="12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013620" y="1637677"/>
            <a:ext cx="1245951" cy="971874"/>
            <a:chOff x="4676788" y="1629594"/>
            <a:chExt cx="1245951" cy="971874"/>
          </a:xfrm>
        </p:grpSpPr>
        <p:sp>
          <p:nvSpPr>
            <p:cNvPr id="93" name="TextBox 63">
              <a:extLst>
                <a:ext uri="{FF2B5EF4-FFF2-40B4-BE49-F238E27FC236}">
                  <a16:creationId xmlns="" xmlns:a16="http://schemas.microsoft.com/office/drawing/2014/main" id="{61A3BE3E-730B-4131-939E-EB9A39AF8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6788" y="2324469"/>
              <a:ext cx="12459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iSolarCloud</a:t>
              </a:r>
              <a:endParaRPr lang="zh-CN" altLang="en-US" sz="12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688945" y="1629594"/>
              <a:ext cx="1065728" cy="721135"/>
              <a:chOff x="4762632" y="1485578"/>
              <a:chExt cx="1065728" cy="721135"/>
            </a:xfrm>
          </p:grpSpPr>
          <p:pic>
            <p:nvPicPr>
              <p:cNvPr id="95" name="图片 94">
                <a:extLst>
                  <a:ext uri="{FF2B5EF4-FFF2-40B4-BE49-F238E27FC236}">
                    <a16:creationId xmlns="" xmlns:a16="http://schemas.microsoft.com/office/drawing/2014/main" id="{5027A371-AF65-4DD8-9894-F2E6DB300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8720" y="1485578"/>
                <a:ext cx="919640" cy="720000"/>
              </a:xfrm>
              <a:prstGeom prst="rect">
                <a:avLst/>
              </a:prstGeom>
            </p:spPr>
          </p:pic>
          <p:pic>
            <p:nvPicPr>
              <p:cNvPr id="96" name="图片 95">
                <a:extLst>
                  <a:ext uri="{FF2B5EF4-FFF2-40B4-BE49-F238E27FC236}">
                    <a16:creationId xmlns="" xmlns:a16="http://schemas.microsoft.com/office/drawing/2014/main" id="{A8F30A3B-CFA5-4124-9397-9B5167FD1B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2632" y="1774713"/>
                <a:ext cx="282432" cy="432000"/>
              </a:xfrm>
              <a:prstGeom prst="rect">
                <a:avLst/>
              </a:prstGeom>
            </p:spPr>
          </p:pic>
        </p:grpSp>
      </p:grpSp>
      <p:grpSp>
        <p:nvGrpSpPr>
          <p:cNvPr id="10" name="组合 9"/>
          <p:cNvGrpSpPr/>
          <p:nvPr/>
        </p:nvGrpSpPr>
        <p:grpSpPr>
          <a:xfrm>
            <a:off x="3884339" y="3778812"/>
            <a:ext cx="1467129" cy="947126"/>
            <a:chOff x="3758058" y="3414032"/>
            <a:chExt cx="1467129" cy="947126"/>
          </a:xfrm>
        </p:grpSpPr>
        <p:pic>
          <p:nvPicPr>
            <p:cNvPr id="89" name="图片 88">
              <a:extLst>
                <a:ext uri="{FF2B5EF4-FFF2-40B4-BE49-F238E27FC236}">
                  <a16:creationId xmlns="" xmlns:a16="http://schemas.microsoft.com/office/drawing/2014/main" id="{7C6FAB47-5D9B-48FA-802C-C57666ACD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20442" y="3414032"/>
              <a:ext cx="722987" cy="717284"/>
            </a:xfrm>
            <a:prstGeom prst="rect">
              <a:avLst/>
            </a:prstGeom>
          </p:spPr>
        </p:pic>
        <p:sp>
          <p:nvSpPr>
            <p:cNvPr id="90" name="TextBox 63">
              <a:extLst>
                <a:ext uri="{FF2B5EF4-FFF2-40B4-BE49-F238E27FC236}">
                  <a16:creationId xmlns="" xmlns:a16="http://schemas.microsoft.com/office/drawing/2014/main" id="{28952A27-080D-48A9-9B6C-3143CEE4F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8058" y="4084159"/>
              <a:ext cx="1467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Router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621790" y="4584626"/>
            <a:ext cx="2483546" cy="1725488"/>
            <a:chOff x="3421002" y="4437964"/>
            <a:chExt cx="2483546" cy="1725488"/>
          </a:xfrm>
        </p:grpSpPr>
        <p:grpSp>
          <p:nvGrpSpPr>
            <p:cNvPr id="74" name="组合 73">
              <a:extLst>
                <a:ext uri="{FF2B5EF4-FFF2-40B4-BE49-F238E27FC236}">
                  <a16:creationId xmlns="" xmlns:a16="http://schemas.microsoft.com/office/drawing/2014/main" id="{13039308-01AD-4284-BA3E-EFB55A18FB59}"/>
                </a:ext>
              </a:extLst>
            </p:cNvPr>
            <p:cNvGrpSpPr/>
            <p:nvPr/>
          </p:nvGrpSpPr>
          <p:grpSpPr>
            <a:xfrm>
              <a:off x="3421002" y="4906948"/>
              <a:ext cx="1114816" cy="1256504"/>
              <a:chOff x="4203327" y="4326894"/>
              <a:chExt cx="1114816" cy="1256504"/>
            </a:xfrm>
          </p:grpSpPr>
          <p:pic>
            <p:nvPicPr>
              <p:cNvPr id="75" name="图片 74">
                <a:extLst>
                  <a:ext uri="{FF2B5EF4-FFF2-40B4-BE49-F238E27FC236}">
                    <a16:creationId xmlns="" xmlns:a16="http://schemas.microsoft.com/office/drawing/2014/main" id="{D1CBB7C7-09CD-48AB-B9C4-E0193B5C6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3448" y="4326894"/>
                <a:ext cx="215972" cy="216000"/>
              </a:xfrm>
              <a:prstGeom prst="rect">
                <a:avLst/>
              </a:prstGeom>
            </p:spPr>
          </p:pic>
          <p:sp>
            <p:nvSpPr>
              <p:cNvPr id="76" name="TextBox 63">
                <a:extLst>
                  <a:ext uri="{FF2B5EF4-FFF2-40B4-BE49-F238E27FC236}">
                    <a16:creationId xmlns="" xmlns:a16="http://schemas.microsoft.com/office/drawing/2014/main" id="{20439DF3-19EC-4C04-B6E7-FF3773330B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5943" y="5306399"/>
                <a:ext cx="862200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1085850">
                  <a:defRPr sz="21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 defTabSz="1085850">
                  <a:defRPr sz="21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 defTabSz="1085850">
                  <a:defRPr sz="21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 defTabSz="1085850">
                  <a:defRPr sz="21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 defTabSz="1085850">
                  <a:defRPr sz="21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5pPr>
                <a:lvl6pPr marL="2514600" indent="-228600" defTabSz="1085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6pPr>
                <a:lvl7pPr marL="2971800" indent="-228600" defTabSz="1085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7pPr>
                <a:lvl8pPr marL="3429000" indent="-228600" defTabSz="1085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8pPr>
                <a:lvl9pPr marL="3886200" indent="-228600" defTabSz="1085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rgbClr val="F479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WiFi</a:t>
                </a:r>
              </a:p>
            </p:txBody>
          </p:sp>
          <p:grpSp>
            <p:nvGrpSpPr>
              <p:cNvPr id="77" name="组合 76">
                <a:extLst>
                  <a:ext uri="{FF2B5EF4-FFF2-40B4-BE49-F238E27FC236}">
                    <a16:creationId xmlns="" xmlns:a16="http://schemas.microsoft.com/office/drawing/2014/main" id="{22C85D87-EEEE-48C1-BBF6-5AF093BF8240}"/>
                  </a:ext>
                </a:extLst>
              </p:cNvPr>
              <p:cNvGrpSpPr/>
              <p:nvPr/>
            </p:nvGrpSpPr>
            <p:grpSpPr>
              <a:xfrm>
                <a:off x="4203327" y="4512130"/>
                <a:ext cx="619193" cy="888583"/>
                <a:chOff x="3971740" y="4286121"/>
                <a:chExt cx="619193" cy="888583"/>
              </a:xfrm>
            </p:grpSpPr>
            <p:pic>
              <p:nvPicPr>
                <p:cNvPr id="78" name="Picture 3">
                  <a:extLst>
                    <a:ext uri="{FF2B5EF4-FFF2-40B4-BE49-F238E27FC236}">
                      <a16:creationId xmlns="" xmlns:a16="http://schemas.microsoft.com/office/drawing/2014/main" id="{80803B73-B872-4F9E-A1D2-73A744F9BD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clrChange>
                    <a:clrFrom>
                      <a:srgbClr val="EEF3FA"/>
                    </a:clrFrom>
                    <a:clrTo>
                      <a:srgbClr val="EEF3FA">
                        <a:alpha val="0"/>
                      </a:srgbClr>
                    </a:clrTo>
                  </a:clrChange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4367896" y="5028084"/>
                  <a:ext cx="69289" cy="1466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9" name="图片 78">
                  <a:extLst>
                    <a:ext uri="{FF2B5EF4-FFF2-40B4-BE49-F238E27FC236}">
                      <a16:creationId xmlns="" xmlns:a16="http://schemas.microsoft.com/office/drawing/2014/main" id="{D6CDAB78-0158-4BF2-BFC0-0FE808BF8F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71740" y="4286121"/>
                  <a:ext cx="619193" cy="79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7" name="组合 96">
              <a:extLst>
                <a:ext uri="{FF2B5EF4-FFF2-40B4-BE49-F238E27FC236}">
                  <a16:creationId xmlns="" xmlns:a16="http://schemas.microsoft.com/office/drawing/2014/main" id="{2E66D546-7BF6-458E-98A5-F88651FCAB99}"/>
                </a:ext>
              </a:extLst>
            </p:cNvPr>
            <p:cNvGrpSpPr/>
            <p:nvPr/>
          </p:nvGrpSpPr>
          <p:grpSpPr>
            <a:xfrm>
              <a:off x="4491623" y="4437964"/>
              <a:ext cx="1287094" cy="1561047"/>
              <a:chOff x="4550618" y="3864398"/>
              <a:chExt cx="2199495" cy="1979981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="" xmlns:a16="http://schemas.microsoft.com/office/drawing/2014/main" id="{6FC057B6-E341-48CB-9B7A-A0041B87C6B5}"/>
                  </a:ext>
                </a:extLst>
              </p:cNvPr>
              <p:cNvGrpSpPr/>
              <p:nvPr/>
            </p:nvGrpSpPr>
            <p:grpSpPr>
              <a:xfrm>
                <a:off x="4550618" y="4119596"/>
                <a:ext cx="2199495" cy="1695413"/>
                <a:chOff x="7462245" y="5102405"/>
                <a:chExt cx="972749" cy="344244"/>
              </a:xfrm>
            </p:grpSpPr>
            <p:sp>
              <p:nvSpPr>
                <p:cNvPr id="100" name="圆角矩形 10">
                  <a:extLst>
                    <a:ext uri="{FF2B5EF4-FFF2-40B4-BE49-F238E27FC236}">
                      <a16:creationId xmlns="" xmlns:a16="http://schemas.microsoft.com/office/drawing/2014/main" id="{91BF12B8-403E-4962-B2B2-CE0FAD98178F}"/>
                    </a:ext>
                  </a:extLst>
                </p:cNvPr>
                <p:cNvSpPr/>
                <p:nvPr/>
              </p:nvSpPr>
              <p:spPr>
                <a:xfrm>
                  <a:off x="7529553" y="5103711"/>
                  <a:ext cx="717138" cy="342938"/>
                </a:xfrm>
                <a:prstGeom prst="roundRect">
                  <a:avLst>
                    <a:gd name="adj" fmla="val 4564"/>
                  </a:avLst>
                </a:prstGeom>
                <a:ln w="12700" cap="rnd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1" name="圆角矩形 15">
                  <a:extLst>
                    <a:ext uri="{FF2B5EF4-FFF2-40B4-BE49-F238E27FC236}">
                      <a16:creationId xmlns="" xmlns:a16="http://schemas.microsoft.com/office/drawing/2014/main" id="{FF1F2DAC-C3B5-47B8-A1CB-C7B56A2BEB6B}"/>
                    </a:ext>
                  </a:extLst>
                </p:cNvPr>
                <p:cNvSpPr/>
                <p:nvPr/>
              </p:nvSpPr>
              <p:spPr>
                <a:xfrm>
                  <a:off x="7462245" y="5102405"/>
                  <a:ext cx="972749" cy="16066"/>
                </a:xfrm>
                <a:prstGeom prst="roundRect">
                  <a:avLst/>
                </a:prstGeom>
                <a:solidFill>
                  <a:srgbClr val="FBFAF8"/>
                </a:solidFill>
                <a:ln w="12700" cap="rnd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矩形 98">
                <a:extLst>
                  <a:ext uri="{FF2B5EF4-FFF2-40B4-BE49-F238E27FC236}">
                    <a16:creationId xmlns="" xmlns:a16="http://schemas.microsoft.com/office/drawing/2014/main" id="{22BD84BD-264E-4B91-96B1-255E849FB7B9}"/>
                  </a:ext>
                </a:extLst>
              </p:cNvPr>
              <p:cNvSpPr/>
              <p:nvPr/>
            </p:nvSpPr>
            <p:spPr>
              <a:xfrm>
                <a:off x="5630152" y="3864398"/>
                <a:ext cx="779252" cy="1979981"/>
              </a:xfrm>
              <a:prstGeom prst="rect">
                <a:avLst/>
              </a:prstGeom>
              <a:solidFill>
                <a:srgbClr val="FBF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="" xmlns:a16="http://schemas.microsoft.com/office/drawing/2014/main" id="{99993279-337E-4A07-80AB-364EE669BC4F}"/>
                </a:ext>
              </a:extLst>
            </p:cNvPr>
            <p:cNvGrpSpPr/>
            <p:nvPr/>
          </p:nvGrpSpPr>
          <p:grpSpPr>
            <a:xfrm>
              <a:off x="4826881" y="5090706"/>
              <a:ext cx="1077667" cy="1041137"/>
              <a:chOff x="5770502" y="4542261"/>
              <a:chExt cx="1077667" cy="1041137"/>
            </a:xfrm>
          </p:grpSpPr>
          <p:sp>
            <p:nvSpPr>
              <p:cNvPr id="109" name="TextBox 63">
                <a:extLst>
                  <a:ext uri="{FF2B5EF4-FFF2-40B4-BE49-F238E27FC236}">
                    <a16:creationId xmlns="" xmlns:a16="http://schemas.microsoft.com/office/drawing/2014/main" id="{6FACBDB3-FDC6-4F62-A266-697729A604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61861" y="5306399"/>
                <a:ext cx="686308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1085850">
                  <a:defRPr sz="21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742950" indent="-285750" defTabSz="1085850">
                  <a:defRPr sz="21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 marL="1143000" indent="-228600" defTabSz="1085850">
                  <a:defRPr sz="21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  <a:lvl4pPr marL="1600200" indent="-228600" defTabSz="1085850">
                  <a:defRPr sz="21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4pPr>
                <a:lvl5pPr marL="2057400" indent="-228600" defTabSz="1085850">
                  <a:defRPr sz="21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5pPr>
                <a:lvl6pPr marL="2514600" indent="-228600" defTabSz="1085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6pPr>
                <a:lvl7pPr marL="2971800" indent="-228600" defTabSz="1085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7pPr>
                <a:lvl8pPr marL="3429000" indent="-228600" defTabSz="1085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8pPr>
                <a:lvl9pPr marL="3886200" indent="-228600" defTabSz="108585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10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lvl9pPr>
              </a:lstStyle>
              <a:p>
                <a:pPr algn="ctr"/>
                <a:r>
                  <a:rPr lang="en-US" altLang="zh-CN" sz="1200" dirty="0">
                    <a:solidFill>
                      <a:srgbClr val="F4791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E-Net</a:t>
                </a:r>
                <a:endParaRPr lang="zh-CN" altLang="en-US" sz="1200" dirty="0">
                  <a:solidFill>
                    <a:srgbClr val="F4791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="" xmlns:a16="http://schemas.microsoft.com/office/drawing/2014/main" id="{C9E5A335-1975-46DF-A369-2040EFA70DDB}"/>
                  </a:ext>
                </a:extLst>
              </p:cNvPr>
              <p:cNvGrpSpPr/>
              <p:nvPr/>
            </p:nvGrpSpPr>
            <p:grpSpPr>
              <a:xfrm>
                <a:off x="5770502" y="4542261"/>
                <a:ext cx="619193" cy="884904"/>
                <a:chOff x="4837246" y="4236215"/>
                <a:chExt cx="619193" cy="884904"/>
              </a:xfrm>
            </p:grpSpPr>
            <p:pic>
              <p:nvPicPr>
                <p:cNvPr id="111" name="Picture 4">
                  <a:extLst>
                    <a:ext uri="{FF2B5EF4-FFF2-40B4-BE49-F238E27FC236}">
                      <a16:creationId xmlns="" xmlns:a16="http://schemas.microsoft.com/office/drawing/2014/main" id="{255DB8B9-6442-4E26-91A3-5350D0B5C6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clrChange>
                    <a:clrFrom>
                      <a:srgbClr val="EEF3FA"/>
                    </a:clrFrom>
                    <a:clrTo>
                      <a:srgbClr val="EEF3FA">
                        <a:alpha val="0"/>
                      </a:srgbClr>
                    </a:clrTo>
                  </a:clrChange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5222381" y="4969929"/>
                  <a:ext cx="70187" cy="15119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12" name="图片 111">
                  <a:extLst>
                    <a:ext uri="{FF2B5EF4-FFF2-40B4-BE49-F238E27FC236}">
                      <a16:creationId xmlns="" xmlns:a16="http://schemas.microsoft.com/office/drawing/2014/main" id="{23D146BC-E440-47C5-B489-322FC53D10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37246" y="4236215"/>
                  <a:ext cx="619193" cy="792000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xmlns="" id="{9312C3AA-892A-49E5-88AD-F4B24161A54F}"/>
              </a:ext>
            </a:extLst>
          </p:cNvPr>
          <p:cNvCxnSpPr>
            <a:cxnSpLocks/>
          </p:cNvCxnSpPr>
          <p:nvPr/>
        </p:nvCxnSpPr>
        <p:spPr>
          <a:xfrm>
            <a:off x="5223019" y="1956616"/>
            <a:ext cx="879968" cy="0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xmlns="" id="{9312C3AA-892A-49E5-88AD-F4B24161A54F}"/>
              </a:ext>
            </a:extLst>
          </p:cNvPr>
          <p:cNvCxnSpPr>
            <a:cxnSpLocks/>
          </p:cNvCxnSpPr>
          <p:nvPr/>
        </p:nvCxnSpPr>
        <p:spPr>
          <a:xfrm>
            <a:off x="6971518" y="1956616"/>
            <a:ext cx="2183057" cy="0"/>
          </a:xfrm>
          <a:prstGeom prst="line">
            <a:avLst/>
          </a:prstGeom>
          <a:ln w="19050" cap="rnd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4159243" y="2694684"/>
            <a:ext cx="917989" cy="1095150"/>
            <a:chOff x="5485610" y="2938523"/>
            <a:chExt cx="917989" cy="1095150"/>
          </a:xfrm>
        </p:grpSpPr>
        <p:sp>
          <p:nvSpPr>
            <p:cNvPr id="85" name="TextBox 63">
              <a:extLst>
                <a:ext uri="{FF2B5EF4-FFF2-40B4-BE49-F238E27FC236}">
                  <a16:creationId xmlns="" xmlns:a16="http://schemas.microsoft.com/office/drawing/2014/main" id="{7E91D0F3-D111-412A-9CD3-9586EB096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5610" y="3511390"/>
              <a:ext cx="91798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  <a:endParaRPr lang="zh-CN" altLang="en-US" sz="12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6" name="图片 85">
              <a:extLst>
                <a:ext uri="{FF2B5EF4-FFF2-40B4-BE49-F238E27FC236}">
                  <a16:creationId xmlns="" xmlns:a16="http://schemas.microsoft.com/office/drawing/2014/main" id="{6798C574-EA29-46D3-895F-B87C39AE0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56364" y="3248285"/>
              <a:ext cx="357895" cy="360000"/>
            </a:xfrm>
            <a:prstGeom prst="rect">
              <a:avLst/>
            </a:prstGeom>
          </p:spPr>
        </p:pic>
        <p:cxnSp>
          <p:nvCxnSpPr>
            <p:cNvPr id="87" name="直接连接符 86">
              <a:extLst>
                <a:ext uri="{FF2B5EF4-FFF2-40B4-BE49-F238E27FC236}">
                  <a16:creationId xmlns="" xmlns:a16="http://schemas.microsoft.com/office/drawing/2014/main" id="{2454A7F5-BD72-482C-8A80-EAA93FE307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44604" y="2938523"/>
              <a:ext cx="1" cy="259316"/>
            </a:xfrm>
            <a:prstGeom prst="line">
              <a:avLst/>
            </a:prstGeom>
            <a:ln w="127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="" xmlns:a16="http://schemas.microsoft.com/office/drawing/2014/main" id="{2454A7F5-BD72-482C-8A80-EAA93FE307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42067" y="3774357"/>
              <a:ext cx="1" cy="259316"/>
            </a:xfrm>
            <a:prstGeom prst="line">
              <a:avLst/>
            </a:prstGeom>
            <a:ln w="12700" cap="rnd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矩形 91">
            <a:extLst>
              <a:ext uri="{FF2B5EF4-FFF2-40B4-BE49-F238E27FC236}">
                <a16:creationId xmlns="" xmlns:a16="http://schemas.microsoft.com/office/drawing/2014/main" id="{B1CD8373-279A-413C-BB57-EF93FB5DAF5A}"/>
              </a:ext>
            </a:extLst>
          </p:cNvPr>
          <p:cNvSpPr/>
          <p:nvPr/>
        </p:nvSpPr>
        <p:spPr bwMode="auto">
          <a:xfrm>
            <a:off x="715936" y="3616240"/>
            <a:ext cx="2201706" cy="3196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anchor="ctr"/>
          <a:lstStyle/>
          <a:p>
            <a:pPr algn="ctr" defTabSz="1087120"/>
            <a:r>
              <a:rPr lang="en-US" altLang="zh-CN" dirty="0" smtClean="0">
                <a:solidFill>
                  <a:srgbClr val="595959"/>
                </a:solidFill>
                <a:ea typeface="微软雅黑" panose="020B0503020204020204" pitchFamily="34" charset="-122"/>
              </a:rPr>
              <a:t>Data</a:t>
            </a:r>
          </a:p>
          <a:p>
            <a:pPr algn="ctr" defTabSz="1087120"/>
            <a:r>
              <a:rPr lang="en-US" altLang="zh-CN" dirty="0" smtClean="0">
                <a:solidFill>
                  <a:srgbClr val="595959"/>
                </a:solidFill>
                <a:ea typeface="微软雅黑" panose="020B0503020204020204" pitchFamily="34" charset="-122"/>
              </a:rPr>
              <a:t>Transmission</a:t>
            </a:r>
            <a:endParaRPr lang="en-US" altLang="zh-CN" dirty="0">
              <a:solidFill>
                <a:srgbClr val="595959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="" xmlns:a16="http://schemas.microsoft.com/office/drawing/2014/main" id="{6E26BAF1-1740-4B81-9A52-D500F5810108}"/>
              </a:ext>
            </a:extLst>
          </p:cNvPr>
          <p:cNvCxnSpPr>
            <a:cxnSpLocks/>
          </p:cNvCxnSpPr>
          <p:nvPr/>
        </p:nvCxnSpPr>
        <p:spPr>
          <a:xfrm>
            <a:off x="692759" y="4725938"/>
            <a:ext cx="2238626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92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泪滴形 1"/>
          <p:cNvSpPr/>
          <p:nvPr/>
        </p:nvSpPr>
        <p:spPr>
          <a:xfrm>
            <a:off x="11545888" y="6432550"/>
            <a:ext cx="215900" cy="215900"/>
          </a:xfrm>
          <a:prstGeom prst="teardrop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2" name="灯片编号占位符 7"/>
          <p:cNvSpPr txBox="1">
            <a:spLocks noGrp="1"/>
          </p:cNvSpPr>
          <p:nvPr>
            <p:ph type="sldNum" sz="quarter" idx="4294967295"/>
          </p:nvPr>
        </p:nvSpPr>
        <p:spPr>
          <a:xfrm>
            <a:off x="8950325" y="6357938"/>
            <a:ext cx="2843213" cy="365125"/>
          </a:xfrm>
        </p:spPr>
        <p:txBody>
          <a:bodyPr lIns="91413" tIns="45708" rIns="91413" bIns="45708" anchor="ctr"/>
          <a:lstStyle/>
          <a:p>
            <a:pPr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9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93917" y="642938"/>
            <a:ext cx="78479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4791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API Function List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1120" y="1223356"/>
            <a:ext cx="1460467" cy="52091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693023" y="5131739"/>
            <a:ext cx="1530675" cy="0"/>
          </a:xfrm>
          <a:prstGeom prst="line">
            <a:avLst/>
          </a:prstGeom>
          <a:ln w="19050"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700154" y="3079540"/>
            <a:ext cx="1472329" cy="140258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7120"/>
            <a:r>
              <a:rPr lang="en-US" altLang="zh-CN" dirty="0">
                <a:solidFill>
                  <a:srgbClr val="595959"/>
                </a:solidFill>
                <a:latin typeface="Arial" pitchFamily="34" charset="0"/>
                <a:ea typeface="微软雅黑" panose="020B0503020204020204" pitchFamily="34" charset="-122"/>
              </a:rPr>
              <a:t>API</a:t>
            </a:r>
          </a:p>
          <a:p>
            <a:pPr algn="ctr" defTabSz="1087120"/>
            <a:r>
              <a:rPr lang="en-US" altLang="zh-CN" dirty="0">
                <a:solidFill>
                  <a:srgbClr val="595959"/>
                </a:solidFill>
                <a:latin typeface="Arial" pitchFamily="34" charset="0"/>
                <a:ea typeface="微软雅黑" panose="020B0503020204020204" pitchFamily="34" charset="-122"/>
              </a:rPr>
              <a:t>Function</a:t>
            </a:r>
            <a:endParaRPr lang="zh-CN" altLang="en-US" dirty="0">
              <a:solidFill>
                <a:srgbClr val="595959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014754" y="1229025"/>
            <a:ext cx="1433626" cy="520919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0025650" y="3835959"/>
            <a:ext cx="143362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10015720" y="2537895"/>
            <a:ext cx="1421609" cy="1292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7120"/>
            <a:r>
              <a:rPr lang="en-US" altLang="zh-CN" dirty="0">
                <a:solidFill>
                  <a:srgbClr val="595959"/>
                </a:solidFill>
                <a:latin typeface="Arial" pitchFamily="34" charset="0"/>
                <a:ea typeface="微软雅黑" panose="020B0503020204020204" pitchFamily="34" charset="-122"/>
              </a:rPr>
              <a:t>Plant</a:t>
            </a:r>
            <a:endParaRPr lang="en-US" altLang="zh-CN" dirty="0">
              <a:solidFill>
                <a:srgbClr val="595959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10025650" y="2537895"/>
            <a:ext cx="143362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0015720" y="5137408"/>
            <a:ext cx="143362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10009887" y="3827728"/>
            <a:ext cx="1421609" cy="1292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87120"/>
            <a:r>
              <a:rPr lang="en-US" altLang="zh-CN" dirty="0">
                <a:solidFill>
                  <a:srgbClr val="595959"/>
                </a:solidFill>
                <a:latin typeface="Arial" pitchFamily="34" charset="0"/>
                <a:ea typeface="微软雅黑" panose="020B0503020204020204" pitchFamily="34" charset="-122"/>
              </a:rPr>
              <a:t>Device</a:t>
            </a:r>
            <a:endParaRPr lang="en-US" altLang="zh-CN" dirty="0">
              <a:solidFill>
                <a:srgbClr val="595959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10009887" y="5140252"/>
            <a:ext cx="1437372" cy="128902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7120"/>
            <a:r>
              <a:rPr lang="en-US" altLang="zh-CN" dirty="0">
                <a:solidFill>
                  <a:srgbClr val="595959"/>
                </a:solidFill>
                <a:latin typeface="Arial" pitchFamily="34" charset="0"/>
                <a:ea typeface="微软雅黑" panose="020B0503020204020204" pitchFamily="34" charset="-122"/>
              </a:rPr>
              <a:t>Fault</a:t>
            </a:r>
            <a:endParaRPr lang="en-US" altLang="zh-CN" dirty="0">
              <a:solidFill>
                <a:srgbClr val="595959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13823" y="1229025"/>
            <a:ext cx="7543544" cy="520701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2334940" y="2541548"/>
            <a:ext cx="7486428" cy="0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334940" y="3839000"/>
            <a:ext cx="7471545" cy="0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2349822" y="5137408"/>
            <a:ext cx="7471545" cy="0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2312543" y="1227401"/>
            <a:ext cx="7544824" cy="131049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Obtain User Login Information</a:t>
            </a:r>
            <a:endParaRPr lang="en-US" altLang="zh-CN" sz="1400" dirty="0">
              <a:solidFill>
                <a:srgbClr val="595959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Query Service </a:t>
            </a:r>
            <a:r>
              <a:rPr lang="en-US" altLang="zh-CN" sz="1400" dirty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Access </a:t>
            </a:r>
            <a:r>
              <a:rPr lang="en-US" altLang="zh-CN" sz="1400" dirty="0" smtClean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Status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Query List </a:t>
            </a:r>
            <a:r>
              <a:rPr lang="en-US" altLang="zh-CN" sz="1400" dirty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of Terminal Users(Owners) of the </a:t>
            </a:r>
            <a:r>
              <a:rPr lang="en-US" altLang="zh-CN" sz="1400" dirty="0" smtClean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Installer</a:t>
            </a:r>
            <a:endParaRPr lang="en-US" altLang="zh-CN" sz="1400" dirty="0">
              <a:solidFill>
                <a:srgbClr val="595959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312542" y="2537895"/>
            <a:ext cx="7544825" cy="128983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Query Plant </a:t>
            </a:r>
            <a:r>
              <a:rPr lang="en-US" altLang="zh-CN" sz="1400" dirty="0" smtClean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List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Query Basic Plant </a:t>
            </a:r>
            <a:r>
              <a:rPr lang="en-US" altLang="zh-CN" sz="1400" dirty="0" smtClean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Information</a:t>
            </a:r>
            <a:endParaRPr lang="en-US" altLang="zh-CN" sz="1400" dirty="0">
              <a:solidFill>
                <a:srgbClr val="595959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Query Plant Information Newly Added, Modified, or Deleted in Specified Time Interval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Query the History Power Generation </a:t>
            </a:r>
            <a:r>
              <a:rPr lang="en-US" altLang="zh-CN" sz="1400" dirty="0" smtClean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Status</a:t>
            </a:r>
            <a:endParaRPr lang="en-US" altLang="zh-CN" sz="1400" dirty="0">
              <a:solidFill>
                <a:srgbClr val="595959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319406" y="3846713"/>
            <a:ext cx="7531095" cy="1273689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Query Device Information List of the Power </a:t>
            </a:r>
            <a:r>
              <a:rPr lang="en-US" altLang="zh-CN" sz="1400" dirty="0" smtClean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Station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Obtain Device Information of the User or the </a:t>
            </a:r>
            <a:r>
              <a:rPr lang="en-US" altLang="zh-CN" sz="1400" dirty="0" smtClean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Plant</a:t>
            </a:r>
            <a:endParaRPr lang="en-US" altLang="zh-CN" sz="1400" dirty="0">
              <a:solidFill>
                <a:srgbClr val="595959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Query History Data of the Device Measurement point According to the Measurement Point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Query Real-time Data List of the </a:t>
            </a:r>
            <a:r>
              <a:rPr lang="en-US" altLang="zh-CN" sz="1400" dirty="0" smtClean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Device</a:t>
            </a:r>
          </a:p>
        </p:txBody>
      </p:sp>
      <p:sp>
        <p:nvSpPr>
          <p:cNvPr id="43" name="圆角矩形 42"/>
          <p:cNvSpPr/>
          <p:nvPr/>
        </p:nvSpPr>
        <p:spPr>
          <a:xfrm>
            <a:off x="2312542" y="5136598"/>
            <a:ext cx="7544825" cy="1292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Query the Fault List</a:t>
            </a:r>
          </a:p>
          <a:p>
            <a:pPr marL="228600" indent="-2286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1400" dirty="0">
                <a:solidFill>
                  <a:srgbClr val="59595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Obtain Fault Details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0025650" y="1227401"/>
            <a:ext cx="1421609" cy="131049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87120"/>
            <a:r>
              <a:rPr lang="en-US" altLang="zh-CN" dirty="0">
                <a:solidFill>
                  <a:srgbClr val="595959"/>
                </a:solidFill>
                <a:latin typeface="Arial" pitchFamily="34" charset="0"/>
                <a:ea typeface="微软雅黑" panose="020B0503020204020204" pitchFamily="34" charset="-122"/>
              </a:rPr>
              <a:t>User</a:t>
            </a:r>
            <a:endParaRPr lang="en-US" altLang="zh-CN" dirty="0">
              <a:solidFill>
                <a:srgbClr val="595959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24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/>
          <p:cNvCxnSpPr/>
          <p:nvPr/>
        </p:nvCxnSpPr>
        <p:spPr>
          <a:xfrm flipH="1">
            <a:off x="7734480" y="1275884"/>
            <a:ext cx="9155" cy="48885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泪滴形 21"/>
          <p:cNvSpPr/>
          <p:nvPr/>
        </p:nvSpPr>
        <p:spPr>
          <a:xfrm>
            <a:off x="11541378" y="6432171"/>
            <a:ext cx="215816" cy="215816"/>
          </a:xfrm>
          <a:prstGeom prst="teardrop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034" rtl="0">
              <a:defRPr/>
            </a:pPr>
            <a:endParaRPr lang="zh-CN" altLang="en-US" sz="1799" noProof="1"/>
          </a:p>
        </p:txBody>
      </p:sp>
      <p:sp>
        <p:nvSpPr>
          <p:cNvPr id="23" name="灯片编号占位符 17"/>
          <p:cNvSpPr txBox="1">
            <a:spLocks/>
          </p:cNvSpPr>
          <p:nvPr/>
        </p:nvSpPr>
        <p:spPr>
          <a:xfrm>
            <a:off x="11417918" y="6357589"/>
            <a:ext cx="371013" cy="364982"/>
          </a:xfrm>
        </p:spPr>
        <p:txBody>
          <a:bodyPr lIns="91377" tIns="45690" rIns="91377" bIns="4569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0DB2DC-4C9A-4742-B13C-FB6460FD3503}" type="slidenum">
              <a:rPr lang="zh-CN" altLang="en-US" sz="1200">
                <a:solidFill>
                  <a:srgbClr val="898989"/>
                </a:solidFill>
              </a:rPr>
              <a:pPr algn="r"/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693917" y="642938"/>
            <a:ext cx="78479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4791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API Interaction Process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593948" y="1561823"/>
            <a:ext cx="1336956" cy="967637"/>
            <a:chOff x="9823729" y="1631746"/>
            <a:chExt cx="1336956" cy="967637"/>
          </a:xfrm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xmlns="" id="{AF0C7A94-75AF-4DF4-86EA-16304350D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26470" y="1631746"/>
              <a:ext cx="992489" cy="723108"/>
            </a:xfrm>
            <a:prstGeom prst="rect">
              <a:avLst/>
            </a:prstGeom>
          </p:spPr>
        </p:pic>
        <p:sp>
          <p:nvSpPr>
            <p:cNvPr id="58" name="TextBox 63">
              <a:extLst>
                <a:ext uri="{FF2B5EF4-FFF2-40B4-BE49-F238E27FC236}">
                  <a16:creationId xmlns="" xmlns:a16="http://schemas.microsoft.com/office/drawing/2014/main" id="{61A3BE3E-730B-4131-939E-EB9A39AF8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3729" y="2322384"/>
              <a:ext cx="13369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/>
              <a:r>
                <a:rPr lang="en-US" altLang="zh-CN" sz="1200" dirty="0" smtClean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altLang="zh-CN" sz="1200" baseline="30000" dirty="0" smtClean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r>
                <a:rPr lang="en-US" altLang="zh-CN" sz="1200" dirty="0" smtClean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party platform</a:t>
              </a:r>
              <a:endParaRPr lang="zh-CN" altLang="en-US" sz="12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0171069" y="1557586"/>
            <a:ext cx="1245951" cy="971874"/>
            <a:chOff x="4676788" y="1629594"/>
            <a:chExt cx="1245951" cy="971874"/>
          </a:xfrm>
        </p:grpSpPr>
        <p:sp>
          <p:nvSpPr>
            <p:cNvPr id="60" name="TextBox 63">
              <a:extLst>
                <a:ext uri="{FF2B5EF4-FFF2-40B4-BE49-F238E27FC236}">
                  <a16:creationId xmlns="" xmlns:a16="http://schemas.microsoft.com/office/drawing/2014/main" id="{61A3BE3E-730B-4131-939E-EB9A39AF8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6788" y="2324469"/>
              <a:ext cx="12459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iSolarCloud</a:t>
              </a:r>
              <a:endParaRPr lang="zh-CN" altLang="en-US" sz="12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4688945" y="1629594"/>
              <a:ext cx="1065728" cy="721135"/>
              <a:chOff x="4762632" y="1485578"/>
              <a:chExt cx="1065728" cy="721135"/>
            </a:xfrm>
          </p:grpSpPr>
          <p:pic>
            <p:nvPicPr>
              <p:cNvPr id="62" name="图片 61">
                <a:extLst>
                  <a:ext uri="{FF2B5EF4-FFF2-40B4-BE49-F238E27FC236}">
                    <a16:creationId xmlns="" xmlns:a16="http://schemas.microsoft.com/office/drawing/2014/main" id="{5027A371-AF65-4DD8-9894-F2E6DB300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8720" y="1485578"/>
                <a:ext cx="919640" cy="720000"/>
              </a:xfrm>
              <a:prstGeom prst="rect">
                <a:avLst/>
              </a:prstGeom>
            </p:spPr>
          </p:pic>
          <p:pic>
            <p:nvPicPr>
              <p:cNvPr id="63" name="图片 62">
                <a:extLst>
                  <a:ext uri="{FF2B5EF4-FFF2-40B4-BE49-F238E27FC236}">
                    <a16:creationId xmlns="" xmlns:a16="http://schemas.microsoft.com/office/drawing/2014/main" id="{A8F30A3B-CFA5-4124-9397-9B5167FD1B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2632" y="1774713"/>
                <a:ext cx="282432" cy="432000"/>
              </a:xfrm>
              <a:prstGeom prst="rect">
                <a:avLst/>
              </a:prstGeom>
            </p:spPr>
          </p:pic>
        </p:grpSp>
      </p:grpSp>
      <p:sp>
        <p:nvSpPr>
          <p:cNvPr id="104" name="圆角矩形 103"/>
          <p:cNvSpPr/>
          <p:nvPr/>
        </p:nvSpPr>
        <p:spPr>
          <a:xfrm>
            <a:off x="693918" y="5321447"/>
            <a:ext cx="2750446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7120"/>
            <a:r>
              <a:rPr lang="en-US" altLang="zh-CN" sz="1400" dirty="0">
                <a:solidFill>
                  <a:srgbClr val="595959"/>
                </a:solidFill>
                <a:latin typeface="Arial" pitchFamily="34" charset="0"/>
                <a:ea typeface="微软雅黑" panose="020B0503020204020204" pitchFamily="34" charset="-122"/>
              </a:rPr>
              <a:t>Query the desired data according to the information list</a:t>
            </a:r>
            <a:endParaRPr lang="zh-CN" altLang="en-US" sz="1400" dirty="0">
              <a:solidFill>
                <a:srgbClr val="595959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8147938" y="1564275"/>
            <a:ext cx="1454511" cy="918168"/>
            <a:chOff x="5751198" y="1657019"/>
            <a:chExt cx="1454511" cy="918168"/>
          </a:xfrm>
        </p:grpSpPr>
        <p:grpSp>
          <p:nvGrpSpPr>
            <p:cNvPr id="120" name="组合 12"/>
            <p:cNvGrpSpPr/>
            <p:nvPr/>
          </p:nvGrpSpPr>
          <p:grpSpPr>
            <a:xfrm>
              <a:off x="6081756" y="1657019"/>
              <a:ext cx="593454" cy="566085"/>
              <a:chOff x="6509472" y="4938541"/>
              <a:chExt cx="720000" cy="720000"/>
            </a:xfrm>
          </p:grpSpPr>
          <p:sp>
            <p:nvSpPr>
              <p:cNvPr id="122" name="圆角矩形 121"/>
              <p:cNvSpPr/>
              <p:nvPr/>
            </p:nvSpPr>
            <p:spPr>
              <a:xfrm>
                <a:off x="6509472" y="4938541"/>
                <a:ext cx="720000" cy="720000"/>
              </a:xfrm>
              <a:prstGeom prst="round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60120"/>
                <a:endParaRPr lang="zh-CN" altLang="en-US"/>
              </a:p>
            </p:txBody>
          </p:sp>
          <p:sp>
            <p:nvSpPr>
              <p:cNvPr id="123" name="圆角矩形 67"/>
              <p:cNvSpPr/>
              <p:nvPr/>
            </p:nvSpPr>
            <p:spPr>
              <a:xfrm>
                <a:off x="6511966" y="4942042"/>
                <a:ext cx="479267" cy="430405"/>
              </a:xfrm>
              <a:custGeom>
                <a:avLst/>
                <a:gdLst/>
                <a:ahLst/>
                <a:cxnLst/>
                <a:rect l="l" t="t" r="r" b="b"/>
                <a:pathLst>
                  <a:path w="527252" h="473498">
                    <a:moveTo>
                      <a:pt x="132017" y="0"/>
                    </a:moveTo>
                    <a:lnTo>
                      <a:pt x="527252" y="0"/>
                    </a:lnTo>
                    <a:cubicBezTo>
                      <a:pt x="264211" y="39031"/>
                      <a:pt x="54755" y="229220"/>
                      <a:pt x="0" y="473498"/>
                    </a:cubicBezTo>
                    <a:lnTo>
                      <a:pt x="0" y="132017"/>
                    </a:lnTo>
                    <a:cubicBezTo>
                      <a:pt x="0" y="59106"/>
                      <a:pt x="59106" y="0"/>
                      <a:pt x="132017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60120"/>
                <a:endParaRPr lang="zh-CN" altLang="en-US"/>
              </a:p>
            </p:txBody>
          </p:sp>
          <p:sp>
            <p:nvSpPr>
              <p:cNvPr id="124" name="Freeform 16"/>
              <p:cNvSpPr>
                <a:spLocks noEditPoints="1" noChangeArrowheads="1"/>
              </p:cNvSpPr>
              <p:nvPr/>
            </p:nvSpPr>
            <p:spPr bwMode="auto">
              <a:xfrm>
                <a:off x="6609732" y="5038133"/>
                <a:ext cx="524467" cy="527819"/>
              </a:xfrm>
              <a:custGeom>
                <a:avLst/>
                <a:gdLst>
                  <a:gd name="T0" fmla="*/ 84 w 143"/>
                  <a:gd name="T1" fmla="*/ 45 h 144"/>
                  <a:gd name="T2" fmla="*/ 70 w 143"/>
                  <a:gd name="T3" fmla="*/ 47 h 144"/>
                  <a:gd name="T4" fmla="*/ 75 w 143"/>
                  <a:gd name="T5" fmla="*/ 64 h 144"/>
                  <a:gd name="T6" fmla="*/ 105 w 143"/>
                  <a:gd name="T7" fmla="*/ 18 h 144"/>
                  <a:gd name="T8" fmla="*/ 125 w 143"/>
                  <a:gd name="T9" fmla="*/ 19 h 144"/>
                  <a:gd name="T10" fmla="*/ 125 w 143"/>
                  <a:gd name="T11" fmla="*/ 39 h 144"/>
                  <a:gd name="T12" fmla="*/ 80 w 143"/>
                  <a:gd name="T13" fmla="*/ 68 h 144"/>
                  <a:gd name="T14" fmla="*/ 96 w 143"/>
                  <a:gd name="T15" fmla="*/ 74 h 144"/>
                  <a:gd name="T16" fmla="*/ 99 w 143"/>
                  <a:gd name="T17" fmla="*/ 59 h 144"/>
                  <a:gd name="T18" fmla="*/ 117 w 143"/>
                  <a:gd name="T19" fmla="*/ 74 h 144"/>
                  <a:gd name="T20" fmla="*/ 114 w 143"/>
                  <a:gd name="T21" fmla="*/ 44 h 144"/>
                  <a:gd name="T22" fmla="*/ 124 w 143"/>
                  <a:gd name="T23" fmla="*/ 74 h 144"/>
                  <a:gd name="T24" fmla="*/ 133 w 143"/>
                  <a:gd name="T25" fmla="*/ 81 h 144"/>
                  <a:gd name="T26" fmla="*/ 70 w 143"/>
                  <a:gd name="T27" fmla="*/ 135 h 144"/>
                  <a:gd name="T28" fmla="*/ 63 w 143"/>
                  <a:gd name="T29" fmla="*/ 144 h 144"/>
                  <a:gd name="T30" fmla="*/ 9 w 143"/>
                  <a:gd name="T31" fmla="*/ 81 h 144"/>
                  <a:gd name="T32" fmla="*/ 0 w 143"/>
                  <a:gd name="T33" fmla="*/ 74 h 144"/>
                  <a:gd name="T34" fmla="*/ 63 w 143"/>
                  <a:gd name="T35" fmla="*/ 20 h 144"/>
                  <a:gd name="T36" fmla="*/ 70 w 143"/>
                  <a:gd name="T37" fmla="*/ 10 h 144"/>
                  <a:gd name="T38" fmla="*/ 99 w 143"/>
                  <a:gd name="T39" fmla="*/ 30 h 144"/>
                  <a:gd name="T40" fmla="*/ 94 w 143"/>
                  <a:gd name="T41" fmla="*/ 35 h 144"/>
                  <a:gd name="T42" fmla="*/ 70 w 143"/>
                  <a:gd name="T43" fmla="*/ 40 h 144"/>
                  <a:gd name="T44" fmla="*/ 70 w 143"/>
                  <a:gd name="T45" fmla="*/ 93 h 144"/>
                  <a:gd name="T46" fmla="*/ 96 w 143"/>
                  <a:gd name="T47" fmla="*/ 81 h 144"/>
                  <a:gd name="T48" fmla="*/ 63 w 143"/>
                  <a:gd name="T49" fmla="*/ 93 h 144"/>
                  <a:gd name="T50" fmla="*/ 37 w 143"/>
                  <a:gd name="T51" fmla="*/ 81 h 144"/>
                  <a:gd name="T52" fmla="*/ 63 w 143"/>
                  <a:gd name="T53" fmla="*/ 93 h 144"/>
                  <a:gd name="T54" fmla="*/ 63 w 143"/>
                  <a:gd name="T55" fmla="*/ 61 h 144"/>
                  <a:gd name="T56" fmla="*/ 37 w 143"/>
                  <a:gd name="T57" fmla="*/ 74 h 144"/>
                  <a:gd name="T58" fmla="*/ 63 w 143"/>
                  <a:gd name="T59" fmla="*/ 27 h 144"/>
                  <a:gd name="T60" fmla="*/ 30 w 143"/>
                  <a:gd name="T61" fmla="*/ 74 h 144"/>
                  <a:gd name="T62" fmla="*/ 63 w 143"/>
                  <a:gd name="T63" fmla="*/ 27 h 144"/>
                  <a:gd name="T64" fmla="*/ 63 w 143"/>
                  <a:gd name="T65" fmla="*/ 114 h 144"/>
                  <a:gd name="T66" fmla="*/ 16 w 143"/>
                  <a:gd name="T67" fmla="*/ 81 h 144"/>
                  <a:gd name="T68" fmla="*/ 70 w 143"/>
                  <a:gd name="T69" fmla="*/ 114 h 144"/>
                  <a:gd name="T70" fmla="*/ 117 w 143"/>
                  <a:gd name="T71" fmla="*/ 81 h 144"/>
                  <a:gd name="T72" fmla="*/ 70 w 143"/>
                  <a:gd name="T73" fmla="*/ 114 h 14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43"/>
                  <a:gd name="T112" fmla="*/ 0 h 144"/>
                  <a:gd name="T113" fmla="*/ 143 w 143"/>
                  <a:gd name="T114" fmla="*/ 144 h 14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43" h="144">
                    <a:moveTo>
                      <a:pt x="70" y="40"/>
                    </a:moveTo>
                    <a:cubicBezTo>
                      <a:pt x="75" y="41"/>
                      <a:pt x="80" y="42"/>
                      <a:pt x="84" y="45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6" y="49"/>
                      <a:pt x="73" y="48"/>
                      <a:pt x="70" y="47"/>
                    </a:cubicBezTo>
                    <a:cubicBezTo>
                      <a:pt x="70" y="61"/>
                      <a:pt x="70" y="61"/>
                      <a:pt x="70" y="61"/>
                    </a:cubicBezTo>
                    <a:cubicBezTo>
                      <a:pt x="72" y="62"/>
                      <a:pt x="74" y="63"/>
                      <a:pt x="75" y="64"/>
                    </a:cubicBezTo>
                    <a:cubicBezTo>
                      <a:pt x="106" y="32"/>
                      <a:pt x="106" y="32"/>
                      <a:pt x="106" y="32"/>
                    </a:cubicBezTo>
                    <a:cubicBezTo>
                      <a:pt x="105" y="18"/>
                      <a:pt x="105" y="18"/>
                      <a:pt x="105" y="18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43" y="21"/>
                      <a:pt x="143" y="21"/>
                      <a:pt x="143" y="21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11" y="37"/>
                      <a:pt x="111" y="37"/>
                      <a:pt x="111" y="37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1" y="70"/>
                      <a:pt x="82" y="72"/>
                      <a:pt x="82" y="74"/>
                    </a:cubicBezTo>
                    <a:cubicBezTo>
                      <a:pt x="96" y="74"/>
                      <a:pt x="96" y="74"/>
                      <a:pt x="96" y="74"/>
                    </a:cubicBezTo>
                    <a:cubicBezTo>
                      <a:pt x="96" y="70"/>
                      <a:pt x="95" y="67"/>
                      <a:pt x="94" y="65"/>
                    </a:cubicBezTo>
                    <a:cubicBezTo>
                      <a:pt x="99" y="59"/>
                      <a:pt x="99" y="59"/>
                      <a:pt x="99" y="59"/>
                    </a:cubicBezTo>
                    <a:cubicBezTo>
                      <a:pt x="101" y="64"/>
                      <a:pt x="103" y="69"/>
                      <a:pt x="103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6" y="65"/>
                      <a:pt x="114" y="56"/>
                      <a:pt x="109" y="49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4" y="45"/>
                      <a:pt x="114" y="45"/>
                      <a:pt x="114" y="45"/>
                    </a:cubicBezTo>
                    <a:cubicBezTo>
                      <a:pt x="120" y="53"/>
                      <a:pt x="123" y="63"/>
                      <a:pt x="124" y="74"/>
                    </a:cubicBezTo>
                    <a:cubicBezTo>
                      <a:pt x="133" y="74"/>
                      <a:pt x="133" y="74"/>
                      <a:pt x="133" y="74"/>
                    </a:cubicBezTo>
                    <a:cubicBezTo>
                      <a:pt x="133" y="81"/>
                      <a:pt x="133" y="81"/>
                      <a:pt x="133" y="81"/>
                    </a:cubicBezTo>
                    <a:cubicBezTo>
                      <a:pt x="124" y="81"/>
                      <a:pt x="124" y="81"/>
                      <a:pt x="124" y="81"/>
                    </a:cubicBezTo>
                    <a:cubicBezTo>
                      <a:pt x="122" y="110"/>
                      <a:pt x="99" y="133"/>
                      <a:pt x="70" y="135"/>
                    </a:cubicBezTo>
                    <a:cubicBezTo>
                      <a:pt x="70" y="144"/>
                      <a:pt x="70" y="144"/>
                      <a:pt x="70" y="144"/>
                    </a:cubicBezTo>
                    <a:cubicBezTo>
                      <a:pt x="63" y="144"/>
                      <a:pt x="63" y="144"/>
                      <a:pt x="63" y="144"/>
                    </a:cubicBezTo>
                    <a:cubicBezTo>
                      <a:pt x="63" y="135"/>
                      <a:pt x="63" y="135"/>
                      <a:pt x="63" y="135"/>
                    </a:cubicBezTo>
                    <a:cubicBezTo>
                      <a:pt x="34" y="133"/>
                      <a:pt x="11" y="110"/>
                      <a:pt x="9" y="81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11" y="45"/>
                      <a:pt x="34" y="21"/>
                      <a:pt x="63" y="20"/>
                    </a:cubicBezTo>
                    <a:cubicBezTo>
                      <a:pt x="63" y="10"/>
                      <a:pt x="63" y="10"/>
                      <a:pt x="63" y="10"/>
                    </a:cubicBezTo>
                    <a:cubicBezTo>
                      <a:pt x="70" y="10"/>
                      <a:pt x="70" y="10"/>
                      <a:pt x="70" y="1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81" y="20"/>
                      <a:pt x="91" y="24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94" y="35"/>
                      <a:pt x="94" y="35"/>
                      <a:pt x="94" y="35"/>
                    </a:cubicBezTo>
                    <a:cubicBezTo>
                      <a:pt x="87" y="30"/>
                      <a:pt x="79" y="27"/>
                      <a:pt x="70" y="27"/>
                    </a:cubicBezTo>
                    <a:cubicBezTo>
                      <a:pt x="70" y="40"/>
                      <a:pt x="70" y="40"/>
                      <a:pt x="70" y="40"/>
                    </a:cubicBezTo>
                    <a:close/>
                    <a:moveTo>
                      <a:pt x="82" y="81"/>
                    </a:moveTo>
                    <a:cubicBezTo>
                      <a:pt x="81" y="87"/>
                      <a:pt x="76" y="92"/>
                      <a:pt x="70" y="93"/>
                    </a:cubicBezTo>
                    <a:cubicBezTo>
                      <a:pt x="70" y="107"/>
                      <a:pt x="70" y="107"/>
                      <a:pt x="70" y="107"/>
                    </a:cubicBezTo>
                    <a:cubicBezTo>
                      <a:pt x="84" y="105"/>
                      <a:pt x="95" y="94"/>
                      <a:pt x="96" y="81"/>
                    </a:cubicBezTo>
                    <a:cubicBezTo>
                      <a:pt x="82" y="81"/>
                      <a:pt x="82" y="81"/>
                      <a:pt x="82" y="81"/>
                    </a:cubicBezTo>
                    <a:close/>
                    <a:moveTo>
                      <a:pt x="63" y="93"/>
                    </a:moveTo>
                    <a:cubicBezTo>
                      <a:pt x="57" y="92"/>
                      <a:pt x="52" y="87"/>
                      <a:pt x="51" y="81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8" y="94"/>
                      <a:pt x="49" y="105"/>
                      <a:pt x="63" y="107"/>
                    </a:cubicBezTo>
                    <a:cubicBezTo>
                      <a:pt x="63" y="93"/>
                      <a:pt x="63" y="93"/>
                      <a:pt x="63" y="93"/>
                    </a:cubicBezTo>
                    <a:close/>
                    <a:moveTo>
                      <a:pt x="51" y="74"/>
                    </a:moveTo>
                    <a:cubicBezTo>
                      <a:pt x="52" y="68"/>
                      <a:pt x="57" y="63"/>
                      <a:pt x="63" y="61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49" y="49"/>
                      <a:pt x="38" y="60"/>
                      <a:pt x="37" y="74"/>
                    </a:cubicBezTo>
                    <a:cubicBezTo>
                      <a:pt x="51" y="74"/>
                      <a:pt x="51" y="74"/>
                      <a:pt x="51" y="74"/>
                    </a:cubicBezTo>
                    <a:close/>
                    <a:moveTo>
                      <a:pt x="63" y="27"/>
                    </a:moveTo>
                    <a:cubicBezTo>
                      <a:pt x="38" y="28"/>
                      <a:pt x="18" y="49"/>
                      <a:pt x="16" y="74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1" y="56"/>
                      <a:pt x="45" y="42"/>
                      <a:pt x="63" y="40"/>
                    </a:cubicBezTo>
                    <a:cubicBezTo>
                      <a:pt x="63" y="27"/>
                      <a:pt x="63" y="27"/>
                      <a:pt x="63" y="27"/>
                    </a:cubicBezTo>
                    <a:close/>
                    <a:moveTo>
                      <a:pt x="63" y="128"/>
                    </a:moveTo>
                    <a:cubicBezTo>
                      <a:pt x="63" y="114"/>
                      <a:pt x="63" y="114"/>
                      <a:pt x="63" y="114"/>
                    </a:cubicBezTo>
                    <a:cubicBezTo>
                      <a:pt x="45" y="112"/>
                      <a:pt x="31" y="98"/>
                      <a:pt x="30" y="81"/>
                    </a:cubicBezTo>
                    <a:cubicBezTo>
                      <a:pt x="16" y="81"/>
                      <a:pt x="16" y="81"/>
                      <a:pt x="16" y="81"/>
                    </a:cubicBezTo>
                    <a:cubicBezTo>
                      <a:pt x="18" y="106"/>
                      <a:pt x="38" y="126"/>
                      <a:pt x="63" y="128"/>
                    </a:cubicBezTo>
                    <a:close/>
                    <a:moveTo>
                      <a:pt x="70" y="114"/>
                    </a:moveTo>
                    <a:cubicBezTo>
                      <a:pt x="70" y="128"/>
                      <a:pt x="70" y="128"/>
                      <a:pt x="70" y="128"/>
                    </a:cubicBezTo>
                    <a:cubicBezTo>
                      <a:pt x="95" y="126"/>
                      <a:pt x="115" y="106"/>
                      <a:pt x="117" y="81"/>
                    </a:cubicBezTo>
                    <a:cubicBezTo>
                      <a:pt x="103" y="81"/>
                      <a:pt x="103" y="81"/>
                      <a:pt x="103" y="81"/>
                    </a:cubicBezTo>
                    <a:cubicBezTo>
                      <a:pt x="102" y="98"/>
                      <a:pt x="88" y="112"/>
                      <a:pt x="70" y="11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mpd="sng">
                <a:noFill/>
                <a:bevel/>
                <a:headEnd/>
                <a:tailEnd/>
              </a:ln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itchFamily="34" charset="0"/>
                  <a:ea typeface="微软雅黑" pitchFamily="34" charset="-122"/>
                  <a:sym typeface="Calibri" pitchFamily="34" charset="0"/>
                </a:endParaRPr>
              </a:p>
            </p:txBody>
          </p:sp>
        </p:grpSp>
        <p:sp>
          <p:nvSpPr>
            <p:cNvPr id="121" name="TextBox 63">
              <a:extLst>
                <a:ext uri="{FF2B5EF4-FFF2-40B4-BE49-F238E27FC236}">
                  <a16:creationId xmlns="" xmlns:a16="http://schemas.microsoft.com/office/drawing/2014/main" id="{61A3BE3E-730B-4131-939E-EB9A39AF8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198" y="2298188"/>
              <a:ext cx="145451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b">
              <a:spAutoFit/>
            </a:bodyPr>
            <a:lstStyle>
              <a:lvl1pPr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742950" indent="-28575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 marL="11430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3pPr>
              <a:lvl4pPr marL="16002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4pPr>
              <a:lvl5pPr marL="2057400" indent="-228600" defTabSz="1085850"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5pPr>
              <a:lvl6pPr marL="25146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6pPr>
              <a:lvl7pPr marL="29718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7pPr>
              <a:lvl8pPr marL="34290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8pPr>
              <a:lvl9pPr marL="3886200" indent="-228600" defTabSz="1085850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defRPr>
              </a:lvl9pPr>
            </a:lstStyle>
            <a:p>
              <a:pPr algn="ctr"/>
              <a:r>
                <a:rPr lang="en-US" altLang="zh-CN" sz="1200" dirty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 of </a:t>
              </a:r>
              <a:r>
                <a:rPr lang="en-US" altLang="zh-CN" sz="1200" dirty="0" err="1" smtClean="0">
                  <a:solidFill>
                    <a:srgbClr val="5959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iSolarCloud</a:t>
              </a:r>
              <a:endParaRPr lang="zh-CN" altLang="en-US" sz="12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6" name="直接连接符 125"/>
          <p:cNvCxnSpPr/>
          <p:nvPr/>
        </p:nvCxnSpPr>
        <p:spPr>
          <a:xfrm>
            <a:off x="9189065" y="1789301"/>
            <a:ext cx="108012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3697967" y="1275884"/>
            <a:ext cx="9155" cy="48885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3947139" y="3720147"/>
            <a:ext cx="3507919" cy="8255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63">
            <a:extLst>
              <a:ext uri="{FF2B5EF4-FFF2-40B4-BE49-F238E27FC236}">
                <a16:creationId xmlns="" xmlns:a16="http://schemas.microsoft.com/office/drawing/2014/main" id="{61A3BE3E-730B-4131-939E-EB9A39AF89E9}"/>
              </a:ext>
            </a:extLst>
          </p:cNvPr>
          <p:cNvSpPr txBox="1">
            <a:spLocks noChangeArrowheads="1"/>
          </p:cNvSpPr>
          <p:nvPr/>
        </p:nvSpPr>
        <p:spPr bwMode="auto">
          <a:xfrm rot="792678">
            <a:off x="4426259" y="3850030"/>
            <a:ext cx="2596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defTabSz="10858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defTabSz="10858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defTabSz="10858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defTabSz="10858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/>
            <a:r>
              <a:rPr lang="en-US" altLang="zh-CN" sz="1200" dirty="0" smtClean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granted token and </a:t>
            </a:r>
            <a:r>
              <a:rPr lang="en-US" altLang="zh-CN" sz="1200" dirty="0" err="1" smtClean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appkey</a:t>
            </a:r>
            <a:endParaRPr lang="zh-CN" altLang="en-US" sz="12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直接连接符 101"/>
          <p:cNvCxnSpPr/>
          <p:nvPr/>
        </p:nvCxnSpPr>
        <p:spPr>
          <a:xfrm flipV="1">
            <a:off x="3933207" y="4708843"/>
            <a:ext cx="3521851" cy="7751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63">
            <a:extLst>
              <a:ext uri="{FF2B5EF4-FFF2-40B4-BE49-F238E27FC236}">
                <a16:creationId xmlns="" xmlns:a16="http://schemas.microsoft.com/office/drawing/2014/main" id="{61A3BE3E-730B-4131-939E-EB9A39AF89E9}"/>
              </a:ext>
            </a:extLst>
          </p:cNvPr>
          <p:cNvSpPr txBox="1">
            <a:spLocks noChangeArrowheads="1"/>
          </p:cNvSpPr>
          <p:nvPr/>
        </p:nvSpPr>
        <p:spPr bwMode="auto">
          <a:xfrm rot="20852504">
            <a:off x="4365108" y="4796557"/>
            <a:ext cx="2709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defTabSz="10858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defTabSz="10858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defTabSz="10858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defTabSz="10858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/>
            <a:r>
              <a:rPr lang="en-US" altLang="zh-CN" sz="1200" dirty="0" smtClean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the associated information list</a:t>
            </a:r>
            <a:endParaRPr lang="zh-CN" altLang="en-US" sz="12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3522250" y="1397099"/>
            <a:ext cx="399010" cy="399010"/>
          </a:xfrm>
          <a:prstGeom prst="ellipse">
            <a:avLst/>
          </a:prstGeom>
          <a:solidFill>
            <a:srgbClr val="FBFAF8"/>
          </a:solidFill>
          <a:ln w="12700">
            <a:solidFill>
              <a:srgbClr val="F479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7542569" y="2405038"/>
            <a:ext cx="399010" cy="399010"/>
          </a:xfrm>
          <a:prstGeom prst="ellipse">
            <a:avLst/>
          </a:prstGeom>
          <a:solidFill>
            <a:srgbClr val="FBFAF8"/>
          </a:solidFill>
          <a:ln w="12700">
            <a:solidFill>
              <a:srgbClr val="F479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516049" y="3407741"/>
            <a:ext cx="399010" cy="399010"/>
          </a:xfrm>
          <a:prstGeom prst="ellipse">
            <a:avLst/>
          </a:prstGeom>
          <a:solidFill>
            <a:srgbClr val="FBFAF8"/>
          </a:solidFill>
          <a:ln w="12700">
            <a:solidFill>
              <a:srgbClr val="F479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7542569" y="4414205"/>
            <a:ext cx="399010" cy="399010"/>
          </a:xfrm>
          <a:prstGeom prst="ellipse">
            <a:avLst/>
          </a:prstGeom>
          <a:solidFill>
            <a:srgbClr val="FBFAF8"/>
          </a:solidFill>
          <a:ln w="12700">
            <a:solidFill>
              <a:srgbClr val="F479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501331" y="5418383"/>
            <a:ext cx="399010" cy="399010"/>
          </a:xfrm>
          <a:prstGeom prst="ellipse">
            <a:avLst/>
          </a:prstGeom>
          <a:solidFill>
            <a:srgbClr val="FBFAF8"/>
          </a:solidFill>
          <a:ln w="12700">
            <a:solidFill>
              <a:srgbClr val="F479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5" name="直接连接符 64"/>
          <p:cNvCxnSpPr/>
          <p:nvPr/>
        </p:nvCxnSpPr>
        <p:spPr>
          <a:xfrm flipV="1">
            <a:off x="3933207" y="2724968"/>
            <a:ext cx="3521851" cy="77511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3">
            <a:extLst>
              <a:ext uri="{FF2B5EF4-FFF2-40B4-BE49-F238E27FC236}">
                <a16:creationId xmlns="" xmlns:a16="http://schemas.microsoft.com/office/drawing/2014/main" id="{61A3BE3E-730B-4131-939E-EB9A39AF89E9}"/>
              </a:ext>
            </a:extLst>
          </p:cNvPr>
          <p:cNvSpPr txBox="1">
            <a:spLocks noChangeArrowheads="1"/>
          </p:cNvSpPr>
          <p:nvPr/>
        </p:nvSpPr>
        <p:spPr bwMode="auto">
          <a:xfrm rot="20852504">
            <a:off x="4575554" y="2827752"/>
            <a:ext cx="22974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defTabSz="10858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defTabSz="10858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defTabSz="10858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defTabSz="10858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/>
            <a:r>
              <a:rPr lang="en-US" altLang="zh-CN" sz="1200" dirty="0" smtClean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Obtain </a:t>
            </a:r>
            <a:r>
              <a:rPr lang="en-US" altLang="zh-CN" sz="12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granted token</a:t>
            </a:r>
            <a:endParaRPr lang="zh-CN" altLang="en-US" sz="12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3947139" y="1736272"/>
            <a:ext cx="3507919" cy="82559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3">
            <a:extLst>
              <a:ext uri="{FF2B5EF4-FFF2-40B4-BE49-F238E27FC236}">
                <a16:creationId xmlns="" xmlns:a16="http://schemas.microsoft.com/office/drawing/2014/main" id="{61A3BE3E-730B-4131-939E-EB9A39AF89E9}"/>
              </a:ext>
            </a:extLst>
          </p:cNvPr>
          <p:cNvSpPr txBox="1">
            <a:spLocks noChangeArrowheads="1"/>
          </p:cNvSpPr>
          <p:nvPr/>
        </p:nvSpPr>
        <p:spPr bwMode="auto">
          <a:xfrm rot="792678">
            <a:off x="4419296" y="1860160"/>
            <a:ext cx="2596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742950" indent="-285750"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defTabSz="1085850"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defTabSz="10858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6pPr>
            <a:lvl7pPr marL="2971800" indent="-228600" defTabSz="10858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7pPr>
            <a:lvl8pPr marL="3429000" indent="-228600" defTabSz="10858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8pPr>
            <a:lvl9pPr marL="3886200" indent="-228600" defTabSz="10858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9pPr>
          </a:lstStyle>
          <a:p>
            <a:pPr algn="ctr"/>
            <a:r>
              <a:rPr lang="en-US" altLang="zh-CN" sz="12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Login </a:t>
            </a:r>
            <a:r>
              <a:rPr lang="en-US" altLang="zh-CN" sz="1200" dirty="0" smtClean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successfully</a:t>
            </a:r>
            <a:endParaRPr lang="zh-CN" altLang="en-US" sz="120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8089187" y="4361682"/>
            <a:ext cx="2750446" cy="50405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7120"/>
            <a:r>
              <a:rPr lang="en-US" altLang="zh-CN" sz="1400" dirty="0">
                <a:solidFill>
                  <a:srgbClr val="595959"/>
                </a:solidFill>
                <a:latin typeface="Arial" pitchFamily="34" charset="0"/>
                <a:ea typeface="微软雅黑" panose="020B0503020204020204" pitchFamily="34" charset="-122"/>
              </a:rPr>
              <a:t>Function provided by API</a:t>
            </a:r>
            <a:endParaRPr lang="zh-CN" altLang="en-US" sz="1400" dirty="0">
              <a:solidFill>
                <a:srgbClr val="595959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9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泪滴形 1"/>
          <p:cNvSpPr/>
          <p:nvPr/>
        </p:nvSpPr>
        <p:spPr>
          <a:xfrm>
            <a:off x="11545888" y="6432550"/>
            <a:ext cx="215900" cy="215900"/>
          </a:xfrm>
          <a:prstGeom prst="teardrop">
            <a:avLst/>
          </a:prstGeom>
          <a:solidFill>
            <a:schemeClr val="bg1">
              <a:lumMod val="8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2" name="灯片编号占位符 7"/>
          <p:cNvSpPr txBox="1">
            <a:spLocks noGrp="1"/>
          </p:cNvSpPr>
          <p:nvPr>
            <p:ph type="sldNum" sz="quarter" idx="4294967295"/>
          </p:nvPr>
        </p:nvSpPr>
        <p:spPr>
          <a:xfrm>
            <a:off x="8950325" y="6357938"/>
            <a:ext cx="2843213" cy="365125"/>
          </a:xfrm>
        </p:spPr>
        <p:txBody>
          <a:bodyPr lIns="91413" tIns="45708" rIns="91413" bIns="45708" anchor="ctr"/>
          <a:lstStyle/>
          <a:p>
            <a:pPr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</a:rPr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69"/>
          <p:cNvSpPr>
            <a:spLocks noChangeArrowheads="1"/>
          </p:cNvSpPr>
          <p:nvPr/>
        </p:nvSpPr>
        <p:spPr bwMode="auto">
          <a:xfrm>
            <a:off x="0" y="0"/>
            <a:ext cx="1218723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93917" y="642938"/>
            <a:ext cx="78479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F4791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API Communication Protocol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34155" y="1222180"/>
            <a:ext cx="604189" cy="520819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34155" y="3642199"/>
            <a:ext cx="604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87120" rtl="0"/>
            <a:r>
              <a:rPr lang="en-US" altLang="zh-CN" noProof="1">
                <a:solidFill>
                  <a:srgbClr val="595959"/>
                </a:solidFill>
                <a:ea typeface="微软雅黑" panose="020B0503020204020204" pitchFamily="34" charset="-122"/>
                <a:cs typeface="+mn-cs"/>
                <a:sym typeface="+mn-ea"/>
              </a:rPr>
              <a:t>API</a:t>
            </a:r>
            <a:endParaRPr lang="en-US" altLang="zh-CN" noProof="1">
              <a:solidFill>
                <a:srgbClr val="595959"/>
              </a:solidFill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162659" y="1223356"/>
            <a:ext cx="7259552" cy="520701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4182981" y="2963313"/>
            <a:ext cx="7204586" cy="0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4197303" y="4709336"/>
            <a:ext cx="7190264" cy="0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4169465" y="3224049"/>
            <a:ext cx="6892706" cy="1211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971" lvl="0">
              <a:lnSpc>
                <a:spcPct val="130000"/>
              </a:lnSpc>
            </a:pPr>
            <a:r>
              <a:rPr lang="en-US" altLang="zh-CN" sz="1399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Authorized accounts: </a:t>
            </a:r>
            <a:r>
              <a:rPr lang="en-US" altLang="zh-CN" sz="1399" dirty="0" err="1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Xsolar</a:t>
            </a:r>
            <a:r>
              <a:rPr lang="en-US" altLang="zh-CN" sz="1399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(Example)</a:t>
            </a:r>
            <a:endParaRPr lang="en-US" altLang="zh-CN" sz="1399" dirty="0" smtClean="0">
              <a:solidFill>
                <a:prstClr val="black">
                  <a:lumMod val="65000"/>
                  <a:lumOff val="35000"/>
                </a:prstClr>
              </a:solidFill>
              <a:ea typeface="微软雅黑" pitchFamily="34" charset="-122"/>
              <a:cs typeface="Arial" panose="020B0604020202020204" pitchFamily="34" charset="0"/>
            </a:endParaRPr>
          </a:p>
          <a:p>
            <a:pPr marL="71971" lvl="0">
              <a:lnSpc>
                <a:spcPct val="130000"/>
              </a:lnSpc>
            </a:pPr>
            <a:r>
              <a:rPr lang="en-US" altLang="zh-CN" sz="1399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Initial password: </a:t>
            </a:r>
            <a:r>
              <a:rPr lang="en-US" altLang="zh-CN" sz="1399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12345678</a:t>
            </a:r>
          </a:p>
          <a:p>
            <a:pPr marL="71971" lvl="0">
              <a:lnSpc>
                <a:spcPct val="130000"/>
              </a:lnSpc>
            </a:pPr>
            <a:r>
              <a:rPr lang="en-US" altLang="zh-CN" sz="1399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Appkey</a:t>
            </a:r>
            <a:r>
              <a:rPr lang="en-US" altLang="zh-CN" sz="1399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: </a:t>
            </a:r>
            <a:r>
              <a:rPr lang="en-US" altLang="zh-CN" sz="1399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B6E87</a:t>
            </a:r>
            <a:r>
              <a:rPr lang="en-US" altLang="zh-CN" sz="1399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********************</a:t>
            </a:r>
            <a:r>
              <a:rPr lang="en-US" altLang="zh-CN" sz="1399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F67C2</a:t>
            </a:r>
            <a:endParaRPr lang="en-US" altLang="zh-CN" sz="1399" dirty="0">
              <a:solidFill>
                <a:prstClr val="black">
                  <a:lumMod val="65000"/>
                  <a:lumOff val="35000"/>
                </a:prstClr>
              </a:solidFill>
              <a:ea typeface="微软雅黑" pitchFamily="34" charset="-122"/>
              <a:cs typeface="Arial" panose="020B0604020202020204" pitchFamily="34" charset="0"/>
            </a:endParaRPr>
          </a:p>
          <a:p>
            <a:pPr marL="71971" lvl="0">
              <a:lnSpc>
                <a:spcPct val="130000"/>
              </a:lnSpc>
            </a:pPr>
            <a:r>
              <a:rPr lang="en-US" altLang="zh-CN" sz="1399" b="1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Service address:</a:t>
            </a:r>
            <a:r>
              <a:rPr lang="en-US" altLang="zh-CN" sz="1399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1399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anose="020B0604020202020204" pitchFamily="34" charset="0"/>
              </a:rPr>
              <a:t>http://t.isolarcloud.com/sungws/AppService (Test address)</a:t>
            </a:r>
            <a:endParaRPr lang="zh-CN" altLang="en-US" sz="1399" dirty="0">
              <a:solidFill>
                <a:prstClr val="black">
                  <a:lumMod val="65000"/>
                  <a:lumOff val="35000"/>
                </a:prstClr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162659" y="1484367"/>
            <a:ext cx="6863949" cy="1211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971">
              <a:lnSpc>
                <a:spcPct val="130000"/>
              </a:lnSpc>
            </a:pPr>
            <a:r>
              <a:rPr lang="en-US" altLang="zh-CN" sz="1399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anose="020B0604020202020204" pitchFamily="34" charset="0"/>
              </a:rPr>
              <a:t>Transfer protocol: </a:t>
            </a:r>
            <a:r>
              <a:rPr lang="en-US" altLang="zh-CN" sz="1399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anose="020B0604020202020204" pitchFamily="34" charset="0"/>
              </a:rPr>
              <a:t>HTTP protocol.</a:t>
            </a:r>
            <a:endParaRPr lang="en-US" altLang="zh-CN" sz="1399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  <a:cs typeface="Arial" panose="020B0604020202020204" pitchFamily="34" charset="0"/>
            </a:endParaRPr>
          </a:p>
          <a:p>
            <a:pPr marL="71971">
              <a:lnSpc>
                <a:spcPct val="130000"/>
              </a:lnSpc>
            </a:pPr>
            <a:r>
              <a:rPr lang="en-US" altLang="zh-CN" sz="1399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anose="020B0604020202020204" pitchFamily="34" charset="0"/>
              </a:rPr>
              <a:t>Request method: </a:t>
            </a:r>
            <a:r>
              <a:rPr lang="en-US" altLang="zh-CN" sz="1399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anose="020B0604020202020204" pitchFamily="34" charset="0"/>
              </a:rPr>
              <a:t>Post &amp; JSON.</a:t>
            </a:r>
          </a:p>
          <a:p>
            <a:pPr marL="71971">
              <a:lnSpc>
                <a:spcPct val="130000"/>
              </a:lnSpc>
            </a:pPr>
            <a:r>
              <a:rPr lang="en-US" altLang="zh-CN" sz="1399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anose="020B0604020202020204" pitchFamily="34" charset="0"/>
              </a:rPr>
              <a:t>Character </a:t>
            </a:r>
            <a:r>
              <a:rPr lang="en-US" altLang="zh-CN" sz="1399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anose="020B0604020202020204" pitchFamily="34" charset="0"/>
              </a:rPr>
              <a:t>encoding: </a:t>
            </a:r>
            <a:r>
              <a:rPr lang="en-US" altLang="zh-CN" sz="1399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anose="020B0604020202020204" pitchFamily="34" charset="0"/>
              </a:rPr>
              <a:t>UTF-8 encoding.</a:t>
            </a:r>
          </a:p>
          <a:p>
            <a:pPr marL="71971">
              <a:lnSpc>
                <a:spcPct val="130000"/>
              </a:lnSpc>
            </a:pPr>
            <a:r>
              <a:rPr lang="en-US" altLang="zh-CN" sz="1399" b="1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anose="020B0604020202020204" pitchFamily="34" charset="0"/>
              </a:rPr>
              <a:t>Call </a:t>
            </a:r>
            <a:r>
              <a:rPr lang="en-US" altLang="zh-CN" sz="1399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anose="020B0604020202020204" pitchFamily="34" charset="0"/>
              </a:rPr>
              <a:t>address: </a:t>
            </a:r>
            <a:r>
              <a:rPr lang="en-US" altLang="zh-CN" sz="1399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  <a:cs typeface="Arial" panose="020B0604020202020204" pitchFamily="34" charset="0"/>
              </a:rPr>
              <a:t>http://t.isolarcloud.com/sungws/AppService (Test address)</a:t>
            </a:r>
            <a:endParaRPr lang="zh-CN" altLang="en-US" sz="1399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76271" y="4973660"/>
            <a:ext cx="6885900" cy="1211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971">
              <a:lnSpc>
                <a:spcPct val="130000"/>
              </a:lnSpc>
            </a:pPr>
            <a:r>
              <a:rPr lang="en-US" altLang="zh-CN" sz="1399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Token</a:t>
            </a:r>
            <a:r>
              <a:rPr lang="en-US" altLang="zh-CN" sz="1399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——Login </a:t>
            </a:r>
            <a:r>
              <a:rPr lang="en-US" altLang="zh-CN" sz="1399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token</a:t>
            </a:r>
            <a:endParaRPr lang="en-US" altLang="zh-CN" sz="1399" b="1" dirty="0" smtClean="0">
              <a:solidFill>
                <a:prstClr val="black">
                  <a:lumMod val="65000"/>
                  <a:lumOff val="35000"/>
                </a:prstClr>
              </a:solidFill>
              <a:ea typeface="微软雅黑" pitchFamily="34" charset="-122"/>
              <a:cs typeface="Arial" panose="020B0604020202020204" pitchFamily="34" charset="0"/>
            </a:endParaRPr>
          </a:p>
          <a:p>
            <a:pPr marL="71971" lvl="0">
              <a:lnSpc>
                <a:spcPct val="130000"/>
              </a:lnSpc>
            </a:pPr>
            <a:r>
              <a:rPr lang="en-US" altLang="zh-CN" sz="1399" b="1" dirty="0" err="1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Appkey</a:t>
            </a:r>
            <a:r>
              <a:rPr lang="en-US" altLang="zh-CN" sz="1399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——Authorization code</a:t>
            </a:r>
          </a:p>
          <a:p>
            <a:pPr marL="71971" lvl="0">
              <a:lnSpc>
                <a:spcPct val="130000"/>
              </a:lnSpc>
            </a:pPr>
            <a:r>
              <a:rPr lang="en-US" altLang="zh-CN" sz="1399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Service</a:t>
            </a:r>
            <a:r>
              <a:rPr lang="en-US" altLang="zh-CN" sz="1399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——Service name for each interface service entry</a:t>
            </a:r>
          </a:p>
          <a:p>
            <a:pPr marL="71971" lvl="0">
              <a:lnSpc>
                <a:spcPct val="130000"/>
              </a:lnSpc>
            </a:pPr>
            <a:r>
              <a:rPr lang="en-US" altLang="zh-CN" sz="1399" b="1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Lang</a:t>
            </a:r>
            <a:r>
              <a:rPr lang="en-US" altLang="zh-CN" sz="1399" dirty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——</a:t>
            </a:r>
            <a:r>
              <a:rPr lang="en-US" altLang="zh-CN" sz="1399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Language(Chinese:_</a:t>
            </a:r>
            <a:r>
              <a:rPr lang="en-US" altLang="zh-CN" sz="1399" dirty="0" err="1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zh_CN</a:t>
            </a:r>
            <a:r>
              <a:rPr lang="en-US" altLang="zh-CN" sz="1399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, English: _</a:t>
            </a:r>
            <a:r>
              <a:rPr lang="en-US" altLang="zh-CN" sz="1399" dirty="0" err="1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en_US</a:t>
            </a:r>
            <a:r>
              <a:rPr lang="en-US" altLang="zh-CN" sz="1399" dirty="0" smtClean="0">
                <a:solidFill>
                  <a:prstClr val="black">
                    <a:lumMod val="65000"/>
                    <a:lumOff val="35000"/>
                  </a:prstClr>
                </a:solidFill>
                <a:ea typeface="微软雅黑" pitchFamily="34" charset="-122"/>
                <a:cs typeface="Arial" panose="020B0604020202020204" pitchFamily="34" charset="0"/>
              </a:rPr>
              <a:t>)</a:t>
            </a:r>
            <a:endParaRPr lang="en-US" altLang="zh-CN" sz="1399" dirty="0">
              <a:solidFill>
                <a:prstClr val="black">
                  <a:lumMod val="65000"/>
                  <a:lumOff val="35000"/>
                </a:prstClr>
              </a:solidFill>
              <a:ea typeface="微软雅黑" pitchFamily="34" charset="-122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1490913" y="1222180"/>
            <a:ext cx="2524251" cy="174067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87120"/>
            <a:r>
              <a:rPr lang="en-US" altLang="zh-CN" dirty="0">
                <a:solidFill>
                  <a:srgbClr val="595959"/>
                </a:solidFill>
                <a:latin typeface="Arial" pitchFamily="34" charset="0"/>
                <a:ea typeface="微软雅黑" panose="020B0503020204020204" pitchFamily="34" charset="-122"/>
              </a:rPr>
              <a:t>Call rules</a:t>
            </a:r>
            <a:endParaRPr lang="en-US" altLang="zh-CN" dirty="0">
              <a:solidFill>
                <a:srgbClr val="595959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1490913" y="4702812"/>
            <a:ext cx="2531052" cy="173497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7120"/>
            <a:r>
              <a:rPr lang="en-US" altLang="zh-CN" dirty="0">
                <a:solidFill>
                  <a:srgbClr val="595959"/>
                </a:solidFill>
                <a:latin typeface="Arial" pitchFamily="34" charset="0"/>
                <a:ea typeface="微软雅黑" panose="020B0503020204020204" pitchFamily="34" charset="-122"/>
              </a:rPr>
              <a:t>Common</a:t>
            </a:r>
          </a:p>
          <a:p>
            <a:pPr algn="ctr" defTabSz="1087120"/>
            <a:r>
              <a:rPr lang="en-US" altLang="zh-CN" dirty="0">
                <a:solidFill>
                  <a:srgbClr val="595959"/>
                </a:solidFill>
                <a:latin typeface="Arial" pitchFamily="34" charset="0"/>
                <a:ea typeface="微软雅黑" panose="020B0503020204020204" pitchFamily="34" charset="-122"/>
              </a:rPr>
              <a:t>parameters</a:t>
            </a:r>
          </a:p>
        </p:txBody>
      </p:sp>
      <p:sp>
        <p:nvSpPr>
          <p:cNvPr id="89" name="矩形 88"/>
          <p:cNvSpPr/>
          <p:nvPr/>
        </p:nvSpPr>
        <p:spPr>
          <a:xfrm>
            <a:off x="1479038" y="1222898"/>
            <a:ext cx="2545589" cy="520747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1493393" y="2968550"/>
            <a:ext cx="254558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1470770" y="4708878"/>
            <a:ext cx="254558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1470774" y="5131281"/>
            <a:ext cx="2545589" cy="0"/>
          </a:xfrm>
          <a:prstGeom prst="line">
            <a:avLst/>
          </a:prstGeom>
          <a:ln w="19050">
            <a:noFill/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1492818" y="2962855"/>
            <a:ext cx="2522346" cy="174032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7120"/>
            <a:r>
              <a:rPr lang="en-US" altLang="zh-CN" dirty="0">
                <a:solidFill>
                  <a:srgbClr val="595959"/>
                </a:solidFill>
                <a:latin typeface="Arial" pitchFamily="34" charset="0"/>
                <a:ea typeface="微软雅黑" panose="020B0503020204020204" pitchFamily="34" charset="-122"/>
              </a:rPr>
              <a:t>Authorization</a:t>
            </a:r>
          </a:p>
          <a:p>
            <a:pPr algn="ctr" defTabSz="1087120"/>
            <a:r>
              <a:rPr lang="en-US" altLang="zh-CN" dirty="0">
                <a:solidFill>
                  <a:srgbClr val="595959"/>
                </a:solidFill>
                <a:latin typeface="Arial" pitchFamily="34" charset="0"/>
                <a:ea typeface="微软雅黑" panose="020B0503020204020204" pitchFamily="34" charset="-122"/>
              </a:rPr>
              <a:t>information</a:t>
            </a:r>
            <a:endParaRPr lang="zh-CN" altLang="en-US" dirty="0">
              <a:solidFill>
                <a:srgbClr val="595959"/>
              </a:solidFill>
              <a:latin typeface="Arial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3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13751</TotalTime>
  <Words>268</Words>
  <Application>Microsoft Office PowerPoint</Application>
  <PresentationFormat>自定义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sungrow</dc:creator>
  <cp:lastModifiedBy>李发军</cp:lastModifiedBy>
  <cp:revision>4372</cp:revision>
  <dcterms:created xsi:type="dcterms:W3CDTF">2016-08-01T08:35:00Z</dcterms:created>
  <dcterms:modified xsi:type="dcterms:W3CDTF">2019-05-18T01:46:26Z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2052-10.1.0.5603</vt:lpwstr>
  </property>
</Properties>
</file>