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78" r:id="rId3"/>
    <p:sldId id="257" r:id="rId4"/>
    <p:sldId id="279" r:id="rId5"/>
    <p:sldId id="292" r:id="rId6"/>
    <p:sldId id="282" r:id="rId7"/>
    <p:sldId id="281" r:id="rId8"/>
    <p:sldId id="284" r:id="rId9"/>
    <p:sldId id="285" r:id="rId10"/>
    <p:sldId id="290" r:id="rId11"/>
    <p:sldId id="291" r:id="rId12"/>
    <p:sldId id="274" r:id="rId13"/>
    <p:sldId id="288" r:id="rId14"/>
    <p:sldId id="258" r:id="rId15"/>
    <p:sldId id="264" r:id="rId16"/>
    <p:sldId id="269" r:id="rId17"/>
    <p:sldId id="270" r:id="rId18"/>
    <p:sldId id="283" r:id="rId19"/>
    <p:sldId id="275" r:id="rId20"/>
    <p:sldId id="271" r:id="rId21"/>
    <p:sldId id="272" r:id="rId22"/>
    <p:sldId id="273" r:id="rId23"/>
    <p:sldId id="293" r:id="rId24"/>
    <p:sldId id="294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ат Иванов" initials="МИ" lastIdx="1" clrIdx="0">
    <p:extLst>
      <p:ext uri="{19B8F6BF-5375-455C-9EA6-DF929625EA0E}">
        <p15:presenceInfo xmlns:p15="http://schemas.microsoft.com/office/powerpoint/2012/main" userId="9dd4857dfd45a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AFA"/>
    <a:srgbClr val="ECEEFE"/>
    <a:srgbClr val="C8E1F8"/>
    <a:srgbClr val="F4F9FE"/>
    <a:srgbClr val="D2F5FA"/>
    <a:srgbClr val="FBFFFE"/>
    <a:srgbClr val="F3FFFC"/>
    <a:srgbClr val="E5FFF8"/>
    <a:srgbClr val="CDEEFF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9;&#1090;&#1086;&#1080;&#1084;&#1086;&#1089;&#1090;&#1100;%20&#1087;&#1077;&#1095;&#1072;&#1090;&#1080;%20&#1074;%20&#1082;&#1086;&#1087;&#1080;%20&#1094;&#1077;&#1085;&#1090;&#1088;&#1072;&#109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57;&#1090;&#1072;&#1090;&#1080;&#1089;&#1090;&#1080;&#1082;&#1072;%201%20&#1090;&#1086;&#1095;&#1082;&#1080;%20&#1087;&#1077;&#1095;&#1072;&#1090;&#1080;,%203.5%20&#1088;&#1091;&#1073;&#1083;&#1103;,%20&#1074;%20&#1089;&#1088;&#1077;&#1076;&#1085;&#1077;&#1084;%20400%20&#1091;&#1085;&#1080;&#1082;&#1072;&#1083;&#1100;&#1085;&#1099;&#1093;%20&#1082;&#1083;&#1080;&#1077;&#1085;&#1090;&#1086;&#1074;%20&#1074;%20&#1084;&#1077;&#1089;&#1103;&#1094;,%20&#1073;&#1077;&#1079;%20&#1091;&#1095;&#1077;&#1090;&#1072;%20&#1082;&#1086;&#1084;&#1080;&#1089;&#1089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92;&#1080;&#1085;&#1072;&#1085;&#1089;&#1099;\&#1090;&#1086;&#1095;&#1082;&#1072;%20&#1073;&#1077;&#1079;&#1091;&#1073;&#1099;&#1090;&#1086;&#1095;&#1085;&#1086;&#1089;&#1090;&#10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89;&#1090;&#1086;&#1080;&#1084;&#1086;&#1089;&#1090;&#1100;%20&#1087;&#1077;&#1095;&#1072;&#1090;&#1080;%20&#1074;%20&#1082;&#1086;&#1087;&#1080;%20&#1094;&#1077;&#1085;&#1090;&#1088;&#1072;&#1093;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92;&#1080;&#1085;&#1072;&#1085;&#1089;&#1099;\&#1079;&#1072;&#1074;&#1080;&#1089;&#1080;&#1084;&#1086;&#1089;&#1090;&#1100;%20&#1087;&#1088;&#1080;&#1073;&#1099;&#1083;&#1080;%20&#1086;&#1090;%20&#1086;&#1073;&#1098;&#1077;&#1084;&#1086;&#1074;%20&#1087;&#1077;&#1095;&#1072;&#1090;&#108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87;&#1088;&#1077;&#1079;&#1077;&#1085;&#1090;&#1072;&#1094;&#1080;&#1103;%20&#1076;&#1083;&#1103;%20&#1076;&#1077;&#1084;&#1086;%20&#1076;&#1085;&#1103;\&#1077;&#1089;&#1083;&#1080;%20&#1091;&#1089;&#1090;&#1072;&#1085;&#1072;&#1074;&#1083;&#1080;&#1074;&#1072;&#1090;&#1100;%20&#1074;%20&#1082;&#1072;&#1084;&#1087;&#1091;&#1089;&#1077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at\PycharmProjects\learn_web\EasyPrint_MAIN\&#1086;&#1088;&#1075;&#1072;&#1085;&#1080;&#1079;&#1072;&#1094;&#1080;&#1086;&#1085;&#1085;&#1099;&#1077;%20&#1084;&#1086;&#1084;&#1077;&#1085;&#1099;\&#1092;&#1080;&#1085;&#1072;&#1085;&#1089;&#1099;\&#1079;&#1072;&#1074;&#1080;&#1089;&#1080;&#1084;&#1086;&#1089;&#1090;&#1100;%20&#1087;&#1088;&#1080;&#1073;&#1099;&#1083;&#1080;%20&#1086;&#1090;%20&#1086;&#1073;&#1098;&#1077;&#1084;&#1086;&#1074;%20&#1087;&#1077;&#1095;&#1072;&#1090;&#1080;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3200" b="0" i="0" u="none" strike="noStrike" cap="all" normalizeH="0" baseline="0" dirty="0">
                <a:effectLst/>
              </a:rPr>
              <a:t>Стоимость печати в копи-центрах</a:t>
            </a:r>
            <a:endParaRPr lang="ru-RU" sz="32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Ч/Б печать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7EAAF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403-44B7-8AEA-2CAFFB9F36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Копирка</c:v>
                </c:pt>
                <c:pt idx="1">
                  <c:v>КопиМакс</c:v>
                </c:pt>
                <c:pt idx="2">
                  <c:v>МДМПринт</c:v>
                </c:pt>
                <c:pt idx="3">
                  <c:v>МультиФото</c:v>
                </c:pt>
                <c:pt idx="4">
                  <c:v>ФотоКопир</c:v>
                </c:pt>
                <c:pt idx="5">
                  <c:v>Средняя цена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24</c:v>
                </c:pt>
                <c:pt idx="1">
                  <c:v>12</c:v>
                </c:pt>
                <c:pt idx="2">
                  <c:v>19</c:v>
                </c:pt>
                <c:pt idx="3">
                  <c:v>17</c:v>
                </c:pt>
                <c:pt idx="4">
                  <c:v>16</c:v>
                </c:pt>
                <c:pt idx="5">
                  <c:v>17.600000000000001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3-4F72-B82C-248B69B000AF}"/>
            </c:ext>
          </c:extLst>
        </c:ser>
        <c:ser>
          <c:idx val="1"/>
          <c:order val="1"/>
          <c:tx>
            <c:v>Цветная печать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03-44B7-8AEA-2CAFFB9F36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Копирка</c:v>
                </c:pt>
                <c:pt idx="1">
                  <c:v>КопиМакс</c:v>
                </c:pt>
                <c:pt idx="2">
                  <c:v>МДМПринт</c:v>
                </c:pt>
                <c:pt idx="3">
                  <c:v>МультиФото</c:v>
                </c:pt>
                <c:pt idx="4">
                  <c:v>ФотоКопир</c:v>
                </c:pt>
                <c:pt idx="5">
                  <c:v>Средняя цена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67</c:v>
                </c:pt>
                <c:pt idx="1">
                  <c:v>40</c:v>
                </c:pt>
                <c:pt idx="2">
                  <c:v>48</c:v>
                </c:pt>
                <c:pt idx="3">
                  <c:v>45</c:v>
                </c:pt>
                <c:pt idx="4">
                  <c:v>43</c:v>
                </c:pt>
                <c:pt idx="5">
                  <c:v>48.6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3-4F72-B82C-248B69B000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7"/>
        <c:axId val="1072827136"/>
        <c:axId val="1072827552"/>
      </c:barChart>
      <c:catAx>
        <c:axId val="107282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2827552"/>
        <c:crosses val="autoZero"/>
        <c:auto val="1"/>
        <c:lblAlgn val="ctr"/>
        <c:lblOffset val="100"/>
        <c:noMultiLvlLbl val="0"/>
      </c:catAx>
      <c:valAx>
        <c:axId val="107282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7282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3200" dirty="0"/>
              <a:t>Статистика объемов печати за</a:t>
            </a:r>
            <a:r>
              <a:rPr lang="ru-RU" sz="3200" baseline="0" dirty="0"/>
              <a:t> год в студенческом общежитии на 400 человек</a:t>
            </a:r>
            <a:endParaRPr lang="ru-RU" sz="3200" dirty="0"/>
          </a:p>
        </c:rich>
      </c:tx>
      <c:layout>
        <c:manualLayout>
          <c:xMode val="edge"/>
          <c:yMode val="edge"/>
          <c:x val="0.14483609545983345"/>
          <c:y val="1.1943539971203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005595449791199"/>
          <c:y val="0.16336772090611654"/>
          <c:w val="0.8166441553485656"/>
          <c:h val="0.5791414695068258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EAAFA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F5A-4A3B-A0AB-1A728D7F5C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(Table1!$A$3:$A$14,Table1!$A$19)</c:f>
              <c:strCache>
                <c:ptCount val="13"/>
                <c:pt idx="0">
                  <c:v>декабрь</c:v>
                </c:pt>
                <c:pt idx="1">
                  <c:v>ноябрь</c:v>
                </c:pt>
                <c:pt idx="2">
                  <c:v>октябрь</c:v>
                </c:pt>
                <c:pt idx="3">
                  <c:v>сентябрь</c:v>
                </c:pt>
                <c:pt idx="4">
                  <c:v>август</c:v>
                </c:pt>
                <c:pt idx="5">
                  <c:v>июль</c:v>
                </c:pt>
                <c:pt idx="6">
                  <c:v>июнь</c:v>
                </c:pt>
                <c:pt idx="7">
                  <c:v>май</c:v>
                </c:pt>
                <c:pt idx="8">
                  <c:v>апрель</c:v>
                </c:pt>
                <c:pt idx="9">
                  <c:v>март</c:v>
                </c:pt>
                <c:pt idx="10">
                  <c:v>февраль</c:v>
                </c:pt>
                <c:pt idx="11">
                  <c:v>январь</c:v>
                </c:pt>
                <c:pt idx="12">
                  <c:v>Среднее</c:v>
                </c:pt>
              </c:strCache>
            </c:strRef>
          </c:cat>
          <c:val>
            <c:numRef>
              <c:f>(Table1!$E$3:$E$14,Table1!$E$19)</c:f>
              <c:numCache>
                <c:formatCode>General</c:formatCode>
                <c:ptCount val="13"/>
                <c:pt idx="0">
                  <c:v>4165</c:v>
                </c:pt>
                <c:pt idx="1">
                  <c:v>4441</c:v>
                </c:pt>
                <c:pt idx="2">
                  <c:v>4543</c:v>
                </c:pt>
                <c:pt idx="3">
                  <c:v>3789</c:v>
                </c:pt>
                <c:pt idx="4">
                  <c:v>371</c:v>
                </c:pt>
                <c:pt idx="5">
                  <c:v>1447</c:v>
                </c:pt>
                <c:pt idx="6">
                  <c:v>5072</c:v>
                </c:pt>
                <c:pt idx="7">
                  <c:v>3063</c:v>
                </c:pt>
                <c:pt idx="8">
                  <c:v>3318</c:v>
                </c:pt>
                <c:pt idx="9">
                  <c:v>3318</c:v>
                </c:pt>
                <c:pt idx="10">
                  <c:v>2212</c:v>
                </c:pt>
                <c:pt idx="11">
                  <c:v>2089</c:v>
                </c:pt>
                <c:pt idx="12">
                  <c:v>3152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A-4A3B-A0AB-1A728D7F5C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106920304"/>
        <c:axId val="1106921968"/>
      </c:barChart>
      <c:catAx>
        <c:axId val="110692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6921968"/>
        <c:crosses val="autoZero"/>
        <c:auto val="1"/>
        <c:lblAlgn val="ctr"/>
        <c:lblOffset val="100"/>
        <c:noMultiLvlLbl val="0"/>
      </c:catAx>
      <c:valAx>
        <c:axId val="110692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</a:t>
                </a:r>
                <a:r>
                  <a:rPr lang="ru-RU" baseline="0" dirty="0"/>
                  <a:t> страниц в месяц</a:t>
                </a:r>
                <a:endParaRPr lang="ru-RU" dirty="0"/>
              </a:p>
            </c:rich>
          </c:tx>
          <c:layout>
            <c:manualLayout>
              <c:xMode val="edge"/>
              <c:yMode val="edge"/>
              <c:x val="2.6978820177762809E-2"/>
              <c:y val="0.123555921002103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0692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37270341207351"/>
          <c:y val="3.2407407407407406E-2"/>
          <c:w val="0.81862729658792655"/>
          <c:h val="0.743503207932341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EAAFA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98-4808-B921-E947088DD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10</c:v>
                </c:pt>
                <c:pt idx="6">
                  <c:v>15</c:v>
                </c:pt>
                <c:pt idx="7">
                  <c:v>20</c:v>
                </c:pt>
              </c:numCache>
              <c:extLst/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4565</c:v>
                </c:pt>
                <c:pt idx="1">
                  <c:v>2244</c:v>
                </c:pt>
                <c:pt idx="2">
                  <c:v>1488</c:v>
                </c:pt>
                <c:pt idx="3">
                  <c:v>1113</c:v>
                </c:pt>
                <c:pt idx="4">
                  <c:v>889</c:v>
                </c:pt>
                <c:pt idx="5">
                  <c:v>554</c:v>
                </c:pt>
                <c:pt idx="6">
                  <c:v>328</c:v>
                </c:pt>
                <c:pt idx="7">
                  <c:v>246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198-4808-B921-E947088DD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44279184"/>
        <c:axId val="444275440"/>
      </c:barChart>
      <c:catAx>
        <c:axId val="44427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Цена за страницу</a:t>
                </a:r>
              </a:p>
            </c:rich>
          </c:tx>
          <c:layout>
            <c:manualLayout>
              <c:xMode val="edge"/>
              <c:yMode val="edge"/>
              <c:x val="0.45532169778222459"/>
              <c:y val="0.92462096234737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75440"/>
        <c:crosses val="autoZero"/>
        <c:auto val="1"/>
        <c:lblAlgn val="ctr"/>
        <c:lblOffset val="100"/>
        <c:noMultiLvlLbl val="0"/>
      </c:catAx>
      <c:valAx>
        <c:axId val="44427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страниц в месяц</a:t>
                </a:r>
              </a:p>
            </c:rich>
          </c:tx>
          <c:layout>
            <c:manualLayout>
              <c:xMode val="edge"/>
              <c:yMode val="edge"/>
              <c:x val="2.9692807147440759E-2"/>
              <c:y val="6.64728013571674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2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cap="none" spc="5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ru-RU" sz="2800" dirty="0"/>
              <a:t>Черно-белая печать</a:t>
            </a:r>
            <a:r>
              <a:rPr lang="en-US" sz="2800" dirty="0"/>
              <a:t> </a:t>
            </a:r>
            <a:r>
              <a:rPr lang="ru-RU" sz="2800" dirty="0"/>
              <a:t>при</a:t>
            </a:r>
            <a:r>
              <a:rPr lang="ru-RU" sz="2800" baseline="0" dirty="0"/>
              <a:t> объеме печати 3000 стр.</a:t>
            </a:r>
            <a:r>
              <a:rPr lang="en-US" sz="2800" baseline="0" dirty="0"/>
              <a:t>/</a:t>
            </a:r>
            <a:r>
              <a:rPr lang="ru-RU" sz="2800" baseline="0" dirty="0"/>
              <a:t>мес.</a:t>
            </a:r>
            <a:endParaRPr lang="ru-RU" sz="2800" dirty="0"/>
          </a:p>
        </c:rich>
      </c:tx>
      <c:layout>
        <c:manualLayout>
          <c:xMode val="edge"/>
          <c:yMode val="edge"/>
          <c:x val="0.10603609459282526"/>
          <c:y val="3.4814815942931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cap="none" spc="5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5647404898557"/>
          <c:y val="0.19127360394263326"/>
          <c:w val="0.85191770286482038"/>
          <c:h val="0.615852315733525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EAAFA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8F-4D76-81D1-66D7F8BA0C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2"/>
                <c:pt idx="0">
                  <c:v>Средняя цена</c:v>
                </c:pt>
                <c:pt idx="1">
                  <c:v>EZ Print</c:v>
                </c:pt>
              </c:strCache>
              <c:extLst/>
            </c:strRef>
          </c:cat>
          <c:val>
            <c:numRef>
              <c:f>Лист1!$B$2:$B$8</c:f>
              <c:numCache>
                <c:formatCode>General</c:formatCode>
                <c:ptCount val="2"/>
                <c:pt idx="0">
                  <c:v>17.600000000000001</c:v>
                </c:pt>
                <c:pt idx="1">
                  <c:v>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008F-4D76-81D1-66D7F8BA0C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78835200"/>
        <c:axId val="178835616"/>
      </c:barChart>
      <c:catAx>
        <c:axId val="17883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835616"/>
        <c:crosses val="autoZero"/>
        <c:auto val="1"/>
        <c:lblAlgn val="ctr"/>
        <c:lblOffset val="100"/>
        <c:noMultiLvlLbl val="0"/>
      </c:catAx>
      <c:valAx>
        <c:axId val="17883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83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3200" dirty="0"/>
              <a:t>Зависимость операционной прибыли </a:t>
            </a:r>
          </a:p>
          <a:p>
            <a:pPr>
              <a:defRPr sz="3200"/>
            </a:pPr>
            <a:r>
              <a:rPr lang="ru-RU" sz="3200" dirty="0"/>
              <a:t>от объемов печати при цене 6 </a:t>
            </a:r>
            <a:r>
              <a:rPr lang="ru-RU" sz="3200" dirty="0" err="1"/>
              <a:t>руб</a:t>
            </a:r>
            <a:r>
              <a:rPr lang="en-US" sz="3200" dirty="0"/>
              <a:t>/</a:t>
            </a:r>
            <a:r>
              <a:rPr lang="ru-RU" sz="3200" dirty="0"/>
              <a:t>стр.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70182207199984"/>
          <c:y val="0.14980096237970253"/>
          <c:w val="0.84152344500684428"/>
          <c:h val="0.6525694079906678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EAAFA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92D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77-4037-A8A1-923443E027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Лист1!$A$1:$A$13</c:f>
              <c:numCache>
                <c:formatCode>General</c:formatCode>
                <c:ptCount val="13"/>
                <c:pt idx="0">
                  <c:v>1113</c:v>
                </c:pt>
                <c:pt idx="1">
                  <c:v>1500</c:v>
                </c:pt>
                <c:pt idx="2">
                  <c:v>2000</c:v>
                </c:pt>
                <c:pt idx="3">
                  <c:v>2500</c:v>
                </c:pt>
                <c:pt idx="4">
                  <c:v>3000</c:v>
                </c:pt>
                <c:pt idx="5">
                  <c:v>3500</c:v>
                </c:pt>
                <c:pt idx="6">
                  <c:v>4000</c:v>
                </c:pt>
                <c:pt idx="7">
                  <c:v>5000</c:v>
                </c:pt>
                <c:pt idx="8">
                  <c:v>7000</c:v>
                </c:pt>
                <c:pt idx="9">
                  <c:v>10000</c:v>
                </c:pt>
              </c:numCache>
            </c:numRef>
          </c:cat>
          <c:val>
            <c:numRef>
              <c:f>Лист1!$B$1:$B$13</c:f>
              <c:numCache>
                <c:formatCode>General</c:formatCode>
                <c:ptCount val="13"/>
                <c:pt idx="0">
                  <c:v>0</c:v>
                </c:pt>
                <c:pt idx="1">
                  <c:v>1537</c:v>
                </c:pt>
                <c:pt idx="2">
                  <c:v>3520</c:v>
                </c:pt>
                <c:pt idx="3">
                  <c:v>5504</c:v>
                </c:pt>
                <c:pt idx="4">
                  <c:v>7487</c:v>
                </c:pt>
                <c:pt idx="5">
                  <c:v>9470</c:v>
                </c:pt>
                <c:pt idx="6">
                  <c:v>11454</c:v>
                </c:pt>
                <c:pt idx="7">
                  <c:v>15420</c:v>
                </c:pt>
                <c:pt idx="8">
                  <c:v>23354</c:v>
                </c:pt>
                <c:pt idx="9">
                  <c:v>35254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7-4037-A8A1-923443E027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98910624"/>
        <c:axId val="1398921856"/>
      </c:barChart>
      <c:catAx>
        <c:axId val="139891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400"/>
                  <a:t>Кол-во страниц в месяц</a:t>
                </a:r>
              </a:p>
            </c:rich>
          </c:tx>
          <c:layout>
            <c:manualLayout>
              <c:xMode val="edge"/>
              <c:yMode val="edge"/>
              <c:x val="0.41793635170603677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8921856"/>
        <c:crosses val="autoZero"/>
        <c:auto val="1"/>
        <c:lblAlgn val="ctr"/>
        <c:lblOffset val="100"/>
        <c:noMultiLvlLbl val="0"/>
      </c:catAx>
      <c:valAx>
        <c:axId val="139892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400"/>
                  <a:t>Операционная прибыль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27015419947506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891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1800" b="0" i="0" baseline="0" dirty="0">
                <a:effectLst/>
              </a:rPr>
              <a:t>Черно-белая печать</a:t>
            </a:r>
            <a:r>
              <a:rPr lang="en-US" sz="1800" b="0" i="0" baseline="0" dirty="0">
                <a:effectLst/>
              </a:rPr>
              <a:t> </a:t>
            </a:r>
            <a:r>
              <a:rPr lang="ru-RU" sz="1800" b="0" i="0" baseline="0" dirty="0">
                <a:effectLst/>
              </a:rPr>
              <a:t>при объеме печати 9000 стр.</a:t>
            </a:r>
            <a:r>
              <a:rPr lang="en-US" sz="1800" b="0" i="0" baseline="0" dirty="0">
                <a:effectLst/>
              </a:rPr>
              <a:t>/</a:t>
            </a:r>
            <a:r>
              <a:rPr lang="ru-RU" sz="1800" b="0" i="0" baseline="0" dirty="0">
                <a:effectLst/>
              </a:rPr>
              <a:t>мес.</a:t>
            </a:r>
            <a:endParaRPr lang="ru-R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007508994284627"/>
          <c:y val="9.6106733179470855E-2"/>
          <c:w val="0.87515079485691594"/>
          <c:h val="0.751753937033591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595-4547-8FE5-48E98659E18D}"/>
              </c:ext>
            </c:extLst>
          </c:dPt>
          <c:dPt>
            <c:idx val="1"/>
            <c:invertIfNegative val="0"/>
            <c:bubble3D val="0"/>
            <c:spPr>
              <a:solidFill>
                <a:srgbClr val="7EAAF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95-4547-8FE5-48E98659E18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595-4547-8FE5-48E98659E1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Лист1!$A$3:$A$4</c:f>
              <c:strCache>
                <c:ptCount val="2"/>
                <c:pt idx="0">
                  <c:v>УниверСервис</c:v>
                </c:pt>
                <c:pt idx="1">
                  <c:v>EZ Print</c:v>
                </c:pt>
              </c:strCache>
            </c:strRef>
          </c:cat>
          <c:val>
            <c:numRef>
              <c:f>Лист1!$B$3:$B$4</c:f>
              <c:numCache>
                <c:formatCode>General</c:formatCode>
                <c:ptCount val="2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95-4547-8FE5-48E98659E1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192121727"/>
        <c:axId val="1192117567"/>
      </c:barChart>
      <c:catAx>
        <c:axId val="119212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2117567"/>
        <c:crosses val="autoZero"/>
        <c:auto val="1"/>
        <c:lblAlgn val="ctr"/>
        <c:lblOffset val="100"/>
        <c:noMultiLvlLbl val="0"/>
      </c:catAx>
      <c:valAx>
        <c:axId val="119211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Цена за ч</a:t>
                </a:r>
                <a:r>
                  <a:rPr lang="en-US" sz="1600" dirty="0"/>
                  <a:t>/</a:t>
                </a:r>
                <a:r>
                  <a:rPr lang="ru-RU" sz="1600" dirty="0"/>
                  <a:t>б</a:t>
                </a:r>
                <a:r>
                  <a:rPr lang="ru-RU" sz="1600" baseline="0" dirty="0"/>
                  <a:t> печать</a:t>
                </a:r>
              </a:p>
            </c:rich>
          </c:tx>
          <c:layout>
            <c:manualLayout>
              <c:xMode val="edge"/>
              <c:yMode val="edge"/>
              <c:x val="3.8949940073354485E-2"/>
              <c:y val="0.31771740520707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2121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800" b="0" i="0" baseline="0" dirty="0">
                <a:effectLst/>
              </a:rPr>
              <a:t>Зависимость операционной прибыли </a:t>
            </a:r>
            <a:endParaRPr lang="ru-RU" sz="3200" dirty="0">
              <a:effectLst/>
            </a:endParaRPr>
          </a:p>
          <a:p>
            <a:pPr>
              <a:defRPr/>
            </a:pPr>
            <a:r>
              <a:rPr lang="ru-RU" sz="2800" b="0" i="0" baseline="0" dirty="0">
                <a:effectLst/>
              </a:rPr>
              <a:t>от объемов печати при цене </a:t>
            </a:r>
            <a:r>
              <a:rPr lang="en-US" sz="2800" b="0" i="0" baseline="0" dirty="0">
                <a:effectLst/>
              </a:rPr>
              <a:t>4</a:t>
            </a:r>
            <a:r>
              <a:rPr lang="ru-RU" sz="2800" b="0" i="0" baseline="0" dirty="0">
                <a:effectLst/>
              </a:rPr>
              <a:t> </a:t>
            </a:r>
            <a:r>
              <a:rPr lang="ru-RU" sz="2800" b="0" i="0" baseline="0" dirty="0" err="1">
                <a:effectLst/>
              </a:rPr>
              <a:t>руб</a:t>
            </a:r>
            <a:r>
              <a:rPr lang="en-US" sz="2800" b="0" i="0" baseline="0" dirty="0">
                <a:effectLst/>
              </a:rPr>
              <a:t>/</a:t>
            </a:r>
            <a:r>
              <a:rPr lang="ru-RU" sz="2800" b="0" i="0" baseline="0" dirty="0">
                <a:effectLst/>
              </a:rPr>
              <a:t>стр.</a:t>
            </a:r>
            <a:endParaRPr lang="ru-RU" sz="3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738910761154856"/>
          <c:y val="6.8685185185185182E-2"/>
          <c:w val="0.86115255905511812"/>
          <c:h val="0.76215989672278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7EAAFA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92D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EAB-4E40-B305-A42F825F17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Лист1!$A$1:$A$8</c:f>
              <c:numCache>
                <c:formatCode>General</c:formatCode>
                <c:ptCount val="8"/>
                <c:pt idx="0">
                  <c:v>5000</c:v>
                </c:pt>
                <c:pt idx="1">
                  <c:v>6000</c:v>
                </c:pt>
                <c:pt idx="2">
                  <c:v>7000</c:v>
                </c:pt>
                <c:pt idx="3">
                  <c:v>8000</c:v>
                </c:pt>
                <c:pt idx="4">
                  <c:v>9000</c:v>
                </c:pt>
                <c:pt idx="5">
                  <c:v>10000</c:v>
                </c:pt>
                <c:pt idx="6">
                  <c:v>13000</c:v>
                </c:pt>
                <c:pt idx="7">
                  <c:v>15000</c:v>
                </c:pt>
              </c:numCache>
              <c:extLst/>
            </c:numRef>
          </c:cat>
          <c:val>
            <c:numRef>
              <c:f>Лист1!$B$1:$B$8</c:f>
              <c:numCache>
                <c:formatCode>General</c:formatCode>
                <c:ptCount val="8"/>
                <c:pt idx="0">
                  <c:v>5420</c:v>
                </c:pt>
                <c:pt idx="1">
                  <c:v>7387</c:v>
                </c:pt>
                <c:pt idx="2">
                  <c:v>9354</c:v>
                </c:pt>
                <c:pt idx="3">
                  <c:v>11320</c:v>
                </c:pt>
                <c:pt idx="4">
                  <c:v>13287</c:v>
                </c:pt>
                <c:pt idx="5">
                  <c:v>15254</c:v>
                </c:pt>
                <c:pt idx="6">
                  <c:v>21154</c:v>
                </c:pt>
                <c:pt idx="7">
                  <c:v>25087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EAB-4E40-B305-A42F825F1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98910624"/>
        <c:axId val="1398921856"/>
      </c:barChart>
      <c:catAx>
        <c:axId val="139891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/>
                  <a:t>Кол-во страниц в месяц</a:t>
                </a:r>
              </a:p>
            </c:rich>
          </c:tx>
          <c:layout>
            <c:manualLayout>
              <c:xMode val="edge"/>
              <c:yMode val="edge"/>
              <c:x val="0.41793635170603677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8921856"/>
        <c:crosses val="autoZero"/>
        <c:auto val="1"/>
        <c:lblAlgn val="ctr"/>
        <c:lblOffset val="100"/>
        <c:noMultiLvlLbl val="0"/>
      </c:catAx>
      <c:valAx>
        <c:axId val="139892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2000"/>
                  <a:t>Операционная прибыль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270154199475065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891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D7829-38FB-4CD8-BEB6-97A125AA34B0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CC0E1623-3F66-4DD8-8DAA-7C3B84470B55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Количество колледжей, техникумов и ВУЗов</a:t>
          </a:r>
        </a:p>
      </dgm:t>
    </dgm:pt>
    <dgm:pt modelId="{B8F1D5F9-1E06-40D7-838C-D8AB333494E4}" type="sibTrans" cxnId="{327819BB-4C3C-4BA5-AC98-ACBE15EF1F77}">
      <dgm:prSet/>
      <dgm:spPr/>
      <dgm:t>
        <a:bodyPr/>
        <a:lstStyle/>
        <a:p>
          <a:endParaRPr lang="ru-RU"/>
        </a:p>
      </dgm:t>
    </dgm:pt>
    <dgm:pt modelId="{1B04645C-B1E4-49F0-8B54-8C9AF127AB81}" type="parTrans" cxnId="{327819BB-4C3C-4BA5-AC98-ACBE15EF1F77}">
      <dgm:prSet/>
      <dgm:spPr/>
      <dgm:t>
        <a:bodyPr/>
        <a:lstStyle/>
        <a:p>
          <a:endParaRPr lang="ru-RU"/>
        </a:p>
      </dgm:t>
    </dgm:pt>
    <dgm:pt modelId="{4109B22C-1358-43B6-B206-401FE67584F4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4050</a:t>
          </a:r>
        </a:p>
      </dgm:t>
    </dgm:pt>
    <dgm:pt modelId="{C07C14E6-16A1-40B9-AD12-7E1E01E8DD47}" type="sibTrans" cxnId="{45C903F0-017B-4E6F-B526-1D493981CDFE}">
      <dgm:prSet/>
      <dgm:spPr/>
      <dgm:t>
        <a:bodyPr/>
        <a:lstStyle/>
        <a:p>
          <a:endParaRPr lang="ru-RU"/>
        </a:p>
      </dgm:t>
    </dgm:pt>
    <dgm:pt modelId="{38B6BD00-BE80-46DA-96D7-9FC9476C870F}" type="parTrans" cxnId="{45C903F0-017B-4E6F-B526-1D493981CDFE}">
      <dgm:prSet/>
      <dgm:spPr/>
      <dgm:t>
        <a:bodyPr/>
        <a:lstStyle/>
        <a:p>
          <a:endParaRPr lang="ru-RU"/>
        </a:p>
      </dgm:t>
    </dgm:pt>
    <dgm:pt modelId="{7D505832-A7EC-4CDC-B965-B4D98692F6BA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Общее число студентов</a:t>
          </a:r>
        </a:p>
      </dgm:t>
    </dgm:pt>
    <dgm:pt modelId="{7F9E90DE-2EED-42D4-94F8-B2F84CD0ED38}" type="sibTrans" cxnId="{6661243F-8D52-4C10-85C1-572234357C72}">
      <dgm:prSet/>
      <dgm:spPr/>
      <dgm:t>
        <a:bodyPr/>
        <a:lstStyle/>
        <a:p>
          <a:endParaRPr lang="ru-RU"/>
        </a:p>
      </dgm:t>
    </dgm:pt>
    <dgm:pt modelId="{A103FFDF-3C77-4A9B-ACF0-F3B051D62E5D}" type="parTrans" cxnId="{6661243F-8D52-4C10-85C1-572234357C72}">
      <dgm:prSet/>
      <dgm:spPr/>
      <dgm:t>
        <a:bodyPr/>
        <a:lstStyle/>
        <a:p>
          <a:endParaRPr lang="ru-RU"/>
        </a:p>
      </dgm:t>
    </dgm:pt>
    <dgm:pt modelId="{6EEB26C8-C0FF-4772-9F4B-5D4BF8802635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7,187 млн.</a:t>
          </a:r>
        </a:p>
      </dgm:t>
    </dgm:pt>
    <dgm:pt modelId="{63A48E25-4697-4433-A612-1B7A934ED9C8}" type="sibTrans" cxnId="{365C50DA-1B2C-4BF5-A303-A44E8D5387E6}">
      <dgm:prSet/>
      <dgm:spPr/>
      <dgm:t>
        <a:bodyPr/>
        <a:lstStyle/>
        <a:p>
          <a:endParaRPr lang="ru-RU"/>
        </a:p>
      </dgm:t>
    </dgm:pt>
    <dgm:pt modelId="{ADA34ED1-9F60-4829-A522-9A0B2914501F}" type="parTrans" cxnId="{365C50DA-1B2C-4BF5-A303-A44E8D5387E6}">
      <dgm:prSet/>
      <dgm:spPr/>
      <dgm:t>
        <a:bodyPr/>
        <a:lstStyle/>
        <a:p>
          <a:endParaRPr lang="ru-RU"/>
        </a:p>
      </dgm:t>
    </dgm:pt>
    <dgm:pt modelId="{393E80E4-4AF1-49AE-97E3-75C0476A94AD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Студенты, живущие в общежитиях</a:t>
          </a:r>
        </a:p>
      </dgm:t>
    </dgm:pt>
    <dgm:pt modelId="{13EB73E0-8B3B-43CD-B82A-425707BA985C}" type="sibTrans" cxnId="{45763698-B08B-41B0-9F77-ADF2A6C83735}">
      <dgm:prSet/>
      <dgm:spPr/>
      <dgm:t>
        <a:bodyPr/>
        <a:lstStyle/>
        <a:p>
          <a:endParaRPr lang="ru-RU"/>
        </a:p>
      </dgm:t>
    </dgm:pt>
    <dgm:pt modelId="{EE363810-D52E-4C8F-B26F-B42F22BA5952}" type="parTrans" cxnId="{45763698-B08B-41B0-9F77-ADF2A6C83735}">
      <dgm:prSet/>
      <dgm:spPr/>
      <dgm:t>
        <a:bodyPr/>
        <a:lstStyle/>
        <a:p>
          <a:endParaRPr lang="ru-RU"/>
        </a:p>
      </dgm:t>
    </dgm:pt>
    <dgm:pt modelId="{355BC679-1BD8-4B96-9C17-32EFC97C2E54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1,193 млн.</a:t>
          </a:r>
        </a:p>
      </dgm:t>
    </dgm:pt>
    <dgm:pt modelId="{79DA8E7F-AFF6-4FCC-8ECD-8A186AB7B195}" type="sibTrans" cxnId="{2ECCFCB2-9EC3-41E2-93E0-A81D7FE810A5}">
      <dgm:prSet/>
      <dgm:spPr/>
      <dgm:t>
        <a:bodyPr/>
        <a:lstStyle/>
        <a:p>
          <a:endParaRPr lang="ru-RU"/>
        </a:p>
      </dgm:t>
    </dgm:pt>
    <dgm:pt modelId="{4ACEEF6E-1013-4088-96C3-3225CA45015B}" type="parTrans" cxnId="{2ECCFCB2-9EC3-41E2-93E0-A81D7FE810A5}">
      <dgm:prSet/>
      <dgm:spPr/>
      <dgm:t>
        <a:bodyPr/>
        <a:lstStyle/>
        <a:p>
          <a:endParaRPr lang="ru-RU"/>
        </a:p>
      </dgm:t>
    </dgm:pt>
    <dgm:pt modelId="{3EA6EB05-02AA-470C-ADE6-B140E8409CE0}" type="pres">
      <dgm:prSet presAssocID="{EB2D7829-38FB-4CD8-BEB6-97A125AA34B0}" presName="Name0" presStyleCnt="0">
        <dgm:presLayoutVars>
          <dgm:dir/>
          <dgm:animLvl val="lvl"/>
          <dgm:resizeHandles val="exact"/>
        </dgm:presLayoutVars>
      </dgm:prSet>
      <dgm:spPr/>
    </dgm:pt>
    <dgm:pt modelId="{027846A8-2C00-4AB2-8563-49FB814DE9BC}" type="pres">
      <dgm:prSet presAssocID="{CC0E1623-3F66-4DD8-8DAA-7C3B84470B55}" presName="composite" presStyleCnt="0"/>
      <dgm:spPr/>
    </dgm:pt>
    <dgm:pt modelId="{BE25E727-A233-453F-BF35-1CF288C5789E}" type="pres">
      <dgm:prSet presAssocID="{CC0E1623-3F66-4DD8-8DAA-7C3B84470B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82D0157-B834-4FA2-8152-6D50C05CE2B5}" type="pres">
      <dgm:prSet presAssocID="{CC0E1623-3F66-4DD8-8DAA-7C3B84470B55}" presName="desTx" presStyleLbl="alignAccFollowNode1" presStyleIdx="0" presStyleCnt="3">
        <dgm:presLayoutVars>
          <dgm:bulletEnabled val="1"/>
        </dgm:presLayoutVars>
      </dgm:prSet>
      <dgm:spPr/>
    </dgm:pt>
    <dgm:pt modelId="{C9E30AD2-7384-481B-B6B9-C0B6C724E8B2}" type="pres">
      <dgm:prSet presAssocID="{B8F1D5F9-1E06-40D7-838C-D8AB333494E4}" presName="space" presStyleCnt="0"/>
      <dgm:spPr/>
    </dgm:pt>
    <dgm:pt modelId="{72A41A17-DA3D-418B-A9C4-FA6CEBD44D45}" type="pres">
      <dgm:prSet presAssocID="{7D505832-A7EC-4CDC-B965-B4D98692F6BA}" presName="composite" presStyleCnt="0"/>
      <dgm:spPr/>
    </dgm:pt>
    <dgm:pt modelId="{12DA26DF-8F18-4C41-ADEE-AD5047763F34}" type="pres">
      <dgm:prSet presAssocID="{7D505832-A7EC-4CDC-B965-B4D98692F6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01ED54-72BA-400D-8192-AA0E40935DB8}" type="pres">
      <dgm:prSet presAssocID="{7D505832-A7EC-4CDC-B965-B4D98692F6BA}" presName="desTx" presStyleLbl="alignAccFollowNode1" presStyleIdx="1" presStyleCnt="3">
        <dgm:presLayoutVars>
          <dgm:bulletEnabled val="1"/>
        </dgm:presLayoutVars>
      </dgm:prSet>
      <dgm:spPr/>
    </dgm:pt>
    <dgm:pt modelId="{D395BD6F-4ADA-43E7-BBA7-6A325EA95539}" type="pres">
      <dgm:prSet presAssocID="{7F9E90DE-2EED-42D4-94F8-B2F84CD0ED38}" presName="space" presStyleCnt="0"/>
      <dgm:spPr/>
    </dgm:pt>
    <dgm:pt modelId="{5C4CFE16-34C4-4B3A-80FF-2D614ADD2D17}" type="pres">
      <dgm:prSet presAssocID="{393E80E4-4AF1-49AE-97E3-75C0476A94AD}" presName="composite" presStyleCnt="0"/>
      <dgm:spPr/>
    </dgm:pt>
    <dgm:pt modelId="{B990608C-7333-4C09-9064-1ABF29701A54}" type="pres">
      <dgm:prSet presAssocID="{393E80E4-4AF1-49AE-97E3-75C0476A94A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2C2FC3-27FB-47D7-8AC0-70F2E4578CE2}" type="pres">
      <dgm:prSet presAssocID="{393E80E4-4AF1-49AE-97E3-75C0476A94A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02E4203-4A8C-4DD7-81C1-8616532A5FE3}" type="presOf" srcId="{6EEB26C8-C0FF-4772-9F4B-5D4BF8802635}" destId="{9601ED54-72BA-400D-8192-AA0E40935DB8}" srcOrd="0" destOrd="0" presId="urn:microsoft.com/office/officeart/2005/8/layout/hList1"/>
    <dgm:cxn modelId="{93592935-24EB-4144-9B52-39B33F8EC82E}" type="presOf" srcId="{4109B22C-1358-43B6-B206-401FE67584F4}" destId="{782D0157-B834-4FA2-8152-6D50C05CE2B5}" srcOrd="0" destOrd="0" presId="urn:microsoft.com/office/officeart/2005/8/layout/hList1"/>
    <dgm:cxn modelId="{225BC738-BACD-4281-B98A-A3BB63D04886}" type="presOf" srcId="{7D505832-A7EC-4CDC-B965-B4D98692F6BA}" destId="{12DA26DF-8F18-4C41-ADEE-AD5047763F34}" srcOrd="0" destOrd="0" presId="urn:microsoft.com/office/officeart/2005/8/layout/hList1"/>
    <dgm:cxn modelId="{F9E3A939-9064-4927-939C-CFA32D2FD510}" type="presOf" srcId="{393E80E4-4AF1-49AE-97E3-75C0476A94AD}" destId="{B990608C-7333-4C09-9064-1ABF29701A54}" srcOrd="0" destOrd="0" presId="urn:microsoft.com/office/officeart/2005/8/layout/hList1"/>
    <dgm:cxn modelId="{6661243F-8D52-4C10-85C1-572234357C72}" srcId="{EB2D7829-38FB-4CD8-BEB6-97A125AA34B0}" destId="{7D505832-A7EC-4CDC-B965-B4D98692F6BA}" srcOrd="1" destOrd="0" parTransId="{A103FFDF-3C77-4A9B-ACF0-F3B051D62E5D}" sibTransId="{7F9E90DE-2EED-42D4-94F8-B2F84CD0ED38}"/>
    <dgm:cxn modelId="{FB5D657F-9401-46EB-8676-A0F9077A1634}" type="presOf" srcId="{EB2D7829-38FB-4CD8-BEB6-97A125AA34B0}" destId="{3EA6EB05-02AA-470C-ADE6-B140E8409CE0}" srcOrd="0" destOrd="0" presId="urn:microsoft.com/office/officeart/2005/8/layout/hList1"/>
    <dgm:cxn modelId="{45763698-B08B-41B0-9F77-ADF2A6C83735}" srcId="{EB2D7829-38FB-4CD8-BEB6-97A125AA34B0}" destId="{393E80E4-4AF1-49AE-97E3-75C0476A94AD}" srcOrd="2" destOrd="0" parTransId="{EE363810-D52E-4C8F-B26F-B42F22BA5952}" sibTransId="{13EB73E0-8B3B-43CD-B82A-425707BA985C}"/>
    <dgm:cxn modelId="{2ECCFCB2-9EC3-41E2-93E0-A81D7FE810A5}" srcId="{393E80E4-4AF1-49AE-97E3-75C0476A94AD}" destId="{355BC679-1BD8-4B96-9C17-32EFC97C2E54}" srcOrd="0" destOrd="0" parTransId="{4ACEEF6E-1013-4088-96C3-3225CA45015B}" sibTransId="{79DA8E7F-AFF6-4FCC-8ECD-8A186AB7B195}"/>
    <dgm:cxn modelId="{327819BB-4C3C-4BA5-AC98-ACBE15EF1F77}" srcId="{EB2D7829-38FB-4CD8-BEB6-97A125AA34B0}" destId="{CC0E1623-3F66-4DD8-8DAA-7C3B84470B55}" srcOrd="0" destOrd="0" parTransId="{1B04645C-B1E4-49F0-8B54-8C9AF127AB81}" sibTransId="{B8F1D5F9-1E06-40D7-838C-D8AB333494E4}"/>
    <dgm:cxn modelId="{1F93CEBB-1A63-4909-A297-2C1D5B7BB1A8}" type="presOf" srcId="{CC0E1623-3F66-4DD8-8DAA-7C3B84470B55}" destId="{BE25E727-A233-453F-BF35-1CF288C5789E}" srcOrd="0" destOrd="0" presId="urn:microsoft.com/office/officeart/2005/8/layout/hList1"/>
    <dgm:cxn modelId="{CB6D7CCD-D1B9-4E07-B535-1FCB085A961A}" type="presOf" srcId="{355BC679-1BD8-4B96-9C17-32EFC97C2E54}" destId="{402C2FC3-27FB-47D7-8AC0-70F2E4578CE2}" srcOrd="0" destOrd="0" presId="urn:microsoft.com/office/officeart/2005/8/layout/hList1"/>
    <dgm:cxn modelId="{365C50DA-1B2C-4BF5-A303-A44E8D5387E6}" srcId="{7D505832-A7EC-4CDC-B965-B4D98692F6BA}" destId="{6EEB26C8-C0FF-4772-9F4B-5D4BF8802635}" srcOrd="0" destOrd="0" parTransId="{ADA34ED1-9F60-4829-A522-9A0B2914501F}" sibTransId="{63A48E25-4697-4433-A612-1B7A934ED9C8}"/>
    <dgm:cxn modelId="{45C903F0-017B-4E6F-B526-1D493981CDFE}" srcId="{CC0E1623-3F66-4DD8-8DAA-7C3B84470B55}" destId="{4109B22C-1358-43B6-B206-401FE67584F4}" srcOrd="0" destOrd="0" parTransId="{38B6BD00-BE80-46DA-96D7-9FC9476C870F}" sibTransId="{C07C14E6-16A1-40B9-AD12-7E1E01E8DD47}"/>
    <dgm:cxn modelId="{88497437-830E-4499-9D7C-9146CAC5C974}" type="presParOf" srcId="{3EA6EB05-02AA-470C-ADE6-B140E8409CE0}" destId="{027846A8-2C00-4AB2-8563-49FB814DE9BC}" srcOrd="0" destOrd="0" presId="urn:microsoft.com/office/officeart/2005/8/layout/hList1"/>
    <dgm:cxn modelId="{41A4DCCF-9CAA-40DF-AF7F-E432866B7F52}" type="presParOf" srcId="{027846A8-2C00-4AB2-8563-49FB814DE9BC}" destId="{BE25E727-A233-453F-BF35-1CF288C5789E}" srcOrd="0" destOrd="0" presId="urn:microsoft.com/office/officeart/2005/8/layout/hList1"/>
    <dgm:cxn modelId="{5035E051-83D7-4FE8-8D74-F335A7FB1C7A}" type="presParOf" srcId="{027846A8-2C00-4AB2-8563-49FB814DE9BC}" destId="{782D0157-B834-4FA2-8152-6D50C05CE2B5}" srcOrd="1" destOrd="0" presId="urn:microsoft.com/office/officeart/2005/8/layout/hList1"/>
    <dgm:cxn modelId="{8674153A-7E0F-4A22-B283-CBD1A3341641}" type="presParOf" srcId="{3EA6EB05-02AA-470C-ADE6-B140E8409CE0}" destId="{C9E30AD2-7384-481B-B6B9-C0B6C724E8B2}" srcOrd="1" destOrd="0" presId="urn:microsoft.com/office/officeart/2005/8/layout/hList1"/>
    <dgm:cxn modelId="{9EF6ACB7-06EF-46CA-B5E4-FB0F9FCB76CF}" type="presParOf" srcId="{3EA6EB05-02AA-470C-ADE6-B140E8409CE0}" destId="{72A41A17-DA3D-418B-A9C4-FA6CEBD44D45}" srcOrd="2" destOrd="0" presId="urn:microsoft.com/office/officeart/2005/8/layout/hList1"/>
    <dgm:cxn modelId="{30E88DAB-B6E1-4275-AD82-704992684765}" type="presParOf" srcId="{72A41A17-DA3D-418B-A9C4-FA6CEBD44D45}" destId="{12DA26DF-8F18-4C41-ADEE-AD5047763F34}" srcOrd="0" destOrd="0" presId="urn:microsoft.com/office/officeart/2005/8/layout/hList1"/>
    <dgm:cxn modelId="{CC7244FF-796B-4D24-9797-57D0526A8DA8}" type="presParOf" srcId="{72A41A17-DA3D-418B-A9C4-FA6CEBD44D45}" destId="{9601ED54-72BA-400D-8192-AA0E40935DB8}" srcOrd="1" destOrd="0" presId="urn:microsoft.com/office/officeart/2005/8/layout/hList1"/>
    <dgm:cxn modelId="{5F83103A-8999-4107-9030-8C65A1543A3A}" type="presParOf" srcId="{3EA6EB05-02AA-470C-ADE6-B140E8409CE0}" destId="{D395BD6F-4ADA-43E7-BBA7-6A325EA95539}" srcOrd="3" destOrd="0" presId="urn:microsoft.com/office/officeart/2005/8/layout/hList1"/>
    <dgm:cxn modelId="{442A924D-DEAE-4B2A-8ACB-1B1A5F87EFA5}" type="presParOf" srcId="{3EA6EB05-02AA-470C-ADE6-B140E8409CE0}" destId="{5C4CFE16-34C4-4B3A-80FF-2D614ADD2D17}" srcOrd="4" destOrd="0" presId="urn:microsoft.com/office/officeart/2005/8/layout/hList1"/>
    <dgm:cxn modelId="{68774E5E-C6B0-479A-9E4C-5EBC7D509356}" type="presParOf" srcId="{5C4CFE16-34C4-4B3A-80FF-2D614ADD2D17}" destId="{B990608C-7333-4C09-9064-1ABF29701A54}" srcOrd="0" destOrd="0" presId="urn:microsoft.com/office/officeart/2005/8/layout/hList1"/>
    <dgm:cxn modelId="{C3EABF7B-8B5A-4751-9C45-EDF45D44193F}" type="presParOf" srcId="{5C4CFE16-34C4-4B3A-80FF-2D614ADD2D17}" destId="{402C2FC3-27FB-47D7-8AC0-70F2E4578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D7829-38FB-4CD8-BEB6-97A125AA34B0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93E80E4-4AF1-49AE-97E3-75C0476A94AD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Студенты, живущие в общежитиях МИРЭА</a:t>
          </a:r>
        </a:p>
      </dgm:t>
    </dgm:pt>
    <dgm:pt modelId="{EE363810-D52E-4C8F-B26F-B42F22BA5952}" type="parTrans" cxnId="{45763698-B08B-41B0-9F77-ADF2A6C83735}">
      <dgm:prSet/>
      <dgm:spPr/>
      <dgm:t>
        <a:bodyPr/>
        <a:lstStyle/>
        <a:p>
          <a:endParaRPr lang="ru-RU"/>
        </a:p>
      </dgm:t>
    </dgm:pt>
    <dgm:pt modelId="{13EB73E0-8B3B-43CD-B82A-425707BA985C}" type="sibTrans" cxnId="{45763698-B08B-41B0-9F77-ADF2A6C83735}">
      <dgm:prSet/>
      <dgm:spPr/>
      <dgm:t>
        <a:bodyPr/>
        <a:lstStyle/>
        <a:p>
          <a:endParaRPr lang="ru-RU"/>
        </a:p>
      </dgm:t>
    </dgm:pt>
    <dgm:pt modelId="{355BC679-1BD8-4B96-9C17-32EFC97C2E54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3228</a:t>
          </a:r>
        </a:p>
      </dgm:t>
    </dgm:pt>
    <dgm:pt modelId="{4ACEEF6E-1013-4088-96C3-3225CA45015B}" type="parTrans" cxnId="{2ECCFCB2-9EC3-41E2-93E0-A81D7FE810A5}">
      <dgm:prSet/>
      <dgm:spPr/>
      <dgm:t>
        <a:bodyPr/>
        <a:lstStyle/>
        <a:p>
          <a:endParaRPr lang="ru-RU"/>
        </a:p>
      </dgm:t>
    </dgm:pt>
    <dgm:pt modelId="{79DA8E7F-AFF6-4FCC-8ECD-8A186AB7B195}" type="sibTrans" cxnId="{2ECCFCB2-9EC3-41E2-93E0-A81D7FE810A5}">
      <dgm:prSet/>
      <dgm:spPr/>
      <dgm:t>
        <a:bodyPr/>
        <a:lstStyle/>
        <a:p>
          <a:endParaRPr lang="ru-RU"/>
        </a:p>
      </dgm:t>
    </dgm:pt>
    <dgm:pt modelId="{7D505832-A7EC-4CDC-B965-B4D98692F6BA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Количество учащихся в МИРЭА</a:t>
          </a:r>
        </a:p>
      </dgm:t>
    </dgm:pt>
    <dgm:pt modelId="{7F9E90DE-2EED-42D4-94F8-B2F84CD0ED38}" type="sibTrans" cxnId="{6661243F-8D52-4C10-85C1-572234357C72}">
      <dgm:prSet/>
      <dgm:spPr/>
      <dgm:t>
        <a:bodyPr/>
        <a:lstStyle/>
        <a:p>
          <a:endParaRPr lang="ru-RU"/>
        </a:p>
      </dgm:t>
    </dgm:pt>
    <dgm:pt modelId="{A103FFDF-3C77-4A9B-ACF0-F3B051D62E5D}" type="parTrans" cxnId="{6661243F-8D52-4C10-85C1-572234357C72}">
      <dgm:prSet/>
      <dgm:spPr/>
      <dgm:t>
        <a:bodyPr/>
        <a:lstStyle/>
        <a:p>
          <a:endParaRPr lang="ru-RU"/>
        </a:p>
      </dgm:t>
    </dgm:pt>
    <dgm:pt modelId="{6EEB26C8-C0FF-4772-9F4B-5D4BF8802635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26 тыс.</a:t>
          </a:r>
        </a:p>
      </dgm:t>
    </dgm:pt>
    <dgm:pt modelId="{63A48E25-4697-4433-A612-1B7A934ED9C8}" type="sibTrans" cxnId="{365C50DA-1B2C-4BF5-A303-A44E8D5387E6}">
      <dgm:prSet/>
      <dgm:spPr/>
      <dgm:t>
        <a:bodyPr/>
        <a:lstStyle/>
        <a:p>
          <a:endParaRPr lang="ru-RU"/>
        </a:p>
      </dgm:t>
    </dgm:pt>
    <dgm:pt modelId="{ADA34ED1-9F60-4829-A522-9A0B2914501F}" type="parTrans" cxnId="{365C50DA-1B2C-4BF5-A303-A44E8D5387E6}">
      <dgm:prSet/>
      <dgm:spPr/>
      <dgm:t>
        <a:bodyPr/>
        <a:lstStyle/>
        <a:p>
          <a:endParaRPr lang="ru-RU"/>
        </a:p>
      </dgm:t>
    </dgm:pt>
    <dgm:pt modelId="{3EA6EB05-02AA-470C-ADE6-B140E8409CE0}" type="pres">
      <dgm:prSet presAssocID="{EB2D7829-38FB-4CD8-BEB6-97A125AA34B0}" presName="Name0" presStyleCnt="0">
        <dgm:presLayoutVars>
          <dgm:dir/>
          <dgm:animLvl val="lvl"/>
          <dgm:resizeHandles val="exact"/>
        </dgm:presLayoutVars>
      </dgm:prSet>
      <dgm:spPr/>
    </dgm:pt>
    <dgm:pt modelId="{72A41A17-DA3D-418B-A9C4-FA6CEBD44D45}" type="pres">
      <dgm:prSet presAssocID="{7D505832-A7EC-4CDC-B965-B4D98692F6BA}" presName="composite" presStyleCnt="0"/>
      <dgm:spPr/>
    </dgm:pt>
    <dgm:pt modelId="{12DA26DF-8F18-4C41-ADEE-AD5047763F34}" type="pres">
      <dgm:prSet presAssocID="{7D505832-A7EC-4CDC-B965-B4D98692F6B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01ED54-72BA-400D-8192-AA0E40935DB8}" type="pres">
      <dgm:prSet presAssocID="{7D505832-A7EC-4CDC-B965-B4D98692F6BA}" presName="desTx" presStyleLbl="alignAccFollowNode1" presStyleIdx="0" presStyleCnt="2">
        <dgm:presLayoutVars>
          <dgm:bulletEnabled val="1"/>
        </dgm:presLayoutVars>
      </dgm:prSet>
      <dgm:spPr/>
    </dgm:pt>
    <dgm:pt modelId="{D395BD6F-4ADA-43E7-BBA7-6A325EA95539}" type="pres">
      <dgm:prSet presAssocID="{7F9E90DE-2EED-42D4-94F8-B2F84CD0ED38}" presName="space" presStyleCnt="0"/>
      <dgm:spPr/>
    </dgm:pt>
    <dgm:pt modelId="{5C4CFE16-34C4-4B3A-80FF-2D614ADD2D17}" type="pres">
      <dgm:prSet presAssocID="{393E80E4-4AF1-49AE-97E3-75C0476A94AD}" presName="composite" presStyleCnt="0"/>
      <dgm:spPr/>
    </dgm:pt>
    <dgm:pt modelId="{B990608C-7333-4C09-9064-1ABF29701A54}" type="pres">
      <dgm:prSet presAssocID="{393E80E4-4AF1-49AE-97E3-75C0476A94A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2C2FC3-27FB-47D7-8AC0-70F2E4578CE2}" type="pres">
      <dgm:prSet presAssocID="{393E80E4-4AF1-49AE-97E3-75C0476A94A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02E4203-4A8C-4DD7-81C1-8616532A5FE3}" type="presOf" srcId="{6EEB26C8-C0FF-4772-9F4B-5D4BF8802635}" destId="{9601ED54-72BA-400D-8192-AA0E40935DB8}" srcOrd="0" destOrd="0" presId="urn:microsoft.com/office/officeart/2005/8/layout/hList1"/>
    <dgm:cxn modelId="{225BC738-BACD-4281-B98A-A3BB63D04886}" type="presOf" srcId="{7D505832-A7EC-4CDC-B965-B4D98692F6BA}" destId="{12DA26DF-8F18-4C41-ADEE-AD5047763F34}" srcOrd="0" destOrd="0" presId="urn:microsoft.com/office/officeart/2005/8/layout/hList1"/>
    <dgm:cxn modelId="{F9E3A939-9064-4927-939C-CFA32D2FD510}" type="presOf" srcId="{393E80E4-4AF1-49AE-97E3-75C0476A94AD}" destId="{B990608C-7333-4C09-9064-1ABF29701A54}" srcOrd="0" destOrd="0" presId="urn:microsoft.com/office/officeart/2005/8/layout/hList1"/>
    <dgm:cxn modelId="{6661243F-8D52-4C10-85C1-572234357C72}" srcId="{EB2D7829-38FB-4CD8-BEB6-97A125AA34B0}" destId="{7D505832-A7EC-4CDC-B965-B4D98692F6BA}" srcOrd="0" destOrd="0" parTransId="{A103FFDF-3C77-4A9B-ACF0-F3B051D62E5D}" sibTransId="{7F9E90DE-2EED-42D4-94F8-B2F84CD0ED38}"/>
    <dgm:cxn modelId="{FB5D657F-9401-46EB-8676-A0F9077A1634}" type="presOf" srcId="{EB2D7829-38FB-4CD8-BEB6-97A125AA34B0}" destId="{3EA6EB05-02AA-470C-ADE6-B140E8409CE0}" srcOrd="0" destOrd="0" presId="urn:microsoft.com/office/officeart/2005/8/layout/hList1"/>
    <dgm:cxn modelId="{45763698-B08B-41B0-9F77-ADF2A6C83735}" srcId="{EB2D7829-38FB-4CD8-BEB6-97A125AA34B0}" destId="{393E80E4-4AF1-49AE-97E3-75C0476A94AD}" srcOrd="1" destOrd="0" parTransId="{EE363810-D52E-4C8F-B26F-B42F22BA5952}" sibTransId="{13EB73E0-8B3B-43CD-B82A-425707BA985C}"/>
    <dgm:cxn modelId="{2ECCFCB2-9EC3-41E2-93E0-A81D7FE810A5}" srcId="{393E80E4-4AF1-49AE-97E3-75C0476A94AD}" destId="{355BC679-1BD8-4B96-9C17-32EFC97C2E54}" srcOrd="0" destOrd="0" parTransId="{4ACEEF6E-1013-4088-96C3-3225CA45015B}" sibTransId="{79DA8E7F-AFF6-4FCC-8ECD-8A186AB7B195}"/>
    <dgm:cxn modelId="{CB6D7CCD-D1B9-4E07-B535-1FCB085A961A}" type="presOf" srcId="{355BC679-1BD8-4B96-9C17-32EFC97C2E54}" destId="{402C2FC3-27FB-47D7-8AC0-70F2E4578CE2}" srcOrd="0" destOrd="0" presId="urn:microsoft.com/office/officeart/2005/8/layout/hList1"/>
    <dgm:cxn modelId="{365C50DA-1B2C-4BF5-A303-A44E8D5387E6}" srcId="{7D505832-A7EC-4CDC-B965-B4D98692F6BA}" destId="{6EEB26C8-C0FF-4772-9F4B-5D4BF8802635}" srcOrd="0" destOrd="0" parTransId="{ADA34ED1-9F60-4829-A522-9A0B2914501F}" sibTransId="{63A48E25-4697-4433-A612-1B7A934ED9C8}"/>
    <dgm:cxn modelId="{9EF6ACB7-06EF-46CA-B5E4-FB0F9FCB76CF}" type="presParOf" srcId="{3EA6EB05-02AA-470C-ADE6-B140E8409CE0}" destId="{72A41A17-DA3D-418B-A9C4-FA6CEBD44D45}" srcOrd="0" destOrd="0" presId="urn:microsoft.com/office/officeart/2005/8/layout/hList1"/>
    <dgm:cxn modelId="{30E88DAB-B6E1-4275-AD82-704992684765}" type="presParOf" srcId="{72A41A17-DA3D-418B-A9C4-FA6CEBD44D45}" destId="{12DA26DF-8F18-4C41-ADEE-AD5047763F34}" srcOrd="0" destOrd="0" presId="urn:microsoft.com/office/officeart/2005/8/layout/hList1"/>
    <dgm:cxn modelId="{CC7244FF-796B-4D24-9797-57D0526A8DA8}" type="presParOf" srcId="{72A41A17-DA3D-418B-A9C4-FA6CEBD44D45}" destId="{9601ED54-72BA-400D-8192-AA0E40935DB8}" srcOrd="1" destOrd="0" presId="urn:microsoft.com/office/officeart/2005/8/layout/hList1"/>
    <dgm:cxn modelId="{5F83103A-8999-4107-9030-8C65A1543A3A}" type="presParOf" srcId="{3EA6EB05-02AA-470C-ADE6-B140E8409CE0}" destId="{D395BD6F-4ADA-43E7-BBA7-6A325EA95539}" srcOrd="1" destOrd="0" presId="urn:microsoft.com/office/officeart/2005/8/layout/hList1"/>
    <dgm:cxn modelId="{442A924D-DEAE-4B2A-8ACB-1B1A5F87EFA5}" type="presParOf" srcId="{3EA6EB05-02AA-470C-ADE6-B140E8409CE0}" destId="{5C4CFE16-34C4-4B3A-80FF-2D614ADD2D17}" srcOrd="2" destOrd="0" presId="urn:microsoft.com/office/officeart/2005/8/layout/hList1"/>
    <dgm:cxn modelId="{68774E5E-C6B0-479A-9E4C-5EBC7D509356}" type="presParOf" srcId="{5C4CFE16-34C4-4B3A-80FF-2D614ADD2D17}" destId="{B990608C-7333-4C09-9064-1ABF29701A54}" srcOrd="0" destOrd="0" presId="urn:microsoft.com/office/officeart/2005/8/layout/hList1"/>
    <dgm:cxn modelId="{C3EABF7B-8B5A-4751-9C45-EDF45D44193F}" type="presParOf" srcId="{5C4CFE16-34C4-4B3A-80FF-2D614ADD2D17}" destId="{402C2FC3-27FB-47D7-8AC0-70F2E4578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2D7829-38FB-4CD8-BEB6-97A125AA34B0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E305297-D5C7-4CA2-9BBF-297C929D5813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600 млрд. руб.</a:t>
          </a:r>
        </a:p>
      </dgm:t>
    </dgm:pt>
    <dgm:pt modelId="{65C741E2-4690-4DD5-AEC3-C10EB8300DC2}" type="parTrans" cxnId="{298C7814-716D-4978-8CDA-1755326A5CE1}">
      <dgm:prSet/>
      <dgm:spPr/>
      <dgm:t>
        <a:bodyPr/>
        <a:lstStyle/>
        <a:p>
          <a:endParaRPr lang="ru-RU"/>
        </a:p>
      </dgm:t>
    </dgm:pt>
    <dgm:pt modelId="{F02563A7-D90E-43DD-890F-61E5C38BA8F7}" type="sibTrans" cxnId="{298C7814-716D-4978-8CDA-1755326A5CE1}">
      <dgm:prSet/>
      <dgm:spPr/>
      <dgm:t>
        <a:bodyPr/>
        <a:lstStyle/>
        <a:p>
          <a:endParaRPr lang="ru-RU"/>
        </a:p>
      </dgm:t>
    </dgm:pt>
    <dgm:pt modelId="{CED683A3-B58A-4EA7-B1DC-4B8AA81D89C5}">
      <dgm:prSet phldrT="[Текст]"/>
      <dgm:spPr>
        <a:solidFill>
          <a:srgbClr val="7EAAFA"/>
        </a:solidFill>
      </dgm:spPr>
      <dgm:t>
        <a:bodyPr/>
        <a:lstStyle/>
        <a:p>
          <a:r>
            <a:rPr lang="ru-RU" dirty="0"/>
            <a:t>Объем рынка печатной продукции за 2019 год в России</a:t>
          </a:r>
        </a:p>
      </dgm:t>
    </dgm:pt>
    <dgm:pt modelId="{28484770-AC29-480C-9365-E65CC25DB081}" type="parTrans" cxnId="{E8B42F9D-BB7E-43B4-B8ED-8CFAD1EB01F8}">
      <dgm:prSet/>
      <dgm:spPr/>
      <dgm:t>
        <a:bodyPr/>
        <a:lstStyle/>
        <a:p>
          <a:endParaRPr lang="ru-RU"/>
        </a:p>
      </dgm:t>
    </dgm:pt>
    <dgm:pt modelId="{C42CC2E9-56F4-4F61-A577-703DE5EC3DFC}" type="sibTrans" cxnId="{E8B42F9D-BB7E-43B4-B8ED-8CFAD1EB01F8}">
      <dgm:prSet/>
      <dgm:spPr/>
      <dgm:t>
        <a:bodyPr/>
        <a:lstStyle/>
        <a:p>
          <a:endParaRPr lang="ru-RU"/>
        </a:p>
      </dgm:t>
    </dgm:pt>
    <dgm:pt modelId="{1752C486-9489-4E7E-A252-94411FF019E2}">
      <dgm:prSet phldrT="[Текст]"/>
      <dgm:spPr>
        <a:solidFill>
          <a:srgbClr val="7EAAFA"/>
        </a:solidFill>
      </dgm:spPr>
      <dgm:t>
        <a:bodyPr/>
        <a:lstStyle/>
        <a:p>
          <a:pPr algn="ctr"/>
          <a:r>
            <a:rPr lang="ru-RU" dirty="0"/>
            <a:t>Средний объем печати листов А4 за 2019 год среди регионов России</a:t>
          </a:r>
        </a:p>
      </dgm:t>
    </dgm:pt>
    <dgm:pt modelId="{0AF9D8C8-7D46-45FA-B220-154F15C50301}" type="parTrans" cxnId="{D55A46AC-7E17-45EE-B063-C13C3DB92E73}">
      <dgm:prSet/>
      <dgm:spPr/>
      <dgm:t>
        <a:bodyPr/>
        <a:lstStyle/>
        <a:p>
          <a:endParaRPr lang="ru-RU"/>
        </a:p>
      </dgm:t>
    </dgm:pt>
    <dgm:pt modelId="{7E88433D-B970-45A6-A2E7-9EA0BFF55FCD}" type="sibTrans" cxnId="{D55A46AC-7E17-45EE-B063-C13C3DB92E73}">
      <dgm:prSet/>
      <dgm:spPr/>
      <dgm:t>
        <a:bodyPr/>
        <a:lstStyle/>
        <a:p>
          <a:endParaRPr lang="ru-RU"/>
        </a:p>
      </dgm:t>
    </dgm:pt>
    <dgm:pt modelId="{78752CA8-7864-4C25-9408-B04DB2551D17}">
      <dgm:prSet/>
      <dgm:spPr>
        <a:solidFill>
          <a:srgbClr val="ECEEFE">
            <a:alpha val="90000"/>
          </a:srgbClr>
        </a:solid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ru-RU" dirty="0"/>
            <a:t>2,4 млрд</a:t>
          </a:r>
        </a:p>
      </dgm:t>
    </dgm:pt>
    <dgm:pt modelId="{B0099727-326F-4D2D-962C-6988FC4D5C4C}" type="parTrans" cxnId="{CDB6E864-C439-429D-8225-62323015FB17}">
      <dgm:prSet/>
      <dgm:spPr/>
      <dgm:t>
        <a:bodyPr/>
        <a:lstStyle/>
        <a:p>
          <a:endParaRPr lang="ru-RU"/>
        </a:p>
      </dgm:t>
    </dgm:pt>
    <dgm:pt modelId="{067A0CEC-6CDA-4D13-8B5C-371BDC1CEE80}" type="sibTrans" cxnId="{CDB6E864-C439-429D-8225-62323015FB17}">
      <dgm:prSet/>
      <dgm:spPr/>
      <dgm:t>
        <a:bodyPr/>
        <a:lstStyle/>
        <a:p>
          <a:endParaRPr lang="ru-RU"/>
        </a:p>
      </dgm:t>
    </dgm:pt>
    <dgm:pt modelId="{3EA6EB05-02AA-470C-ADE6-B140E8409CE0}" type="pres">
      <dgm:prSet presAssocID="{EB2D7829-38FB-4CD8-BEB6-97A125AA34B0}" presName="Name0" presStyleCnt="0">
        <dgm:presLayoutVars>
          <dgm:dir/>
          <dgm:animLvl val="lvl"/>
          <dgm:resizeHandles val="exact"/>
        </dgm:presLayoutVars>
      </dgm:prSet>
      <dgm:spPr/>
    </dgm:pt>
    <dgm:pt modelId="{2EBE0E37-B5C4-4CD4-97D4-2B1B6745A4C5}" type="pres">
      <dgm:prSet presAssocID="{CED683A3-B58A-4EA7-B1DC-4B8AA81D89C5}" presName="composite" presStyleCnt="0"/>
      <dgm:spPr/>
    </dgm:pt>
    <dgm:pt modelId="{012D0E50-8AE9-405D-A1F0-C006F8857D77}" type="pres">
      <dgm:prSet presAssocID="{CED683A3-B58A-4EA7-B1DC-4B8AA81D89C5}" presName="parTx" presStyleLbl="alignNode1" presStyleIdx="0" presStyleCnt="2" custLinFactNeighborY="914">
        <dgm:presLayoutVars>
          <dgm:chMax val="0"/>
          <dgm:chPref val="0"/>
          <dgm:bulletEnabled val="1"/>
        </dgm:presLayoutVars>
      </dgm:prSet>
      <dgm:spPr/>
    </dgm:pt>
    <dgm:pt modelId="{D2D11477-6F31-44A5-816A-BF5EF7900811}" type="pres">
      <dgm:prSet presAssocID="{CED683A3-B58A-4EA7-B1DC-4B8AA81D89C5}" presName="desTx" presStyleLbl="alignAccFollowNode1" presStyleIdx="0" presStyleCnt="2">
        <dgm:presLayoutVars>
          <dgm:bulletEnabled val="1"/>
        </dgm:presLayoutVars>
      </dgm:prSet>
      <dgm:spPr/>
    </dgm:pt>
    <dgm:pt modelId="{0E27253B-84EF-466C-B056-299602047920}" type="pres">
      <dgm:prSet presAssocID="{C42CC2E9-56F4-4F61-A577-703DE5EC3DFC}" presName="space" presStyleCnt="0"/>
      <dgm:spPr/>
    </dgm:pt>
    <dgm:pt modelId="{02E41916-035B-4BCE-A965-8142BA634B7A}" type="pres">
      <dgm:prSet presAssocID="{1752C486-9489-4E7E-A252-94411FF019E2}" presName="composite" presStyleCnt="0"/>
      <dgm:spPr/>
    </dgm:pt>
    <dgm:pt modelId="{E7270C82-BAB0-4930-A653-B3C0AEBEB0A1}" type="pres">
      <dgm:prSet presAssocID="{1752C486-9489-4E7E-A252-94411FF019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C3004F-BBF5-41BB-B606-4DF461668558}" type="pres">
      <dgm:prSet presAssocID="{1752C486-9489-4E7E-A252-94411FF019E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1555C09-5A41-4E9E-A08B-A3A1C2C8E250}" type="presOf" srcId="{CED683A3-B58A-4EA7-B1DC-4B8AA81D89C5}" destId="{012D0E50-8AE9-405D-A1F0-C006F8857D77}" srcOrd="0" destOrd="0" presId="urn:microsoft.com/office/officeart/2005/8/layout/hList1"/>
    <dgm:cxn modelId="{298C7814-716D-4978-8CDA-1755326A5CE1}" srcId="{CED683A3-B58A-4EA7-B1DC-4B8AA81D89C5}" destId="{DE305297-D5C7-4CA2-9BBF-297C929D5813}" srcOrd="0" destOrd="0" parTransId="{65C741E2-4690-4DD5-AEC3-C10EB8300DC2}" sibTransId="{F02563A7-D90E-43DD-890F-61E5C38BA8F7}"/>
    <dgm:cxn modelId="{979A843A-D3C6-4DF9-9676-E5AFD4CBA512}" type="presOf" srcId="{DE305297-D5C7-4CA2-9BBF-297C929D5813}" destId="{D2D11477-6F31-44A5-816A-BF5EF7900811}" srcOrd="0" destOrd="0" presId="urn:microsoft.com/office/officeart/2005/8/layout/hList1"/>
    <dgm:cxn modelId="{CDB6E864-C439-429D-8225-62323015FB17}" srcId="{1752C486-9489-4E7E-A252-94411FF019E2}" destId="{78752CA8-7864-4C25-9408-B04DB2551D17}" srcOrd="0" destOrd="0" parTransId="{B0099727-326F-4D2D-962C-6988FC4D5C4C}" sibTransId="{067A0CEC-6CDA-4D13-8B5C-371BDC1CEE80}"/>
    <dgm:cxn modelId="{027CFC64-24EB-44BA-AF45-BBFD5DE8E521}" type="presOf" srcId="{1752C486-9489-4E7E-A252-94411FF019E2}" destId="{E7270C82-BAB0-4930-A653-B3C0AEBEB0A1}" srcOrd="0" destOrd="0" presId="urn:microsoft.com/office/officeart/2005/8/layout/hList1"/>
    <dgm:cxn modelId="{FB5D657F-9401-46EB-8676-A0F9077A1634}" type="presOf" srcId="{EB2D7829-38FB-4CD8-BEB6-97A125AA34B0}" destId="{3EA6EB05-02AA-470C-ADE6-B140E8409CE0}" srcOrd="0" destOrd="0" presId="urn:microsoft.com/office/officeart/2005/8/layout/hList1"/>
    <dgm:cxn modelId="{E8B42F9D-BB7E-43B4-B8ED-8CFAD1EB01F8}" srcId="{EB2D7829-38FB-4CD8-BEB6-97A125AA34B0}" destId="{CED683A3-B58A-4EA7-B1DC-4B8AA81D89C5}" srcOrd="0" destOrd="0" parTransId="{28484770-AC29-480C-9365-E65CC25DB081}" sibTransId="{C42CC2E9-56F4-4F61-A577-703DE5EC3DFC}"/>
    <dgm:cxn modelId="{D55A46AC-7E17-45EE-B063-C13C3DB92E73}" srcId="{EB2D7829-38FB-4CD8-BEB6-97A125AA34B0}" destId="{1752C486-9489-4E7E-A252-94411FF019E2}" srcOrd="1" destOrd="0" parTransId="{0AF9D8C8-7D46-45FA-B220-154F15C50301}" sibTransId="{7E88433D-B970-45A6-A2E7-9EA0BFF55FCD}"/>
    <dgm:cxn modelId="{A5AC4AD0-0417-4AA4-92E7-16CED1E1E4E0}" type="presOf" srcId="{78752CA8-7864-4C25-9408-B04DB2551D17}" destId="{40C3004F-BBF5-41BB-B606-4DF461668558}" srcOrd="0" destOrd="0" presId="urn:microsoft.com/office/officeart/2005/8/layout/hList1"/>
    <dgm:cxn modelId="{6EA2EFFA-6EC0-4C09-988F-772845DF0A32}" type="presParOf" srcId="{3EA6EB05-02AA-470C-ADE6-B140E8409CE0}" destId="{2EBE0E37-B5C4-4CD4-97D4-2B1B6745A4C5}" srcOrd="0" destOrd="0" presId="urn:microsoft.com/office/officeart/2005/8/layout/hList1"/>
    <dgm:cxn modelId="{3E644488-D501-4865-ABB6-AA73F541E570}" type="presParOf" srcId="{2EBE0E37-B5C4-4CD4-97D4-2B1B6745A4C5}" destId="{012D0E50-8AE9-405D-A1F0-C006F8857D77}" srcOrd="0" destOrd="0" presId="urn:microsoft.com/office/officeart/2005/8/layout/hList1"/>
    <dgm:cxn modelId="{789FD1BA-0485-430E-B8FB-25E2FB657B2F}" type="presParOf" srcId="{2EBE0E37-B5C4-4CD4-97D4-2B1B6745A4C5}" destId="{D2D11477-6F31-44A5-816A-BF5EF7900811}" srcOrd="1" destOrd="0" presId="urn:microsoft.com/office/officeart/2005/8/layout/hList1"/>
    <dgm:cxn modelId="{964BF100-D340-4C8A-A3B4-35BF08B641E7}" type="presParOf" srcId="{3EA6EB05-02AA-470C-ADE6-B140E8409CE0}" destId="{0E27253B-84EF-466C-B056-299602047920}" srcOrd="1" destOrd="0" presId="urn:microsoft.com/office/officeart/2005/8/layout/hList1"/>
    <dgm:cxn modelId="{CD03155C-36BE-4364-8117-A8FD97D410F6}" type="presParOf" srcId="{3EA6EB05-02AA-470C-ADE6-B140E8409CE0}" destId="{02E41916-035B-4BCE-A965-8142BA634B7A}" srcOrd="2" destOrd="0" presId="urn:microsoft.com/office/officeart/2005/8/layout/hList1"/>
    <dgm:cxn modelId="{B9C614E2-69B0-4823-97E4-5A7094131034}" type="presParOf" srcId="{02E41916-035B-4BCE-A965-8142BA634B7A}" destId="{E7270C82-BAB0-4930-A653-B3C0AEBEB0A1}" srcOrd="0" destOrd="0" presId="urn:microsoft.com/office/officeart/2005/8/layout/hList1"/>
    <dgm:cxn modelId="{97F25DA6-C292-43C5-AB78-7A67E70C492D}" type="presParOf" srcId="{02E41916-035B-4BCE-A965-8142BA634B7A}" destId="{40C3004F-BBF5-41BB-B606-4DF4616685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AAE3E-C8D8-466B-8064-DAF92F9810B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37F1C055-AFBB-4776-8FAC-C41EFB70027F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CEO</a:t>
          </a:r>
          <a:endParaRPr lang="ru-RU" sz="2400" dirty="0"/>
        </a:p>
        <a:p>
          <a:pPr>
            <a:lnSpc>
              <a:spcPct val="100000"/>
            </a:lnSpc>
          </a:pPr>
          <a:r>
            <a:rPr lang="ru-RU" sz="2000" dirty="0" err="1"/>
            <a:t>Хатымов</a:t>
          </a:r>
          <a:r>
            <a:rPr lang="ru-RU" sz="2000" dirty="0"/>
            <a:t> Марат</a:t>
          </a:r>
        </a:p>
      </dgm:t>
    </dgm:pt>
    <dgm:pt modelId="{D9B9CF3B-A1C6-4E16-A95A-40646414DDE6}" type="parTrans" cxnId="{CC9373FB-7CDD-4F19-899C-6900F461C42A}">
      <dgm:prSet/>
      <dgm:spPr/>
      <dgm:t>
        <a:bodyPr/>
        <a:lstStyle/>
        <a:p>
          <a:endParaRPr lang="ru-RU"/>
        </a:p>
      </dgm:t>
    </dgm:pt>
    <dgm:pt modelId="{4202F484-E7AB-42B5-83BB-2C6E9BBB0E7F}" type="sibTrans" cxnId="{CC9373FB-7CDD-4F19-899C-6900F461C42A}">
      <dgm:prSet/>
      <dgm:spPr/>
      <dgm:t>
        <a:bodyPr/>
        <a:lstStyle/>
        <a:p>
          <a:endParaRPr lang="ru-RU"/>
        </a:p>
      </dgm:t>
    </dgm:pt>
    <dgm:pt modelId="{53474C6E-B323-4EF4-8C18-A53BE836CDB2}" type="pres">
      <dgm:prSet presAssocID="{557AAE3E-C8D8-466B-8064-DAF92F9810B1}" presName="Name0" presStyleCnt="0">
        <dgm:presLayoutVars>
          <dgm:chMax/>
          <dgm:chPref/>
          <dgm:dir/>
        </dgm:presLayoutVars>
      </dgm:prSet>
      <dgm:spPr/>
    </dgm:pt>
    <dgm:pt modelId="{A3524499-934F-46DC-BE3C-68D9D3ADCA16}" type="pres">
      <dgm:prSet presAssocID="{37F1C055-AFBB-4776-8FAC-C41EFB70027F}" presName="composite" presStyleCnt="0">
        <dgm:presLayoutVars>
          <dgm:chMax val="1"/>
          <dgm:chPref val="1"/>
        </dgm:presLayoutVars>
      </dgm:prSet>
      <dgm:spPr/>
    </dgm:pt>
    <dgm:pt modelId="{BAB07435-7616-48F7-842A-985CB675E578}" type="pres">
      <dgm:prSet presAssocID="{37F1C055-AFBB-4776-8FAC-C41EFB70027F}" presName="Accent" presStyleLbl="trAlignAcc1" presStyleIdx="0" presStyleCnt="1" custScaleX="78325" custScaleY="104448" custLinFactNeighborX="1504" custLinFactNeighborY="-5911">
        <dgm:presLayoutVars>
          <dgm:chMax val="0"/>
          <dgm:chPref val="0"/>
        </dgm:presLayoutVars>
      </dgm:prSet>
      <dgm:spPr/>
    </dgm:pt>
    <dgm:pt modelId="{BA68FD96-2A04-43B3-89F8-C5C9B174AB66}" type="pres">
      <dgm:prSet presAssocID="{37F1C055-AFBB-4776-8FAC-C41EFB70027F}" presName="Image" presStyleLbl="alignImgPlace1" presStyleIdx="0" presStyleCnt="1" custScaleX="81618" custScaleY="125518" custLinFactNeighborX="1592" custLinFactNeighborY="4672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76DE8FD-AA2F-45B2-A2E0-F148225376FA}" type="pres">
      <dgm:prSet presAssocID="{37F1C055-AFBB-4776-8FAC-C41EFB70027F}" presName="ChildComposite" presStyleCnt="0"/>
      <dgm:spPr/>
    </dgm:pt>
    <dgm:pt modelId="{1CF51FCB-D617-425D-B237-61B7C505BF3D}" type="pres">
      <dgm:prSet presAssocID="{37F1C055-AFBB-4776-8FAC-C41EFB70027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FD9EAB-FB75-4603-A4C5-95FFD87A10A4}" type="pres">
      <dgm:prSet presAssocID="{37F1C055-AFBB-4776-8FAC-C41EFB70027F}" presName="Parent" presStyleLbl="revTx" presStyleIdx="0" presStyleCnt="1" custScaleX="80055" custScaleY="74200" custLinFactNeighborX="2352" custLinFactNeighborY="28505">
        <dgm:presLayoutVars>
          <dgm:chMax val="1"/>
          <dgm:chPref val="0"/>
          <dgm:bulletEnabled val="1"/>
        </dgm:presLayoutVars>
      </dgm:prSet>
      <dgm:spPr/>
    </dgm:pt>
  </dgm:ptLst>
  <dgm:cxnLst>
    <dgm:cxn modelId="{45529D46-BA83-418F-BA4B-7EB4FB2B76CE}" type="presOf" srcId="{37F1C055-AFBB-4776-8FAC-C41EFB70027F}" destId="{A8FD9EAB-FB75-4603-A4C5-95FFD87A10A4}" srcOrd="0" destOrd="0" presId="urn:microsoft.com/office/officeart/2008/layout/CaptionedPictures"/>
    <dgm:cxn modelId="{8A84A6CC-98E8-4F1C-8274-85F7B1483FAF}" type="presOf" srcId="{557AAE3E-C8D8-466B-8064-DAF92F9810B1}" destId="{53474C6E-B323-4EF4-8C18-A53BE836CDB2}" srcOrd="0" destOrd="0" presId="urn:microsoft.com/office/officeart/2008/layout/CaptionedPictures"/>
    <dgm:cxn modelId="{CC9373FB-7CDD-4F19-899C-6900F461C42A}" srcId="{557AAE3E-C8D8-466B-8064-DAF92F9810B1}" destId="{37F1C055-AFBB-4776-8FAC-C41EFB70027F}" srcOrd="0" destOrd="0" parTransId="{D9B9CF3B-A1C6-4E16-A95A-40646414DDE6}" sibTransId="{4202F484-E7AB-42B5-83BB-2C6E9BBB0E7F}"/>
    <dgm:cxn modelId="{369D84FB-909E-4CE3-981B-C0E6B94615A7}" type="presParOf" srcId="{53474C6E-B323-4EF4-8C18-A53BE836CDB2}" destId="{A3524499-934F-46DC-BE3C-68D9D3ADCA16}" srcOrd="0" destOrd="0" presId="urn:microsoft.com/office/officeart/2008/layout/CaptionedPictures"/>
    <dgm:cxn modelId="{71B14F00-B62B-4716-A72F-541FFB5D6CCA}" type="presParOf" srcId="{A3524499-934F-46DC-BE3C-68D9D3ADCA16}" destId="{BAB07435-7616-48F7-842A-985CB675E578}" srcOrd="0" destOrd="0" presId="urn:microsoft.com/office/officeart/2008/layout/CaptionedPictures"/>
    <dgm:cxn modelId="{3E473616-B307-492D-B379-49ACEF5DE931}" type="presParOf" srcId="{A3524499-934F-46DC-BE3C-68D9D3ADCA16}" destId="{BA68FD96-2A04-43B3-89F8-C5C9B174AB66}" srcOrd="1" destOrd="0" presId="urn:microsoft.com/office/officeart/2008/layout/CaptionedPictures"/>
    <dgm:cxn modelId="{F90548C9-1882-4CB6-A562-8B8FEA25214F}" type="presParOf" srcId="{A3524499-934F-46DC-BE3C-68D9D3ADCA16}" destId="{576DE8FD-AA2F-45B2-A2E0-F148225376FA}" srcOrd="2" destOrd="0" presId="urn:microsoft.com/office/officeart/2008/layout/CaptionedPictures"/>
    <dgm:cxn modelId="{149671D1-0072-4147-9D36-85FF63913698}" type="presParOf" srcId="{576DE8FD-AA2F-45B2-A2E0-F148225376FA}" destId="{1CF51FCB-D617-425D-B237-61B7C505BF3D}" srcOrd="0" destOrd="0" presId="urn:microsoft.com/office/officeart/2008/layout/CaptionedPictures"/>
    <dgm:cxn modelId="{1657953A-E1B6-4F76-8A9E-D70C5119DCCD}" type="presParOf" srcId="{576DE8FD-AA2F-45B2-A2E0-F148225376FA}" destId="{A8FD9EAB-FB75-4603-A4C5-95FFD87A10A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205DA-0E72-4198-8F08-C6B62E34126D}" type="doc">
      <dgm:prSet loTypeId="urn:microsoft.com/office/officeart/2005/8/layout/process1" loCatId="process" qsTypeId="urn:microsoft.com/office/officeart/2005/8/quickstyle/simple1" qsCatId="simple" csTypeId="urn:microsoft.com/office/officeart/2005/8/colors/accent2_5" csCatId="accent2" phldr="1"/>
      <dgm:spPr/>
    </dgm:pt>
    <dgm:pt modelId="{1EBE245B-3479-494F-B6A4-F5BB59927E98}">
      <dgm:prSet phldrT="[Текст]" custT="1"/>
      <dgm:spPr>
        <a:solidFill>
          <a:srgbClr val="7EAAFA"/>
        </a:solidFill>
      </dgm:spPr>
      <dgm:t>
        <a:bodyPr/>
        <a:lstStyle/>
        <a:p>
          <a:r>
            <a:rPr lang="ru-RU" sz="2000" dirty="0"/>
            <a:t>Тестовая точка печати, доработка функционала</a:t>
          </a:r>
        </a:p>
        <a:p>
          <a:r>
            <a:rPr lang="ru-RU" sz="2000" dirty="0"/>
            <a:t> (1 месяц)</a:t>
          </a:r>
        </a:p>
      </dgm:t>
    </dgm:pt>
    <dgm:pt modelId="{EC9DD10B-CD5F-447C-9226-E107FB4F2BFB}" type="parTrans" cxnId="{C902D743-50B8-4527-B457-5D34F103054F}">
      <dgm:prSet/>
      <dgm:spPr/>
      <dgm:t>
        <a:bodyPr/>
        <a:lstStyle/>
        <a:p>
          <a:endParaRPr lang="ru-RU" sz="2800"/>
        </a:p>
      </dgm:t>
    </dgm:pt>
    <dgm:pt modelId="{FE45E2B1-2E94-4395-AB1E-C0C5E1007931}" type="sibTrans" cxnId="{C902D743-50B8-4527-B457-5D34F103054F}">
      <dgm:prSet custT="1"/>
      <dgm:spPr>
        <a:solidFill>
          <a:srgbClr val="7EAAFA"/>
        </a:solidFill>
      </dgm:spPr>
      <dgm:t>
        <a:bodyPr/>
        <a:lstStyle/>
        <a:p>
          <a:endParaRPr lang="ru-RU" sz="1800"/>
        </a:p>
      </dgm:t>
    </dgm:pt>
    <dgm:pt modelId="{A3DB25EA-90B1-49C2-B803-808D342E45C7}">
      <dgm:prSet phldrT="[Текст]" custT="1"/>
      <dgm:spPr>
        <a:solidFill>
          <a:srgbClr val="7EAAFA"/>
        </a:solidFill>
      </dgm:spPr>
      <dgm:t>
        <a:bodyPr/>
        <a:lstStyle/>
        <a:p>
          <a:r>
            <a:rPr lang="ru-RU" sz="2000" dirty="0"/>
            <a:t>Точки печати в общежитиях и кампусах МИРЭА</a:t>
          </a:r>
        </a:p>
        <a:p>
          <a:r>
            <a:rPr lang="ru-RU" sz="2000" dirty="0"/>
            <a:t>(1 месяц)</a:t>
          </a:r>
        </a:p>
      </dgm:t>
    </dgm:pt>
    <dgm:pt modelId="{F0AFBC64-CA7B-45E3-BF83-7EB1C6E03D4D}" type="parTrans" cxnId="{D6532A73-0BDC-4CC5-8AEA-8E680711939D}">
      <dgm:prSet/>
      <dgm:spPr/>
      <dgm:t>
        <a:bodyPr/>
        <a:lstStyle/>
        <a:p>
          <a:endParaRPr lang="ru-RU" sz="2800"/>
        </a:p>
      </dgm:t>
    </dgm:pt>
    <dgm:pt modelId="{56000BA3-24D0-4812-BD97-098083F2FF45}" type="sibTrans" cxnId="{D6532A73-0BDC-4CC5-8AEA-8E680711939D}">
      <dgm:prSet custT="1"/>
      <dgm:spPr>
        <a:solidFill>
          <a:srgbClr val="7EAAFA"/>
        </a:solidFill>
      </dgm:spPr>
      <dgm:t>
        <a:bodyPr/>
        <a:lstStyle/>
        <a:p>
          <a:endParaRPr lang="ru-RU" sz="1800"/>
        </a:p>
      </dgm:t>
    </dgm:pt>
    <dgm:pt modelId="{A5243CF3-8D35-4185-8715-01473E0ECD45}">
      <dgm:prSet phldrT="[Текст]" custT="1"/>
      <dgm:spPr>
        <a:solidFill>
          <a:srgbClr val="7EAAFA"/>
        </a:solidFill>
      </dgm:spPr>
      <dgm:t>
        <a:bodyPr/>
        <a:lstStyle/>
        <a:p>
          <a:r>
            <a:rPr lang="ru-RU" sz="2000" dirty="0"/>
            <a:t>Точки печати в ВУЗах и колледжах Москвы</a:t>
          </a:r>
        </a:p>
      </dgm:t>
    </dgm:pt>
    <dgm:pt modelId="{1F333231-B658-4E01-BCC3-80FE58C57563}" type="parTrans" cxnId="{58BE6196-8B5F-42C6-AE36-A01D3000392C}">
      <dgm:prSet/>
      <dgm:spPr/>
      <dgm:t>
        <a:bodyPr/>
        <a:lstStyle/>
        <a:p>
          <a:endParaRPr lang="ru-RU" sz="2800"/>
        </a:p>
      </dgm:t>
    </dgm:pt>
    <dgm:pt modelId="{2E8C15DF-81C1-4DDF-82F9-CB8288416BCC}" type="sibTrans" cxnId="{58BE6196-8B5F-42C6-AE36-A01D3000392C}">
      <dgm:prSet custT="1"/>
      <dgm:spPr>
        <a:solidFill>
          <a:srgbClr val="7EAAFA"/>
        </a:solidFill>
      </dgm:spPr>
      <dgm:t>
        <a:bodyPr/>
        <a:lstStyle/>
        <a:p>
          <a:endParaRPr lang="ru-RU" sz="1800"/>
        </a:p>
      </dgm:t>
    </dgm:pt>
    <dgm:pt modelId="{9584B554-5ECE-4A55-82EA-DD3A132DA8F2}">
      <dgm:prSet phldrT="[Текст]" custT="1"/>
      <dgm:spPr>
        <a:solidFill>
          <a:srgbClr val="7EAAFA"/>
        </a:solidFill>
      </dgm:spPr>
      <dgm:t>
        <a:bodyPr/>
        <a:lstStyle/>
        <a:p>
          <a:r>
            <a:rPr lang="ru-RU" sz="2000" dirty="0"/>
            <a:t>Точки печати в крупных городах России</a:t>
          </a:r>
        </a:p>
      </dgm:t>
    </dgm:pt>
    <dgm:pt modelId="{A0A7BEB3-4BBC-40A6-A161-318B60A8F265}" type="parTrans" cxnId="{EBE231E4-4BFB-4E66-B795-B3EDBAADCCD4}">
      <dgm:prSet/>
      <dgm:spPr/>
      <dgm:t>
        <a:bodyPr/>
        <a:lstStyle/>
        <a:p>
          <a:endParaRPr lang="ru-RU" sz="2800"/>
        </a:p>
      </dgm:t>
    </dgm:pt>
    <dgm:pt modelId="{7B197A60-27C1-472B-B1B7-CBDF2ADE11EB}" type="sibTrans" cxnId="{EBE231E4-4BFB-4E66-B795-B3EDBAADCCD4}">
      <dgm:prSet custT="1"/>
      <dgm:spPr>
        <a:solidFill>
          <a:srgbClr val="7EAAFA"/>
        </a:solidFill>
      </dgm:spPr>
      <dgm:t>
        <a:bodyPr/>
        <a:lstStyle/>
        <a:p>
          <a:endParaRPr lang="ru-RU" sz="1800"/>
        </a:p>
      </dgm:t>
    </dgm:pt>
    <dgm:pt modelId="{C0EB1E7C-D4D0-49AF-9CEF-CAC7A9AF75C0}">
      <dgm:prSet phldrT="[Текст]" custT="1"/>
      <dgm:spPr>
        <a:solidFill>
          <a:srgbClr val="7EAAFA"/>
        </a:solidFill>
      </dgm:spPr>
      <dgm:t>
        <a:bodyPr/>
        <a:lstStyle/>
        <a:p>
          <a:r>
            <a:rPr lang="ru-RU" sz="2000" dirty="0"/>
            <a:t>Точки печати в странах СНГ</a:t>
          </a:r>
        </a:p>
      </dgm:t>
    </dgm:pt>
    <dgm:pt modelId="{904F6152-B977-4DAC-AEF9-D8A681540EB0}" type="parTrans" cxnId="{40FA7E0A-6C1A-4DBA-BBD0-B85187EF3869}">
      <dgm:prSet/>
      <dgm:spPr/>
      <dgm:t>
        <a:bodyPr/>
        <a:lstStyle/>
        <a:p>
          <a:endParaRPr lang="ru-RU" sz="2800"/>
        </a:p>
      </dgm:t>
    </dgm:pt>
    <dgm:pt modelId="{EDB9C2B7-5401-47FE-9E0C-C96EC1113867}" type="sibTrans" cxnId="{40FA7E0A-6C1A-4DBA-BBD0-B85187EF3869}">
      <dgm:prSet/>
      <dgm:spPr/>
      <dgm:t>
        <a:bodyPr/>
        <a:lstStyle/>
        <a:p>
          <a:endParaRPr lang="ru-RU" sz="2800"/>
        </a:p>
      </dgm:t>
    </dgm:pt>
    <dgm:pt modelId="{873449D0-2C85-40DD-8072-D73A0857DF17}" type="pres">
      <dgm:prSet presAssocID="{92C205DA-0E72-4198-8F08-C6B62E34126D}" presName="Name0" presStyleCnt="0">
        <dgm:presLayoutVars>
          <dgm:dir/>
          <dgm:resizeHandles val="exact"/>
        </dgm:presLayoutVars>
      </dgm:prSet>
      <dgm:spPr/>
    </dgm:pt>
    <dgm:pt modelId="{253349E0-CF2A-4A0E-94AC-A33CF3343DAE}" type="pres">
      <dgm:prSet presAssocID="{1EBE245B-3479-494F-B6A4-F5BB59927E98}" presName="node" presStyleLbl="node1" presStyleIdx="0" presStyleCnt="5" custScaleX="121080">
        <dgm:presLayoutVars>
          <dgm:bulletEnabled val="1"/>
        </dgm:presLayoutVars>
      </dgm:prSet>
      <dgm:spPr/>
    </dgm:pt>
    <dgm:pt modelId="{C3338046-46CD-4E03-AC0E-343B365133B1}" type="pres">
      <dgm:prSet presAssocID="{FE45E2B1-2E94-4395-AB1E-C0C5E1007931}" presName="sibTrans" presStyleLbl="sibTrans2D1" presStyleIdx="0" presStyleCnt="4"/>
      <dgm:spPr/>
    </dgm:pt>
    <dgm:pt modelId="{20D63471-0095-4033-8448-1FA2D15A8512}" type="pres">
      <dgm:prSet presAssocID="{FE45E2B1-2E94-4395-AB1E-C0C5E1007931}" presName="connectorText" presStyleLbl="sibTrans2D1" presStyleIdx="0" presStyleCnt="4"/>
      <dgm:spPr/>
    </dgm:pt>
    <dgm:pt modelId="{C8CFFF6D-6FD9-4DD6-A4DF-FE774B6CA587}" type="pres">
      <dgm:prSet presAssocID="{A3DB25EA-90B1-49C2-B803-808D342E45C7}" presName="node" presStyleLbl="node1" presStyleIdx="1" presStyleCnt="5" custScaleX="132449">
        <dgm:presLayoutVars>
          <dgm:bulletEnabled val="1"/>
        </dgm:presLayoutVars>
      </dgm:prSet>
      <dgm:spPr/>
    </dgm:pt>
    <dgm:pt modelId="{38732FDF-6FAD-47F8-A464-D1C546FF721E}" type="pres">
      <dgm:prSet presAssocID="{56000BA3-24D0-4812-BD97-098083F2FF45}" presName="sibTrans" presStyleLbl="sibTrans2D1" presStyleIdx="1" presStyleCnt="4"/>
      <dgm:spPr/>
    </dgm:pt>
    <dgm:pt modelId="{41B90BC5-C86E-475D-A135-88753A4276BE}" type="pres">
      <dgm:prSet presAssocID="{56000BA3-24D0-4812-BD97-098083F2FF45}" presName="connectorText" presStyleLbl="sibTrans2D1" presStyleIdx="1" presStyleCnt="4"/>
      <dgm:spPr/>
    </dgm:pt>
    <dgm:pt modelId="{0C525369-8D62-4472-8BD0-96BE5E9A54E0}" type="pres">
      <dgm:prSet presAssocID="{A5243CF3-8D35-4185-8715-01473E0ECD45}" presName="node" presStyleLbl="node1" presStyleIdx="2" presStyleCnt="5">
        <dgm:presLayoutVars>
          <dgm:bulletEnabled val="1"/>
        </dgm:presLayoutVars>
      </dgm:prSet>
      <dgm:spPr/>
    </dgm:pt>
    <dgm:pt modelId="{DE88EE57-0815-418C-BCDE-501E443A1C23}" type="pres">
      <dgm:prSet presAssocID="{2E8C15DF-81C1-4DDF-82F9-CB8288416BCC}" presName="sibTrans" presStyleLbl="sibTrans2D1" presStyleIdx="2" presStyleCnt="4"/>
      <dgm:spPr/>
    </dgm:pt>
    <dgm:pt modelId="{7B2064B7-17B0-4415-B71B-4AE638D6D2E2}" type="pres">
      <dgm:prSet presAssocID="{2E8C15DF-81C1-4DDF-82F9-CB8288416BCC}" presName="connectorText" presStyleLbl="sibTrans2D1" presStyleIdx="2" presStyleCnt="4"/>
      <dgm:spPr/>
    </dgm:pt>
    <dgm:pt modelId="{2D3A9DF2-AD3D-41CA-A788-016F4F885D7A}" type="pres">
      <dgm:prSet presAssocID="{9584B554-5ECE-4A55-82EA-DD3A132DA8F2}" presName="node" presStyleLbl="node1" presStyleIdx="3" presStyleCnt="5">
        <dgm:presLayoutVars>
          <dgm:bulletEnabled val="1"/>
        </dgm:presLayoutVars>
      </dgm:prSet>
      <dgm:spPr/>
    </dgm:pt>
    <dgm:pt modelId="{E5C3BF47-B475-49E1-868E-E8556AEB7C40}" type="pres">
      <dgm:prSet presAssocID="{7B197A60-27C1-472B-B1B7-CBDF2ADE11EB}" presName="sibTrans" presStyleLbl="sibTrans2D1" presStyleIdx="3" presStyleCnt="4"/>
      <dgm:spPr/>
    </dgm:pt>
    <dgm:pt modelId="{161F78EE-5C7D-49FF-BEB8-391C31CCD3EC}" type="pres">
      <dgm:prSet presAssocID="{7B197A60-27C1-472B-B1B7-CBDF2ADE11EB}" presName="connectorText" presStyleLbl="sibTrans2D1" presStyleIdx="3" presStyleCnt="4"/>
      <dgm:spPr/>
    </dgm:pt>
    <dgm:pt modelId="{7DAD4D8F-F223-49EC-A4C2-975BB0733CBB}" type="pres">
      <dgm:prSet presAssocID="{C0EB1E7C-D4D0-49AF-9CEF-CAC7A9AF75C0}" presName="node" presStyleLbl="node1" presStyleIdx="4" presStyleCnt="5">
        <dgm:presLayoutVars>
          <dgm:bulletEnabled val="1"/>
        </dgm:presLayoutVars>
      </dgm:prSet>
      <dgm:spPr/>
    </dgm:pt>
  </dgm:ptLst>
  <dgm:cxnLst>
    <dgm:cxn modelId="{03A57B09-6623-4099-8C2D-59DE406074DA}" type="presOf" srcId="{A3DB25EA-90B1-49C2-B803-808D342E45C7}" destId="{C8CFFF6D-6FD9-4DD6-A4DF-FE774B6CA587}" srcOrd="0" destOrd="0" presId="urn:microsoft.com/office/officeart/2005/8/layout/process1"/>
    <dgm:cxn modelId="{40FA7E0A-6C1A-4DBA-BBD0-B85187EF3869}" srcId="{92C205DA-0E72-4198-8F08-C6B62E34126D}" destId="{C0EB1E7C-D4D0-49AF-9CEF-CAC7A9AF75C0}" srcOrd="4" destOrd="0" parTransId="{904F6152-B977-4DAC-AEF9-D8A681540EB0}" sibTransId="{EDB9C2B7-5401-47FE-9E0C-C96EC1113867}"/>
    <dgm:cxn modelId="{C795CD0F-B18C-4F78-BF27-3D98C0550E5C}" type="presOf" srcId="{2E8C15DF-81C1-4DDF-82F9-CB8288416BCC}" destId="{DE88EE57-0815-418C-BCDE-501E443A1C23}" srcOrd="0" destOrd="0" presId="urn:microsoft.com/office/officeart/2005/8/layout/process1"/>
    <dgm:cxn modelId="{8A79111C-8894-44C8-8010-4A6D92A46FCF}" type="presOf" srcId="{56000BA3-24D0-4812-BD97-098083F2FF45}" destId="{41B90BC5-C86E-475D-A135-88753A4276BE}" srcOrd="1" destOrd="0" presId="urn:microsoft.com/office/officeart/2005/8/layout/process1"/>
    <dgm:cxn modelId="{CEF40E3D-D309-4182-919D-DB375C0C7AD8}" type="presOf" srcId="{C0EB1E7C-D4D0-49AF-9CEF-CAC7A9AF75C0}" destId="{7DAD4D8F-F223-49EC-A4C2-975BB0733CBB}" srcOrd="0" destOrd="0" presId="urn:microsoft.com/office/officeart/2005/8/layout/process1"/>
    <dgm:cxn modelId="{91415F5C-301E-4B3E-A320-2F8CFB128A40}" type="presOf" srcId="{92C205DA-0E72-4198-8F08-C6B62E34126D}" destId="{873449D0-2C85-40DD-8072-D73A0857DF17}" srcOrd="0" destOrd="0" presId="urn:microsoft.com/office/officeart/2005/8/layout/process1"/>
    <dgm:cxn modelId="{31856B60-E97B-453D-8F96-15760D73EF7C}" type="presOf" srcId="{2E8C15DF-81C1-4DDF-82F9-CB8288416BCC}" destId="{7B2064B7-17B0-4415-B71B-4AE638D6D2E2}" srcOrd="1" destOrd="0" presId="urn:microsoft.com/office/officeart/2005/8/layout/process1"/>
    <dgm:cxn modelId="{C902D743-50B8-4527-B457-5D34F103054F}" srcId="{92C205DA-0E72-4198-8F08-C6B62E34126D}" destId="{1EBE245B-3479-494F-B6A4-F5BB59927E98}" srcOrd="0" destOrd="0" parTransId="{EC9DD10B-CD5F-447C-9226-E107FB4F2BFB}" sibTransId="{FE45E2B1-2E94-4395-AB1E-C0C5E1007931}"/>
    <dgm:cxn modelId="{3B75484F-CEE0-4B1F-924D-7C904662E938}" type="presOf" srcId="{1EBE245B-3479-494F-B6A4-F5BB59927E98}" destId="{253349E0-CF2A-4A0E-94AC-A33CF3343DAE}" srcOrd="0" destOrd="0" presId="urn:microsoft.com/office/officeart/2005/8/layout/process1"/>
    <dgm:cxn modelId="{B3DE2451-C204-4545-9F6B-6DB0FBE73571}" type="presOf" srcId="{7B197A60-27C1-472B-B1B7-CBDF2ADE11EB}" destId="{E5C3BF47-B475-49E1-868E-E8556AEB7C40}" srcOrd="0" destOrd="0" presId="urn:microsoft.com/office/officeart/2005/8/layout/process1"/>
    <dgm:cxn modelId="{751E8771-A6B7-49F0-A2FA-7FC9E0FE3508}" type="presOf" srcId="{56000BA3-24D0-4812-BD97-098083F2FF45}" destId="{38732FDF-6FAD-47F8-A464-D1C546FF721E}" srcOrd="0" destOrd="0" presId="urn:microsoft.com/office/officeart/2005/8/layout/process1"/>
    <dgm:cxn modelId="{D6532A73-0BDC-4CC5-8AEA-8E680711939D}" srcId="{92C205DA-0E72-4198-8F08-C6B62E34126D}" destId="{A3DB25EA-90B1-49C2-B803-808D342E45C7}" srcOrd="1" destOrd="0" parTransId="{F0AFBC64-CA7B-45E3-BF83-7EB1C6E03D4D}" sibTransId="{56000BA3-24D0-4812-BD97-098083F2FF45}"/>
    <dgm:cxn modelId="{5477EC82-FA17-4021-8628-2847AF807C91}" type="presOf" srcId="{FE45E2B1-2E94-4395-AB1E-C0C5E1007931}" destId="{C3338046-46CD-4E03-AC0E-343B365133B1}" srcOrd="0" destOrd="0" presId="urn:microsoft.com/office/officeart/2005/8/layout/process1"/>
    <dgm:cxn modelId="{58BE6196-8B5F-42C6-AE36-A01D3000392C}" srcId="{92C205DA-0E72-4198-8F08-C6B62E34126D}" destId="{A5243CF3-8D35-4185-8715-01473E0ECD45}" srcOrd="2" destOrd="0" parTransId="{1F333231-B658-4E01-BCC3-80FE58C57563}" sibTransId="{2E8C15DF-81C1-4DDF-82F9-CB8288416BCC}"/>
    <dgm:cxn modelId="{20C193A6-7CD9-4460-8F46-A93E15EF0173}" type="presOf" srcId="{9584B554-5ECE-4A55-82EA-DD3A132DA8F2}" destId="{2D3A9DF2-AD3D-41CA-A788-016F4F885D7A}" srcOrd="0" destOrd="0" presId="urn:microsoft.com/office/officeart/2005/8/layout/process1"/>
    <dgm:cxn modelId="{EBE231E4-4BFB-4E66-B795-B3EDBAADCCD4}" srcId="{92C205DA-0E72-4198-8F08-C6B62E34126D}" destId="{9584B554-5ECE-4A55-82EA-DD3A132DA8F2}" srcOrd="3" destOrd="0" parTransId="{A0A7BEB3-4BBC-40A6-A161-318B60A8F265}" sibTransId="{7B197A60-27C1-472B-B1B7-CBDF2ADE11EB}"/>
    <dgm:cxn modelId="{D5CB53ED-3D81-4F6C-AE6B-9828638DD56A}" type="presOf" srcId="{A5243CF3-8D35-4185-8715-01473E0ECD45}" destId="{0C525369-8D62-4472-8BD0-96BE5E9A54E0}" srcOrd="0" destOrd="0" presId="urn:microsoft.com/office/officeart/2005/8/layout/process1"/>
    <dgm:cxn modelId="{ACB1ACF6-40F8-46E8-9D30-6D496AA744D2}" type="presOf" srcId="{7B197A60-27C1-472B-B1B7-CBDF2ADE11EB}" destId="{161F78EE-5C7D-49FF-BEB8-391C31CCD3EC}" srcOrd="1" destOrd="0" presId="urn:microsoft.com/office/officeart/2005/8/layout/process1"/>
    <dgm:cxn modelId="{1888E2F9-399B-4293-865F-24F6A77961CC}" type="presOf" srcId="{FE45E2B1-2E94-4395-AB1E-C0C5E1007931}" destId="{20D63471-0095-4033-8448-1FA2D15A8512}" srcOrd="1" destOrd="0" presId="urn:microsoft.com/office/officeart/2005/8/layout/process1"/>
    <dgm:cxn modelId="{6F255176-A1DA-493C-9D7F-0D5613085677}" type="presParOf" srcId="{873449D0-2C85-40DD-8072-D73A0857DF17}" destId="{253349E0-CF2A-4A0E-94AC-A33CF3343DAE}" srcOrd="0" destOrd="0" presId="urn:microsoft.com/office/officeart/2005/8/layout/process1"/>
    <dgm:cxn modelId="{BBAECE85-606F-4A8D-80FA-A64DF717469C}" type="presParOf" srcId="{873449D0-2C85-40DD-8072-D73A0857DF17}" destId="{C3338046-46CD-4E03-AC0E-343B365133B1}" srcOrd="1" destOrd="0" presId="urn:microsoft.com/office/officeart/2005/8/layout/process1"/>
    <dgm:cxn modelId="{F708CA6D-F227-4D80-AA89-DED3820206CC}" type="presParOf" srcId="{C3338046-46CD-4E03-AC0E-343B365133B1}" destId="{20D63471-0095-4033-8448-1FA2D15A8512}" srcOrd="0" destOrd="0" presId="urn:microsoft.com/office/officeart/2005/8/layout/process1"/>
    <dgm:cxn modelId="{3F338C5F-B9DB-4F32-B0E0-0A5AEDE0F3F4}" type="presParOf" srcId="{873449D0-2C85-40DD-8072-D73A0857DF17}" destId="{C8CFFF6D-6FD9-4DD6-A4DF-FE774B6CA587}" srcOrd="2" destOrd="0" presId="urn:microsoft.com/office/officeart/2005/8/layout/process1"/>
    <dgm:cxn modelId="{D9DCE812-77A8-4B8F-89C3-2FFF0B21BF97}" type="presParOf" srcId="{873449D0-2C85-40DD-8072-D73A0857DF17}" destId="{38732FDF-6FAD-47F8-A464-D1C546FF721E}" srcOrd="3" destOrd="0" presId="urn:microsoft.com/office/officeart/2005/8/layout/process1"/>
    <dgm:cxn modelId="{BC27DBB3-ACE0-4C14-8763-EDCFF0D36B30}" type="presParOf" srcId="{38732FDF-6FAD-47F8-A464-D1C546FF721E}" destId="{41B90BC5-C86E-475D-A135-88753A4276BE}" srcOrd="0" destOrd="0" presId="urn:microsoft.com/office/officeart/2005/8/layout/process1"/>
    <dgm:cxn modelId="{E2E05A8F-52A9-4AD5-8743-C08F48858F9C}" type="presParOf" srcId="{873449D0-2C85-40DD-8072-D73A0857DF17}" destId="{0C525369-8D62-4472-8BD0-96BE5E9A54E0}" srcOrd="4" destOrd="0" presId="urn:microsoft.com/office/officeart/2005/8/layout/process1"/>
    <dgm:cxn modelId="{5EC0401E-5D3E-4B32-8ECE-E683412CC1A2}" type="presParOf" srcId="{873449D0-2C85-40DD-8072-D73A0857DF17}" destId="{DE88EE57-0815-418C-BCDE-501E443A1C23}" srcOrd="5" destOrd="0" presId="urn:microsoft.com/office/officeart/2005/8/layout/process1"/>
    <dgm:cxn modelId="{2629AC47-B88E-4305-9BB8-1FF35A4C03BB}" type="presParOf" srcId="{DE88EE57-0815-418C-BCDE-501E443A1C23}" destId="{7B2064B7-17B0-4415-B71B-4AE638D6D2E2}" srcOrd="0" destOrd="0" presId="urn:microsoft.com/office/officeart/2005/8/layout/process1"/>
    <dgm:cxn modelId="{3F9514FC-E309-4A84-9C13-6E3FA3063E8D}" type="presParOf" srcId="{873449D0-2C85-40DD-8072-D73A0857DF17}" destId="{2D3A9DF2-AD3D-41CA-A788-016F4F885D7A}" srcOrd="6" destOrd="0" presId="urn:microsoft.com/office/officeart/2005/8/layout/process1"/>
    <dgm:cxn modelId="{64E3DD29-3AF5-479C-A26C-3041EB3D3BFC}" type="presParOf" srcId="{873449D0-2C85-40DD-8072-D73A0857DF17}" destId="{E5C3BF47-B475-49E1-868E-E8556AEB7C40}" srcOrd="7" destOrd="0" presId="urn:microsoft.com/office/officeart/2005/8/layout/process1"/>
    <dgm:cxn modelId="{BF638FDF-60C7-498F-85CF-0749F002580A}" type="presParOf" srcId="{E5C3BF47-B475-49E1-868E-E8556AEB7C40}" destId="{161F78EE-5C7D-49FF-BEB8-391C31CCD3EC}" srcOrd="0" destOrd="0" presId="urn:microsoft.com/office/officeart/2005/8/layout/process1"/>
    <dgm:cxn modelId="{25A1E5E6-1C42-4D9F-9CC3-27520788978D}" type="presParOf" srcId="{873449D0-2C85-40DD-8072-D73A0857DF17}" destId="{7DAD4D8F-F223-49EC-A4C2-975BB0733C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5E727-A233-453F-BF35-1CF288C5789E}">
      <dsp:nvSpPr>
        <dsp:cNvPr id="0" name=""/>
        <dsp:cNvSpPr/>
      </dsp:nvSpPr>
      <dsp:spPr>
        <a:xfrm>
          <a:off x="2562" y="111252"/>
          <a:ext cx="2498092" cy="617009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Количество колледжей, техникумов и ВУЗов</a:t>
          </a:r>
        </a:p>
      </dsp:txBody>
      <dsp:txXfrm>
        <a:off x="2562" y="111252"/>
        <a:ext cx="2498092" cy="617009"/>
      </dsp:txXfrm>
    </dsp:sp>
    <dsp:sp modelId="{782D0157-B834-4FA2-8152-6D50C05CE2B5}">
      <dsp:nvSpPr>
        <dsp:cNvPr id="0" name=""/>
        <dsp:cNvSpPr/>
      </dsp:nvSpPr>
      <dsp:spPr>
        <a:xfrm>
          <a:off x="2562" y="728262"/>
          <a:ext cx="2498092" cy="746639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700" kern="1200" dirty="0"/>
            <a:t>4050</a:t>
          </a:r>
        </a:p>
      </dsp:txBody>
      <dsp:txXfrm>
        <a:off x="2562" y="728262"/>
        <a:ext cx="2498092" cy="746639"/>
      </dsp:txXfrm>
    </dsp:sp>
    <dsp:sp modelId="{12DA26DF-8F18-4C41-ADEE-AD5047763F34}">
      <dsp:nvSpPr>
        <dsp:cNvPr id="0" name=""/>
        <dsp:cNvSpPr/>
      </dsp:nvSpPr>
      <dsp:spPr>
        <a:xfrm>
          <a:off x="2850388" y="111252"/>
          <a:ext cx="2498092" cy="617009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Общее число студентов</a:t>
          </a:r>
        </a:p>
      </dsp:txBody>
      <dsp:txXfrm>
        <a:off x="2850388" y="111252"/>
        <a:ext cx="2498092" cy="617009"/>
      </dsp:txXfrm>
    </dsp:sp>
    <dsp:sp modelId="{9601ED54-72BA-400D-8192-AA0E40935DB8}">
      <dsp:nvSpPr>
        <dsp:cNvPr id="0" name=""/>
        <dsp:cNvSpPr/>
      </dsp:nvSpPr>
      <dsp:spPr>
        <a:xfrm>
          <a:off x="2850388" y="728262"/>
          <a:ext cx="2498092" cy="746639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700" kern="1200" dirty="0"/>
            <a:t>7,187 млн.</a:t>
          </a:r>
        </a:p>
      </dsp:txBody>
      <dsp:txXfrm>
        <a:off x="2850388" y="728262"/>
        <a:ext cx="2498092" cy="746639"/>
      </dsp:txXfrm>
    </dsp:sp>
    <dsp:sp modelId="{B990608C-7333-4C09-9064-1ABF29701A54}">
      <dsp:nvSpPr>
        <dsp:cNvPr id="0" name=""/>
        <dsp:cNvSpPr/>
      </dsp:nvSpPr>
      <dsp:spPr>
        <a:xfrm>
          <a:off x="5698213" y="111252"/>
          <a:ext cx="2498092" cy="617009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Студенты, живущие в общежитиях</a:t>
          </a:r>
        </a:p>
      </dsp:txBody>
      <dsp:txXfrm>
        <a:off x="5698213" y="111252"/>
        <a:ext cx="2498092" cy="617009"/>
      </dsp:txXfrm>
    </dsp:sp>
    <dsp:sp modelId="{402C2FC3-27FB-47D7-8AC0-70F2E4578CE2}">
      <dsp:nvSpPr>
        <dsp:cNvPr id="0" name=""/>
        <dsp:cNvSpPr/>
      </dsp:nvSpPr>
      <dsp:spPr>
        <a:xfrm>
          <a:off x="5698213" y="728262"/>
          <a:ext cx="2498092" cy="746639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ctr" defTabSz="7556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700" kern="1200" dirty="0"/>
            <a:t>1,193 млн.</a:t>
          </a:r>
        </a:p>
      </dsp:txBody>
      <dsp:txXfrm>
        <a:off x="5698213" y="728262"/>
        <a:ext cx="2498092" cy="746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A26DF-8F18-4C41-ADEE-AD5047763F34}">
      <dsp:nvSpPr>
        <dsp:cNvPr id="0" name=""/>
        <dsp:cNvSpPr/>
      </dsp:nvSpPr>
      <dsp:spPr>
        <a:xfrm>
          <a:off x="27" y="120915"/>
          <a:ext cx="2629592" cy="689129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Количество учащихся в МИРЭА</a:t>
          </a:r>
        </a:p>
      </dsp:txBody>
      <dsp:txXfrm>
        <a:off x="27" y="120915"/>
        <a:ext cx="2629592" cy="689129"/>
      </dsp:txXfrm>
    </dsp:sp>
    <dsp:sp modelId="{9601ED54-72BA-400D-8192-AA0E40935DB8}">
      <dsp:nvSpPr>
        <dsp:cNvPr id="0" name=""/>
        <dsp:cNvSpPr/>
      </dsp:nvSpPr>
      <dsp:spPr>
        <a:xfrm>
          <a:off x="27" y="810044"/>
          <a:ext cx="2629592" cy="834480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900" kern="1200" dirty="0"/>
            <a:t>26 тыс.</a:t>
          </a:r>
        </a:p>
      </dsp:txBody>
      <dsp:txXfrm>
        <a:off x="27" y="810044"/>
        <a:ext cx="2629592" cy="834480"/>
      </dsp:txXfrm>
    </dsp:sp>
    <dsp:sp modelId="{B990608C-7333-4C09-9064-1ABF29701A54}">
      <dsp:nvSpPr>
        <dsp:cNvPr id="0" name=""/>
        <dsp:cNvSpPr/>
      </dsp:nvSpPr>
      <dsp:spPr>
        <a:xfrm>
          <a:off x="2997762" y="120915"/>
          <a:ext cx="2629592" cy="689129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Студенты, живущие в общежитиях МИРЭА</a:t>
          </a:r>
        </a:p>
      </dsp:txBody>
      <dsp:txXfrm>
        <a:off x="2997762" y="120915"/>
        <a:ext cx="2629592" cy="689129"/>
      </dsp:txXfrm>
    </dsp:sp>
    <dsp:sp modelId="{402C2FC3-27FB-47D7-8AC0-70F2E4578CE2}">
      <dsp:nvSpPr>
        <dsp:cNvPr id="0" name=""/>
        <dsp:cNvSpPr/>
      </dsp:nvSpPr>
      <dsp:spPr>
        <a:xfrm>
          <a:off x="2997762" y="810044"/>
          <a:ext cx="2629592" cy="834480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900" kern="1200" dirty="0"/>
            <a:t>3228</a:t>
          </a:r>
        </a:p>
      </dsp:txBody>
      <dsp:txXfrm>
        <a:off x="2997762" y="810044"/>
        <a:ext cx="2629592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D0E50-8AE9-405D-A1F0-C006F8857D77}">
      <dsp:nvSpPr>
        <dsp:cNvPr id="0" name=""/>
        <dsp:cNvSpPr/>
      </dsp:nvSpPr>
      <dsp:spPr>
        <a:xfrm>
          <a:off x="29" y="45625"/>
          <a:ext cx="2837447" cy="764267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Объем рынка печатной продукции за 2019 год в России</a:t>
          </a:r>
        </a:p>
      </dsp:txBody>
      <dsp:txXfrm>
        <a:off x="29" y="45625"/>
        <a:ext cx="2837447" cy="764267"/>
      </dsp:txXfrm>
    </dsp:sp>
    <dsp:sp modelId="{D2D11477-6F31-44A5-816A-BF5EF7900811}">
      <dsp:nvSpPr>
        <dsp:cNvPr id="0" name=""/>
        <dsp:cNvSpPr/>
      </dsp:nvSpPr>
      <dsp:spPr>
        <a:xfrm>
          <a:off x="29" y="802907"/>
          <a:ext cx="2837447" cy="658800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500" kern="1200" dirty="0"/>
            <a:t>600 млрд. руб.</a:t>
          </a:r>
        </a:p>
      </dsp:txBody>
      <dsp:txXfrm>
        <a:off x="29" y="802907"/>
        <a:ext cx="2837447" cy="658800"/>
      </dsp:txXfrm>
    </dsp:sp>
    <dsp:sp modelId="{E7270C82-BAB0-4930-A653-B3C0AEBEB0A1}">
      <dsp:nvSpPr>
        <dsp:cNvPr id="0" name=""/>
        <dsp:cNvSpPr/>
      </dsp:nvSpPr>
      <dsp:spPr>
        <a:xfrm>
          <a:off x="3234719" y="38640"/>
          <a:ext cx="2837447" cy="764267"/>
        </a:xfrm>
        <a:prstGeom prst="rect">
          <a:avLst/>
        </a:prstGeom>
        <a:solidFill>
          <a:srgbClr val="7EAAFA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Средний объем печати листов А4 за 2019 год среди регионов России</a:t>
          </a:r>
        </a:p>
      </dsp:txBody>
      <dsp:txXfrm>
        <a:off x="3234719" y="38640"/>
        <a:ext cx="2837447" cy="764267"/>
      </dsp:txXfrm>
    </dsp:sp>
    <dsp:sp modelId="{40C3004F-BBF5-41BB-B606-4DF461668558}">
      <dsp:nvSpPr>
        <dsp:cNvPr id="0" name=""/>
        <dsp:cNvSpPr/>
      </dsp:nvSpPr>
      <dsp:spPr>
        <a:xfrm>
          <a:off x="3234719" y="802907"/>
          <a:ext cx="2837447" cy="658800"/>
        </a:xfrm>
        <a:prstGeom prst="rect">
          <a:avLst/>
        </a:prstGeom>
        <a:solidFill>
          <a:srgbClr val="ECEEFE">
            <a:alpha val="90000"/>
          </a:srgb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500" kern="1200" dirty="0"/>
            <a:t>2,4 млрд</a:t>
          </a:r>
        </a:p>
      </dsp:txBody>
      <dsp:txXfrm>
        <a:off x="3234719" y="802907"/>
        <a:ext cx="2837447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07435-7616-48F7-842A-985CB675E578}">
      <dsp:nvSpPr>
        <dsp:cNvPr id="0" name=""/>
        <dsp:cNvSpPr/>
      </dsp:nvSpPr>
      <dsp:spPr>
        <a:xfrm>
          <a:off x="2493465" y="0"/>
          <a:ext cx="3315605" cy="520168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8FD96-2A04-43B3-89F8-C5C9B174AB66}">
      <dsp:nvSpPr>
        <dsp:cNvPr id="0" name=""/>
        <dsp:cNvSpPr/>
      </dsp:nvSpPr>
      <dsp:spPr>
        <a:xfrm>
          <a:off x="2593502" y="152191"/>
          <a:ext cx="3109502" cy="406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D9EAB-FB75-4603-A4C5-95FFD87A10A4}">
      <dsp:nvSpPr>
        <dsp:cNvPr id="0" name=""/>
        <dsp:cNvSpPr/>
      </dsp:nvSpPr>
      <dsp:spPr>
        <a:xfrm>
          <a:off x="2652231" y="4207832"/>
          <a:ext cx="3049955" cy="997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CEO</a:t>
          </a:r>
          <a:endParaRPr lang="ru-RU" sz="2400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Хатымов</a:t>
          </a:r>
          <a:r>
            <a:rPr lang="ru-RU" sz="2000" kern="1200" dirty="0"/>
            <a:t> Марат</a:t>
          </a:r>
        </a:p>
      </dsp:txBody>
      <dsp:txXfrm>
        <a:off x="2652231" y="4207832"/>
        <a:ext cx="3049955" cy="997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49E0-CF2A-4A0E-94AC-A33CF3343DAE}">
      <dsp:nvSpPr>
        <dsp:cNvPr id="0" name=""/>
        <dsp:cNvSpPr/>
      </dsp:nvSpPr>
      <dsp:spPr>
        <a:xfrm>
          <a:off x="5748" y="698233"/>
          <a:ext cx="1837876" cy="1789419"/>
        </a:xfrm>
        <a:prstGeom prst="roundRect">
          <a:avLst>
            <a:gd name="adj" fmla="val 10000"/>
          </a:avLst>
        </a:prstGeom>
        <a:solidFill>
          <a:srgbClr val="7EAA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Тестовая точка печати, доработка функционала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 (1 месяц)</a:t>
          </a:r>
        </a:p>
      </dsp:txBody>
      <dsp:txXfrm>
        <a:off x="58158" y="750643"/>
        <a:ext cx="1733056" cy="1684599"/>
      </dsp:txXfrm>
    </dsp:sp>
    <dsp:sp modelId="{C3338046-46CD-4E03-AC0E-343B365133B1}">
      <dsp:nvSpPr>
        <dsp:cNvPr id="0" name=""/>
        <dsp:cNvSpPr/>
      </dsp:nvSpPr>
      <dsp:spPr>
        <a:xfrm>
          <a:off x="1995415" y="1404723"/>
          <a:ext cx="321795" cy="376439"/>
        </a:xfrm>
        <a:prstGeom prst="rightArrow">
          <a:avLst>
            <a:gd name="adj1" fmla="val 60000"/>
            <a:gd name="adj2" fmla="val 50000"/>
          </a:avLst>
        </a:prstGeom>
        <a:solidFill>
          <a:srgbClr val="7EA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1995415" y="1480011"/>
        <a:ext cx="225257" cy="225863"/>
      </dsp:txXfrm>
    </dsp:sp>
    <dsp:sp modelId="{C8CFFF6D-6FD9-4DD6-A4DF-FE774B6CA587}">
      <dsp:nvSpPr>
        <dsp:cNvPr id="0" name=""/>
        <dsp:cNvSpPr/>
      </dsp:nvSpPr>
      <dsp:spPr>
        <a:xfrm>
          <a:off x="2450785" y="698233"/>
          <a:ext cx="2010446" cy="1789419"/>
        </a:xfrm>
        <a:prstGeom prst="roundRect">
          <a:avLst>
            <a:gd name="adj" fmla="val 10000"/>
          </a:avLst>
        </a:prstGeom>
        <a:solidFill>
          <a:srgbClr val="7EAA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Точки печати в общежитиях и кампусах МИРЭА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(1 месяц)</a:t>
          </a:r>
        </a:p>
      </dsp:txBody>
      <dsp:txXfrm>
        <a:off x="2503195" y="750643"/>
        <a:ext cx="1905626" cy="1684599"/>
      </dsp:txXfrm>
    </dsp:sp>
    <dsp:sp modelId="{38732FDF-6FAD-47F8-A464-D1C546FF721E}">
      <dsp:nvSpPr>
        <dsp:cNvPr id="0" name=""/>
        <dsp:cNvSpPr/>
      </dsp:nvSpPr>
      <dsp:spPr>
        <a:xfrm>
          <a:off x="4613022" y="1404723"/>
          <a:ext cx="321795" cy="376439"/>
        </a:xfrm>
        <a:prstGeom prst="rightArrow">
          <a:avLst>
            <a:gd name="adj1" fmla="val 60000"/>
            <a:gd name="adj2" fmla="val 50000"/>
          </a:avLst>
        </a:prstGeom>
        <a:solidFill>
          <a:srgbClr val="7EA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4613022" y="1480011"/>
        <a:ext cx="225257" cy="225863"/>
      </dsp:txXfrm>
    </dsp:sp>
    <dsp:sp modelId="{0C525369-8D62-4472-8BD0-96BE5E9A54E0}">
      <dsp:nvSpPr>
        <dsp:cNvPr id="0" name=""/>
        <dsp:cNvSpPr/>
      </dsp:nvSpPr>
      <dsp:spPr>
        <a:xfrm>
          <a:off x="5068393" y="698233"/>
          <a:ext cx="1517902" cy="1789419"/>
        </a:xfrm>
        <a:prstGeom prst="roundRect">
          <a:avLst>
            <a:gd name="adj" fmla="val 10000"/>
          </a:avLst>
        </a:prstGeom>
        <a:solidFill>
          <a:srgbClr val="7EAA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Точки печати в ВУЗах и колледжах Москвы</a:t>
          </a:r>
        </a:p>
      </dsp:txBody>
      <dsp:txXfrm>
        <a:off x="5112851" y="742691"/>
        <a:ext cx="1428986" cy="1700503"/>
      </dsp:txXfrm>
    </dsp:sp>
    <dsp:sp modelId="{DE88EE57-0815-418C-BCDE-501E443A1C23}">
      <dsp:nvSpPr>
        <dsp:cNvPr id="0" name=""/>
        <dsp:cNvSpPr/>
      </dsp:nvSpPr>
      <dsp:spPr>
        <a:xfrm>
          <a:off x="6738086" y="1404723"/>
          <a:ext cx="321795" cy="376439"/>
        </a:xfrm>
        <a:prstGeom prst="rightArrow">
          <a:avLst>
            <a:gd name="adj1" fmla="val 60000"/>
            <a:gd name="adj2" fmla="val 50000"/>
          </a:avLst>
        </a:prstGeom>
        <a:solidFill>
          <a:srgbClr val="7EA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6738086" y="1480011"/>
        <a:ext cx="225257" cy="225863"/>
      </dsp:txXfrm>
    </dsp:sp>
    <dsp:sp modelId="{2D3A9DF2-AD3D-41CA-A788-016F4F885D7A}">
      <dsp:nvSpPr>
        <dsp:cNvPr id="0" name=""/>
        <dsp:cNvSpPr/>
      </dsp:nvSpPr>
      <dsp:spPr>
        <a:xfrm>
          <a:off x="7193457" y="698233"/>
          <a:ext cx="1517902" cy="1789419"/>
        </a:xfrm>
        <a:prstGeom prst="roundRect">
          <a:avLst>
            <a:gd name="adj" fmla="val 10000"/>
          </a:avLst>
        </a:prstGeom>
        <a:solidFill>
          <a:srgbClr val="7EAA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Точки печати в крупных городах России</a:t>
          </a:r>
        </a:p>
      </dsp:txBody>
      <dsp:txXfrm>
        <a:off x="7237915" y="742691"/>
        <a:ext cx="1428986" cy="1700503"/>
      </dsp:txXfrm>
    </dsp:sp>
    <dsp:sp modelId="{E5C3BF47-B475-49E1-868E-E8556AEB7C40}">
      <dsp:nvSpPr>
        <dsp:cNvPr id="0" name=""/>
        <dsp:cNvSpPr/>
      </dsp:nvSpPr>
      <dsp:spPr>
        <a:xfrm>
          <a:off x="8863150" y="1404723"/>
          <a:ext cx="321795" cy="376439"/>
        </a:xfrm>
        <a:prstGeom prst="rightArrow">
          <a:avLst>
            <a:gd name="adj1" fmla="val 60000"/>
            <a:gd name="adj2" fmla="val 50000"/>
          </a:avLst>
        </a:prstGeom>
        <a:solidFill>
          <a:srgbClr val="7EA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8863150" y="1480011"/>
        <a:ext cx="225257" cy="225863"/>
      </dsp:txXfrm>
    </dsp:sp>
    <dsp:sp modelId="{7DAD4D8F-F223-49EC-A4C2-975BB0733CBB}">
      <dsp:nvSpPr>
        <dsp:cNvPr id="0" name=""/>
        <dsp:cNvSpPr/>
      </dsp:nvSpPr>
      <dsp:spPr>
        <a:xfrm>
          <a:off x="9318521" y="698233"/>
          <a:ext cx="1517902" cy="1789419"/>
        </a:xfrm>
        <a:prstGeom prst="roundRect">
          <a:avLst>
            <a:gd name="adj" fmla="val 10000"/>
          </a:avLst>
        </a:prstGeom>
        <a:solidFill>
          <a:srgbClr val="7EAA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Точки печати в странах СНГ</a:t>
          </a:r>
        </a:p>
      </dsp:txBody>
      <dsp:txXfrm>
        <a:off x="9362979" y="742691"/>
        <a:ext cx="1428986" cy="1700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0.62533</cdr:x>
      <cdr:y>0.27022</cdr:y>
    </cdr:from>
    <cdr:to>
      <cdr:x>0.70756</cdr:x>
      <cdr:y>0.40948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CCFD958-86F2-4F87-A5D9-3F6C3DEE2A49}"/>
            </a:ext>
          </a:extLst>
        </cdr:cNvPr>
        <cdr:cNvSpPr txBox="1"/>
      </cdr:nvSpPr>
      <cdr:spPr>
        <a:xfrm xmlns:a="http://schemas.openxmlformats.org/drawingml/2006/main">
          <a:off x="6953935" y="17743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0.68887</cdr:x>
      <cdr:y>0.33985</cdr:y>
    </cdr:from>
    <cdr:to>
      <cdr:x>0.7711</cdr:x>
      <cdr:y>0.47911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0D0226E-93B1-49CD-ACA5-98BA57CD128E}"/>
            </a:ext>
          </a:extLst>
        </cdr:cNvPr>
        <cdr:cNvSpPr txBox="1"/>
      </cdr:nvSpPr>
      <cdr:spPr>
        <a:xfrm xmlns:a="http://schemas.openxmlformats.org/drawingml/2006/main">
          <a:off x="7660517" y="2231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4800" dirty="0"/>
        </a:p>
      </cdr:txBody>
    </cdr:sp>
  </cdr:relSizeAnchor>
  <cdr:relSizeAnchor xmlns:cdr="http://schemas.openxmlformats.org/drawingml/2006/chartDrawing">
    <cdr:from>
      <cdr:x>0.66271</cdr:x>
      <cdr:y>0.27339</cdr:y>
    </cdr:from>
    <cdr:to>
      <cdr:x>0.82791</cdr:x>
      <cdr:y>0.5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23D9747-8F9E-4D9C-8B16-E9AA8A412D27}"/>
            </a:ext>
          </a:extLst>
        </cdr:cNvPr>
        <cdr:cNvSpPr txBox="1"/>
      </cdr:nvSpPr>
      <cdr:spPr>
        <a:xfrm xmlns:a="http://schemas.openxmlformats.org/drawingml/2006/main">
          <a:off x="7369570" y="1795107"/>
          <a:ext cx="1837113" cy="14879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9600" dirty="0">
              <a:solidFill>
                <a:srgbClr val="FF0000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rPr>
            <a:t>x3</a:t>
          </a:r>
          <a:endParaRPr lang="ru-RU" sz="9600" dirty="0">
            <a:solidFill>
              <a:srgbClr val="FF0000"/>
            </a:solidFill>
            <a:latin typeface="Cascadia Code SemiBold" panose="020B0609020000020004" pitchFamily="49" charset="0"/>
            <a:ea typeface="Cascadia Code SemiBold" panose="020B0609020000020004" pitchFamily="49" charset="0"/>
            <a:cs typeface="Cascadia Code SemiBold" panose="020B0609020000020004" pitchFamily="49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4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3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3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4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6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opymax.ru/price/" TargetMode="External"/><Relationship Id="rId3" Type="http://schemas.openxmlformats.org/officeDocument/2006/relationships/hyperlink" Target="https://clck.ru/3347dK" TargetMode="External"/><Relationship Id="rId7" Type="http://schemas.openxmlformats.org/officeDocument/2006/relationships/hyperlink" Target="https://mdmprint.ru/pechat-dokumentov" TargetMode="External"/><Relationship Id="rId2" Type="http://schemas.openxmlformats.org/officeDocument/2006/relationships/hyperlink" Target="https://www.hse.ru/primarydata/oc20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pirka.ru/price/" TargetMode="External"/><Relationship Id="rId11" Type="http://schemas.openxmlformats.org/officeDocument/2006/relationships/hyperlink" Target="https://vk.com/@printboxio-offer" TargetMode="External"/><Relationship Id="rId5" Type="http://schemas.openxmlformats.org/officeDocument/2006/relationships/hyperlink" Target="https://kopirkin-russia.ru/" TargetMode="External"/><Relationship Id="rId10" Type="http://schemas.openxmlformats.org/officeDocument/2006/relationships/hyperlink" Target="https://fotokopir.ru/kserokopiya-i-pechat/" TargetMode="External"/><Relationship Id="rId4" Type="http://schemas.openxmlformats.org/officeDocument/2006/relationships/hyperlink" Target="https://partners.printbox.io/money.html" TargetMode="External"/><Relationship Id="rId9" Type="http://schemas.openxmlformats.org/officeDocument/2006/relationships/hyperlink" Target="https://multifoto.ru/copycenter/uslugi-kopitsentra/pechat-dokument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4269C-DE20-40E1-8EC5-70D8AD41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70" y="410662"/>
            <a:ext cx="7558358" cy="6036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316AA-E11D-43D6-A183-90158E3979CF}"/>
              </a:ext>
            </a:extLst>
          </p:cNvPr>
          <p:cNvSpPr txBox="1"/>
          <p:nvPr/>
        </p:nvSpPr>
        <p:spPr>
          <a:xfrm>
            <a:off x="2379979" y="5413752"/>
            <a:ext cx="773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649BED"/>
                </a:solidFill>
              </a:rPr>
              <a:t>ОНЛАЙН СЕРВИС ПЕЧАТИ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40391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A27B-5D07-441D-8073-6F41AE4C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1307"/>
            <a:ext cx="7729728" cy="801585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команда</a:t>
            </a:r>
            <a:endParaRPr lang="ru-RU" sz="4800" dirty="0"/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8D044FD1-B45D-47D3-94F4-E003F6C5C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608203"/>
              </p:ext>
            </p:extLst>
          </p:nvPr>
        </p:nvGraphicFramePr>
        <p:xfrm>
          <a:off x="2008398" y="1391139"/>
          <a:ext cx="8175203" cy="5306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58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8C6D1-AE70-42AD-BBA0-954E46D9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0F58763-5CCA-44CD-86AE-02A17A113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8847"/>
              </p:ext>
            </p:extLst>
          </p:nvPr>
        </p:nvGraphicFramePr>
        <p:xfrm>
          <a:off x="674914" y="2438400"/>
          <a:ext cx="10842172" cy="3185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5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A27B-5D07-441D-8073-6F41AE4C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4E6C9-83C2-469F-8051-4480DFBF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134" y="2781708"/>
            <a:ext cx="6859061" cy="3306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Хатымов Марат</a:t>
            </a:r>
          </a:p>
          <a:p>
            <a:r>
              <a:rPr lang="en-US" sz="2400" dirty="0"/>
              <a:t>WhatsApp: </a:t>
            </a:r>
            <a:r>
              <a:rPr lang="en-US" sz="2800" dirty="0"/>
              <a:t>+7(937)-325-69-42</a:t>
            </a: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>
                <a:latin typeface="Corbel" panose="020B0503020204020204" pitchFamily="34" charset="0"/>
              </a:rPr>
              <a:t>Telegram: </a:t>
            </a:r>
            <a:r>
              <a:rPr lang="en-US" sz="2800" dirty="0"/>
              <a:t>@great_death</a:t>
            </a: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ru-RU" sz="2400" dirty="0"/>
              <a:t>Почта</a:t>
            </a:r>
            <a:r>
              <a:rPr lang="en-US" sz="2400" dirty="0"/>
              <a:t>: </a:t>
            </a:r>
            <a:r>
              <a:rPr lang="en-US" sz="2800" dirty="0"/>
              <a:t>maratxat@ya.ru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79E979-4701-4C3A-B0FE-5FF0D6AF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67403"/>
            <a:ext cx="2653814" cy="35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111650-B59D-45E1-B6CA-0231D0FD5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53C7B870-F7A4-4419-ADEE-87E316076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88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E86EAC1C-81D6-4820-8003-95E745CC2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3635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26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6C1C6-5A92-49DA-B81C-CCD77BF4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89" y="398348"/>
            <a:ext cx="8586022" cy="1188720"/>
          </a:xfrm>
        </p:spPr>
        <p:txBody>
          <a:bodyPr>
            <a:noAutofit/>
          </a:bodyPr>
          <a:lstStyle/>
          <a:p>
            <a:r>
              <a:rPr lang="ru-RU" sz="3600" dirty="0"/>
              <a:t>вендинговый автомат печати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6E00082-0094-4D0A-8340-A80C515A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9309"/>
            <a:ext cx="5275634" cy="3101983"/>
          </a:xfrm>
        </p:spPr>
        <p:txBody>
          <a:bodyPr/>
          <a:lstStyle/>
          <a:p>
            <a:pPr marL="0" indent="0">
              <a:buNone/>
            </a:pPr>
            <a:r>
              <a:rPr lang="ru-RU" sz="3200" i="0" dirty="0">
                <a:solidFill>
                  <a:srgbClr val="2E2E2E"/>
                </a:solidFill>
                <a:effectLst/>
              </a:rPr>
              <a:t>«Копиркин ПРОФИ 2015»</a:t>
            </a:r>
            <a:endParaRPr lang="ru-RU" sz="3200" dirty="0">
              <a:solidFill>
                <a:srgbClr val="2E2E2E"/>
              </a:solidFill>
            </a:endParaRPr>
          </a:p>
          <a:p>
            <a:pPr marL="0" indent="0">
              <a:buNone/>
            </a:pPr>
            <a:r>
              <a:rPr lang="ru-RU" sz="3200" i="0" dirty="0">
                <a:solidFill>
                  <a:srgbClr val="2E2E2E"/>
                </a:solidFill>
                <a:effectLst/>
              </a:rPr>
              <a:t>Стоимость</a:t>
            </a:r>
            <a:r>
              <a:rPr lang="en-US" sz="3200" dirty="0">
                <a:solidFill>
                  <a:srgbClr val="2E2E2E"/>
                </a:solidFill>
              </a:rPr>
              <a:t>: </a:t>
            </a:r>
            <a:r>
              <a:rPr lang="en-US" sz="3200" i="0" dirty="0">
                <a:solidFill>
                  <a:srgbClr val="2E2E2E"/>
                </a:solidFill>
                <a:effectLst/>
              </a:rPr>
              <a:t>265</a:t>
            </a:r>
            <a:r>
              <a:rPr lang="ru-RU" sz="3200" i="0" dirty="0">
                <a:solidFill>
                  <a:srgbClr val="2E2E2E"/>
                </a:solidFill>
                <a:effectLst/>
              </a:rPr>
              <a:t> тыс. руб.</a:t>
            </a:r>
          </a:p>
          <a:p>
            <a:endParaRPr lang="ru-RU" dirty="0"/>
          </a:p>
        </p:txBody>
      </p:sp>
      <p:pic>
        <p:nvPicPr>
          <p:cNvPr id="3078" name="Picture 6" descr="Копировальный аппарат Копиркин ПРОФИ 2015">
            <a:extLst>
              <a:ext uri="{FF2B5EF4-FFF2-40B4-BE49-F238E27FC236}">
                <a16:creationId xmlns:a16="http://schemas.microsoft.com/office/drawing/2014/main" id="{E47C8255-A7E8-4B83-B634-146AF49A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1809309"/>
            <a:ext cx="3548656" cy="4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4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94F84-E464-4C00-A242-8CD2B6C6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220"/>
            <a:ext cx="7729728" cy="1188720"/>
          </a:xfrm>
        </p:spPr>
        <p:txBody>
          <a:bodyPr/>
          <a:lstStyle/>
          <a:p>
            <a:r>
              <a:rPr lang="ru-RU" dirty="0"/>
              <a:t>Расходы на открытие точки печати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3823684-6C7B-467F-ADAC-DBC79EEA2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50715"/>
              </p:ext>
            </p:extLst>
          </p:nvPr>
        </p:nvGraphicFramePr>
        <p:xfrm>
          <a:off x="2135475" y="1884512"/>
          <a:ext cx="7921050" cy="46725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525">
                  <a:extLst>
                    <a:ext uri="{9D8B030D-6E8A-4147-A177-3AD203B41FA5}">
                      <a16:colId xmlns:a16="http://schemas.microsoft.com/office/drawing/2014/main" val="4028969323"/>
                    </a:ext>
                  </a:extLst>
                </a:gridCol>
                <a:gridCol w="3960525">
                  <a:extLst>
                    <a:ext uri="{9D8B030D-6E8A-4147-A177-3AD203B41FA5}">
                      <a16:colId xmlns:a16="http://schemas.microsoft.com/office/drawing/2014/main" val="2569971715"/>
                    </a:ext>
                  </a:extLst>
                </a:gridCol>
              </a:tblGrid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Предмет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Стоимость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24827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Бокс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31151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Принтер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20983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Компьютер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05401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Модем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37155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Прочая периферия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06364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Установка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60787"/>
                  </a:ext>
                </a:extLst>
              </a:tr>
              <a:tr h="584074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bg1"/>
                          </a:solidFill>
                        </a:rPr>
                        <a:t>Итого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bg1"/>
                          </a:solidFill>
                        </a:rPr>
                        <a:t>30000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8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B4EA3-9240-49C3-8EAB-BB134075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237"/>
            <a:ext cx="7729728" cy="1188720"/>
          </a:xfrm>
        </p:spPr>
        <p:txBody>
          <a:bodyPr/>
          <a:lstStyle/>
          <a:p>
            <a:r>
              <a:rPr lang="ru-RU" dirty="0"/>
              <a:t>Постоянные расходы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98070D7-89AD-4E9C-A161-4AA914A1E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21350"/>
              </p:ext>
            </p:extLst>
          </p:nvPr>
        </p:nvGraphicFramePr>
        <p:xfrm>
          <a:off x="1656353" y="1719385"/>
          <a:ext cx="8879293" cy="47972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877816">
                  <a:extLst>
                    <a:ext uri="{9D8B030D-6E8A-4147-A177-3AD203B41FA5}">
                      <a16:colId xmlns:a16="http://schemas.microsoft.com/office/drawing/2014/main" val="3796931939"/>
                    </a:ext>
                  </a:extLst>
                </a:gridCol>
                <a:gridCol w="4001477">
                  <a:extLst>
                    <a:ext uri="{9D8B030D-6E8A-4147-A177-3AD203B41FA5}">
                      <a16:colId xmlns:a16="http://schemas.microsoft.com/office/drawing/2014/main" val="117436610"/>
                    </a:ext>
                  </a:extLst>
                </a:gridCol>
              </a:tblGrid>
              <a:tr h="916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Постоянные расходы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Руб. в месяц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29110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Аренда места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>
                          <a:effectLst/>
                        </a:rPr>
                        <a:t>2000</a:t>
                      </a:r>
                      <a:endParaRPr lang="ru-RU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43894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Интернет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>
                          <a:effectLst/>
                        </a:rPr>
                        <a:t>600</a:t>
                      </a:r>
                      <a:endParaRPr lang="ru-RU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12318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Амортизация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>
                          <a:effectLst/>
                        </a:rPr>
                        <a:t>812,5</a:t>
                      </a:r>
                      <a:endParaRPr lang="ru-RU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0154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>
                          <a:effectLst/>
                        </a:rPr>
                        <a:t>Реклама</a:t>
                      </a:r>
                      <a:endParaRPr lang="ru-RU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1000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3560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>
                          <a:effectLst/>
                        </a:rPr>
                        <a:t>Работа сайта</a:t>
                      </a:r>
                      <a:endParaRPr lang="ru-RU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-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65475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Итого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4412,5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5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7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E6AF7-D6B2-49E9-A50E-5D9B9305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69123"/>
            <a:ext cx="7729728" cy="1188720"/>
          </a:xfrm>
        </p:spPr>
        <p:txBody>
          <a:bodyPr/>
          <a:lstStyle/>
          <a:p>
            <a:r>
              <a:rPr lang="ru-RU" dirty="0"/>
              <a:t>Переменные расходы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1FEA236-3BF7-4B99-AC52-A8975195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28235"/>
              </p:ext>
            </p:extLst>
          </p:nvPr>
        </p:nvGraphicFramePr>
        <p:xfrm>
          <a:off x="1312730" y="1924515"/>
          <a:ext cx="9566537" cy="415042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255352">
                  <a:extLst>
                    <a:ext uri="{9D8B030D-6E8A-4147-A177-3AD203B41FA5}">
                      <a16:colId xmlns:a16="http://schemas.microsoft.com/office/drawing/2014/main" val="3796931939"/>
                    </a:ext>
                  </a:extLst>
                </a:gridCol>
                <a:gridCol w="4311185">
                  <a:extLst>
                    <a:ext uri="{9D8B030D-6E8A-4147-A177-3AD203B41FA5}">
                      <a16:colId xmlns:a16="http://schemas.microsoft.com/office/drawing/2014/main" val="117436610"/>
                    </a:ext>
                  </a:extLst>
                </a:gridCol>
              </a:tblGrid>
              <a:tr h="9164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Переменные расходы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Руб. за страницу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429110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Бумага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43894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Картридж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12318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Персонал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0154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Амортизация принтера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5443" marR="5443" marT="5443" marB="0" anchor="b">
                    <a:solidFill>
                      <a:srgbClr val="ECE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03560"/>
                  </a:ext>
                </a:extLst>
              </a:tr>
              <a:tr h="6468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u="none" strike="noStrike" dirty="0">
                          <a:effectLst/>
                        </a:rPr>
                        <a:t>Итого</a:t>
                      </a:r>
                      <a:endParaRPr lang="ru-RU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</a:t>
                      </a:r>
                    </a:p>
                  </a:txBody>
                  <a:tcPr marL="5443" marR="5443" marT="5443" marB="0" anchor="b">
                    <a:solidFill>
                      <a:srgbClr val="C8E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955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5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23E017E-FC93-46D2-96D1-19CFBDAE0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6672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8A27B-5D07-441D-8073-6F41AE4C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4261"/>
            <a:ext cx="7729728" cy="1188720"/>
          </a:xfrm>
        </p:spPr>
        <p:txBody>
          <a:bodyPr>
            <a:normAutofit/>
          </a:bodyPr>
          <a:lstStyle/>
          <a:p>
            <a:r>
              <a:rPr lang="ru-RU" sz="4400" dirty="0"/>
              <a:t>ДЛЯ</a:t>
            </a:r>
            <a:r>
              <a:rPr lang="ru-RU" sz="4800" dirty="0"/>
              <a:t> кого</a:t>
            </a:r>
            <a:r>
              <a:rPr lang="en-US" sz="4800" dirty="0"/>
              <a:t>?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4E6C9-83C2-469F-8051-4480DFBF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503" y="2191415"/>
            <a:ext cx="5426435" cy="38940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Это Марат, и он</a:t>
            </a:r>
            <a:r>
              <a:rPr lang="en-US" sz="4000" dirty="0"/>
              <a:t>:</a:t>
            </a:r>
            <a:endParaRPr lang="ru-RU" sz="4000" dirty="0"/>
          </a:p>
          <a:p>
            <a:pPr lvl="1">
              <a:lnSpc>
                <a:spcPct val="150000"/>
              </a:lnSpc>
            </a:pPr>
            <a:r>
              <a:rPr lang="ru-RU" sz="4000" dirty="0"/>
              <a:t>Студент ВУЗа</a:t>
            </a:r>
          </a:p>
          <a:p>
            <a:pPr lvl="1">
              <a:lnSpc>
                <a:spcPct val="150000"/>
              </a:lnSpc>
            </a:pPr>
            <a:r>
              <a:rPr lang="ru-RU" sz="4000" dirty="0"/>
              <a:t>Живет в общежитии</a:t>
            </a:r>
          </a:p>
          <a:p>
            <a:pPr lvl="1">
              <a:lnSpc>
                <a:spcPct val="150000"/>
              </a:lnSpc>
            </a:pPr>
            <a:r>
              <a:rPr lang="ru-RU" sz="4000" dirty="0"/>
              <a:t>Не имеет принтера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6AEC3B-188E-4109-93AF-802FA753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198118"/>
            <a:ext cx="3011716" cy="40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9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B3CC2-6FB3-4004-B914-4B1AC733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517"/>
            <a:ext cx="7729728" cy="1188720"/>
          </a:xfrm>
        </p:spPr>
        <p:txBody>
          <a:bodyPr/>
          <a:lstStyle/>
          <a:p>
            <a:r>
              <a:rPr lang="ru-RU" dirty="0"/>
              <a:t>Точка безубыточности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ADDD60E-C202-47E4-9DF3-6DCD4F9B3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165331"/>
              </p:ext>
            </p:extLst>
          </p:nvPr>
        </p:nvGraphicFramePr>
        <p:xfrm>
          <a:off x="1719384" y="1664676"/>
          <a:ext cx="8753231" cy="504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55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50BFDB1-EF4F-4D15-B061-59360BE0D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31751"/>
              </p:ext>
            </p:extLst>
          </p:nvPr>
        </p:nvGraphicFramePr>
        <p:xfrm>
          <a:off x="535832" y="145915"/>
          <a:ext cx="11120336" cy="656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570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54528525-509B-4EF5-A0D9-D7CD0BEFB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14132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98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E484013-B8E1-498D-ADFE-8359BF106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015365"/>
              </p:ext>
            </p:extLst>
          </p:nvPr>
        </p:nvGraphicFramePr>
        <p:xfrm>
          <a:off x="1004455" y="332509"/>
          <a:ext cx="9455727" cy="6199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022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4528525-509B-4EF5-A0D9-D7CD0BEFB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873987"/>
              </p:ext>
            </p:extLst>
          </p:nvPr>
        </p:nvGraphicFramePr>
        <p:xfrm>
          <a:off x="286966" y="291830"/>
          <a:ext cx="11618068" cy="644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03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1DE6F-372A-4F8C-A352-4E71BED7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938"/>
            <a:ext cx="7729728" cy="1188720"/>
          </a:xfrm>
        </p:spPr>
        <p:txBody>
          <a:bodyPr/>
          <a:lstStyle/>
          <a:p>
            <a:r>
              <a:rPr lang="en-US" dirty="0" err="1"/>
              <a:t>Printbox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39E4C-A202-419A-B5DC-D39E7E90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246" y="1780899"/>
            <a:ext cx="4552617" cy="4438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16 точек печати в Москве (в зданиях МФТИ)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27 точек по всей России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Программа партнерства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D1F2E-CC05-4B2A-899B-0240B835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780899"/>
            <a:ext cx="2848977" cy="4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1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03683-ABD2-4E6B-BCD4-D615AFB5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7276"/>
            <a:ext cx="7729728" cy="1188720"/>
          </a:xfrm>
        </p:spPr>
        <p:txBody>
          <a:bodyPr/>
          <a:lstStyle/>
          <a:p>
            <a:r>
              <a:rPr lang="ru-RU" dirty="0"/>
              <a:t>Ссылки на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6B928-6743-4837-9C3F-3817B61D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09614"/>
            <a:ext cx="7729728" cy="4872540"/>
          </a:xfrm>
        </p:spPr>
        <p:txBody>
          <a:bodyPr>
            <a:normAutofit/>
          </a:bodyPr>
          <a:lstStyle/>
          <a:p>
            <a:r>
              <a:rPr lang="ru-RU" dirty="0"/>
              <a:t>Статистика государственных образовательных учреждений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https://www.hse.ru/primarydata/oc2020/</a:t>
            </a:r>
            <a:endParaRPr lang="en-US" dirty="0"/>
          </a:p>
          <a:p>
            <a:r>
              <a:rPr lang="ru-RU" dirty="0"/>
              <a:t>Статистика объемов печати в областях России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https://clck.ru/3347dK</a:t>
            </a:r>
            <a:endParaRPr lang="en-US" dirty="0"/>
          </a:p>
          <a:p>
            <a:r>
              <a:rPr lang="ru-RU" sz="1800" dirty="0"/>
              <a:t>Статистика объемов печати за</a:t>
            </a:r>
            <a:r>
              <a:rPr lang="ru-RU" sz="1800" baseline="0" dirty="0"/>
              <a:t> год в студенческом общежитии на 400 человек</a:t>
            </a:r>
            <a:r>
              <a:rPr lang="en-US" baseline="0" dirty="0"/>
              <a:t>: </a:t>
            </a:r>
            <a:r>
              <a:rPr lang="en-US" baseline="0" dirty="0">
                <a:hlinkClick r:id="rId4"/>
              </a:rPr>
              <a:t>https://partners.printbox.io/money.html</a:t>
            </a:r>
            <a:endParaRPr lang="ru-RU" baseline="0" dirty="0"/>
          </a:p>
          <a:p>
            <a:r>
              <a:rPr lang="ru-RU" dirty="0"/>
              <a:t>Автомат </a:t>
            </a:r>
            <a:r>
              <a:rPr lang="ru-RU" dirty="0" err="1"/>
              <a:t>Копиркин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https://kopirkin-russia.ru/</a:t>
            </a:r>
            <a:endParaRPr lang="ru-RU" dirty="0"/>
          </a:p>
          <a:p>
            <a:r>
              <a:rPr lang="ru-RU" dirty="0"/>
              <a:t>Цены в Копирка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https://kopirka.ru/price/</a:t>
            </a:r>
            <a:endParaRPr lang="en-US" dirty="0"/>
          </a:p>
          <a:p>
            <a:r>
              <a:rPr lang="ru-RU" dirty="0"/>
              <a:t>Цены в </a:t>
            </a:r>
            <a:r>
              <a:rPr lang="ru-RU" dirty="0" err="1"/>
              <a:t>МДМПринт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https://mdmprint.ru/pechat-dokumentov</a:t>
            </a:r>
            <a:endParaRPr lang="en-US" dirty="0"/>
          </a:p>
          <a:p>
            <a:r>
              <a:rPr lang="ru-RU" dirty="0"/>
              <a:t>Цены в </a:t>
            </a:r>
            <a:r>
              <a:rPr lang="ru-RU" dirty="0" err="1"/>
              <a:t>КопиМакс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https://copymax.ru/price/</a:t>
            </a:r>
            <a:endParaRPr lang="ru-RU" dirty="0"/>
          </a:p>
          <a:p>
            <a:r>
              <a:rPr lang="ru-RU" dirty="0"/>
              <a:t>Цены в </a:t>
            </a:r>
            <a:r>
              <a:rPr lang="ru-RU" dirty="0" err="1"/>
              <a:t>МультиФото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https://multifoto.ru/copycenter/uslugi-kopitsentra/pechat-dokumentov/</a:t>
            </a:r>
            <a:endParaRPr lang="ru-RU" dirty="0"/>
          </a:p>
          <a:p>
            <a:r>
              <a:rPr lang="ru-RU" dirty="0"/>
              <a:t>Цены в </a:t>
            </a:r>
            <a:r>
              <a:rPr lang="ru-RU" dirty="0" err="1"/>
              <a:t>ФотоКопир</a:t>
            </a:r>
            <a:r>
              <a:rPr lang="en-US" dirty="0"/>
              <a:t>: </a:t>
            </a:r>
            <a:r>
              <a:rPr lang="en-US" dirty="0">
                <a:hlinkClick r:id="rId10"/>
              </a:rPr>
              <a:t>https://fotokopir.ru/kserokopiya-i-pechat/</a:t>
            </a:r>
            <a:endParaRPr lang="ru-RU" dirty="0"/>
          </a:p>
          <a:p>
            <a:r>
              <a:rPr lang="ru-RU" dirty="0"/>
              <a:t>Статистика печати студентов</a:t>
            </a:r>
            <a:r>
              <a:rPr lang="en-US" dirty="0"/>
              <a:t>: </a:t>
            </a:r>
            <a:r>
              <a:rPr lang="en-US" dirty="0">
                <a:hlinkClick r:id="rId11"/>
              </a:rPr>
              <a:t>https://vk.com/@printboxio-offer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aseline="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48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29B4D3D-EC1D-44C4-B953-6E3E50BD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37" y="2078892"/>
            <a:ext cx="6397049" cy="40010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4000" dirty="0"/>
              <a:t>Стоимость печати</a:t>
            </a:r>
          </a:p>
          <a:p>
            <a:pPr>
              <a:lnSpc>
                <a:spcPct val="200000"/>
              </a:lnSpc>
            </a:pPr>
            <a:r>
              <a:rPr lang="ru-RU" sz="4000" dirty="0"/>
              <a:t>График работы</a:t>
            </a:r>
          </a:p>
          <a:p>
            <a:pPr>
              <a:lnSpc>
                <a:spcPct val="200000"/>
              </a:lnSpc>
            </a:pPr>
            <a:r>
              <a:rPr lang="ru-RU" sz="4000" dirty="0"/>
              <a:t>Неудобство расположения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A20F06A-2BD6-4E84-ADDB-EA699F2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814" y="417613"/>
            <a:ext cx="8796372" cy="1340847"/>
          </a:xfrm>
        </p:spPr>
        <p:txBody>
          <a:bodyPr>
            <a:normAutofit/>
          </a:bodyPr>
          <a:lstStyle/>
          <a:p>
            <a:r>
              <a:rPr lang="ru-RU" sz="4400" dirty="0"/>
              <a:t>Проблемы копи-центров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34052C5-CF68-437D-8867-063150246033}"/>
              </a:ext>
            </a:extLst>
          </p:cNvPr>
          <p:cNvSpPr/>
          <p:nvPr/>
        </p:nvSpPr>
        <p:spPr>
          <a:xfrm rot="16200000">
            <a:off x="759225" y="3017482"/>
            <a:ext cx="4001091" cy="2123910"/>
          </a:xfrm>
          <a:prstGeom prst="rightArrow">
            <a:avLst/>
          </a:prstGeom>
          <a:solidFill>
            <a:srgbClr val="7EAAF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Важность</a:t>
            </a:r>
          </a:p>
        </p:txBody>
      </p:sp>
    </p:spTree>
    <p:extLst>
      <p:ext uri="{BB962C8B-B14F-4D97-AF65-F5344CB8AC3E}">
        <p14:creationId xmlns:p14="http://schemas.microsoft.com/office/powerpoint/2010/main" val="195521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AA17C-7C3C-492A-B446-8A3DED69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169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/>
              <a:t>Автомат печати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E7BC4A3-2537-4D3B-9EBB-53F438AAD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939" y="1841256"/>
            <a:ext cx="3610708" cy="4688818"/>
          </a:xfr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208BBB53-1C1D-4E4F-9D2E-402A747CA3D9}"/>
              </a:ext>
            </a:extLst>
          </p:cNvPr>
          <p:cNvSpPr txBox="1">
            <a:spLocks/>
          </p:cNvSpPr>
          <p:nvPr/>
        </p:nvSpPr>
        <p:spPr>
          <a:xfrm>
            <a:off x="5413503" y="1841256"/>
            <a:ext cx="5000497" cy="468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200" dirty="0"/>
              <a:t>Что это такое</a:t>
            </a:r>
            <a:r>
              <a:rPr lang="en-US" sz="3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Бокс (корпус)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Компьютер, подключенный к сети сервиса</a:t>
            </a:r>
          </a:p>
          <a:p>
            <a:pPr lvl="1">
              <a:lnSpc>
                <a:spcPct val="150000"/>
              </a:lnSpc>
            </a:pPr>
            <a:r>
              <a:rPr lang="ru-RU" sz="2800" dirty="0"/>
              <a:t>Принтер, подключенный к компьютеру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333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E790C-936B-4862-BD60-333BB36D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ru-RU" dirty="0"/>
              <a:t>Сеть автоматов печати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2310B4-1622-49AF-B14F-34B3F0EF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733852"/>
            <a:ext cx="7729728" cy="4911121"/>
          </a:xfrm>
        </p:spPr>
      </p:pic>
    </p:spTree>
    <p:extLst>
      <p:ext uri="{BB962C8B-B14F-4D97-AF65-F5344CB8AC3E}">
        <p14:creationId xmlns:p14="http://schemas.microsoft.com/office/powerpoint/2010/main" val="32405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29B4D3D-EC1D-44C4-B953-6E3E50BD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814" y="2094523"/>
            <a:ext cx="8796372" cy="44156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3500" dirty="0"/>
              <a:t>Низкая стоимость печати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600" dirty="0"/>
              <a:t>Работа обслуживающего персонала минимальна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600" dirty="0"/>
              <a:t>Низкая плата за аренду места</a:t>
            </a:r>
          </a:p>
          <a:p>
            <a:pPr>
              <a:lnSpc>
                <a:spcPct val="150000"/>
              </a:lnSpc>
            </a:pPr>
            <a:r>
              <a:rPr lang="ru-RU" sz="3500" dirty="0"/>
              <a:t>Работают круглосуточно без перерывов</a:t>
            </a:r>
          </a:p>
          <a:p>
            <a:pPr>
              <a:lnSpc>
                <a:spcPct val="150000"/>
              </a:lnSpc>
            </a:pPr>
            <a:r>
              <a:rPr lang="ru-RU" sz="3500" dirty="0"/>
              <a:t>Расположены в общежитиях и кампусах университетов</a:t>
            </a:r>
          </a:p>
          <a:p>
            <a:pPr marL="0" indent="0">
              <a:lnSpc>
                <a:spcPct val="200000"/>
              </a:lnSpc>
              <a:buNone/>
            </a:pPr>
            <a:endParaRPr lang="ru-RU" sz="40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A20F06A-2BD6-4E84-ADDB-EA699F2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814" y="417613"/>
            <a:ext cx="8796372" cy="1340847"/>
          </a:xfrm>
        </p:spPr>
        <p:txBody>
          <a:bodyPr>
            <a:normAutofit/>
          </a:bodyPr>
          <a:lstStyle/>
          <a:p>
            <a:r>
              <a:rPr lang="ru-RU" sz="4400" dirty="0"/>
              <a:t>Решение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9996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6C918-5831-4F44-AC49-51C2D32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6594"/>
            <a:ext cx="7729728" cy="788164"/>
          </a:xfrm>
        </p:spPr>
        <p:txBody>
          <a:bodyPr/>
          <a:lstStyle/>
          <a:p>
            <a:r>
              <a:rPr lang="ru-RU" dirty="0"/>
              <a:t>Объемы рынка (2019)</a:t>
            </a:r>
          </a:p>
        </p:txBody>
      </p:sp>
      <p:graphicFrame>
        <p:nvGraphicFramePr>
          <p:cNvPr id="16" name="Схема 15">
            <a:extLst>
              <a:ext uri="{FF2B5EF4-FFF2-40B4-BE49-F238E27FC236}">
                <a16:creationId xmlns:a16="http://schemas.microsoft.com/office/drawing/2014/main" id="{3E22EBEF-5326-4DC4-B009-926D15017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099952"/>
              </p:ext>
            </p:extLst>
          </p:nvPr>
        </p:nvGraphicFramePr>
        <p:xfrm>
          <a:off x="1996565" y="1416221"/>
          <a:ext cx="8198869" cy="158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B18B7C56-455F-4100-BFDE-F2F3D02A5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2798"/>
              </p:ext>
            </p:extLst>
          </p:nvPr>
        </p:nvGraphicFramePr>
        <p:xfrm>
          <a:off x="3282308" y="4765966"/>
          <a:ext cx="5627382" cy="1765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5" name="Схема 54">
            <a:extLst>
              <a:ext uri="{FF2B5EF4-FFF2-40B4-BE49-F238E27FC236}">
                <a16:creationId xmlns:a16="http://schemas.microsoft.com/office/drawing/2014/main" id="{7099855D-035B-4B02-840E-F0BC21AE8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507037"/>
              </p:ext>
            </p:extLst>
          </p:nvPr>
        </p:nvGraphicFramePr>
        <p:xfrm>
          <a:off x="3059901" y="3133997"/>
          <a:ext cx="6072196" cy="150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3648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8A31-DFB3-408E-804E-963FAE59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84" y="433245"/>
            <a:ext cx="10063020" cy="1188720"/>
          </a:xfrm>
        </p:spPr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F8B2-F66A-4A86-90B6-091A0F13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44" y="2042120"/>
            <a:ext cx="4818972" cy="4552776"/>
          </a:xfrm>
        </p:spPr>
        <p:txBody>
          <a:bodyPr>
            <a:normAutofit/>
          </a:bodyPr>
          <a:lstStyle/>
          <a:p>
            <a:r>
              <a:rPr lang="ru-RU" sz="2800" dirty="0"/>
              <a:t>Заработок на марже</a:t>
            </a:r>
          </a:p>
          <a:p>
            <a:r>
              <a:rPr lang="ru-RU" sz="2800" dirty="0"/>
              <a:t>Чем больше объем печати</a:t>
            </a:r>
            <a:r>
              <a:rPr lang="en-US" sz="2800" dirty="0"/>
              <a:t>:</a:t>
            </a:r>
          </a:p>
          <a:p>
            <a:pPr lvl="2"/>
            <a:r>
              <a:rPr lang="ru-RU" sz="2400" dirty="0"/>
              <a:t>Тем ниже себестоимость печати</a:t>
            </a:r>
          </a:p>
          <a:p>
            <a:pPr lvl="2"/>
            <a:r>
              <a:rPr lang="ru-RU" sz="2400" dirty="0"/>
              <a:t>Тем больше прибыль</a:t>
            </a:r>
          </a:p>
        </p:txBody>
      </p:sp>
      <p:pic>
        <p:nvPicPr>
          <p:cNvPr id="4" name="Объект 11">
            <a:extLst>
              <a:ext uri="{FF2B5EF4-FFF2-40B4-BE49-F238E27FC236}">
                <a16:creationId xmlns:a16="http://schemas.microsoft.com/office/drawing/2014/main" id="{17954CAC-8B23-40BB-BAD7-F9160100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16" y="2042120"/>
            <a:ext cx="2714288" cy="3524739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CF638CE4-A454-47BC-9EC9-61454715BC9E}"/>
              </a:ext>
            </a:extLst>
          </p:cNvPr>
          <p:cNvSpPr/>
          <p:nvPr/>
        </p:nvSpPr>
        <p:spPr>
          <a:xfrm>
            <a:off x="8082847" y="3315050"/>
            <a:ext cx="1117599" cy="978877"/>
          </a:xfrm>
          <a:prstGeom prst="rightArrow">
            <a:avLst/>
          </a:prstGeom>
          <a:solidFill>
            <a:srgbClr val="7EAAFA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2" name="Picture 6" descr="Знак валюты рубль – Бесплатные иконки: знаки">
            <a:extLst>
              <a:ext uri="{FF2B5EF4-FFF2-40B4-BE49-F238E27FC236}">
                <a16:creationId xmlns:a16="http://schemas.microsoft.com/office/drawing/2014/main" id="{85833D92-13DA-475F-B3E1-3A4EAC1E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940" y="3157961"/>
            <a:ext cx="1293054" cy="12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6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2EB0F80-C7C4-4FCC-8BB1-2F5A71463561}"/>
              </a:ext>
            </a:extLst>
          </p:cNvPr>
          <p:cNvCxnSpPr>
            <a:cxnSpLocks/>
          </p:cNvCxnSpPr>
          <p:nvPr/>
        </p:nvCxnSpPr>
        <p:spPr>
          <a:xfrm flipV="1">
            <a:off x="6039339" y="226647"/>
            <a:ext cx="0" cy="6369538"/>
          </a:xfrm>
          <a:prstGeom prst="straightConnector1">
            <a:avLst/>
          </a:prstGeom>
          <a:ln w="38100">
            <a:solidFill>
              <a:srgbClr val="7EAAF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676941D-7450-4CAF-AFDB-ACBBAD665499}"/>
              </a:ext>
            </a:extLst>
          </p:cNvPr>
          <p:cNvCxnSpPr>
            <a:cxnSpLocks/>
          </p:cNvCxnSpPr>
          <p:nvPr/>
        </p:nvCxnSpPr>
        <p:spPr>
          <a:xfrm>
            <a:off x="2485292" y="3414689"/>
            <a:ext cx="7276123" cy="14311"/>
          </a:xfrm>
          <a:prstGeom prst="straightConnector1">
            <a:avLst/>
          </a:prstGeom>
          <a:ln w="38100">
            <a:solidFill>
              <a:srgbClr val="7EAAF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6867E2-2E8F-4307-94C1-E3C63A04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49" y="1581071"/>
            <a:ext cx="1604384" cy="16043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43A2ED-DED4-42A6-904C-3D01F8414FE2}"/>
              </a:ext>
            </a:extLst>
          </p:cNvPr>
          <p:cNvSpPr txBox="1"/>
          <p:nvPr/>
        </p:nvSpPr>
        <p:spPr>
          <a:xfrm>
            <a:off x="7932615" y="3536461"/>
            <a:ext cx="22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Удобство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10D4B-7ED1-4A80-9347-DF86060D5C11}"/>
              </a:ext>
            </a:extLst>
          </p:cNvPr>
          <p:cNvSpPr txBox="1"/>
          <p:nvPr/>
        </p:nvSpPr>
        <p:spPr>
          <a:xfrm rot="16200000">
            <a:off x="5293798" y="1684188"/>
            <a:ext cx="210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Доступные цены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D8ADA-7645-44D5-8C0D-28AF6E25C172}"/>
              </a:ext>
            </a:extLst>
          </p:cNvPr>
          <p:cNvSpPr txBox="1"/>
          <p:nvPr/>
        </p:nvSpPr>
        <p:spPr>
          <a:xfrm rot="16200000">
            <a:off x="5407325" y="5095603"/>
            <a:ext cx="187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Высокие  цены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316AC-D26A-4B79-9D74-6725C0C4AD32}"/>
              </a:ext>
            </a:extLst>
          </p:cNvPr>
          <p:cNvSpPr txBox="1"/>
          <p:nvPr/>
        </p:nvSpPr>
        <p:spPr>
          <a:xfrm>
            <a:off x="2794002" y="3536461"/>
            <a:ext cx="22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Неудобство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58CDE2A-930A-486E-911C-385C5937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8" y="953475"/>
            <a:ext cx="1932689" cy="2038701"/>
          </a:xfrm>
          <a:prstGeom prst="rect">
            <a:avLst/>
          </a:prstGeom>
        </p:spPr>
      </p:pic>
      <p:pic>
        <p:nvPicPr>
          <p:cNvPr id="6152" name="Picture 8" descr="Коломенский торговый центр">
            <a:extLst>
              <a:ext uri="{FF2B5EF4-FFF2-40B4-BE49-F238E27FC236}">
                <a16:creationId xmlns:a16="http://schemas.microsoft.com/office/drawing/2014/main" id="{B8CBA12A-0BE9-4413-93FC-7AED9021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5" y="3615168"/>
            <a:ext cx="2930118" cy="146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КОПИРКИН - вендинговые аппараты ксерокопирования для организации бизнеса.">
            <a:extLst>
              <a:ext uri="{FF2B5EF4-FFF2-40B4-BE49-F238E27FC236}">
                <a16:creationId xmlns:a16="http://schemas.microsoft.com/office/drawing/2014/main" id="{45880036-910C-4918-957F-A80AC8A5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44" y="3997461"/>
            <a:ext cx="2029844" cy="6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E455C12-1590-43BB-9A92-0342A489F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26" y="4911174"/>
            <a:ext cx="2368445" cy="604278"/>
          </a:xfrm>
          <a:prstGeom prst="rect">
            <a:avLst/>
          </a:prstGeom>
        </p:spPr>
      </p:pic>
      <p:pic>
        <p:nvPicPr>
          <p:cNvPr id="6160" name="Picture 16" descr="Типография «КопиМакс»: отзывы, вакансии, адреса, телефоны | Allprint">
            <a:extLst>
              <a:ext uri="{FF2B5EF4-FFF2-40B4-BE49-F238E27FC236}">
                <a16:creationId xmlns:a16="http://schemas.microsoft.com/office/drawing/2014/main" id="{E29083F9-8FD6-4C5B-A89E-002E16AC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44" y="4754692"/>
            <a:ext cx="2057914" cy="45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MDMprint — цифровая типография — навык Алисы, голосового помощника от  Яндекса">
            <a:extLst>
              <a:ext uri="{FF2B5EF4-FFF2-40B4-BE49-F238E27FC236}">
                <a16:creationId xmlns:a16="http://schemas.microsoft.com/office/drawing/2014/main" id="{7654EE54-7A87-448F-8D69-EA4FDCD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39" y="5369164"/>
            <a:ext cx="1513190" cy="7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B6C0314-04DD-4C96-88FA-39AEB54BF5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313" y="754775"/>
            <a:ext cx="1666875" cy="6381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8A759C-600A-48B5-8574-9FADEE65FE39}"/>
              </a:ext>
            </a:extLst>
          </p:cNvPr>
          <p:cNvSpPr txBox="1"/>
          <p:nvPr/>
        </p:nvSpPr>
        <p:spPr>
          <a:xfrm>
            <a:off x="635751" y="329346"/>
            <a:ext cx="395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+mj-lt"/>
              </a:rPr>
              <a:t>Анализ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286446664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6688</TotalTime>
  <Words>570</Words>
  <Application>Microsoft Office PowerPoint</Application>
  <PresentationFormat>Широкоэкранный</PresentationFormat>
  <Paragraphs>151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Cascadia Code SemiBold</vt:lpstr>
      <vt:lpstr>Corbel</vt:lpstr>
      <vt:lpstr>Courier New</vt:lpstr>
      <vt:lpstr>Gill Sans MT</vt:lpstr>
      <vt:lpstr>Посылка</vt:lpstr>
      <vt:lpstr>Презентация PowerPoint</vt:lpstr>
      <vt:lpstr>ДЛЯ кого?</vt:lpstr>
      <vt:lpstr>Проблемы копи-центров</vt:lpstr>
      <vt:lpstr>Автомат печати</vt:lpstr>
      <vt:lpstr>Сеть автоматов печати</vt:lpstr>
      <vt:lpstr>Решение проблем</vt:lpstr>
      <vt:lpstr>Объемы рынка (2019)</vt:lpstr>
      <vt:lpstr>Бизнес-модель</vt:lpstr>
      <vt:lpstr>Презентация PowerPoint</vt:lpstr>
      <vt:lpstr>команда</vt:lpstr>
      <vt:lpstr>План развития</vt:lpstr>
      <vt:lpstr>Мои контакты</vt:lpstr>
      <vt:lpstr>приложение</vt:lpstr>
      <vt:lpstr>Презентация PowerPoint</vt:lpstr>
      <vt:lpstr>вендинговый автомат печати</vt:lpstr>
      <vt:lpstr>Расходы на открытие точки печати</vt:lpstr>
      <vt:lpstr>Постоянные расходы</vt:lpstr>
      <vt:lpstr>Переменные расходы</vt:lpstr>
      <vt:lpstr>Презентация PowerPoint</vt:lpstr>
      <vt:lpstr>Точка безубыточности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Printbox</vt:lpstr>
      <vt:lpstr>Ссылки на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Марат Иванов</dc:creator>
  <cp:lastModifiedBy>Марат Иванов</cp:lastModifiedBy>
  <cp:revision>147</cp:revision>
  <dcterms:created xsi:type="dcterms:W3CDTF">2022-11-18T13:58:09Z</dcterms:created>
  <dcterms:modified xsi:type="dcterms:W3CDTF">2023-10-09T16:46:09Z</dcterms:modified>
</cp:coreProperties>
</file>