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358" r:id="rId2"/>
    <p:sldId id="377" r:id="rId3"/>
    <p:sldId id="378" r:id="rId4"/>
    <p:sldId id="359" r:id="rId5"/>
    <p:sldId id="360" r:id="rId6"/>
    <p:sldId id="382" r:id="rId7"/>
    <p:sldId id="361" r:id="rId8"/>
    <p:sldId id="383" r:id="rId9"/>
    <p:sldId id="388" r:id="rId10"/>
    <p:sldId id="387" r:id="rId11"/>
    <p:sldId id="362" r:id="rId12"/>
    <p:sldId id="363" r:id="rId13"/>
    <p:sldId id="364" r:id="rId14"/>
    <p:sldId id="365" r:id="rId15"/>
    <p:sldId id="384" r:id="rId16"/>
    <p:sldId id="366" r:id="rId17"/>
    <p:sldId id="367" r:id="rId18"/>
    <p:sldId id="368" r:id="rId19"/>
    <p:sldId id="370" r:id="rId20"/>
    <p:sldId id="385" r:id="rId21"/>
    <p:sldId id="371" r:id="rId22"/>
    <p:sldId id="372" r:id="rId23"/>
    <p:sldId id="373" r:id="rId24"/>
    <p:sldId id="374" r:id="rId25"/>
    <p:sldId id="389" r:id="rId26"/>
    <p:sldId id="375" r:id="rId27"/>
    <p:sldId id="376" r:id="rId28"/>
    <p:sldId id="386" r:id="rId29"/>
    <p:sldId id="379" r:id="rId30"/>
    <p:sldId id="380" r:id="rId31"/>
    <p:sldId id="38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358"/>
            <p14:sldId id="377"/>
            <p14:sldId id="378"/>
            <p14:sldId id="359"/>
            <p14:sldId id="360"/>
            <p14:sldId id="382"/>
            <p14:sldId id="361"/>
            <p14:sldId id="383"/>
            <p14:sldId id="388"/>
            <p14:sldId id="387"/>
            <p14:sldId id="362"/>
            <p14:sldId id="363"/>
            <p14:sldId id="364"/>
            <p14:sldId id="365"/>
            <p14:sldId id="384"/>
            <p14:sldId id="366"/>
            <p14:sldId id="367"/>
            <p14:sldId id="368"/>
            <p14:sldId id="370"/>
            <p14:sldId id="385"/>
            <p14:sldId id="371"/>
            <p14:sldId id="372"/>
            <p14:sldId id="373"/>
            <p14:sldId id="374"/>
            <p14:sldId id="389"/>
            <p14:sldId id="375"/>
            <p14:sldId id="376"/>
            <p14:sldId id="386"/>
            <p14:sldId id="379"/>
            <p14:sldId id="380"/>
            <p14:sldId id="381"/>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11" autoAdjust="0"/>
    <p:restoredTop sz="81713" autoAdjust="0"/>
  </p:normalViewPr>
  <p:slideViewPr>
    <p:cSldViewPr snapToGrid="0">
      <p:cViewPr varScale="1">
        <p:scale>
          <a:sx n="42" d="100"/>
          <a:sy n="42" d="100"/>
        </p:scale>
        <p:origin x="72" y="55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9/23/2014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a:t>
            </a:fld>
            <a:endParaRPr lang="en-US"/>
          </a:p>
        </p:txBody>
      </p:sp>
    </p:spTree>
    <p:extLst>
      <p:ext uri="{BB962C8B-B14F-4D97-AF65-F5344CB8AC3E}">
        <p14:creationId xmlns:p14="http://schemas.microsoft.com/office/powerpoint/2010/main" val="2020762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14</a:t>
            </a:fld>
            <a:endParaRPr lang="en-US"/>
          </a:p>
        </p:txBody>
      </p:sp>
    </p:spTree>
    <p:extLst>
      <p:ext uri="{BB962C8B-B14F-4D97-AF65-F5344CB8AC3E}">
        <p14:creationId xmlns:p14="http://schemas.microsoft.com/office/powerpoint/2010/main" val="1884740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16</a:t>
            </a:fld>
            <a:endParaRPr lang="en-US"/>
          </a:p>
        </p:txBody>
      </p:sp>
    </p:spTree>
    <p:extLst>
      <p:ext uri="{BB962C8B-B14F-4D97-AF65-F5344CB8AC3E}">
        <p14:creationId xmlns:p14="http://schemas.microsoft.com/office/powerpoint/2010/main" val="855757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17</a:t>
            </a:fld>
            <a:endParaRPr lang="en-US"/>
          </a:p>
        </p:txBody>
      </p:sp>
    </p:spTree>
    <p:extLst>
      <p:ext uri="{BB962C8B-B14F-4D97-AF65-F5344CB8AC3E}">
        <p14:creationId xmlns:p14="http://schemas.microsoft.com/office/powerpoint/2010/main" val="29373260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18</a:t>
            </a:fld>
            <a:endParaRPr lang="en-US"/>
          </a:p>
        </p:txBody>
      </p:sp>
    </p:spTree>
    <p:extLst>
      <p:ext uri="{BB962C8B-B14F-4D97-AF65-F5344CB8AC3E}">
        <p14:creationId xmlns:p14="http://schemas.microsoft.com/office/powerpoint/2010/main" val="21328030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19</a:t>
            </a:fld>
            <a:endParaRPr lang="en-US"/>
          </a:p>
        </p:txBody>
      </p:sp>
    </p:spTree>
    <p:extLst>
      <p:ext uri="{BB962C8B-B14F-4D97-AF65-F5344CB8AC3E}">
        <p14:creationId xmlns:p14="http://schemas.microsoft.com/office/powerpoint/2010/main" val="37019655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21</a:t>
            </a:fld>
            <a:endParaRPr lang="en-US"/>
          </a:p>
        </p:txBody>
      </p:sp>
    </p:spTree>
    <p:extLst>
      <p:ext uri="{BB962C8B-B14F-4D97-AF65-F5344CB8AC3E}">
        <p14:creationId xmlns:p14="http://schemas.microsoft.com/office/powerpoint/2010/main" val="17019654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22</a:t>
            </a:fld>
            <a:endParaRPr lang="en-US"/>
          </a:p>
        </p:txBody>
      </p:sp>
    </p:spTree>
    <p:extLst>
      <p:ext uri="{BB962C8B-B14F-4D97-AF65-F5344CB8AC3E}">
        <p14:creationId xmlns:p14="http://schemas.microsoft.com/office/powerpoint/2010/main" val="6314473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23</a:t>
            </a:fld>
            <a:endParaRPr lang="en-US"/>
          </a:p>
        </p:txBody>
      </p:sp>
    </p:spTree>
    <p:extLst>
      <p:ext uri="{BB962C8B-B14F-4D97-AF65-F5344CB8AC3E}">
        <p14:creationId xmlns:p14="http://schemas.microsoft.com/office/powerpoint/2010/main" val="12539600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24</a:t>
            </a:fld>
            <a:endParaRPr lang="en-US"/>
          </a:p>
        </p:txBody>
      </p:sp>
    </p:spTree>
    <p:extLst>
      <p:ext uri="{BB962C8B-B14F-4D97-AF65-F5344CB8AC3E}">
        <p14:creationId xmlns:p14="http://schemas.microsoft.com/office/powerpoint/2010/main" val="29264590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26</a:t>
            </a:fld>
            <a:endParaRPr lang="en-US"/>
          </a:p>
        </p:txBody>
      </p:sp>
    </p:spTree>
    <p:extLst>
      <p:ext uri="{BB962C8B-B14F-4D97-AF65-F5344CB8AC3E}">
        <p14:creationId xmlns:p14="http://schemas.microsoft.com/office/powerpoint/2010/main" val="3596936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a:t>
            </a:fld>
            <a:endParaRPr lang="en-US"/>
          </a:p>
        </p:txBody>
      </p:sp>
    </p:spTree>
    <p:extLst>
      <p:ext uri="{BB962C8B-B14F-4D97-AF65-F5344CB8AC3E}">
        <p14:creationId xmlns:p14="http://schemas.microsoft.com/office/powerpoint/2010/main" val="29510554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27</a:t>
            </a:fld>
            <a:endParaRPr lang="en-US"/>
          </a:p>
        </p:txBody>
      </p:sp>
    </p:spTree>
    <p:extLst>
      <p:ext uri="{BB962C8B-B14F-4D97-AF65-F5344CB8AC3E}">
        <p14:creationId xmlns:p14="http://schemas.microsoft.com/office/powerpoint/2010/main" val="27791162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29</a:t>
            </a:fld>
            <a:endParaRPr lang="en-US"/>
          </a:p>
        </p:txBody>
      </p:sp>
    </p:spTree>
    <p:extLst>
      <p:ext uri="{BB962C8B-B14F-4D97-AF65-F5344CB8AC3E}">
        <p14:creationId xmlns:p14="http://schemas.microsoft.com/office/powerpoint/2010/main" val="2869602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30</a:t>
            </a:fld>
            <a:endParaRPr lang="en-US"/>
          </a:p>
        </p:txBody>
      </p:sp>
    </p:spTree>
    <p:extLst>
      <p:ext uri="{BB962C8B-B14F-4D97-AF65-F5344CB8AC3E}">
        <p14:creationId xmlns:p14="http://schemas.microsoft.com/office/powerpoint/2010/main" val="4146270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3</a:t>
            </a:fld>
            <a:endParaRPr lang="en-US"/>
          </a:p>
        </p:txBody>
      </p:sp>
    </p:spTree>
    <p:extLst>
      <p:ext uri="{BB962C8B-B14F-4D97-AF65-F5344CB8AC3E}">
        <p14:creationId xmlns:p14="http://schemas.microsoft.com/office/powerpoint/2010/main" val="3346225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4</a:t>
            </a:fld>
            <a:endParaRPr lang="en-US"/>
          </a:p>
        </p:txBody>
      </p:sp>
    </p:spTree>
    <p:extLst>
      <p:ext uri="{BB962C8B-B14F-4D97-AF65-F5344CB8AC3E}">
        <p14:creationId xmlns:p14="http://schemas.microsoft.com/office/powerpoint/2010/main" val="3488664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5</a:t>
            </a:fld>
            <a:endParaRPr lang="en-US"/>
          </a:p>
        </p:txBody>
      </p:sp>
    </p:spTree>
    <p:extLst>
      <p:ext uri="{BB962C8B-B14F-4D97-AF65-F5344CB8AC3E}">
        <p14:creationId xmlns:p14="http://schemas.microsoft.com/office/powerpoint/2010/main" val="2566225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7</a:t>
            </a:fld>
            <a:endParaRPr lang="en-US"/>
          </a:p>
        </p:txBody>
      </p:sp>
    </p:spTree>
    <p:extLst>
      <p:ext uri="{BB962C8B-B14F-4D97-AF65-F5344CB8AC3E}">
        <p14:creationId xmlns:p14="http://schemas.microsoft.com/office/powerpoint/2010/main" val="3040084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11</a:t>
            </a:fld>
            <a:endParaRPr lang="en-US"/>
          </a:p>
        </p:txBody>
      </p:sp>
    </p:spTree>
    <p:extLst>
      <p:ext uri="{BB962C8B-B14F-4D97-AF65-F5344CB8AC3E}">
        <p14:creationId xmlns:p14="http://schemas.microsoft.com/office/powerpoint/2010/main" val="2597281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12</a:t>
            </a:fld>
            <a:endParaRPr lang="en-US"/>
          </a:p>
        </p:txBody>
      </p:sp>
    </p:spTree>
    <p:extLst>
      <p:ext uri="{BB962C8B-B14F-4D97-AF65-F5344CB8AC3E}">
        <p14:creationId xmlns:p14="http://schemas.microsoft.com/office/powerpoint/2010/main" val="4143779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13</a:t>
            </a:fld>
            <a:endParaRPr lang="en-US"/>
          </a:p>
        </p:txBody>
      </p:sp>
    </p:spTree>
    <p:extLst>
      <p:ext uri="{BB962C8B-B14F-4D97-AF65-F5344CB8AC3E}">
        <p14:creationId xmlns:p14="http://schemas.microsoft.com/office/powerpoint/2010/main" val="12513219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trftime.org/"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babel.pocoo.org/"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labix.org/python-dateutil"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CA" dirty="0" smtClean="0"/>
              <a:t>Working with dates and times</a:t>
            </a:r>
          </a:p>
          <a:p>
            <a:r>
              <a:rPr lang="en-CA" sz="2400" dirty="0" err="1" smtClean="0"/>
              <a:t>datetime</a:t>
            </a:r>
            <a:endParaRPr lang="en-US" sz="2400" dirty="0"/>
          </a:p>
        </p:txBody>
      </p:sp>
      <p:sp>
        <p:nvSpPr>
          <p:cNvPr id="4" name="Subtitle 3"/>
          <p:cNvSpPr>
            <a:spLocks noGrp="1"/>
          </p:cNvSpPr>
          <p:nvPr>
            <p:ph type="subTitle" idx="1"/>
          </p:nvPr>
        </p:nvSpPr>
        <p:spPr/>
        <p:txBody>
          <a:bodyPr/>
          <a:lstStyle/>
          <a:p>
            <a:r>
              <a:rPr lang="en-CA" dirty="0" smtClean="0"/>
              <a:t>Christopher Harrison | Content Developer</a:t>
            </a:r>
          </a:p>
          <a:p>
            <a:r>
              <a:rPr lang="en-CA" dirty="0" smtClean="0"/>
              <a:t>Susan Ibach | Technical Evangelist</a:t>
            </a:r>
            <a:endParaRPr lang="en-US" dirty="0"/>
          </a:p>
        </p:txBody>
      </p:sp>
    </p:spTree>
    <p:extLst>
      <p:ext uri="{BB962C8B-B14F-4D97-AF65-F5344CB8AC3E}">
        <p14:creationId xmlns:p14="http://schemas.microsoft.com/office/powerpoint/2010/main" val="7530490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729" y="2978314"/>
            <a:ext cx="11524432" cy="1063487"/>
          </a:xfrm>
        </p:spPr>
        <p:txBody>
          <a:bodyPr/>
          <a:lstStyle/>
          <a:p>
            <a:r>
              <a:rPr lang="en-US" dirty="0"/>
              <a:t>What date does 2/5/2014 represent?</a:t>
            </a:r>
          </a:p>
        </p:txBody>
      </p:sp>
    </p:spTree>
    <p:extLst>
      <p:ext uri="{BB962C8B-B14F-4D97-AF65-F5344CB8AC3E}">
        <p14:creationId xmlns:p14="http://schemas.microsoft.com/office/powerpoint/2010/main" val="186808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But what if you want to display the date with a different format?</a:t>
            </a:r>
            <a:endParaRPr lang="en-US" dirty="0"/>
          </a:p>
        </p:txBody>
      </p:sp>
      <p:sp>
        <p:nvSpPr>
          <p:cNvPr id="2" name="Content Placeholder 1"/>
          <p:cNvSpPr>
            <a:spLocks noGrp="1"/>
          </p:cNvSpPr>
          <p:nvPr>
            <p:ph sz="quarter" idx="10"/>
          </p:nvPr>
        </p:nvSpPr>
        <p:spPr/>
        <p:txBody>
          <a:bodyPr/>
          <a:lstStyle/>
          <a:p>
            <a:r>
              <a:rPr lang="en-CA" dirty="0" smtClean="0"/>
              <a:t>Welcome to one of the things that drives programmers insane! </a:t>
            </a:r>
          </a:p>
          <a:p>
            <a:r>
              <a:rPr lang="en-CA" dirty="0" smtClean="0"/>
              <a:t>Different countries and different users like different date formats, often the default isn’t what you need</a:t>
            </a:r>
          </a:p>
          <a:p>
            <a:r>
              <a:rPr lang="en-CA" dirty="0" smtClean="0"/>
              <a:t>There is always a way to handle it, but it will take a little time and extra code</a:t>
            </a:r>
          </a:p>
          <a:p>
            <a:r>
              <a:rPr lang="en-CA" dirty="0" smtClean="0"/>
              <a:t>The default format is YYYY-MM-DD</a:t>
            </a:r>
          </a:p>
        </p:txBody>
      </p:sp>
      <p:sp>
        <p:nvSpPr>
          <p:cNvPr id="3" name="Rectangle 1"/>
          <p:cNvSpPr>
            <a:spLocks noChangeArrowheads="1"/>
          </p:cNvSpPr>
          <p:nvPr/>
        </p:nvSpPr>
        <p:spPr bwMode="auto">
          <a:xfrm>
            <a:off x="379413" y="2432982"/>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5458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 Python we use </a:t>
            </a:r>
            <a:r>
              <a:rPr lang="en-CA" dirty="0" err="1" smtClean="0"/>
              <a:t>strftime</a:t>
            </a:r>
            <a:r>
              <a:rPr lang="en-CA" dirty="0" smtClean="0"/>
              <a:t> to format dates</a:t>
            </a:r>
            <a:endParaRPr lang="en-US" dirty="0"/>
          </a:p>
        </p:txBody>
      </p:sp>
      <p:sp>
        <p:nvSpPr>
          <p:cNvPr id="4" name="Rectangle 1"/>
          <p:cNvSpPr>
            <a:spLocks noGrp="1" noChangeArrowheads="1"/>
          </p:cNvSpPr>
          <p:nvPr>
            <p:ph sz="quarter" idx="10"/>
          </p:nvPr>
        </p:nvSpPr>
        <p:spPr bwMode="auto">
          <a:xfrm>
            <a:off x="379514" y="1746623"/>
            <a:ext cx="9648795"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datetime.date.today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strftime</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allows you to specify the date format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currentDate.strftime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'%d %</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b,%Y</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a:stretch>
            <a:fillRect/>
          </a:stretch>
        </p:blipFill>
        <p:spPr>
          <a:xfrm>
            <a:off x="5876472" y="4472893"/>
            <a:ext cx="7611238" cy="3742192"/>
          </a:xfrm>
          <a:prstGeom prst="rect">
            <a:avLst/>
          </a:prstGeom>
        </p:spPr>
      </p:pic>
    </p:spTree>
    <p:extLst>
      <p:ext uri="{BB962C8B-B14F-4D97-AF65-F5344CB8AC3E}">
        <p14:creationId xmlns:p14="http://schemas.microsoft.com/office/powerpoint/2010/main" val="483197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the heck are %d %b and %Y?</a:t>
            </a:r>
            <a:endParaRPr lang="en-US" dirty="0"/>
          </a:p>
        </p:txBody>
      </p:sp>
      <p:sp>
        <p:nvSpPr>
          <p:cNvPr id="3" name="Content Placeholder 2"/>
          <p:cNvSpPr>
            <a:spLocks noGrp="1"/>
          </p:cNvSpPr>
          <p:nvPr>
            <p:ph sz="quarter" idx="10"/>
          </p:nvPr>
        </p:nvSpPr>
        <p:spPr/>
        <p:txBody>
          <a:bodyPr/>
          <a:lstStyle/>
          <a:p>
            <a:r>
              <a:rPr lang="en-CA" dirty="0" smtClean="0"/>
              <a:t>%d is the day of the month</a:t>
            </a:r>
          </a:p>
          <a:p>
            <a:r>
              <a:rPr lang="en-CA" dirty="0" smtClean="0"/>
              <a:t>%b is the abbreviation for the month</a:t>
            </a:r>
          </a:p>
          <a:p>
            <a:r>
              <a:rPr lang="en-CA" dirty="0" smtClean="0"/>
              <a:t>%Y is the 4 digit year</a:t>
            </a:r>
            <a:endParaRPr lang="en-US" dirty="0"/>
          </a:p>
        </p:txBody>
      </p:sp>
    </p:spTree>
    <p:extLst>
      <p:ext uri="{BB962C8B-B14F-4D97-AF65-F5344CB8AC3E}">
        <p14:creationId xmlns:p14="http://schemas.microsoft.com/office/powerpoint/2010/main" val="19681784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Here’s a few more you may find useful</a:t>
            </a:r>
            <a:endParaRPr lang="en-US" dirty="0"/>
          </a:p>
        </p:txBody>
      </p:sp>
      <p:sp>
        <p:nvSpPr>
          <p:cNvPr id="3" name="Content Placeholder 2"/>
          <p:cNvSpPr>
            <a:spLocks noGrp="1"/>
          </p:cNvSpPr>
          <p:nvPr>
            <p:ph sz="quarter" idx="10"/>
          </p:nvPr>
        </p:nvSpPr>
        <p:spPr/>
        <p:txBody>
          <a:bodyPr/>
          <a:lstStyle/>
          <a:p>
            <a:r>
              <a:rPr lang="en-CA" dirty="0" smtClean="0"/>
              <a:t>%b is the month abbreviation</a:t>
            </a:r>
          </a:p>
          <a:p>
            <a:r>
              <a:rPr lang="en-CA" dirty="0" smtClean="0"/>
              <a:t>%B is the full month name</a:t>
            </a:r>
          </a:p>
          <a:p>
            <a:r>
              <a:rPr lang="en-CA" dirty="0" smtClean="0"/>
              <a:t>%y is two digit year</a:t>
            </a:r>
          </a:p>
          <a:p>
            <a:r>
              <a:rPr lang="en-CA" dirty="0" smtClean="0"/>
              <a:t>%a is the day of the week abbreviated</a:t>
            </a:r>
          </a:p>
          <a:p>
            <a:r>
              <a:rPr lang="en-CA" dirty="0" smtClean="0"/>
              <a:t>%A is the day of the week</a:t>
            </a:r>
          </a:p>
          <a:p>
            <a:pPr marL="0" indent="0">
              <a:buNone/>
            </a:pPr>
            <a:endParaRPr lang="en-CA" dirty="0"/>
          </a:p>
          <a:p>
            <a:r>
              <a:rPr lang="en-CA" dirty="0" smtClean="0"/>
              <a:t>For a full list visit </a:t>
            </a:r>
            <a:r>
              <a:rPr lang="en-CA" dirty="0" smtClean="0">
                <a:hlinkClick r:id="rId3"/>
              </a:rPr>
              <a:t>strftime.org</a:t>
            </a:r>
            <a:r>
              <a:rPr lang="en-CA" dirty="0" smtClean="0"/>
              <a:t> </a:t>
            </a:r>
            <a:endParaRPr lang="en-US" dirty="0"/>
          </a:p>
        </p:txBody>
      </p:sp>
    </p:spTree>
    <p:extLst>
      <p:ext uri="{BB962C8B-B14F-4D97-AF65-F5344CB8AC3E}">
        <p14:creationId xmlns:p14="http://schemas.microsoft.com/office/powerpoint/2010/main" val="4033976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Formatting dates</a:t>
            </a:r>
            <a:endParaRPr lang="en-US" dirty="0"/>
          </a:p>
        </p:txBody>
      </p:sp>
    </p:spTree>
    <p:extLst>
      <p:ext uri="{BB962C8B-B14F-4D97-AF65-F5344CB8AC3E}">
        <p14:creationId xmlns:p14="http://schemas.microsoft.com/office/powerpoint/2010/main" val="1493544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Could you print out a wedding invitation?</a:t>
            </a:r>
            <a:endParaRPr lang="en-US" dirty="0"/>
          </a:p>
        </p:txBody>
      </p:sp>
      <p:sp>
        <p:nvSpPr>
          <p:cNvPr id="3" name="Content Placeholder 2"/>
          <p:cNvSpPr>
            <a:spLocks noGrp="1"/>
          </p:cNvSpPr>
          <p:nvPr>
            <p:ph sz="quarter" idx="10"/>
          </p:nvPr>
        </p:nvSpPr>
        <p:spPr/>
        <p:txBody>
          <a:bodyPr/>
          <a:lstStyle/>
          <a:p>
            <a:pPr marL="0" indent="0">
              <a:buNone/>
            </a:pPr>
            <a:r>
              <a:rPr lang="en-CA" dirty="0" smtClean="0"/>
              <a:t>“Please attend our event Sunday, July 20 in the year 1997”</a:t>
            </a:r>
            <a:endParaRPr lang="en-US" dirty="0"/>
          </a:p>
        </p:txBody>
      </p:sp>
      <p:sp>
        <p:nvSpPr>
          <p:cNvPr id="4" name="Rectangle 1"/>
          <p:cNvSpPr>
            <a:spLocks noChangeArrowheads="1"/>
          </p:cNvSpPr>
          <p:nvPr/>
        </p:nvSpPr>
        <p:spPr bwMode="auto">
          <a:xfrm>
            <a:off x="379413" y="2211274"/>
            <a:ext cx="11391673"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datetime.date.today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strftime</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allows you to specify the date format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currentDate.strftime</a:t>
            </a: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'Please attend our event %A, %B %d</a:t>
            </a:r>
            <a:r>
              <a:rPr kumimoji="0" lang="en-US" altLang="en-US" sz="2800" b="0" i="0" u="none" strike="noStrike" cap="none" normalizeH="0" dirty="0" smtClean="0">
                <a:ln>
                  <a:noFill/>
                </a:ln>
                <a:solidFill>
                  <a:srgbClr val="A31515"/>
                </a:solidFill>
                <a:effectLst/>
                <a:latin typeface="Consolas" panose="020B0609020204030204" pitchFamily="49" charset="0"/>
                <a:cs typeface="Consolas" panose="020B0609020204030204" pitchFamily="49" charset="0"/>
              </a:rPr>
              <a:t> in the year</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a:stretch>
            <a:fillRect/>
          </a:stretch>
        </p:blipFill>
        <p:spPr>
          <a:xfrm>
            <a:off x="4032930" y="4687266"/>
            <a:ext cx="8159070" cy="3112223"/>
          </a:xfrm>
          <a:prstGeom prst="rect">
            <a:avLst/>
          </a:prstGeom>
        </p:spPr>
      </p:pic>
    </p:spTree>
    <p:extLst>
      <p:ext uri="{BB962C8B-B14F-4D97-AF65-F5344CB8AC3E}">
        <p14:creationId xmlns:p14="http://schemas.microsoft.com/office/powerpoint/2010/main" val="32173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 what if I don’t want English?</a:t>
            </a:r>
            <a:endParaRPr lang="en-US" dirty="0"/>
          </a:p>
        </p:txBody>
      </p:sp>
      <p:sp>
        <p:nvSpPr>
          <p:cNvPr id="3" name="Content Placeholder 2"/>
          <p:cNvSpPr>
            <a:spLocks noGrp="1"/>
          </p:cNvSpPr>
          <p:nvPr>
            <p:ph sz="quarter" idx="10"/>
          </p:nvPr>
        </p:nvSpPr>
        <p:spPr/>
        <p:txBody>
          <a:bodyPr/>
          <a:lstStyle/>
          <a:p>
            <a:r>
              <a:rPr lang="en-CA" dirty="0"/>
              <a:t>In programmer speak we call that localization</a:t>
            </a:r>
          </a:p>
          <a:p>
            <a:r>
              <a:rPr lang="en-CA" dirty="0"/>
              <a:t>Did I mention working with dates can be challenging?</a:t>
            </a:r>
          </a:p>
          <a:p>
            <a:r>
              <a:rPr lang="en-CA" dirty="0"/>
              <a:t>By default the program uses the language of the machine where it is running</a:t>
            </a:r>
          </a:p>
          <a:p>
            <a:r>
              <a:rPr lang="en-CA" dirty="0"/>
              <a:t>But… since you can’t always rely on computer settings it is possible to force Python to use a particular language</a:t>
            </a:r>
          </a:p>
          <a:p>
            <a:r>
              <a:rPr lang="en-CA" dirty="0"/>
              <a:t>It just takes more time and more code. We won’t go into that now, but if you need to do it check out the babel Python library </a:t>
            </a:r>
            <a:r>
              <a:rPr lang="en-CA" dirty="0">
                <a:hlinkClick r:id="rId3"/>
              </a:rPr>
              <a:t>http://babel.pocoo.org/</a:t>
            </a:r>
            <a:r>
              <a:rPr lang="en-CA" dirty="0"/>
              <a:t> </a:t>
            </a:r>
            <a:endParaRPr lang="en-US" dirty="0"/>
          </a:p>
        </p:txBody>
      </p:sp>
    </p:spTree>
    <p:extLst>
      <p:ext uri="{BB962C8B-B14F-4D97-AF65-F5344CB8AC3E}">
        <p14:creationId xmlns:p14="http://schemas.microsoft.com/office/powerpoint/2010/main" val="40498153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Let’s get back to calculating days until your birthday, </a:t>
            </a:r>
            <a:br>
              <a:rPr lang="en-CA" dirty="0" smtClean="0"/>
            </a:br>
            <a:r>
              <a:rPr lang="en-CA" dirty="0" smtClean="0"/>
              <a:t>I need to ask your birthday.</a:t>
            </a:r>
            <a:endParaRPr lang="en-US" dirty="0"/>
          </a:p>
        </p:txBody>
      </p:sp>
      <p:sp>
        <p:nvSpPr>
          <p:cNvPr id="4" name="Rectangle 1"/>
          <p:cNvSpPr>
            <a:spLocks noGrp="1" noChangeArrowheads="1"/>
          </p:cNvSpPr>
          <p:nvPr>
            <p:ph sz="quarter" idx="10"/>
          </p:nvPr>
        </p:nvSpPr>
        <p:spPr bwMode="auto">
          <a:xfrm>
            <a:off x="465154" y="1720597"/>
            <a:ext cx="9057288"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birthday = input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"What is your birthday?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"Your birthday is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birthday)</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379514" y="3149599"/>
            <a:ext cx="9228569" cy="3108543"/>
          </a:xfrm>
          <a:prstGeom prst="rect">
            <a:avLst/>
          </a:prstGeom>
          <a:noFill/>
        </p:spPr>
        <p:txBody>
          <a:bodyPr wrap="square" rtlCol="0">
            <a:spAutoFit/>
          </a:bodyPr>
          <a:lstStyle/>
          <a:p>
            <a:r>
              <a:rPr lang="en-CA" sz="2800" dirty="0" smtClean="0">
                <a:latin typeface="Segoe UI" panose="020B0502040204020203" pitchFamily="34" charset="0"/>
                <a:cs typeface="Segoe UI" panose="020B0502040204020203" pitchFamily="34" charset="0"/>
              </a:rPr>
              <a:t>What </a:t>
            </a:r>
            <a:r>
              <a:rPr lang="en-CA" sz="2800" dirty="0" err="1" smtClean="0">
                <a:latin typeface="Segoe UI" panose="020B0502040204020203" pitchFamily="34" charset="0"/>
                <a:cs typeface="Segoe UI" panose="020B0502040204020203" pitchFamily="34" charset="0"/>
              </a:rPr>
              <a:t>datatype</a:t>
            </a:r>
            <a:r>
              <a:rPr lang="en-CA" sz="2800" dirty="0" smtClean="0">
                <a:latin typeface="Segoe UI" panose="020B0502040204020203" pitchFamily="34" charset="0"/>
                <a:cs typeface="Segoe UI" panose="020B0502040204020203" pitchFamily="34" charset="0"/>
              </a:rPr>
              <a:t> is birthday?</a:t>
            </a:r>
          </a:p>
          <a:p>
            <a:endParaRPr lang="en-CA" sz="2800" dirty="0" smtClean="0">
              <a:latin typeface="Segoe UI" panose="020B0502040204020203" pitchFamily="34" charset="0"/>
              <a:cs typeface="Segoe UI" panose="020B0502040204020203" pitchFamily="34" charset="0"/>
            </a:endParaRPr>
          </a:p>
          <a:p>
            <a:r>
              <a:rPr lang="en-CA" sz="2800" dirty="0" smtClean="0">
                <a:latin typeface="Segoe UI" panose="020B0502040204020203" pitchFamily="34" charset="0"/>
                <a:cs typeface="Segoe UI" panose="020B0502040204020203" pitchFamily="34" charset="0"/>
              </a:rPr>
              <a:t>string</a:t>
            </a:r>
          </a:p>
          <a:p>
            <a:endParaRPr lang="en-CA" sz="2800" dirty="0" smtClean="0">
              <a:latin typeface="Segoe UI" panose="020B0502040204020203" pitchFamily="34" charset="0"/>
              <a:cs typeface="Segoe UI" panose="020B0502040204020203" pitchFamily="34" charset="0"/>
            </a:endParaRPr>
          </a:p>
          <a:p>
            <a:r>
              <a:rPr lang="en-CA" sz="2800" dirty="0" smtClean="0">
                <a:latin typeface="Segoe UI" panose="020B0502040204020203" pitchFamily="34" charset="0"/>
                <a:cs typeface="Segoe UI" panose="020B0502040204020203" pitchFamily="34" charset="0"/>
              </a:rPr>
              <a:t>if we want to treat it like a date (for example use the </a:t>
            </a:r>
            <a:r>
              <a:rPr lang="en-CA" sz="2800" dirty="0" err="1" smtClean="0">
                <a:latin typeface="Segoe UI" panose="020B0502040204020203" pitchFamily="34" charset="0"/>
                <a:cs typeface="Segoe UI" panose="020B0502040204020203" pitchFamily="34" charset="0"/>
              </a:rPr>
              <a:t>datetime</a:t>
            </a:r>
            <a:r>
              <a:rPr lang="en-CA" sz="2800" dirty="0" smtClean="0">
                <a:latin typeface="Segoe UI" panose="020B0502040204020203" pitchFamily="34" charset="0"/>
                <a:cs typeface="Segoe UI" panose="020B0502040204020203" pitchFamily="34" charset="0"/>
              </a:rPr>
              <a:t> functions to print it in a particular format) we must convert it to a date</a:t>
            </a:r>
            <a:endParaRPr 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95715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The </a:t>
            </a:r>
            <a:r>
              <a:rPr lang="en-CA" dirty="0" err="1" smtClean="0"/>
              <a:t>strptime</a:t>
            </a:r>
            <a:r>
              <a:rPr lang="en-CA" dirty="0" smtClean="0"/>
              <a:t> function allows you to convert a string to a date</a:t>
            </a:r>
            <a:endParaRPr lang="en-US" dirty="0"/>
          </a:p>
        </p:txBody>
      </p:sp>
      <p:sp>
        <p:nvSpPr>
          <p:cNvPr id="3" name="Rectangle 1"/>
          <p:cNvSpPr>
            <a:spLocks noChangeArrowheads="1"/>
          </p:cNvSpPr>
          <p:nvPr/>
        </p:nvSpPr>
        <p:spPr bwMode="auto">
          <a:xfrm>
            <a:off x="379514" y="1488245"/>
            <a:ext cx="11620489"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birthday = input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"What is your birthday?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birthdate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datetime.datetime.strptime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birthday,</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"%m</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/%d/%Y"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).date() </a:t>
            </a:r>
          </a:p>
          <a:p>
            <a:pPr lvl="0" eaLnBrk="0" fontAlgn="base" hangingPunct="0">
              <a:spcBef>
                <a:spcPct val="0"/>
              </a:spcBef>
              <a:spcAft>
                <a:spcPct val="0"/>
              </a:spcAft>
            </a:pPr>
            <a:r>
              <a:rPr lang="en-US" altLang="en-US" sz="2800" dirty="0">
                <a:solidFill>
                  <a:srgbClr val="008000"/>
                </a:solidFill>
                <a:latin typeface="Consolas" panose="020B0609020204030204" pitchFamily="49" charset="0"/>
                <a:cs typeface="Consolas" panose="020B0609020204030204" pitchFamily="49" charset="0"/>
              </a:rPr>
              <a:t>#why did we list </a:t>
            </a:r>
            <a:r>
              <a:rPr lang="en-US" altLang="en-US" sz="2800" dirty="0" err="1">
                <a:solidFill>
                  <a:srgbClr val="008000"/>
                </a:solidFill>
                <a:latin typeface="Consolas" panose="020B0609020204030204" pitchFamily="49" charset="0"/>
                <a:cs typeface="Consolas" panose="020B0609020204030204" pitchFamily="49" charset="0"/>
              </a:rPr>
              <a:t>datetime</a:t>
            </a:r>
            <a:r>
              <a:rPr lang="en-US" altLang="en-US" sz="2800" dirty="0">
                <a:solidFill>
                  <a:srgbClr val="008000"/>
                </a:solidFill>
                <a:latin typeface="Consolas" panose="020B0609020204030204" pitchFamily="49" charset="0"/>
                <a:cs typeface="Consolas" panose="020B0609020204030204" pitchFamily="49" charset="0"/>
              </a:rPr>
              <a:t> twice? </a:t>
            </a:r>
            <a:r>
              <a:rPr lang="en-US" altLang="en-US" sz="2800" dirty="0">
                <a:solidFill>
                  <a:srgbClr val="000000"/>
                </a:solidFill>
                <a:latin typeface="Consolas" panose="020B0609020204030204" pitchFamily="49" charset="0"/>
                <a:cs typeface="Consolas" panose="020B0609020204030204" pitchFamily="49" charset="0"/>
              </a:rPr>
              <a:t> </a:t>
            </a:r>
          </a:p>
          <a:p>
            <a:pPr lvl="0" eaLnBrk="0" fontAlgn="base" hangingPunct="0">
              <a:spcBef>
                <a:spcPct val="0"/>
              </a:spcBef>
              <a:spcAft>
                <a:spcPct val="0"/>
              </a:spcAft>
            </a:pPr>
            <a:r>
              <a:rPr lang="en-US" altLang="en-US" sz="2800" dirty="0">
                <a:solidFill>
                  <a:srgbClr val="008000"/>
                </a:solidFill>
                <a:latin typeface="Consolas" panose="020B0609020204030204" pitchFamily="49" charset="0"/>
                <a:cs typeface="Consolas" panose="020B0609020204030204" pitchFamily="49" charset="0"/>
              </a:rPr>
              <a:t>#because we are calling the </a:t>
            </a:r>
            <a:r>
              <a:rPr lang="en-US" altLang="en-US" sz="2800" dirty="0" err="1">
                <a:solidFill>
                  <a:srgbClr val="008000"/>
                </a:solidFill>
                <a:latin typeface="Consolas" panose="020B0609020204030204" pitchFamily="49" charset="0"/>
                <a:cs typeface="Consolas" panose="020B0609020204030204" pitchFamily="49" charset="0"/>
              </a:rPr>
              <a:t>strptime</a:t>
            </a:r>
            <a:r>
              <a:rPr lang="en-US" altLang="en-US" sz="2800" dirty="0">
                <a:solidFill>
                  <a:srgbClr val="008000"/>
                </a:solidFill>
                <a:latin typeface="Consolas" panose="020B0609020204030204" pitchFamily="49" charset="0"/>
                <a:cs typeface="Consolas" panose="020B0609020204030204" pitchFamily="49" charset="0"/>
              </a:rPr>
              <a:t> function</a:t>
            </a:r>
            <a:r>
              <a:rPr lang="en-US" altLang="en-US" sz="2800" dirty="0">
                <a:solidFill>
                  <a:srgbClr val="000000"/>
                </a:solidFill>
                <a:latin typeface="Consolas" panose="020B0609020204030204" pitchFamily="49" charset="0"/>
                <a:cs typeface="Consolas" panose="020B0609020204030204" pitchFamily="49" charset="0"/>
              </a:rPr>
              <a:t> </a:t>
            </a:r>
          </a:p>
          <a:p>
            <a:pPr lvl="0" eaLnBrk="0" fontAlgn="base" hangingPunct="0">
              <a:spcBef>
                <a:spcPct val="0"/>
              </a:spcBef>
              <a:spcAft>
                <a:spcPct val="0"/>
              </a:spcAft>
            </a:pPr>
            <a:r>
              <a:rPr lang="en-US" altLang="en-US" sz="2800" dirty="0">
                <a:solidFill>
                  <a:srgbClr val="008000"/>
                </a:solidFill>
                <a:latin typeface="Consolas" panose="020B0609020204030204" pitchFamily="49" charset="0"/>
                <a:cs typeface="Consolas" panose="020B0609020204030204" pitchFamily="49" charset="0"/>
              </a:rPr>
              <a:t>#which is part of the </a:t>
            </a:r>
            <a:r>
              <a:rPr lang="en-US" altLang="en-US" sz="2800" dirty="0" err="1">
                <a:solidFill>
                  <a:srgbClr val="008000"/>
                </a:solidFill>
                <a:latin typeface="Consolas" panose="020B0609020204030204" pitchFamily="49" charset="0"/>
                <a:cs typeface="Consolas" panose="020B0609020204030204" pitchFamily="49" charset="0"/>
              </a:rPr>
              <a:t>datetime</a:t>
            </a:r>
            <a:r>
              <a:rPr lang="en-US" altLang="en-US" sz="2800" dirty="0">
                <a:solidFill>
                  <a:srgbClr val="008000"/>
                </a:solidFill>
                <a:latin typeface="Consolas" panose="020B0609020204030204" pitchFamily="49" charset="0"/>
                <a:cs typeface="Consolas" panose="020B0609020204030204" pitchFamily="49" charset="0"/>
              </a:rPr>
              <a:t> class</a:t>
            </a:r>
            <a:r>
              <a:rPr lang="en-US" altLang="en-US" sz="2800" dirty="0">
                <a:solidFill>
                  <a:srgbClr val="000000"/>
                </a:solidFill>
                <a:latin typeface="Consolas" panose="020B0609020204030204" pitchFamily="49" charset="0"/>
                <a:cs typeface="Consolas" panose="020B0609020204030204" pitchFamily="49" charset="0"/>
              </a:rPr>
              <a:t> </a:t>
            </a:r>
          </a:p>
          <a:p>
            <a:pPr lvl="0" eaLnBrk="0" fontAlgn="base" hangingPunct="0">
              <a:spcBef>
                <a:spcPct val="0"/>
              </a:spcBef>
              <a:spcAft>
                <a:spcPct val="0"/>
              </a:spcAft>
            </a:pPr>
            <a:r>
              <a:rPr lang="en-US" altLang="en-US" sz="2800" dirty="0">
                <a:solidFill>
                  <a:srgbClr val="008000"/>
                </a:solidFill>
                <a:latin typeface="Consolas" panose="020B0609020204030204" pitchFamily="49" charset="0"/>
                <a:cs typeface="Consolas" panose="020B0609020204030204" pitchFamily="49" charset="0"/>
              </a:rPr>
              <a:t>#which is in the </a:t>
            </a:r>
            <a:r>
              <a:rPr lang="en-US" altLang="en-US" sz="2800" dirty="0" err="1">
                <a:solidFill>
                  <a:srgbClr val="008000"/>
                </a:solidFill>
                <a:latin typeface="Consolas" panose="020B0609020204030204" pitchFamily="49" charset="0"/>
                <a:cs typeface="Consolas" panose="020B0609020204030204" pitchFamily="49" charset="0"/>
              </a:rPr>
              <a:t>datetime</a:t>
            </a:r>
            <a:r>
              <a:rPr lang="en-US" altLang="en-US" sz="2800" dirty="0">
                <a:solidFill>
                  <a:srgbClr val="008000"/>
                </a:solidFill>
                <a:latin typeface="Consolas" panose="020B0609020204030204" pitchFamily="49" charset="0"/>
                <a:cs typeface="Consolas" panose="020B0609020204030204" pitchFamily="49" charset="0"/>
              </a:rPr>
              <a:t> module</a:t>
            </a:r>
            <a:r>
              <a:rPr lang="en-US" altLang="en-US" sz="2800" dirty="0">
                <a:solidFill>
                  <a:srgbClr val="000000"/>
                </a:solidFill>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"Your birth month is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birthdate.strftime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'%B'</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a:stretch>
            <a:fillRect/>
          </a:stretch>
        </p:blipFill>
        <p:spPr>
          <a:xfrm>
            <a:off x="4547242" y="5429535"/>
            <a:ext cx="8073601" cy="2654635"/>
          </a:xfrm>
          <a:prstGeom prst="rect">
            <a:avLst/>
          </a:prstGeom>
        </p:spPr>
      </p:pic>
    </p:spTree>
    <p:extLst>
      <p:ext uri="{BB962C8B-B14F-4D97-AF65-F5344CB8AC3E}">
        <p14:creationId xmlns:p14="http://schemas.microsoft.com/office/powerpoint/2010/main" val="231556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We spend a lot of time thinking about deadlines and schedules</a:t>
            </a:r>
            <a:endParaRPr lang="en-US" dirty="0"/>
          </a:p>
        </p:txBody>
      </p:sp>
      <p:sp>
        <p:nvSpPr>
          <p:cNvPr id="5" name="Content Placeholder 4"/>
          <p:cNvSpPr>
            <a:spLocks noGrp="1"/>
          </p:cNvSpPr>
          <p:nvPr>
            <p:ph sz="quarter" idx="10"/>
          </p:nvPr>
        </p:nvSpPr>
        <p:spPr/>
        <p:txBody>
          <a:bodyPr/>
          <a:lstStyle/>
          <a:p>
            <a:r>
              <a:rPr lang="en-CA" dirty="0" smtClean="0"/>
              <a:t>How many days do I have until my birthday?</a:t>
            </a:r>
          </a:p>
          <a:p>
            <a:r>
              <a:rPr lang="en-CA" dirty="0" smtClean="0"/>
              <a:t>When is my project due?</a:t>
            </a:r>
          </a:p>
          <a:p>
            <a:r>
              <a:rPr lang="en-CA" dirty="0" smtClean="0"/>
              <a:t>I want to book an appointment in two weeks, what will the date be?</a:t>
            </a:r>
          </a:p>
        </p:txBody>
      </p:sp>
    </p:spTree>
    <p:extLst>
      <p:ext uri="{BB962C8B-B14F-4D97-AF65-F5344CB8AC3E}">
        <p14:creationId xmlns:p14="http://schemas.microsoft.com/office/powerpoint/2010/main" val="3401482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Asking a user for a date value</a:t>
            </a:r>
            <a:endParaRPr lang="en-US" dirty="0"/>
          </a:p>
        </p:txBody>
      </p:sp>
    </p:spTree>
    <p:extLst>
      <p:ext uri="{BB962C8B-B14F-4D97-AF65-F5344CB8AC3E}">
        <p14:creationId xmlns:p14="http://schemas.microsoft.com/office/powerpoint/2010/main" val="2500405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But what if the user doesn’t enter the date in the format I specify in </a:t>
            </a:r>
            <a:r>
              <a:rPr lang="en-CA" dirty="0" err="1" smtClean="0"/>
              <a:t>strptime</a:t>
            </a:r>
            <a:r>
              <a:rPr lang="en-CA" dirty="0" smtClean="0"/>
              <a:t>?</a:t>
            </a:r>
            <a:endParaRPr lang="en-US" dirty="0"/>
          </a:p>
        </p:txBody>
      </p:sp>
      <p:sp>
        <p:nvSpPr>
          <p:cNvPr id="4" name="Content Placeholder 3"/>
          <p:cNvSpPr>
            <a:spLocks noGrp="1"/>
          </p:cNvSpPr>
          <p:nvPr>
            <p:ph sz="quarter" idx="10"/>
          </p:nvPr>
        </p:nvSpPr>
        <p:spPr>
          <a:xfrm>
            <a:off x="379514" y="3042855"/>
            <a:ext cx="11525250" cy="5290388"/>
          </a:xfrm>
        </p:spPr>
        <p:txBody>
          <a:bodyPr/>
          <a:lstStyle/>
          <a:p>
            <a:r>
              <a:rPr lang="en-CA" dirty="0" smtClean="0"/>
              <a:t>Your code will crash so…</a:t>
            </a:r>
          </a:p>
          <a:p>
            <a:r>
              <a:rPr lang="en-CA" dirty="0" smtClean="0"/>
              <a:t>Tell the user the date format you want</a:t>
            </a:r>
          </a:p>
          <a:p>
            <a:pPr marL="0" lvl="0" indent="0">
              <a:buNone/>
            </a:pPr>
            <a:r>
              <a:rPr lang="en-US" altLang="en-US" sz="2800" dirty="0">
                <a:solidFill>
                  <a:srgbClr val="000000"/>
                </a:solidFill>
                <a:latin typeface="Consolas" panose="020B0609020204030204" pitchFamily="49" charset="0"/>
                <a:cs typeface="Consolas" panose="020B0609020204030204" pitchFamily="49" charset="0"/>
              </a:rPr>
              <a:t>birthday = input (</a:t>
            </a:r>
            <a:r>
              <a:rPr lang="en-US" altLang="en-US" sz="2800" dirty="0">
                <a:solidFill>
                  <a:srgbClr val="A31515"/>
                </a:solidFill>
                <a:latin typeface="Consolas" panose="020B0609020204030204" pitchFamily="49" charset="0"/>
                <a:cs typeface="Consolas" panose="020B0609020204030204" pitchFamily="49" charset="0"/>
              </a:rPr>
              <a:t>"What is your birthday? (mm/</a:t>
            </a:r>
            <a:r>
              <a:rPr lang="en-US" altLang="en-US" sz="2800" dirty="0" err="1">
                <a:solidFill>
                  <a:srgbClr val="A31515"/>
                </a:solidFill>
                <a:latin typeface="Consolas" panose="020B0609020204030204" pitchFamily="49" charset="0"/>
                <a:cs typeface="Consolas" panose="020B0609020204030204" pitchFamily="49" charset="0"/>
              </a:rPr>
              <a:t>dd</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err="1">
                <a:solidFill>
                  <a:srgbClr val="A31515"/>
                </a:solidFill>
                <a:latin typeface="Consolas" panose="020B0609020204030204" pitchFamily="49" charset="0"/>
                <a:cs typeface="Consolas" panose="020B0609020204030204" pitchFamily="49" charset="0"/>
              </a:rPr>
              <a:t>yyyy</a:t>
            </a:r>
            <a:r>
              <a:rPr lang="en-US" altLang="en-US" sz="2800" dirty="0" smtClean="0">
                <a:solidFill>
                  <a:srgbClr val="A31515"/>
                </a:solidFill>
                <a:latin typeface="Consolas" panose="020B0609020204030204" pitchFamily="49" charset="0"/>
                <a:cs typeface="Consolas" panose="020B0609020204030204" pitchFamily="49" charset="0"/>
              </a:rPr>
              <a:t>) "</a:t>
            </a:r>
            <a:r>
              <a:rPr lang="en-US" altLang="en-US" sz="2800" dirty="0" smtClean="0">
                <a:solidFill>
                  <a:srgbClr val="000000"/>
                </a:solidFill>
                <a:latin typeface="Consolas" panose="020B0609020204030204" pitchFamily="49" charset="0"/>
                <a:cs typeface="Consolas" panose="020B0609020204030204" pitchFamily="49" charset="0"/>
              </a:rPr>
              <a:t>) </a:t>
            </a:r>
            <a:endParaRPr lang="en-CA" sz="2800" dirty="0" smtClean="0"/>
          </a:p>
          <a:p>
            <a:r>
              <a:rPr lang="en-CA" dirty="0" smtClean="0"/>
              <a:t>Add error handling, which we will cover in a later module</a:t>
            </a:r>
            <a:endParaRPr lang="en-US" dirty="0"/>
          </a:p>
        </p:txBody>
      </p:sp>
      <p:sp>
        <p:nvSpPr>
          <p:cNvPr id="5" name="Rectangle 4"/>
          <p:cNvSpPr/>
          <p:nvPr/>
        </p:nvSpPr>
        <p:spPr>
          <a:xfrm>
            <a:off x="379513" y="1772425"/>
            <a:ext cx="11812487" cy="523220"/>
          </a:xfrm>
          <a:prstGeom prst="rect">
            <a:avLst/>
          </a:prstGeom>
        </p:spPr>
        <p:txBody>
          <a:bodyPr wrap="square">
            <a:spAutoFit/>
          </a:bodyPr>
          <a:lstStyle/>
          <a:p>
            <a:pPr lvl="0" eaLnBrk="0" fontAlgn="base" hangingPunct="0">
              <a:spcBef>
                <a:spcPct val="0"/>
              </a:spcBef>
              <a:spcAft>
                <a:spcPct val="0"/>
              </a:spcAft>
            </a:pPr>
            <a:r>
              <a:rPr lang="en-US" altLang="en-US" sz="2800" dirty="0">
                <a:solidFill>
                  <a:srgbClr val="000000"/>
                </a:solidFill>
                <a:latin typeface="Consolas" panose="020B0609020204030204" pitchFamily="49" charset="0"/>
                <a:cs typeface="Consolas" panose="020B0609020204030204" pitchFamily="49" charset="0"/>
              </a:rPr>
              <a:t>birthdate = </a:t>
            </a:r>
            <a:r>
              <a:rPr lang="en-US" altLang="en-US" sz="2800" dirty="0" err="1">
                <a:solidFill>
                  <a:srgbClr val="000000"/>
                </a:solidFill>
                <a:latin typeface="Consolas" panose="020B0609020204030204" pitchFamily="49" charset="0"/>
                <a:cs typeface="Consolas" panose="020B0609020204030204" pitchFamily="49" charset="0"/>
              </a:rPr>
              <a:t>datetime.datetime.strptime</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err="1">
                <a:solidFill>
                  <a:srgbClr val="000000"/>
                </a:solidFill>
                <a:latin typeface="Consolas" panose="020B0609020204030204" pitchFamily="49" charset="0"/>
                <a:cs typeface="Consolas" panose="020B0609020204030204" pitchFamily="49" charset="0"/>
              </a:rPr>
              <a:t>birthday,</a:t>
            </a:r>
            <a:r>
              <a:rPr lang="en-US" altLang="en-US" sz="2800" dirty="0" err="1">
                <a:solidFill>
                  <a:srgbClr val="A31515"/>
                </a:solidFill>
                <a:latin typeface="Consolas" panose="020B0609020204030204" pitchFamily="49" charset="0"/>
                <a:cs typeface="Consolas" panose="020B0609020204030204" pitchFamily="49" charset="0"/>
              </a:rPr>
              <a:t>"%m</a:t>
            </a:r>
            <a:r>
              <a:rPr lang="en-US" altLang="en-US" sz="2800" dirty="0">
                <a:solidFill>
                  <a:srgbClr val="A31515"/>
                </a:solidFill>
                <a:latin typeface="Consolas" panose="020B0609020204030204" pitchFamily="49" charset="0"/>
                <a:cs typeface="Consolas" panose="020B0609020204030204" pitchFamily="49" charset="0"/>
              </a:rPr>
              <a:t>/%d/%Y"</a:t>
            </a:r>
            <a:r>
              <a:rPr lang="en-US" altLang="en-US" sz="2800" dirty="0">
                <a:solidFill>
                  <a:srgbClr val="00000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54064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Dates seem like a lot of hassle, is it worth it? Why not just store them as strings!</a:t>
            </a:r>
            <a:endParaRPr lang="en-US" dirty="0"/>
          </a:p>
        </p:txBody>
      </p:sp>
      <p:sp>
        <p:nvSpPr>
          <p:cNvPr id="3" name="Content Placeholder 2"/>
          <p:cNvSpPr>
            <a:spLocks noGrp="1"/>
          </p:cNvSpPr>
          <p:nvPr>
            <p:ph sz="quarter" idx="10"/>
          </p:nvPr>
        </p:nvSpPr>
        <p:spPr/>
        <p:txBody>
          <a:bodyPr/>
          <a:lstStyle/>
          <a:p>
            <a:r>
              <a:rPr lang="en-CA" dirty="0" smtClean="0"/>
              <a:t>You can create a countdown to say how many days until a big event or holiday</a:t>
            </a:r>
          </a:p>
          <a:p>
            <a:endParaRPr lang="en-CA" dirty="0" smtClean="0"/>
          </a:p>
          <a:p>
            <a:endParaRPr lang="en-CA" dirty="0" smtClean="0"/>
          </a:p>
          <a:p>
            <a:endParaRPr lang="en-CA" dirty="0"/>
          </a:p>
          <a:p>
            <a:endParaRPr lang="en-CA" dirty="0" smtClean="0"/>
          </a:p>
        </p:txBody>
      </p:sp>
      <p:sp>
        <p:nvSpPr>
          <p:cNvPr id="4" name="Rectangle 1"/>
          <p:cNvSpPr>
            <a:spLocks noChangeArrowheads="1"/>
          </p:cNvSpPr>
          <p:nvPr/>
        </p:nvSpPr>
        <p:spPr bwMode="auto">
          <a:xfrm>
            <a:off x="177172" y="2479148"/>
            <a:ext cx="12014828"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nextBirthday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datetime.datetime.strptime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'12/20/2014'</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'%m/%d/%Y'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).date()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datetime.date.today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eaLnBrk="0" fontAlgn="base" hangingPunct="0">
              <a:spcBef>
                <a:spcPct val="0"/>
              </a:spcBef>
              <a:spcAft>
                <a:spcPct val="0"/>
              </a:spcAft>
            </a:pPr>
            <a:r>
              <a:rPr lang="en-US" altLang="en-US" sz="2800" dirty="0" smtClean="0">
                <a:solidFill>
                  <a:srgbClr val="008000"/>
                </a:solidFill>
                <a:latin typeface="Consolas" panose="020B0609020204030204" pitchFamily="49" charset="0"/>
                <a:cs typeface="Consolas" panose="020B0609020204030204" pitchFamily="49" charset="0"/>
              </a:rPr>
              <a:t>#If you subtract two dates you get back the number of days </a:t>
            </a:r>
          </a:p>
          <a:p>
            <a:pPr lvl="0" eaLnBrk="0" fontAlgn="base" hangingPunct="0">
              <a:spcBef>
                <a:spcPct val="0"/>
              </a:spcBef>
              <a:spcAft>
                <a:spcPct val="0"/>
              </a:spcAft>
            </a:pPr>
            <a:r>
              <a:rPr lang="en-US" altLang="en-US" sz="2800" dirty="0" smtClean="0">
                <a:solidFill>
                  <a:srgbClr val="008000"/>
                </a:solidFill>
                <a:latin typeface="Consolas" panose="020B0609020204030204" pitchFamily="49" charset="0"/>
                <a:cs typeface="Consolas" panose="020B0609020204030204" pitchFamily="49" charset="0"/>
              </a:rPr>
              <a:t>#between those dates</a:t>
            </a: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CA" altLang="en-US" sz="2800" dirty="0">
                <a:solidFill>
                  <a:srgbClr val="000000"/>
                </a:solidFill>
                <a:latin typeface="Consolas" panose="020B0609020204030204" pitchFamily="49" charset="0"/>
                <a:cs typeface="Consolas" panose="020B0609020204030204" pitchFamily="49" charset="0"/>
              </a:rPr>
              <a:t>d</a:t>
            </a:r>
            <a:r>
              <a:rPr lang="en-CA" altLang="en-US" sz="2800" dirty="0" smtClean="0">
                <a:solidFill>
                  <a:srgbClr val="000000"/>
                </a:solidFill>
                <a:latin typeface="Consolas" panose="020B0609020204030204" pitchFamily="49" charset="0"/>
                <a:cs typeface="Consolas" panose="020B0609020204030204" pitchFamily="49" charset="0"/>
              </a:rPr>
              <a:t>ifference = </a:t>
            </a:r>
            <a:r>
              <a:rPr lang="en-CA" altLang="en-US" sz="2800" dirty="0" err="1" smtClean="0">
                <a:solidFill>
                  <a:srgbClr val="000000"/>
                </a:solidFill>
                <a:latin typeface="Consolas" panose="020B0609020204030204" pitchFamily="49" charset="0"/>
                <a:cs typeface="Consolas" panose="020B0609020204030204" pitchFamily="49" charset="0"/>
              </a:rPr>
              <a:t>nextBirthday</a:t>
            </a:r>
            <a:r>
              <a:rPr lang="en-CA" altLang="en-US" sz="2800" dirty="0" smtClean="0">
                <a:solidFill>
                  <a:srgbClr val="000000"/>
                </a:solidFill>
                <a:latin typeface="Consolas" panose="020B0609020204030204" pitchFamily="49" charset="0"/>
                <a:cs typeface="Consolas" panose="020B0609020204030204" pitchFamily="49" charset="0"/>
              </a:rPr>
              <a:t> - </a:t>
            </a:r>
            <a:r>
              <a:rPr lang="en-CA" altLang="en-US" sz="2800" dirty="0" err="1" smtClean="0">
                <a:solidFill>
                  <a:srgbClr val="000000"/>
                </a:solidFill>
                <a:latin typeface="Consolas" panose="020B0609020204030204" pitchFamily="49" charset="0"/>
                <a:cs typeface="Consolas" panose="020B0609020204030204" pitchFamily="49" charset="0"/>
              </a:rPr>
              <a:t>currentDate</a:t>
            </a: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lang="en-US" altLang="en-US" sz="2800" dirty="0" err="1">
                <a:solidFill>
                  <a:srgbClr val="000000"/>
                </a:solidFill>
                <a:latin typeface="Consolas" panose="020B0609020204030204" pitchFamily="49" charset="0"/>
                <a:cs typeface="Consolas" panose="020B0609020204030204" pitchFamily="49" charset="0"/>
              </a:rPr>
              <a:t>d</a:t>
            </a:r>
            <a:r>
              <a:rPr lang="en-US" altLang="en-US" sz="2800" dirty="0" err="1" smtClean="0">
                <a:solidFill>
                  <a:srgbClr val="000000"/>
                </a:solidFill>
                <a:latin typeface="Consolas" panose="020B0609020204030204" pitchFamily="49" charset="0"/>
                <a:cs typeface="Consolas" panose="020B0609020204030204" pitchFamily="49" charset="0"/>
              </a:rPr>
              <a:t>ifference.days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936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Dates seem like a lot of hassle, is it worth it? Why not just store them as strings!</a:t>
            </a:r>
            <a:endParaRPr lang="en-US" dirty="0"/>
          </a:p>
        </p:txBody>
      </p:sp>
      <p:sp>
        <p:nvSpPr>
          <p:cNvPr id="3" name="Content Placeholder 2"/>
          <p:cNvSpPr>
            <a:spLocks noGrp="1"/>
          </p:cNvSpPr>
          <p:nvPr>
            <p:ph sz="quarter" idx="10"/>
          </p:nvPr>
        </p:nvSpPr>
        <p:spPr/>
        <p:txBody>
          <a:bodyPr/>
          <a:lstStyle/>
          <a:p>
            <a:r>
              <a:rPr lang="en-CA" dirty="0" smtClean="0"/>
              <a:t>You can tell someone when the milk in their fridge will expire</a:t>
            </a:r>
          </a:p>
          <a:p>
            <a:endParaRPr lang="en-CA" dirty="0" smtClean="0"/>
          </a:p>
          <a:p>
            <a:endParaRPr lang="en-CA" dirty="0" smtClean="0"/>
          </a:p>
          <a:p>
            <a:endParaRPr lang="en-CA" dirty="0"/>
          </a:p>
          <a:p>
            <a:endParaRPr lang="en-CA" dirty="0" smtClean="0"/>
          </a:p>
        </p:txBody>
      </p:sp>
      <p:sp>
        <p:nvSpPr>
          <p:cNvPr id="5" name="Rectangle 1"/>
          <p:cNvSpPr>
            <a:spLocks noChangeArrowheads="1"/>
          </p:cNvSpPr>
          <p:nvPr/>
        </p:nvSpPr>
        <p:spPr bwMode="auto">
          <a:xfrm>
            <a:off x="374341" y="2109778"/>
            <a:ext cx="10043134"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datetime.date.today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timedelta</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allows you to specify the time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8000"/>
                </a:solidFill>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to add or subtract from a 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datetime.timedelta</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(days=15))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datetime.timedelta</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(hours=15))</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54615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will be amazed how often you need to work with dates!</a:t>
            </a:r>
            <a:endParaRPr lang="en-US" dirty="0"/>
          </a:p>
        </p:txBody>
      </p:sp>
      <p:sp>
        <p:nvSpPr>
          <p:cNvPr id="3" name="Content Placeholder 2"/>
          <p:cNvSpPr>
            <a:spLocks noGrp="1"/>
          </p:cNvSpPr>
          <p:nvPr>
            <p:ph sz="quarter" idx="10"/>
          </p:nvPr>
        </p:nvSpPr>
        <p:spPr/>
        <p:txBody>
          <a:bodyPr/>
          <a:lstStyle/>
          <a:p>
            <a:r>
              <a:rPr lang="en-CA" dirty="0" smtClean="0"/>
              <a:t>If </a:t>
            </a:r>
            <a:r>
              <a:rPr lang="en-CA" dirty="0" err="1" smtClean="0"/>
              <a:t>datetime</a:t>
            </a:r>
            <a:r>
              <a:rPr lang="en-CA" dirty="0" smtClean="0"/>
              <a:t> doesn’t have what you need, check out the </a:t>
            </a:r>
            <a:r>
              <a:rPr lang="en-CA" dirty="0" err="1" smtClean="0">
                <a:hlinkClick r:id="rId3"/>
              </a:rPr>
              <a:t>dateutil</a:t>
            </a:r>
            <a:r>
              <a:rPr lang="en-CA" dirty="0" smtClean="0">
                <a:hlinkClick r:id="rId3"/>
              </a:rPr>
              <a:t> </a:t>
            </a:r>
            <a:r>
              <a:rPr lang="en-CA" dirty="0" smtClean="0"/>
              <a:t>library (for example you might want to know the number of years between two dates instead of number of days)</a:t>
            </a:r>
          </a:p>
          <a:p>
            <a:endParaRPr lang="en-CA" dirty="0" smtClean="0"/>
          </a:p>
          <a:p>
            <a:endParaRPr lang="en-CA" dirty="0" smtClean="0"/>
          </a:p>
          <a:p>
            <a:endParaRPr lang="en-CA" dirty="0"/>
          </a:p>
          <a:p>
            <a:endParaRPr lang="en-CA" dirty="0" smtClean="0"/>
          </a:p>
        </p:txBody>
      </p:sp>
    </p:spTree>
    <p:extLst>
      <p:ext uri="{BB962C8B-B14F-4D97-AF65-F5344CB8AC3E}">
        <p14:creationId xmlns:p14="http://schemas.microsoft.com/office/powerpoint/2010/main" val="2852215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Working </a:t>
            </a:r>
            <a:r>
              <a:rPr lang="en-US" smtClean="0"/>
              <a:t>with time</a:t>
            </a:r>
            <a:endParaRPr lang="en-US"/>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639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about times?</a:t>
            </a:r>
            <a:endParaRPr lang="en-US" dirty="0"/>
          </a:p>
        </p:txBody>
      </p:sp>
      <p:sp>
        <p:nvSpPr>
          <p:cNvPr id="3" name="Content Placeholder 2"/>
          <p:cNvSpPr>
            <a:spLocks noGrp="1"/>
          </p:cNvSpPr>
          <p:nvPr>
            <p:ph sz="quarter" idx="10"/>
          </p:nvPr>
        </p:nvSpPr>
        <p:spPr/>
        <p:txBody>
          <a:bodyPr/>
          <a:lstStyle/>
          <a:p>
            <a:r>
              <a:rPr lang="en-CA" dirty="0" smtClean="0"/>
              <a:t>It is called </a:t>
            </a:r>
            <a:r>
              <a:rPr lang="en-CA" dirty="0" err="1" smtClean="0"/>
              <a:t>Date</a:t>
            </a:r>
            <a:r>
              <a:rPr lang="en-CA" b="1" dirty="0" err="1" smtClean="0"/>
              <a:t>time</a:t>
            </a:r>
            <a:r>
              <a:rPr lang="en-CA" dirty="0" smtClean="0"/>
              <a:t>, so yes, it can store times.</a:t>
            </a:r>
          </a:p>
          <a:p>
            <a:pPr marL="0" indent="0">
              <a:buNone/>
            </a:pPr>
            <a:endParaRPr lang="en-US" dirty="0"/>
          </a:p>
        </p:txBody>
      </p:sp>
      <p:sp>
        <p:nvSpPr>
          <p:cNvPr id="4" name="Rectangle 1"/>
          <p:cNvSpPr>
            <a:spLocks noChangeArrowheads="1"/>
          </p:cNvSpPr>
          <p:nvPr/>
        </p:nvSpPr>
        <p:spPr bwMode="auto">
          <a:xfrm>
            <a:off x="379413" y="2170002"/>
            <a:ext cx="7677102"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datetime.datetime.now</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currentTime.hour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currentTime.minute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currentTime.second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a:stretch>
            <a:fillRect/>
          </a:stretch>
        </p:blipFill>
        <p:spPr>
          <a:xfrm>
            <a:off x="5912757" y="4847657"/>
            <a:ext cx="7164614" cy="3472645"/>
          </a:xfrm>
          <a:prstGeom prst="rect">
            <a:avLst/>
          </a:prstGeom>
        </p:spPr>
      </p:pic>
    </p:spTree>
    <p:extLst>
      <p:ext uri="{BB962C8B-B14F-4D97-AF65-F5344CB8AC3E}">
        <p14:creationId xmlns:p14="http://schemas.microsoft.com/office/powerpoint/2010/main" val="2137019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Just like with dates you can use </a:t>
            </a:r>
            <a:r>
              <a:rPr lang="en-CA" dirty="0" err="1" smtClean="0"/>
              <a:t>strftime</a:t>
            </a:r>
            <a:r>
              <a:rPr lang="en-CA" dirty="0" smtClean="0"/>
              <a:t>() to format the way a time is displayed</a:t>
            </a:r>
            <a:endParaRPr lang="en-US" dirty="0"/>
          </a:p>
        </p:txBody>
      </p:sp>
      <p:sp>
        <p:nvSpPr>
          <p:cNvPr id="3" name="Content Placeholder 2"/>
          <p:cNvSpPr>
            <a:spLocks noGrp="1"/>
          </p:cNvSpPr>
          <p:nvPr>
            <p:ph sz="quarter" idx="10"/>
          </p:nvPr>
        </p:nvSpPr>
        <p:spPr>
          <a:xfrm>
            <a:off x="378696" y="3247220"/>
            <a:ext cx="11525250" cy="5290388"/>
          </a:xfrm>
        </p:spPr>
        <p:txBody>
          <a:bodyPr/>
          <a:lstStyle/>
          <a:p>
            <a:pPr marL="0" indent="0">
              <a:buNone/>
            </a:pPr>
            <a:r>
              <a:rPr lang="en-CA" dirty="0" smtClean="0"/>
              <a:t>%H 	Hours (24 </a:t>
            </a:r>
            <a:r>
              <a:rPr lang="en-CA" dirty="0" err="1" smtClean="0"/>
              <a:t>hr</a:t>
            </a:r>
            <a:r>
              <a:rPr lang="en-CA" dirty="0" smtClean="0"/>
              <a:t> clock)</a:t>
            </a:r>
          </a:p>
          <a:p>
            <a:pPr marL="0" indent="0">
              <a:buNone/>
            </a:pPr>
            <a:r>
              <a:rPr lang="en-CA" dirty="0" smtClean="0"/>
              <a:t>%I 	Hours (12 </a:t>
            </a:r>
            <a:r>
              <a:rPr lang="en-CA" dirty="0" err="1"/>
              <a:t>h</a:t>
            </a:r>
            <a:r>
              <a:rPr lang="en-CA" dirty="0" err="1" smtClean="0"/>
              <a:t>r</a:t>
            </a:r>
            <a:r>
              <a:rPr lang="en-CA" dirty="0" smtClean="0"/>
              <a:t> clock)</a:t>
            </a:r>
          </a:p>
          <a:p>
            <a:pPr marL="0" indent="0">
              <a:buNone/>
            </a:pPr>
            <a:r>
              <a:rPr lang="en-CA" dirty="0" smtClean="0"/>
              <a:t>%p 	AM or PM</a:t>
            </a:r>
          </a:p>
          <a:p>
            <a:pPr marL="0" indent="0">
              <a:buNone/>
            </a:pPr>
            <a:r>
              <a:rPr lang="en-CA" dirty="0" smtClean="0"/>
              <a:t>%m 	Minutes</a:t>
            </a:r>
          </a:p>
          <a:p>
            <a:pPr marL="0" indent="0">
              <a:buNone/>
            </a:pPr>
            <a:r>
              <a:rPr lang="en-CA" dirty="0" smtClean="0"/>
              <a:t>%S 	Seconds</a:t>
            </a:r>
            <a:endParaRPr lang="en-US" dirty="0"/>
          </a:p>
        </p:txBody>
      </p:sp>
      <p:sp>
        <p:nvSpPr>
          <p:cNvPr id="6" name="Rectangle 1"/>
          <p:cNvSpPr>
            <a:spLocks noChangeArrowheads="1"/>
          </p:cNvSpPr>
          <p:nvPr/>
        </p:nvSpPr>
        <p:spPr bwMode="auto">
          <a:xfrm>
            <a:off x="379413" y="1661684"/>
            <a:ext cx="11028981"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datetime.datetime.now</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datetime.datetime.strftime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'%H:%M'</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5912757" y="4847657"/>
            <a:ext cx="7324192" cy="2946514"/>
          </a:xfrm>
          <a:prstGeom prst="rect">
            <a:avLst/>
          </a:prstGeom>
        </p:spPr>
      </p:pic>
    </p:spTree>
    <p:extLst>
      <p:ext uri="{BB962C8B-B14F-4D97-AF65-F5344CB8AC3E}">
        <p14:creationId xmlns:p14="http://schemas.microsoft.com/office/powerpoint/2010/main" val="8715063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Working with times</a:t>
            </a:r>
            <a:endParaRPr lang="en-US" dirty="0"/>
          </a:p>
        </p:txBody>
      </p:sp>
    </p:spTree>
    <p:extLst>
      <p:ext uri="{BB962C8B-B14F-4D97-AF65-F5344CB8AC3E}">
        <p14:creationId xmlns:p14="http://schemas.microsoft.com/office/powerpoint/2010/main" val="1769382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Your challenge</a:t>
            </a:r>
            <a:endParaRPr lang="en-US" dirty="0"/>
          </a:p>
        </p:txBody>
      </p:sp>
      <p:sp>
        <p:nvSpPr>
          <p:cNvPr id="3" name="Content Placeholder 2"/>
          <p:cNvSpPr>
            <a:spLocks noGrp="1"/>
          </p:cNvSpPr>
          <p:nvPr>
            <p:ph sz="quarter" idx="10"/>
          </p:nvPr>
        </p:nvSpPr>
        <p:spPr/>
        <p:txBody>
          <a:bodyPr/>
          <a:lstStyle/>
          <a:p>
            <a:r>
              <a:rPr lang="en-CA" dirty="0" smtClean="0"/>
              <a:t>Ask a user to enter the deadline for their project</a:t>
            </a:r>
          </a:p>
          <a:p>
            <a:r>
              <a:rPr lang="en-CA" dirty="0" smtClean="0"/>
              <a:t>Tell them how many days they have to complete the project</a:t>
            </a:r>
          </a:p>
          <a:p>
            <a:r>
              <a:rPr lang="en-CA" dirty="0" smtClean="0"/>
              <a:t>For extra credit, give them the answer as a combination of weeks &amp; days (Hint: you will need some of the math functions from the module on numeric values)</a:t>
            </a:r>
          </a:p>
          <a:p>
            <a:endParaRPr lang="en-US" dirty="0"/>
          </a:p>
        </p:txBody>
      </p:sp>
    </p:spTree>
    <p:extLst>
      <p:ext uri="{BB962C8B-B14F-4D97-AF65-F5344CB8AC3E}">
        <p14:creationId xmlns:p14="http://schemas.microsoft.com/office/powerpoint/2010/main" val="422268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0231" y="2633315"/>
            <a:ext cx="11524432" cy="1063487"/>
          </a:xfrm>
        </p:spPr>
        <p:txBody>
          <a:bodyPr>
            <a:normAutofit fontScale="90000"/>
          </a:bodyPr>
          <a:lstStyle/>
          <a:p>
            <a:r>
              <a:rPr lang="en-CA" dirty="0" smtClean="0"/>
              <a:t>To solve these problems with computers we need to store and manipulate dates and times</a:t>
            </a:r>
            <a:endParaRPr lang="en-US" dirty="0"/>
          </a:p>
        </p:txBody>
      </p:sp>
    </p:spTree>
    <p:extLst>
      <p:ext uri="{BB962C8B-B14F-4D97-AF65-F5344CB8AC3E}">
        <p14:creationId xmlns:p14="http://schemas.microsoft.com/office/powerpoint/2010/main" val="14345422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4"/>
          </p:nvPr>
        </p:nvSpPr>
        <p:spPr/>
        <p:txBody>
          <a:bodyPr/>
          <a:lstStyle/>
          <a:p>
            <a:r>
              <a:rPr lang="en-CA" dirty="0" smtClean="0"/>
              <a:t>You can now format dates and times</a:t>
            </a:r>
          </a:p>
          <a:p>
            <a:r>
              <a:rPr lang="en-CA" dirty="0" smtClean="0"/>
              <a:t>You can perform calculations with date values</a:t>
            </a:r>
            <a:endParaRPr lang="en-US" dirty="0"/>
          </a:p>
        </p:txBody>
      </p:sp>
      <p:sp>
        <p:nvSpPr>
          <p:cNvPr id="4" name="Title 3"/>
          <p:cNvSpPr>
            <a:spLocks noGrp="1"/>
          </p:cNvSpPr>
          <p:nvPr>
            <p:ph type="title"/>
          </p:nvPr>
        </p:nvSpPr>
        <p:spPr/>
        <p:txBody>
          <a:bodyPr/>
          <a:lstStyle/>
          <a:p>
            <a:r>
              <a:rPr lang="en-CA" dirty="0" smtClean="0"/>
              <a:t>Congratulations!</a:t>
            </a:r>
            <a:endParaRPr lang="en-US" dirty="0"/>
          </a:p>
        </p:txBody>
      </p:sp>
      <p:pic>
        <p:nvPicPr>
          <p:cNvPr id="7" name="Content Placeholder 6"/>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flipH="1">
            <a:off x="1125537" y="2044700"/>
            <a:ext cx="4339745" cy="3860799"/>
          </a:xfrm>
          <a:prstGeom prst="rect">
            <a:avLst/>
          </a:prstGeom>
        </p:spPr>
      </p:pic>
    </p:spTree>
    <p:extLst>
      <p:ext uri="{BB962C8B-B14F-4D97-AF65-F5344CB8AC3E}">
        <p14:creationId xmlns:p14="http://schemas.microsoft.com/office/powerpoint/2010/main" val="77662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8777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If I want to know how many days until my birthday, first I need today’s date</a:t>
            </a:r>
            <a:endParaRPr lang="en-US" dirty="0"/>
          </a:p>
        </p:txBody>
      </p:sp>
      <p:sp>
        <p:nvSpPr>
          <p:cNvPr id="5" name="Content Placeholder 4"/>
          <p:cNvSpPr>
            <a:spLocks noGrp="1"/>
          </p:cNvSpPr>
          <p:nvPr>
            <p:ph sz="quarter" idx="10"/>
          </p:nvPr>
        </p:nvSpPr>
        <p:spPr/>
        <p:txBody>
          <a:bodyPr/>
          <a:lstStyle/>
          <a:p>
            <a:r>
              <a:rPr lang="en-CA" dirty="0" smtClean="0"/>
              <a:t>The </a:t>
            </a:r>
            <a:r>
              <a:rPr lang="en-CA" dirty="0" err="1" smtClean="0"/>
              <a:t>datetime</a:t>
            </a:r>
            <a:r>
              <a:rPr lang="en-CA" dirty="0" smtClean="0"/>
              <a:t> class allows us to get the current date and time</a:t>
            </a:r>
          </a:p>
          <a:p>
            <a:endParaRPr lang="en-US" dirty="0"/>
          </a:p>
        </p:txBody>
      </p:sp>
      <p:sp>
        <p:nvSpPr>
          <p:cNvPr id="7" name="Rectangle 2"/>
          <p:cNvSpPr>
            <a:spLocks noChangeArrowheads="1"/>
          </p:cNvSpPr>
          <p:nvPr/>
        </p:nvSpPr>
        <p:spPr bwMode="auto">
          <a:xfrm>
            <a:off x="379413" y="2428198"/>
            <a:ext cx="10699404"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#The import statement gives us access to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#the functionality of the </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class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#today is a function that returns today's 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datetime.date.today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3"/>
          <a:stretch>
            <a:fillRect/>
          </a:stretch>
        </p:blipFill>
        <p:spPr>
          <a:xfrm>
            <a:off x="6286500" y="4674967"/>
            <a:ext cx="7062098" cy="3428402"/>
          </a:xfrm>
          <a:prstGeom prst="rect">
            <a:avLst/>
          </a:prstGeom>
        </p:spPr>
      </p:pic>
    </p:spTree>
    <p:extLst>
      <p:ext uri="{BB962C8B-B14F-4D97-AF65-F5344CB8AC3E}">
        <p14:creationId xmlns:p14="http://schemas.microsoft.com/office/powerpoint/2010/main" val="261135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You can store dates in variables</a:t>
            </a:r>
            <a:endParaRPr lang="en-US" dirty="0"/>
          </a:p>
        </p:txBody>
      </p:sp>
      <p:pic>
        <p:nvPicPr>
          <p:cNvPr id="8" name="Picture 7"/>
          <p:cNvPicPr>
            <a:picLocks noChangeAspect="1"/>
          </p:cNvPicPr>
          <p:nvPr/>
        </p:nvPicPr>
        <p:blipFill>
          <a:blip r:embed="rId3"/>
          <a:stretch>
            <a:fillRect/>
          </a:stretch>
        </p:blipFill>
        <p:spPr>
          <a:xfrm>
            <a:off x="6313004" y="4864643"/>
            <a:ext cx="7062098" cy="3428402"/>
          </a:xfrm>
          <a:prstGeom prst="rect">
            <a:avLst/>
          </a:prstGeom>
        </p:spPr>
      </p:pic>
      <p:sp>
        <p:nvSpPr>
          <p:cNvPr id="2" name="Rectangle 1"/>
          <p:cNvSpPr>
            <a:spLocks noChangeArrowheads="1"/>
          </p:cNvSpPr>
          <p:nvPr/>
        </p:nvSpPr>
        <p:spPr bwMode="auto">
          <a:xfrm>
            <a:off x="379413" y="1423228"/>
            <a:ext cx="9990161"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#store the value in a variable called </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datetime.date.today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57431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Displaying current date and time</a:t>
            </a:r>
            <a:endParaRPr lang="en-US" dirty="0"/>
          </a:p>
        </p:txBody>
      </p:sp>
    </p:spTree>
    <p:extLst>
      <p:ext uri="{BB962C8B-B14F-4D97-AF65-F5344CB8AC3E}">
        <p14:creationId xmlns:p14="http://schemas.microsoft.com/office/powerpoint/2010/main" val="3307365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You can access different parts of the date</a:t>
            </a:r>
            <a:endParaRPr lang="en-US" dirty="0"/>
          </a:p>
        </p:txBody>
      </p:sp>
      <p:sp>
        <p:nvSpPr>
          <p:cNvPr id="3" name="Rectangle 1"/>
          <p:cNvSpPr>
            <a:spLocks noChangeArrowheads="1"/>
          </p:cNvSpPr>
          <p:nvPr/>
        </p:nvSpPr>
        <p:spPr bwMode="auto">
          <a:xfrm>
            <a:off x="379413" y="1355764"/>
            <a:ext cx="7282763"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datetime.date.today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currentDate.year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currentDate.month</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a:stretch>
            <a:fillRect/>
          </a:stretch>
        </p:blipFill>
        <p:spPr>
          <a:xfrm>
            <a:off x="6313004" y="4864643"/>
            <a:ext cx="6316318" cy="3003437"/>
          </a:xfrm>
          <a:prstGeom prst="rect">
            <a:avLst/>
          </a:prstGeom>
        </p:spPr>
      </p:pic>
    </p:spTree>
    <p:extLst>
      <p:ext uri="{BB962C8B-B14F-4D97-AF65-F5344CB8AC3E}">
        <p14:creationId xmlns:p14="http://schemas.microsoft.com/office/powerpoint/2010/main" val="155022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Using Date functions to access date parts</a:t>
            </a:r>
            <a:endParaRPr lang="en-US" dirty="0"/>
          </a:p>
        </p:txBody>
      </p:sp>
    </p:spTree>
    <p:extLst>
      <p:ext uri="{BB962C8B-B14F-4D97-AF65-F5344CB8AC3E}">
        <p14:creationId xmlns:p14="http://schemas.microsoft.com/office/powerpoint/2010/main" val="765525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Date formats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6626678"/>
      </p:ext>
    </p:extLst>
  </p:cSld>
  <p:clrMapOvr>
    <a:masterClrMapping/>
  </p:clrMapOvr>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5760</TotalTime>
  <Words>778</Words>
  <Application>Microsoft Office PowerPoint</Application>
  <PresentationFormat>Widescreen</PresentationFormat>
  <Paragraphs>166</Paragraphs>
  <Slides>31</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Consolas</vt:lpstr>
      <vt:lpstr>Segoe UI</vt:lpstr>
      <vt:lpstr>Segoe UI Light</vt:lpstr>
      <vt:lpstr>MVA</vt:lpstr>
      <vt:lpstr>PowerPoint Presentation</vt:lpstr>
      <vt:lpstr>We spend a lot of time thinking about deadlines and schedules</vt:lpstr>
      <vt:lpstr>To solve these problems with computers we need to store and manipulate dates and times</vt:lpstr>
      <vt:lpstr>If I want to know how many days until my birthday, first I need today’s date</vt:lpstr>
      <vt:lpstr>You can store dates in variables</vt:lpstr>
      <vt:lpstr>Displaying current date and time</vt:lpstr>
      <vt:lpstr>You can access different parts of the date</vt:lpstr>
      <vt:lpstr>Using Date functions to access date parts</vt:lpstr>
      <vt:lpstr>PowerPoint Presentation</vt:lpstr>
      <vt:lpstr>What date does 2/5/2014 represent?</vt:lpstr>
      <vt:lpstr>But what if you want to display the date with a different format?</vt:lpstr>
      <vt:lpstr>In Python we use strftime to format dates</vt:lpstr>
      <vt:lpstr>What the heck are %d %b and %Y?</vt:lpstr>
      <vt:lpstr>Here’s a few more you may find useful</vt:lpstr>
      <vt:lpstr>Formatting dates</vt:lpstr>
      <vt:lpstr>Could you print out a wedding invitation?</vt:lpstr>
      <vt:lpstr>So… what if I don’t want English?</vt:lpstr>
      <vt:lpstr>Let’s get back to calculating days until your birthday,  I need to ask your birthday.</vt:lpstr>
      <vt:lpstr>The strptime function allows you to convert a string to a date</vt:lpstr>
      <vt:lpstr>Asking a user for a date value</vt:lpstr>
      <vt:lpstr>But what if the user doesn’t enter the date in the format I specify in strptime?</vt:lpstr>
      <vt:lpstr>Dates seem like a lot of hassle, is it worth it? Why not just store them as strings!</vt:lpstr>
      <vt:lpstr>Dates seem like a lot of hassle, is it worth it? Why not just store them as strings!</vt:lpstr>
      <vt:lpstr>You will be amazed how often you need to work with dates!</vt:lpstr>
      <vt:lpstr>PowerPoint Presentation</vt:lpstr>
      <vt:lpstr>What about times?</vt:lpstr>
      <vt:lpstr>Just like with dates you can use strftime() to format the way a time is displayed</vt:lpstr>
      <vt:lpstr>Working with times</vt:lpstr>
      <vt:lpstr>Your challenge</vt:lpstr>
      <vt:lpstr>Congratulations!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Christopher Harrison</cp:lastModifiedBy>
  <cp:revision>130</cp:revision>
  <dcterms:created xsi:type="dcterms:W3CDTF">2014-06-11T19:38:55Z</dcterms:created>
  <dcterms:modified xsi:type="dcterms:W3CDTF">2014-09-23T19:29:06Z</dcterms:modified>
</cp:coreProperties>
</file>