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377" r:id="rId2"/>
    <p:sldId id="378" r:id="rId3"/>
    <p:sldId id="414" r:id="rId4"/>
    <p:sldId id="394" r:id="rId5"/>
    <p:sldId id="395" r:id="rId6"/>
    <p:sldId id="396" r:id="rId7"/>
    <p:sldId id="409" r:id="rId8"/>
    <p:sldId id="415" r:id="rId9"/>
    <p:sldId id="379" r:id="rId10"/>
    <p:sldId id="380" r:id="rId11"/>
    <p:sldId id="386" r:id="rId12"/>
    <p:sldId id="388" r:id="rId13"/>
    <p:sldId id="410" r:id="rId14"/>
    <p:sldId id="389" r:id="rId15"/>
    <p:sldId id="397" r:id="rId16"/>
    <p:sldId id="387" r:id="rId17"/>
    <p:sldId id="390" r:id="rId18"/>
    <p:sldId id="411" r:id="rId19"/>
    <p:sldId id="398" r:id="rId20"/>
    <p:sldId id="399" r:id="rId21"/>
    <p:sldId id="412" r:id="rId22"/>
    <p:sldId id="402" r:id="rId23"/>
    <p:sldId id="403" r:id="rId24"/>
    <p:sldId id="404" r:id="rId25"/>
    <p:sldId id="401" r:id="rId26"/>
    <p:sldId id="391" r:id="rId27"/>
    <p:sldId id="416" r:id="rId28"/>
    <p:sldId id="392" r:id="rId29"/>
    <p:sldId id="413" r:id="rId30"/>
    <p:sldId id="405" r:id="rId31"/>
    <p:sldId id="406" r:id="rId32"/>
    <p:sldId id="407" r:id="rId33"/>
    <p:sldId id="40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D57A8B9-5C48-4AB5-93B7-EA7DD563D060}">
          <p14:sldIdLst>
            <p14:sldId id="377"/>
            <p14:sldId id="378"/>
            <p14:sldId id="414"/>
            <p14:sldId id="394"/>
            <p14:sldId id="395"/>
            <p14:sldId id="396"/>
            <p14:sldId id="409"/>
            <p14:sldId id="415"/>
            <p14:sldId id="379"/>
            <p14:sldId id="380"/>
            <p14:sldId id="386"/>
            <p14:sldId id="388"/>
            <p14:sldId id="410"/>
            <p14:sldId id="389"/>
            <p14:sldId id="397"/>
            <p14:sldId id="387"/>
            <p14:sldId id="390"/>
            <p14:sldId id="411"/>
            <p14:sldId id="398"/>
            <p14:sldId id="399"/>
            <p14:sldId id="412"/>
            <p14:sldId id="402"/>
            <p14:sldId id="403"/>
            <p14:sldId id="404"/>
            <p14:sldId id="401"/>
            <p14:sldId id="391"/>
            <p14:sldId id="416"/>
            <p14:sldId id="392"/>
            <p14:sldId id="413"/>
            <p14:sldId id="405"/>
            <p14:sldId id="406"/>
            <p14:sldId id="407"/>
            <p14:sldId id="408"/>
          </p14:sldIdLst>
        </p14:section>
        <p14:section name="Untitled Section" id="{170ECFCA-5ACD-4231-8B00-3FD73B42167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74" autoAdjust="0"/>
    <p:restoredTop sz="81713" autoAdjust="0"/>
  </p:normalViewPr>
  <p:slideViewPr>
    <p:cSldViewPr snapToGrid="0">
      <p:cViewPr varScale="1">
        <p:scale>
          <a:sx n="65" d="100"/>
          <a:sy n="65" d="100"/>
        </p:scale>
        <p:origin x="732" y="6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70" d="100"/>
          <a:sy n="70" d="100"/>
        </p:scale>
        <p:origin x="324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DDBD42-E139-45FA-9C16-1611187CAC3F}" type="datetimeFigureOut">
              <a:rPr lang="en-US" smtClean="0"/>
              <a:t>9/23/2014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6AB01E-7BD7-442B-8A6B-D31FAFDAE830}" type="slidenum">
              <a:rPr lang="en-US" smtClean="0"/>
              <a:t>‹#›</a:t>
            </a:fld>
            <a:endParaRPr lang="en-US"/>
          </a:p>
        </p:txBody>
      </p:sp>
    </p:spTree>
    <p:extLst>
      <p:ext uri="{BB962C8B-B14F-4D97-AF65-F5344CB8AC3E}">
        <p14:creationId xmlns:p14="http://schemas.microsoft.com/office/powerpoint/2010/main" val="1349073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6</a:t>
            </a:fld>
            <a:endParaRPr lang="en-US"/>
          </a:p>
        </p:txBody>
      </p:sp>
    </p:spTree>
    <p:extLst>
      <p:ext uri="{BB962C8B-B14F-4D97-AF65-F5344CB8AC3E}">
        <p14:creationId xmlns:p14="http://schemas.microsoft.com/office/powerpoint/2010/main" val="3113397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64432189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869F24F-79D1-498A-9650-DDD01EAD51AF}" type="datetimeFigureOut">
              <a:rPr lang="en-US" smtClean="0"/>
              <a:t>9/23/2014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E4E00861-C438-42BA-8B4B-9D61200C9D71}" type="slidenum">
              <a:rPr lang="en-US" smtClean="0"/>
              <a:t>‹#›</a:t>
            </a:fld>
            <a:endParaRPr lang="en-US"/>
          </a:p>
        </p:txBody>
      </p:sp>
    </p:spTree>
    <p:extLst>
      <p:ext uri="{BB962C8B-B14F-4D97-AF65-F5344CB8AC3E}">
        <p14:creationId xmlns:p14="http://schemas.microsoft.com/office/powerpoint/2010/main" val="68524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45168061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249966978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9408236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1452340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2060461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876973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259027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717284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088961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CA" dirty="0" smtClean="0"/>
              <a:t>Complex decisions with code</a:t>
            </a:r>
          </a:p>
          <a:p>
            <a:r>
              <a:rPr lang="en-CA" sz="2400" dirty="0" smtClean="0"/>
              <a:t>and/or</a:t>
            </a:r>
            <a:r>
              <a:rPr lang="en-CA" sz="2400" dirty="0"/>
              <a:t>, nested if, </a:t>
            </a:r>
            <a:r>
              <a:rPr lang="en-CA" sz="2400" dirty="0" err="1" smtClean="0"/>
              <a:t>elif</a:t>
            </a:r>
            <a:endParaRPr lang="en-US" sz="2400" dirty="0"/>
          </a:p>
        </p:txBody>
      </p:sp>
      <p:sp>
        <p:nvSpPr>
          <p:cNvPr id="4" name="Subtitle 3"/>
          <p:cNvSpPr>
            <a:spLocks noGrp="1"/>
          </p:cNvSpPr>
          <p:nvPr>
            <p:ph type="subTitle" idx="1"/>
          </p:nvPr>
        </p:nvSpPr>
        <p:spPr/>
        <p:txBody>
          <a:bodyPr/>
          <a:lstStyle/>
          <a:p>
            <a:r>
              <a:rPr lang="en-CA" dirty="0" smtClean="0"/>
              <a:t>Christopher Harrison | Content Developer</a:t>
            </a:r>
          </a:p>
          <a:p>
            <a:r>
              <a:rPr lang="en-CA" dirty="0" smtClean="0"/>
              <a:t>Susan Ibach | Technical Evangelist</a:t>
            </a:r>
            <a:endParaRPr lang="en-US" dirty="0"/>
          </a:p>
        </p:txBody>
      </p:sp>
    </p:spTree>
    <p:extLst>
      <p:ext uri="{BB962C8B-B14F-4D97-AF65-F5344CB8AC3E}">
        <p14:creationId xmlns:p14="http://schemas.microsoft.com/office/powerpoint/2010/main" val="11514082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When you use “and” you are saying all the conditions must be true</a:t>
            </a:r>
            <a:r>
              <a:rPr lang="en-CA" dirty="0"/>
              <a:t/>
            </a:r>
            <a:br>
              <a:rPr lang="en-CA" dirty="0"/>
            </a:br>
            <a:endParaRPr lang="en-US" dirty="0"/>
          </a:p>
        </p:txBody>
      </p:sp>
      <p:sp>
        <p:nvSpPr>
          <p:cNvPr id="3" name="Conten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250461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The “and” is only evaluated as True if both conditions are True.</a:t>
            </a:r>
            <a:endParaRPr lang="en-US" dirty="0"/>
          </a:p>
        </p:txBody>
      </p:sp>
      <p:sp>
        <p:nvSpPr>
          <p:cNvPr id="4" name="Rectangle 1"/>
          <p:cNvSpPr>
            <a:spLocks noGrp="1" noChangeArrowheads="1"/>
          </p:cNvSpPr>
          <p:nvPr>
            <p:ph sz="quarter" idx="10"/>
          </p:nvPr>
        </p:nvSpPr>
        <p:spPr bwMode="auto">
          <a:xfrm>
            <a:off x="379514" y="1840196"/>
            <a:ext cx="11817659" cy="3539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#Imagine you have code that ran earlier which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#set these two variables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wonLottery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True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bigWin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True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#print statement only executes if both conditions are true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wonLottery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and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bigWin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"you can retire"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029521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Here are all the possible combinations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3908632800"/>
              </p:ext>
            </p:extLst>
          </p:nvPr>
        </p:nvGraphicFramePr>
        <p:xfrm>
          <a:off x="1032428" y="2552132"/>
          <a:ext cx="9254571" cy="2590800"/>
        </p:xfrm>
        <a:graphic>
          <a:graphicData uri="http://schemas.openxmlformats.org/drawingml/2006/table">
            <a:tbl>
              <a:tblPr firstRow="1" bandRow="1">
                <a:tableStyleId>{5C22544A-7EE6-4342-B048-85BDC9FD1C3A}</a:tableStyleId>
              </a:tblPr>
              <a:tblGrid>
                <a:gridCol w="3084857"/>
                <a:gridCol w="3084857"/>
                <a:gridCol w="3084857"/>
              </a:tblGrid>
              <a:tr h="370840">
                <a:tc>
                  <a:txBody>
                    <a:bodyPr/>
                    <a:lstStyle/>
                    <a:p>
                      <a:r>
                        <a:rPr lang="en-CA" sz="2800" dirty="0" smtClean="0"/>
                        <a:t>First Condition is</a:t>
                      </a:r>
                      <a:endParaRPr lang="en-US" sz="2800" dirty="0"/>
                    </a:p>
                  </a:txBody>
                  <a:tcPr/>
                </a:tc>
                <a:tc>
                  <a:txBody>
                    <a:bodyPr/>
                    <a:lstStyle/>
                    <a:p>
                      <a:r>
                        <a:rPr lang="en-CA" sz="2800" dirty="0" smtClean="0"/>
                        <a:t>Second Condition is</a:t>
                      </a:r>
                      <a:endParaRPr lang="en-US" sz="2800" dirty="0"/>
                    </a:p>
                  </a:txBody>
                  <a:tcPr/>
                </a:tc>
                <a:tc>
                  <a:txBody>
                    <a:bodyPr/>
                    <a:lstStyle/>
                    <a:p>
                      <a:r>
                        <a:rPr lang="en-CA" sz="2800" dirty="0" smtClean="0"/>
                        <a:t>Statement</a:t>
                      </a:r>
                      <a:r>
                        <a:rPr lang="en-CA" sz="2800" baseline="0" dirty="0" smtClean="0"/>
                        <a:t> is </a:t>
                      </a:r>
                      <a:endParaRPr lang="en-US" sz="2800" dirty="0"/>
                    </a:p>
                  </a:txBody>
                  <a:tcPr/>
                </a:tc>
              </a:tr>
              <a:tr h="370840">
                <a:tc>
                  <a:txBody>
                    <a:bodyPr/>
                    <a:lstStyle/>
                    <a:p>
                      <a:r>
                        <a:rPr lang="en-CA" sz="2800" dirty="0" smtClean="0"/>
                        <a:t>True</a:t>
                      </a:r>
                      <a:endParaRPr lang="en-US" sz="2800" dirty="0"/>
                    </a:p>
                  </a:txBody>
                  <a:tcPr/>
                </a:tc>
                <a:tc>
                  <a:txBody>
                    <a:bodyPr/>
                    <a:lstStyle/>
                    <a:p>
                      <a:r>
                        <a:rPr lang="en-CA" sz="2800" dirty="0" smtClean="0"/>
                        <a:t>True</a:t>
                      </a:r>
                      <a:endParaRPr lang="en-US" sz="2800" dirty="0"/>
                    </a:p>
                  </a:txBody>
                  <a:tcPr/>
                </a:tc>
                <a:tc>
                  <a:txBody>
                    <a:bodyPr/>
                    <a:lstStyle/>
                    <a:p>
                      <a:r>
                        <a:rPr lang="en-CA" sz="2800" dirty="0" smtClean="0"/>
                        <a:t>True</a:t>
                      </a:r>
                      <a:endParaRPr lang="en-US" sz="2800" dirty="0"/>
                    </a:p>
                  </a:txBody>
                  <a:tcPr/>
                </a:tc>
              </a:tr>
              <a:tr h="370840">
                <a:tc>
                  <a:txBody>
                    <a:bodyPr/>
                    <a:lstStyle/>
                    <a:p>
                      <a:r>
                        <a:rPr lang="en-CA" sz="2800" dirty="0" smtClean="0"/>
                        <a:t>True</a:t>
                      </a:r>
                      <a:endParaRPr lang="en-US" sz="2800" dirty="0"/>
                    </a:p>
                  </a:txBody>
                  <a:tcPr/>
                </a:tc>
                <a:tc>
                  <a:txBody>
                    <a:bodyPr/>
                    <a:lstStyle/>
                    <a:p>
                      <a:r>
                        <a:rPr lang="en-CA" sz="2800" dirty="0" smtClean="0"/>
                        <a:t>False</a:t>
                      </a:r>
                      <a:endParaRPr lang="en-US" sz="2800" dirty="0"/>
                    </a:p>
                  </a:txBody>
                  <a:tcPr/>
                </a:tc>
                <a:tc>
                  <a:txBody>
                    <a:bodyPr/>
                    <a:lstStyle/>
                    <a:p>
                      <a:r>
                        <a:rPr lang="en-CA" sz="2800" dirty="0" smtClean="0"/>
                        <a:t>False</a:t>
                      </a:r>
                      <a:endParaRPr lang="en-US" sz="2800" dirty="0"/>
                    </a:p>
                  </a:txBody>
                  <a:tcPr/>
                </a:tc>
              </a:tr>
              <a:tr h="370840">
                <a:tc>
                  <a:txBody>
                    <a:bodyPr/>
                    <a:lstStyle/>
                    <a:p>
                      <a:r>
                        <a:rPr lang="en-CA" sz="2800" dirty="0" smtClean="0"/>
                        <a:t>False</a:t>
                      </a:r>
                      <a:endParaRPr lang="en-US" sz="2800" dirty="0"/>
                    </a:p>
                  </a:txBody>
                  <a:tcPr/>
                </a:tc>
                <a:tc>
                  <a:txBody>
                    <a:bodyPr/>
                    <a:lstStyle/>
                    <a:p>
                      <a:r>
                        <a:rPr lang="en-CA" sz="2800" dirty="0" smtClean="0"/>
                        <a:t>True</a:t>
                      </a:r>
                      <a:endParaRPr lang="en-US" sz="2800" dirty="0"/>
                    </a:p>
                  </a:txBody>
                  <a:tcPr/>
                </a:tc>
                <a:tc>
                  <a:txBody>
                    <a:bodyPr/>
                    <a:lstStyle/>
                    <a:p>
                      <a:r>
                        <a:rPr lang="en-CA" sz="2800" dirty="0" smtClean="0"/>
                        <a:t>False</a:t>
                      </a:r>
                      <a:endParaRPr lang="en-US" sz="2800" dirty="0"/>
                    </a:p>
                  </a:txBody>
                  <a:tcPr/>
                </a:tc>
              </a:tr>
              <a:tr h="370840">
                <a:tc>
                  <a:txBody>
                    <a:bodyPr/>
                    <a:lstStyle/>
                    <a:p>
                      <a:r>
                        <a:rPr lang="en-CA" sz="2800" dirty="0" smtClean="0"/>
                        <a:t>False</a:t>
                      </a:r>
                      <a:endParaRPr lang="en-US" sz="2800" dirty="0"/>
                    </a:p>
                  </a:txBody>
                  <a:tcPr/>
                </a:tc>
                <a:tc>
                  <a:txBody>
                    <a:bodyPr/>
                    <a:lstStyle/>
                    <a:p>
                      <a:r>
                        <a:rPr lang="en-CA" sz="2800" dirty="0" smtClean="0"/>
                        <a:t>False</a:t>
                      </a:r>
                      <a:endParaRPr lang="en-US" sz="2800" dirty="0"/>
                    </a:p>
                  </a:txBody>
                  <a:tcPr/>
                </a:tc>
                <a:tc>
                  <a:txBody>
                    <a:bodyPr/>
                    <a:lstStyle/>
                    <a:p>
                      <a:r>
                        <a:rPr lang="en-CA" sz="2800" dirty="0" smtClean="0"/>
                        <a:t>False</a:t>
                      </a:r>
                      <a:endParaRPr lang="en-US" sz="2800" dirty="0"/>
                    </a:p>
                  </a:txBody>
                  <a:tcPr/>
                </a:tc>
              </a:tr>
            </a:tbl>
          </a:graphicData>
        </a:graphic>
      </p:graphicFrame>
      <p:sp>
        <p:nvSpPr>
          <p:cNvPr id="5" name="Rectangle 4"/>
          <p:cNvSpPr/>
          <p:nvPr/>
        </p:nvSpPr>
        <p:spPr>
          <a:xfrm>
            <a:off x="1630882" y="1245702"/>
            <a:ext cx="7874271" cy="1077218"/>
          </a:xfrm>
          <a:prstGeom prst="rect">
            <a:avLst/>
          </a:prstGeom>
        </p:spPr>
        <p:txBody>
          <a:bodyPr wrap="none">
            <a:spAutoFit/>
          </a:bodyPr>
          <a:lstStyle/>
          <a:p>
            <a:pPr lvl="0" eaLnBrk="0" fontAlgn="base" hangingPunct="0">
              <a:spcBef>
                <a:spcPct val="0"/>
              </a:spcBef>
              <a:spcAft>
                <a:spcPct val="0"/>
              </a:spcAft>
            </a:pPr>
            <a:r>
              <a:rPr lang="en-US" altLang="en-US" sz="2800" dirty="0">
                <a:solidFill>
                  <a:srgbClr val="0000FF"/>
                </a:solidFill>
                <a:latin typeface="Consolas" panose="020B0609020204030204" pitchFamily="49" charset="0"/>
                <a:cs typeface="Consolas" panose="020B0609020204030204" pitchFamily="49" charset="0"/>
              </a:rPr>
              <a:t>if</a:t>
            </a: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dirty="0" err="1" smtClean="0">
                <a:solidFill>
                  <a:srgbClr val="000000"/>
                </a:solidFill>
                <a:latin typeface="Consolas" panose="020B0609020204030204" pitchFamily="49" charset="0"/>
                <a:cs typeface="Consolas" panose="020B0609020204030204" pitchFamily="49" charset="0"/>
              </a:rPr>
              <a:t>firstCondition</a:t>
            </a: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dirty="0" smtClean="0">
                <a:solidFill>
                  <a:srgbClr val="0000FF"/>
                </a:solidFill>
                <a:latin typeface="Consolas" panose="020B0609020204030204" pitchFamily="49" charset="0"/>
                <a:cs typeface="Consolas" panose="020B0609020204030204" pitchFamily="49" charset="0"/>
              </a:rPr>
              <a:t>and</a:t>
            </a: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dirty="0" err="1" smtClean="0">
                <a:solidFill>
                  <a:srgbClr val="000000"/>
                </a:solidFill>
                <a:latin typeface="Consolas" panose="020B0609020204030204" pitchFamily="49" charset="0"/>
                <a:cs typeface="Consolas" panose="020B0609020204030204" pitchFamily="49" charset="0"/>
              </a:rPr>
              <a:t>secondCondition</a:t>
            </a: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dirty="0" smtClean="0">
                <a:solidFill>
                  <a:srgbClr val="000000"/>
                </a:solidFill>
                <a:latin typeface="Consolas" panose="020B0609020204030204" pitchFamily="49" charset="0"/>
                <a:cs typeface="Consolas" panose="020B0609020204030204" pitchFamily="49" charset="0"/>
              </a:rPr>
              <a:t>:</a:t>
            </a:r>
          </a:p>
          <a:p>
            <a:pPr lvl="0" eaLnBrk="0" fontAlgn="base" hangingPunct="0">
              <a:spcBef>
                <a:spcPct val="0"/>
              </a:spcBef>
              <a:spcAft>
                <a:spcPct val="0"/>
              </a:spcAft>
            </a:pPr>
            <a:endParaRPr lang="en-CA" altLang="en-US" dirty="0">
              <a:solidFill>
                <a:srgbClr val="000000"/>
              </a:solidFill>
              <a:latin typeface="Consolas" panose="020B0609020204030204" pitchFamily="49" charset="0"/>
              <a:cs typeface="Consolas" panose="020B0609020204030204" pitchFamily="49" charset="0"/>
            </a:endParaRPr>
          </a:p>
          <a:p>
            <a:pPr lvl="0" eaLnBrk="0" fontAlgn="base" hangingPunct="0">
              <a:spcBef>
                <a:spcPct val="0"/>
              </a:spcBef>
              <a:spcAft>
                <a:spcPct val="0"/>
              </a:spcAft>
            </a:pPr>
            <a:endParaRPr lang="en-US" altLang="en-US" dirty="0">
              <a:solidFill>
                <a:srgbClr val="00000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3372556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and</a:t>
            </a:r>
            <a:endParaRPr lang="en-US" dirty="0"/>
          </a:p>
        </p:txBody>
      </p:sp>
    </p:spTree>
    <p:extLst>
      <p:ext uri="{BB962C8B-B14F-4D97-AF65-F5344CB8AC3E}">
        <p14:creationId xmlns:p14="http://schemas.microsoft.com/office/powerpoint/2010/main" val="20941699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Sometimes we want to do something if either condition is true</a:t>
            </a:r>
            <a:endParaRPr lang="en-US" dirty="0"/>
          </a:p>
        </p:txBody>
      </p:sp>
      <p:sp>
        <p:nvSpPr>
          <p:cNvPr id="3" name="Content Placeholder 2"/>
          <p:cNvSpPr>
            <a:spLocks noGrp="1"/>
          </p:cNvSpPr>
          <p:nvPr>
            <p:ph sz="quarter" idx="10"/>
          </p:nvPr>
        </p:nvSpPr>
        <p:spPr/>
        <p:txBody>
          <a:bodyPr/>
          <a:lstStyle/>
          <a:p>
            <a:r>
              <a:rPr lang="en-CA" dirty="0" smtClean="0"/>
              <a:t>If it</a:t>
            </a:r>
            <a:r>
              <a:rPr lang="en-CA" dirty="0"/>
              <a:t> </a:t>
            </a:r>
            <a:r>
              <a:rPr lang="en-CA" dirty="0" smtClean="0"/>
              <a:t>is Saturday </a:t>
            </a:r>
            <a:r>
              <a:rPr lang="en-CA" sz="4000" b="1" dirty="0" smtClean="0"/>
              <a:t>or</a:t>
            </a:r>
            <a:r>
              <a:rPr lang="en-CA" dirty="0" smtClean="0"/>
              <a:t> Sunday I can sleep in</a:t>
            </a:r>
          </a:p>
          <a:p>
            <a:r>
              <a:rPr lang="en-CA" dirty="0" smtClean="0"/>
              <a:t>If it</a:t>
            </a:r>
            <a:r>
              <a:rPr lang="en-CA" dirty="0"/>
              <a:t> </a:t>
            </a:r>
            <a:r>
              <a:rPr lang="en-CA" dirty="0" smtClean="0"/>
              <a:t>is raining </a:t>
            </a:r>
            <a:r>
              <a:rPr lang="en-CA" sz="4000" b="1" dirty="0" smtClean="0"/>
              <a:t>or</a:t>
            </a:r>
            <a:r>
              <a:rPr lang="en-CA" dirty="0" smtClean="0"/>
              <a:t> snowing don’t bike to work</a:t>
            </a:r>
            <a:endParaRPr lang="en-US" dirty="0"/>
          </a:p>
        </p:txBody>
      </p:sp>
    </p:spTree>
    <p:extLst>
      <p:ext uri="{BB962C8B-B14F-4D97-AF65-F5344CB8AC3E}">
        <p14:creationId xmlns:p14="http://schemas.microsoft.com/office/powerpoint/2010/main" val="2762233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When you use “or” you are saying please do the following if either condition is true </a:t>
            </a:r>
            <a:r>
              <a:rPr lang="en-CA" dirty="0"/>
              <a:t/>
            </a:r>
            <a:br>
              <a:rPr lang="en-CA" dirty="0"/>
            </a:br>
            <a:endParaRPr lang="en-US" dirty="0"/>
          </a:p>
        </p:txBody>
      </p:sp>
      <p:sp>
        <p:nvSpPr>
          <p:cNvPr id="3" name="Conten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785373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The “or” is evaluated as True if either of the conditions is True.</a:t>
            </a:r>
            <a:endParaRPr lang="en-US" dirty="0"/>
          </a:p>
        </p:txBody>
      </p:sp>
      <p:sp>
        <p:nvSpPr>
          <p:cNvPr id="3" name="Rectangle 1"/>
          <p:cNvSpPr>
            <a:spLocks noGrp="1" noChangeArrowheads="1"/>
          </p:cNvSpPr>
          <p:nvPr>
            <p:ph sz="quarter" idx="10"/>
          </p:nvPr>
        </p:nvSpPr>
        <p:spPr bwMode="auto">
          <a:xfrm>
            <a:off x="379413" y="1840262"/>
            <a:ext cx="10831811" cy="3539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#Imagine you have code that ran earlier which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#set these two variables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saturday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True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sunday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False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#print statement executes if either condition is true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saturday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sunday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"you can sleep 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353784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Here are all the possible combinations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1018466916"/>
              </p:ext>
            </p:extLst>
          </p:nvPr>
        </p:nvGraphicFramePr>
        <p:xfrm>
          <a:off x="1318661" y="2629134"/>
          <a:ext cx="9269129" cy="2590800"/>
        </p:xfrm>
        <a:graphic>
          <a:graphicData uri="http://schemas.openxmlformats.org/drawingml/2006/table">
            <a:tbl>
              <a:tblPr firstRow="1" bandRow="1">
                <a:tableStyleId>{5C22544A-7EE6-4342-B048-85BDC9FD1C3A}</a:tableStyleId>
              </a:tblPr>
              <a:tblGrid>
                <a:gridCol w="2742621"/>
                <a:gridCol w="3142393"/>
                <a:gridCol w="3384115"/>
              </a:tblGrid>
              <a:tr h="370840">
                <a:tc>
                  <a:txBody>
                    <a:bodyPr/>
                    <a:lstStyle/>
                    <a:p>
                      <a:r>
                        <a:rPr lang="en-CA" sz="2800" dirty="0" smtClean="0"/>
                        <a:t>First Condition is</a:t>
                      </a:r>
                      <a:endParaRPr lang="en-US" sz="2800" dirty="0"/>
                    </a:p>
                  </a:txBody>
                  <a:tcPr/>
                </a:tc>
                <a:tc>
                  <a:txBody>
                    <a:bodyPr/>
                    <a:lstStyle/>
                    <a:p>
                      <a:r>
                        <a:rPr lang="en-CA" sz="2800" dirty="0" smtClean="0"/>
                        <a:t>Second Condition is</a:t>
                      </a:r>
                      <a:endParaRPr lang="en-US" sz="2800" dirty="0"/>
                    </a:p>
                  </a:txBody>
                  <a:tcPr/>
                </a:tc>
                <a:tc>
                  <a:txBody>
                    <a:bodyPr/>
                    <a:lstStyle/>
                    <a:p>
                      <a:r>
                        <a:rPr lang="en-CA" sz="2800" dirty="0" smtClean="0"/>
                        <a:t>Statement</a:t>
                      </a:r>
                      <a:r>
                        <a:rPr lang="en-CA" sz="2800" baseline="0" dirty="0" smtClean="0"/>
                        <a:t> is </a:t>
                      </a:r>
                      <a:endParaRPr lang="en-US" sz="2800" dirty="0"/>
                    </a:p>
                  </a:txBody>
                  <a:tcPr/>
                </a:tc>
              </a:tr>
              <a:tr h="370840">
                <a:tc>
                  <a:txBody>
                    <a:bodyPr/>
                    <a:lstStyle/>
                    <a:p>
                      <a:r>
                        <a:rPr lang="en-CA" sz="2800" dirty="0" smtClean="0"/>
                        <a:t>True</a:t>
                      </a:r>
                      <a:endParaRPr lang="en-US" sz="2800" dirty="0"/>
                    </a:p>
                  </a:txBody>
                  <a:tcPr/>
                </a:tc>
                <a:tc>
                  <a:txBody>
                    <a:bodyPr/>
                    <a:lstStyle/>
                    <a:p>
                      <a:r>
                        <a:rPr lang="en-CA" sz="2800" dirty="0" smtClean="0"/>
                        <a:t>True</a:t>
                      </a:r>
                      <a:endParaRPr lang="en-US" sz="2800" dirty="0"/>
                    </a:p>
                  </a:txBody>
                  <a:tcPr/>
                </a:tc>
                <a:tc>
                  <a:txBody>
                    <a:bodyPr/>
                    <a:lstStyle/>
                    <a:p>
                      <a:r>
                        <a:rPr lang="en-CA" sz="2800" dirty="0" smtClean="0"/>
                        <a:t>True</a:t>
                      </a:r>
                      <a:endParaRPr lang="en-US" sz="2800" dirty="0"/>
                    </a:p>
                  </a:txBody>
                  <a:tcPr/>
                </a:tc>
              </a:tr>
              <a:tr h="370840">
                <a:tc>
                  <a:txBody>
                    <a:bodyPr/>
                    <a:lstStyle/>
                    <a:p>
                      <a:r>
                        <a:rPr lang="en-CA" sz="2800" dirty="0" smtClean="0"/>
                        <a:t>True</a:t>
                      </a:r>
                      <a:endParaRPr lang="en-US" sz="2800" dirty="0"/>
                    </a:p>
                  </a:txBody>
                  <a:tcPr/>
                </a:tc>
                <a:tc>
                  <a:txBody>
                    <a:bodyPr/>
                    <a:lstStyle/>
                    <a:p>
                      <a:r>
                        <a:rPr lang="en-CA" sz="2800" dirty="0" smtClean="0"/>
                        <a:t>False</a:t>
                      </a:r>
                      <a:endParaRPr lang="en-US" sz="2800" dirty="0"/>
                    </a:p>
                  </a:txBody>
                  <a:tcPr/>
                </a:tc>
                <a:tc>
                  <a:txBody>
                    <a:bodyPr/>
                    <a:lstStyle/>
                    <a:p>
                      <a:r>
                        <a:rPr lang="en-CA" sz="2800" dirty="0" smtClean="0"/>
                        <a:t>True</a:t>
                      </a:r>
                      <a:endParaRPr lang="en-US" sz="2800" dirty="0"/>
                    </a:p>
                  </a:txBody>
                  <a:tcPr/>
                </a:tc>
              </a:tr>
              <a:tr h="370840">
                <a:tc>
                  <a:txBody>
                    <a:bodyPr/>
                    <a:lstStyle/>
                    <a:p>
                      <a:r>
                        <a:rPr lang="en-CA" sz="2800" dirty="0" smtClean="0"/>
                        <a:t>False</a:t>
                      </a:r>
                      <a:endParaRPr lang="en-US" sz="2800" dirty="0"/>
                    </a:p>
                  </a:txBody>
                  <a:tcPr/>
                </a:tc>
                <a:tc>
                  <a:txBody>
                    <a:bodyPr/>
                    <a:lstStyle/>
                    <a:p>
                      <a:r>
                        <a:rPr lang="en-CA" sz="2800" dirty="0" smtClean="0"/>
                        <a:t>True</a:t>
                      </a:r>
                      <a:endParaRPr lang="en-US" sz="2800" dirty="0"/>
                    </a:p>
                  </a:txBody>
                  <a:tcPr/>
                </a:tc>
                <a:tc>
                  <a:txBody>
                    <a:bodyPr/>
                    <a:lstStyle/>
                    <a:p>
                      <a:r>
                        <a:rPr lang="en-CA" sz="2800" dirty="0" smtClean="0"/>
                        <a:t>True</a:t>
                      </a:r>
                      <a:endParaRPr lang="en-US" sz="2800" dirty="0"/>
                    </a:p>
                  </a:txBody>
                  <a:tcPr/>
                </a:tc>
              </a:tr>
              <a:tr h="370840">
                <a:tc>
                  <a:txBody>
                    <a:bodyPr/>
                    <a:lstStyle/>
                    <a:p>
                      <a:r>
                        <a:rPr lang="en-CA" sz="2800" dirty="0" smtClean="0"/>
                        <a:t>False</a:t>
                      </a:r>
                      <a:endParaRPr lang="en-US" sz="2800" dirty="0"/>
                    </a:p>
                  </a:txBody>
                  <a:tcPr/>
                </a:tc>
                <a:tc>
                  <a:txBody>
                    <a:bodyPr/>
                    <a:lstStyle/>
                    <a:p>
                      <a:r>
                        <a:rPr lang="en-CA" sz="2800" dirty="0" smtClean="0"/>
                        <a:t>False</a:t>
                      </a:r>
                      <a:endParaRPr lang="en-US" sz="2800" dirty="0"/>
                    </a:p>
                  </a:txBody>
                  <a:tcPr/>
                </a:tc>
                <a:tc>
                  <a:txBody>
                    <a:bodyPr/>
                    <a:lstStyle/>
                    <a:p>
                      <a:r>
                        <a:rPr lang="en-CA" sz="2800" dirty="0" smtClean="0"/>
                        <a:t>False</a:t>
                      </a:r>
                      <a:endParaRPr lang="en-US" sz="2800" dirty="0"/>
                    </a:p>
                  </a:txBody>
                  <a:tcPr/>
                </a:tc>
              </a:tr>
            </a:tbl>
          </a:graphicData>
        </a:graphic>
      </p:graphicFrame>
      <p:sp>
        <p:nvSpPr>
          <p:cNvPr id="5" name="Rectangle 4"/>
          <p:cNvSpPr/>
          <p:nvPr/>
        </p:nvSpPr>
        <p:spPr>
          <a:xfrm>
            <a:off x="1630882" y="1245702"/>
            <a:ext cx="7677102" cy="523220"/>
          </a:xfrm>
          <a:prstGeom prst="rect">
            <a:avLst/>
          </a:prstGeom>
        </p:spPr>
        <p:txBody>
          <a:bodyPr wrap="none">
            <a:spAutoFit/>
          </a:bodyPr>
          <a:lstStyle/>
          <a:p>
            <a:pPr lvl="0" eaLnBrk="0" fontAlgn="base" hangingPunct="0">
              <a:spcBef>
                <a:spcPct val="0"/>
              </a:spcBef>
              <a:spcAft>
                <a:spcPct val="0"/>
              </a:spcAft>
            </a:pPr>
            <a:r>
              <a:rPr lang="en-US" altLang="en-US" sz="2800" dirty="0">
                <a:solidFill>
                  <a:srgbClr val="0000FF"/>
                </a:solidFill>
                <a:latin typeface="Consolas" panose="020B0609020204030204" pitchFamily="49" charset="0"/>
                <a:cs typeface="Consolas" panose="020B0609020204030204" pitchFamily="49" charset="0"/>
              </a:rPr>
              <a:t>if</a:t>
            </a: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dirty="0" err="1" smtClean="0">
                <a:solidFill>
                  <a:srgbClr val="000000"/>
                </a:solidFill>
                <a:latin typeface="Consolas" panose="020B0609020204030204" pitchFamily="49" charset="0"/>
                <a:cs typeface="Consolas" panose="020B0609020204030204" pitchFamily="49" charset="0"/>
              </a:rPr>
              <a:t>firstCondition</a:t>
            </a: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dirty="0" smtClean="0">
                <a:solidFill>
                  <a:srgbClr val="0000FF"/>
                </a:solidFill>
                <a:latin typeface="Consolas" panose="020B0609020204030204" pitchFamily="49" charset="0"/>
                <a:cs typeface="Consolas" panose="020B0609020204030204" pitchFamily="49" charset="0"/>
              </a:rPr>
              <a:t>or</a:t>
            </a: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dirty="0" err="1" smtClean="0">
                <a:solidFill>
                  <a:srgbClr val="000000"/>
                </a:solidFill>
                <a:latin typeface="Consolas" panose="020B0609020204030204" pitchFamily="49" charset="0"/>
                <a:cs typeface="Consolas" panose="020B0609020204030204" pitchFamily="49" charset="0"/>
              </a:rPr>
              <a:t>secondCondition</a:t>
            </a: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dirty="0" smtClean="0">
                <a:solidFill>
                  <a:srgbClr val="00000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0478784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or</a:t>
            </a:r>
            <a:endParaRPr lang="en-US" dirty="0"/>
          </a:p>
        </p:txBody>
      </p:sp>
    </p:spTree>
    <p:extLst>
      <p:ext uri="{BB962C8B-B14F-4D97-AF65-F5344CB8AC3E}">
        <p14:creationId xmlns:p14="http://schemas.microsoft.com/office/powerpoint/2010/main" val="19631803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You can combine multiple “and”/“or” in a single if statement</a:t>
            </a:r>
            <a:endParaRPr lang="en-US" dirty="0"/>
          </a:p>
        </p:txBody>
      </p:sp>
      <p:sp>
        <p:nvSpPr>
          <p:cNvPr id="4" name="Rectangle 1"/>
          <p:cNvSpPr>
            <a:spLocks noGrp="1" noChangeArrowheads="1"/>
          </p:cNvSpPr>
          <p:nvPr>
            <p:ph sz="quarter" idx="10"/>
          </p:nvPr>
        </p:nvSpPr>
        <p:spPr bwMode="auto">
          <a:xfrm>
            <a:off x="379514" y="1702623"/>
            <a:ext cx="9057288"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month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"Sep"</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month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"Apr"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month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"Jun"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month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"Nov"</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None/>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"There are 30 days in this month"</a:t>
            </a:r>
            <a:r>
              <a:rPr lang="en-US" altLang="en-US" sz="2800" dirty="0" smtClean="0">
                <a:solidFill>
                  <a:srgbClr val="000000"/>
                </a:solidFill>
                <a:latin typeface="Consolas" panose="020B0609020204030204" pitchFamily="49" charset="0"/>
                <a:cs typeface="Consolas" panose="020B0609020204030204" pitchFamily="49" charset="0"/>
              </a:rPr>
              <a:t>)</a:t>
            </a:r>
            <a:endParaRPr lang="en-US" altLang="en-US" sz="2800" dirty="0">
              <a:latin typeface="Arial" panose="020B0604020202020204" pitchFamily="34" charset="0"/>
            </a:endParaRPr>
          </a:p>
        </p:txBody>
      </p:sp>
      <p:sp>
        <p:nvSpPr>
          <p:cNvPr id="5" name="Rectangle 2"/>
          <p:cNvSpPr>
            <a:spLocks noChangeArrowheads="1"/>
          </p:cNvSpPr>
          <p:nvPr/>
        </p:nvSpPr>
        <p:spPr bwMode="auto">
          <a:xfrm>
            <a:off x="379514" y="3410060"/>
            <a:ext cx="8797601"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favMovie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"Star Wars"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lvl="0" eaLnBrk="0" fontAlgn="base" hangingPunct="0">
              <a:spcBef>
                <a:spcPct val="0"/>
              </a:spcBef>
              <a:spcAft>
                <a:spcPct val="0"/>
              </a:spcAf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and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favBook</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"Lord of the </a:t>
            </a:r>
            <a:r>
              <a:rPr lang="en-US" altLang="en-US" sz="2800" dirty="0" smtClean="0">
                <a:solidFill>
                  <a:srgbClr val="A31515"/>
                </a:solidFill>
                <a:latin typeface="Consolas" panose="020B0609020204030204" pitchFamily="49" charset="0"/>
                <a:cs typeface="Consolas" panose="020B0609020204030204" pitchFamily="49" charset="0"/>
              </a:rPr>
              <a:t>Rings" </a:t>
            </a:r>
            <a:r>
              <a:rPr lang="en-US" altLang="en-US" sz="2800" dirty="0" smtClean="0">
                <a:solidFill>
                  <a:srgbClr val="000000"/>
                </a:solidFill>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and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favEvent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ComiCon</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eaLnBrk="0" fontAlgn="base" hangingPunct="0">
              <a:spcBef>
                <a:spcPct val="0"/>
              </a:spcBef>
              <a:spcAft>
                <a:spcPct val="0"/>
              </a:spcAf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"You and I should hang out</a:t>
            </a:r>
            <a:r>
              <a:rPr lang="en-US" altLang="en-US" sz="2800" dirty="0" smtClean="0">
                <a:solidFill>
                  <a:srgbClr val="A31515"/>
                </a:solidFill>
                <a:latin typeface="Consolas" panose="020B0609020204030204" pitchFamily="49" charset="0"/>
                <a:cs typeface="Consolas" panose="020B0609020204030204" pitchFamily="49" charset="0"/>
              </a:rPr>
              <a:t>"</a:t>
            </a:r>
            <a:r>
              <a:rPr lang="en-US" altLang="en-US" sz="2800" dirty="0" smtClean="0">
                <a:solidFill>
                  <a:srgbClr val="000000"/>
                </a:solidFill>
                <a:latin typeface="Consolas" panose="020B0609020204030204" pitchFamily="49" charset="0"/>
                <a:cs typeface="Consolas" panose="020B0609020204030204" pitchFamily="49" charset="0"/>
              </a:rPr>
              <a:t>)</a:t>
            </a:r>
            <a:endParaRPr lang="en-US" altLang="en-US" sz="2800" dirty="0">
              <a:latin typeface="Arial" panose="020B0604020202020204" pitchFamily="34" charset="0"/>
            </a:endParaRPr>
          </a:p>
        </p:txBody>
      </p:sp>
    </p:spTree>
    <p:extLst>
      <p:ext uri="{BB962C8B-B14F-4D97-AF65-F5344CB8AC3E}">
        <p14:creationId xmlns:p14="http://schemas.microsoft.com/office/powerpoint/2010/main" val="1594393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Sometimes there are multiple conditions that affect the outcome of a decision</a:t>
            </a:r>
            <a:endParaRPr lang="en-US" dirty="0"/>
          </a:p>
        </p:txBody>
      </p:sp>
      <p:sp>
        <p:nvSpPr>
          <p:cNvPr id="5" name="Content Placeholder 4"/>
          <p:cNvSpPr>
            <a:spLocks noGrp="1"/>
          </p:cNvSpPr>
          <p:nvPr>
            <p:ph sz="quarter" idx="10"/>
          </p:nvPr>
        </p:nvSpPr>
        <p:spPr/>
        <p:txBody>
          <a:bodyPr/>
          <a:lstStyle/>
          <a:p>
            <a:r>
              <a:rPr lang="en-CA" dirty="0"/>
              <a:t>If you are in </a:t>
            </a:r>
            <a:r>
              <a:rPr lang="en-CA" dirty="0" smtClean="0"/>
              <a:t>England </a:t>
            </a:r>
            <a:r>
              <a:rPr lang="en-CA" dirty="0"/>
              <a:t>say </a:t>
            </a:r>
            <a:r>
              <a:rPr lang="en-CA" dirty="0" smtClean="0"/>
              <a:t>hello, </a:t>
            </a:r>
            <a:r>
              <a:rPr lang="en-CA" dirty="0"/>
              <a:t>if you are in Germany </a:t>
            </a:r>
            <a:r>
              <a:rPr lang="en-CA" dirty="0" smtClean="0"/>
              <a:t>say </a:t>
            </a:r>
            <a:r>
              <a:rPr lang="en-CA" dirty="0" err="1"/>
              <a:t>g</a:t>
            </a:r>
            <a:r>
              <a:rPr lang="en-CA" dirty="0" err="1" smtClean="0"/>
              <a:t>uten</a:t>
            </a:r>
            <a:r>
              <a:rPr lang="en-CA" dirty="0" smtClean="0"/>
              <a:t> tag, </a:t>
            </a:r>
            <a:r>
              <a:rPr lang="en-CA" dirty="0"/>
              <a:t>if you are in France </a:t>
            </a:r>
            <a:r>
              <a:rPr lang="en-CA" dirty="0" smtClean="0"/>
              <a:t>say bonjour, </a:t>
            </a:r>
            <a:r>
              <a:rPr lang="en-CA" dirty="0"/>
              <a:t>…</a:t>
            </a:r>
          </a:p>
          <a:p>
            <a:r>
              <a:rPr lang="en-CA" dirty="0" smtClean="0"/>
              <a:t>If you win the lottery and the prize is over a million dollars then retire to a life of luxury</a:t>
            </a:r>
          </a:p>
          <a:p>
            <a:r>
              <a:rPr lang="en-CA" dirty="0"/>
              <a:t>If it is Monday, check to see if there is fresh coffee. If there is no fresh coffee go to the nearest café </a:t>
            </a:r>
            <a:endParaRPr lang="en-US" dirty="0"/>
          </a:p>
        </p:txBody>
      </p:sp>
    </p:spTree>
    <p:extLst>
      <p:ext uri="{BB962C8B-B14F-4D97-AF65-F5344CB8AC3E}">
        <p14:creationId xmlns:p14="http://schemas.microsoft.com/office/powerpoint/2010/main" val="308438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You can combine “and”/”or” in a single statement</a:t>
            </a:r>
            <a:endParaRPr lang="en-US" dirty="0"/>
          </a:p>
        </p:txBody>
      </p:sp>
      <p:sp>
        <p:nvSpPr>
          <p:cNvPr id="3" name="Rectangle 1"/>
          <p:cNvSpPr>
            <a:spLocks noChangeArrowheads="1"/>
          </p:cNvSpPr>
          <p:nvPr/>
        </p:nvSpPr>
        <p:spPr bwMode="auto">
          <a:xfrm>
            <a:off x="277914" y="1480165"/>
            <a:ext cx="8206093"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country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"CANADA"</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and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lang="en-US" altLang="en-US" sz="2800" dirty="0">
                <a:solidFill>
                  <a:srgbClr val="000000"/>
                </a:solidFill>
                <a:latin typeface="Consolas" panose="020B0609020204030204" pitchFamily="49" charset="0"/>
                <a:cs typeface="Consolas" panose="020B0609020204030204" pitchFamily="49" charset="0"/>
              </a:rPr>
              <a:t>\</a:t>
            </a:r>
          </a:p>
          <a:p>
            <a:pPr lvl="0" eaLnBrk="0" fontAlgn="base" hangingPunct="0">
              <a:spcBef>
                <a:spcPct val="0"/>
              </a:spcBef>
              <a:spcAft>
                <a:spcPct val="0"/>
              </a:spcAf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pet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"MOOSE"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lang="en-US" altLang="en-US" sz="2800" dirty="0">
                <a:solidFill>
                  <a:srgbClr val="000000"/>
                </a:solidFill>
                <a:latin typeface="Consolas" panose="020B0609020204030204" pitchFamily="49" charset="0"/>
                <a:cs typeface="Consolas" panose="020B0609020204030204" pitchFamily="49" charset="0"/>
              </a:rPr>
              <a:t> pet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"BEAVER"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"Do you play hockey too?"</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6" name="Content Placeholder 5"/>
          <p:cNvSpPr>
            <a:spLocks noGrp="1"/>
          </p:cNvSpPr>
          <p:nvPr>
            <p:ph sz="quarter" idx="10"/>
          </p:nvPr>
        </p:nvSpPr>
        <p:spPr>
          <a:xfrm>
            <a:off x="379413" y="3009900"/>
            <a:ext cx="11525250" cy="3668714"/>
          </a:xfrm>
        </p:spPr>
        <p:txBody>
          <a:bodyPr/>
          <a:lstStyle/>
          <a:p>
            <a:pPr marL="0" indent="0">
              <a:buNone/>
            </a:pPr>
            <a:r>
              <a:rPr lang="en-CA" dirty="0" smtClean="0"/>
              <a:t>Make sure you test </a:t>
            </a:r>
            <a:r>
              <a:rPr lang="en-CA" smtClean="0"/>
              <a:t>all the different </a:t>
            </a:r>
            <a:r>
              <a:rPr lang="en-CA" dirty="0" smtClean="0"/>
              <a:t>combinations</a:t>
            </a:r>
          </a:p>
          <a:p>
            <a:r>
              <a:rPr lang="en-CA" dirty="0" smtClean="0"/>
              <a:t>Country = CANADA, Pet = MOOSE</a:t>
            </a:r>
          </a:p>
          <a:p>
            <a:r>
              <a:rPr lang="en-CA" dirty="0" smtClean="0"/>
              <a:t>Country = CANADA, Pet = BEAVER</a:t>
            </a:r>
          </a:p>
          <a:p>
            <a:r>
              <a:rPr lang="en-CA" dirty="0" smtClean="0"/>
              <a:t>Country = VIETNAM, Pet = MOOSE</a:t>
            </a:r>
          </a:p>
          <a:p>
            <a:r>
              <a:rPr lang="en-CA" dirty="0" smtClean="0"/>
              <a:t>Country = VIETNAM, Pet = BEAVER</a:t>
            </a:r>
            <a:endParaRPr lang="en-US" dirty="0"/>
          </a:p>
        </p:txBody>
      </p:sp>
      <p:sp>
        <p:nvSpPr>
          <p:cNvPr id="8" name="Rectangular Callout 7"/>
          <p:cNvSpPr/>
          <p:nvPr/>
        </p:nvSpPr>
        <p:spPr>
          <a:xfrm>
            <a:off x="7531100" y="5092700"/>
            <a:ext cx="3505200" cy="901700"/>
          </a:xfrm>
          <a:prstGeom prst="wedgeRectCallout">
            <a:avLst>
              <a:gd name="adj1" fmla="val -66059"/>
              <a:gd name="adj2" fmla="val 44190"/>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tx1"/>
                </a:solidFill>
              </a:rPr>
              <a:t>This one doesn’t seem to work the way you would expect!</a:t>
            </a:r>
            <a:endParaRPr lang="en-US" dirty="0">
              <a:solidFill>
                <a:schemeClr val="tx1"/>
              </a:solidFill>
            </a:endParaRPr>
          </a:p>
        </p:txBody>
      </p:sp>
    </p:spTree>
    <p:extLst>
      <p:ext uri="{BB962C8B-B14F-4D97-AF65-F5344CB8AC3E}">
        <p14:creationId xmlns:p14="http://schemas.microsoft.com/office/powerpoint/2010/main" val="3342882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Combining and/or</a:t>
            </a:r>
            <a:endParaRPr lang="en-US" dirty="0"/>
          </a:p>
        </p:txBody>
      </p:sp>
    </p:spTree>
    <p:extLst>
      <p:ext uri="{BB962C8B-B14F-4D97-AF65-F5344CB8AC3E}">
        <p14:creationId xmlns:p14="http://schemas.microsoft.com/office/powerpoint/2010/main" val="35158069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Do you remember learning order of operations for math in school?</a:t>
            </a:r>
            <a:endParaRPr lang="en-US" dirty="0"/>
          </a:p>
        </p:txBody>
      </p:sp>
      <p:sp>
        <p:nvSpPr>
          <p:cNvPr id="3" name="Content Placeholder 2"/>
          <p:cNvSpPr>
            <a:spLocks noGrp="1"/>
          </p:cNvSpPr>
          <p:nvPr>
            <p:ph sz="quarter" idx="10"/>
          </p:nvPr>
        </p:nvSpPr>
        <p:spPr/>
        <p:txBody>
          <a:bodyPr/>
          <a:lstStyle/>
          <a:p>
            <a:r>
              <a:rPr lang="en-CA" dirty="0" smtClean="0"/>
              <a:t>8+5*2=?</a:t>
            </a:r>
          </a:p>
          <a:p>
            <a:r>
              <a:rPr lang="en-CA" dirty="0" smtClean="0"/>
              <a:t>Multiplication and Division are done before addition and subtraction</a:t>
            </a:r>
          </a:p>
          <a:p>
            <a:r>
              <a:rPr lang="en-CA" dirty="0" smtClean="0"/>
              <a:t>8+5*2 = 18</a:t>
            </a:r>
          </a:p>
        </p:txBody>
      </p:sp>
    </p:spTree>
    <p:extLst>
      <p:ext uri="{BB962C8B-B14F-4D97-AF65-F5344CB8AC3E}">
        <p14:creationId xmlns:p14="http://schemas.microsoft.com/office/powerpoint/2010/main" val="28381234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There is an order of operations for “and”/”or” </a:t>
            </a:r>
            <a:br>
              <a:rPr lang="en-CA" dirty="0" smtClean="0"/>
            </a:br>
            <a:r>
              <a:rPr lang="en-CA" dirty="0" smtClean="0"/>
              <a:t>“and” are evaluated first</a:t>
            </a:r>
            <a:endParaRPr lang="en-US" dirty="0"/>
          </a:p>
        </p:txBody>
      </p:sp>
      <p:sp>
        <p:nvSpPr>
          <p:cNvPr id="6" name="Rectangle 1"/>
          <p:cNvSpPr>
            <a:spLocks noChangeArrowheads="1"/>
          </p:cNvSpPr>
          <p:nvPr/>
        </p:nvSpPr>
        <p:spPr bwMode="auto">
          <a:xfrm>
            <a:off x="277914" y="1480165"/>
            <a:ext cx="9174094"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country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"CANADA"</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and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pet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lang="en-US" altLang="en-US" sz="2800" dirty="0" smtClean="0">
                <a:solidFill>
                  <a:srgbClr val="A31515"/>
                </a:solidFill>
                <a:latin typeface="Consolas" panose="020B0609020204030204" pitchFamily="49" charset="0"/>
                <a:cs typeface="Consolas" panose="020B0609020204030204" pitchFamily="49" charset="0"/>
              </a:rPr>
              <a:t>MOOSE" </a:t>
            </a:r>
            <a:r>
              <a:rPr lang="en-US" altLang="en-US" sz="2800" dirty="0" smtClean="0">
                <a:solidFill>
                  <a:srgbClr val="000000"/>
                </a:solidFill>
                <a:latin typeface="Consolas" panose="020B0609020204030204" pitchFamily="49" charset="0"/>
                <a:cs typeface="Consolas" panose="020B0609020204030204" pitchFamily="49" charset="0"/>
              </a:rPr>
              <a:t>\</a:t>
            </a:r>
            <a:endParaRPr lang="en-US" altLang="en-US" sz="2800" dirty="0">
              <a:solidFill>
                <a:srgbClr val="000000"/>
              </a:solidFill>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lang="en-US" altLang="en-US" sz="2800" dirty="0">
                <a:solidFill>
                  <a:srgbClr val="000000"/>
                </a:solidFill>
                <a:latin typeface="Consolas" panose="020B0609020204030204" pitchFamily="49" charset="0"/>
                <a:cs typeface="Consolas" panose="020B0609020204030204" pitchFamily="49" charset="0"/>
              </a:rPr>
              <a:t> pet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"BEAVER"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"Do you play hockey too?"</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892075" y="1525010"/>
            <a:ext cx="7683500" cy="45023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978125" y="2015005"/>
            <a:ext cx="3149600" cy="3556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71204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In math, how can you specify that you want to do addition before multiplication?</a:t>
            </a:r>
            <a:endParaRPr lang="en-US" dirty="0"/>
          </a:p>
        </p:txBody>
      </p:sp>
      <p:sp>
        <p:nvSpPr>
          <p:cNvPr id="3" name="Content Placeholder 2"/>
          <p:cNvSpPr>
            <a:spLocks noGrp="1"/>
          </p:cNvSpPr>
          <p:nvPr>
            <p:ph sz="quarter" idx="10"/>
          </p:nvPr>
        </p:nvSpPr>
        <p:spPr/>
        <p:txBody>
          <a:bodyPr/>
          <a:lstStyle/>
          <a:p>
            <a:r>
              <a:rPr lang="en-CA" dirty="0" smtClean="0"/>
              <a:t>Use parentheses!</a:t>
            </a:r>
          </a:p>
          <a:p>
            <a:r>
              <a:rPr lang="en-CA" dirty="0" smtClean="0"/>
              <a:t>(8+5)*2 = 26</a:t>
            </a:r>
          </a:p>
        </p:txBody>
      </p:sp>
    </p:spTree>
    <p:extLst>
      <p:ext uri="{BB962C8B-B14F-4D97-AF65-F5344CB8AC3E}">
        <p14:creationId xmlns:p14="http://schemas.microsoft.com/office/powerpoint/2010/main" val="578794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We can use parentheses to execute “or” before “and”</a:t>
            </a:r>
            <a:endParaRPr lang="en-US" dirty="0"/>
          </a:p>
        </p:txBody>
      </p:sp>
      <p:sp>
        <p:nvSpPr>
          <p:cNvPr id="6" name="Rectangle 5"/>
          <p:cNvSpPr/>
          <p:nvPr/>
        </p:nvSpPr>
        <p:spPr>
          <a:xfrm>
            <a:off x="379514" y="1862435"/>
            <a:ext cx="9272486" cy="1384995"/>
          </a:xfrm>
          <a:prstGeom prst="rect">
            <a:avLst/>
          </a:prstGeom>
        </p:spPr>
        <p:txBody>
          <a:bodyPr wrap="square">
            <a:spAutoFit/>
          </a:bodyPr>
          <a:lstStyle/>
          <a:p>
            <a:pPr eaLnBrk="0" fontAlgn="base" hangingPunct="0">
              <a:spcBef>
                <a:spcPct val="0"/>
              </a:spcBef>
              <a:spcAft>
                <a:spcPct val="0"/>
              </a:spcAft>
            </a:pPr>
            <a:r>
              <a:rPr lang="en-US" altLang="en-US" sz="2800" dirty="0">
                <a:solidFill>
                  <a:srgbClr val="0000FF"/>
                </a:solidFill>
                <a:latin typeface="Consolas" panose="020B0609020204030204" pitchFamily="49" charset="0"/>
                <a:cs typeface="Consolas" panose="020B0609020204030204" pitchFamily="49" charset="0"/>
              </a:rPr>
              <a:t>if</a:t>
            </a:r>
            <a:r>
              <a:rPr lang="en-US" altLang="en-US" sz="2800" dirty="0">
                <a:solidFill>
                  <a:srgbClr val="000000"/>
                </a:solidFill>
                <a:latin typeface="Consolas" panose="020B0609020204030204" pitchFamily="49" charset="0"/>
                <a:cs typeface="Consolas" panose="020B0609020204030204" pitchFamily="49" charset="0"/>
              </a:rPr>
              <a:t> country == </a:t>
            </a:r>
            <a:r>
              <a:rPr lang="en-US" altLang="en-US" sz="2800" dirty="0">
                <a:solidFill>
                  <a:srgbClr val="A31515"/>
                </a:solidFill>
                <a:latin typeface="Consolas" panose="020B0609020204030204" pitchFamily="49" charset="0"/>
                <a:cs typeface="Consolas" panose="020B0609020204030204" pitchFamily="49" charset="0"/>
              </a:rPr>
              <a:t>"CANADA"</a:t>
            </a: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dirty="0" smtClean="0">
                <a:solidFill>
                  <a:srgbClr val="0000FF"/>
                </a:solidFill>
                <a:latin typeface="Consolas" panose="020B0609020204030204" pitchFamily="49" charset="0"/>
                <a:cs typeface="Consolas" panose="020B0609020204030204" pitchFamily="49" charset="0"/>
              </a:rPr>
              <a:t>and </a:t>
            </a:r>
            <a:r>
              <a:rPr lang="en-US" altLang="en-US" sz="2800" dirty="0">
                <a:latin typeface="Consolas" panose="020B0609020204030204" pitchFamily="49" charset="0"/>
                <a:cs typeface="Consolas" panose="020B0609020204030204" pitchFamily="49" charset="0"/>
              </a:rPr>
              <a:t>\</a:t>
            </a:r>
            <a:r>
              <a:rPr lang="en-US" altLang="en-US" sz="2800" dirty="0">
                <a:solidFill>
                  <a:srgbClr val="000000"/>
                </a:solidFill>
                <a:latin typeface="Consolas" panose="020B0609020204030204" pitchFamily="49" charset="0"/>
                <a:cs typeface="Consolas" panose="020B0609020204030204" pitchFamily="49" charset="0"/>
              </a:rPr>
              <a:t> </a:t>
            </a:r>
            <a:endParaRPr lang="en-US" altLang="en-US" sz="2800" dirty="0" smtClean="0">
              <a:solidFill>
                <a:srgbClr val="000000"/>
              </a:solidFill>
              <a:latin typeface="Consolas" panose="020B0609020204030204" pitchFamily="49" charset="0"/>
              <a:cs typeface="Consolas" panose="020B0609020204030204" pitchFamily="49" charset="0"/>
            </a:endParaRPr>
          </a:p>
          <a:p>
            <a:pPr eaLnBrk="0" fontAlgn="base" hangingPunct="0">
              <a:spcBef>
                <a:spcPct val="0"/>
              </a:spcBef>
              <a:spcAft>
                <a:spcPct val="0"/>
              </a:spcAft>
            </a:pP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dirty="0" smtClean="0">
                <a:solidFill>
                  <a:srgbClr val="000000"/>
                </a:solidFill>
                <a:latin typeface="Consolas" panose="020B0609020204030204" pitchFamily="49" charset="0"/>
                <a:cs typeface="Consolas" panose="020B0609020204030204" pitchFamily="49" charset="0"/>
              </a:rPr>
              <a:t>(pet</a:t>
            </a:r>
            <a:r>
              <a:rPr lang="en-US" altLang="en-US" sz="2800" dirty="0">
                <a:solidFill>
                  <a:srgbClr val="000000"/>
                </a:solidFill>
                <a:latin typeface="Consolas" panose="020B0609020204030204" pitchFamily="49" charset="0"/>
                <a:cs typeface="Consolas" panose="020B0609020204030204" pitchFamily="49" charset="0"/>
              </a:rPr>
              <a:t> == </a:t>
            </a:r>
            <a:r>
              <a:rPr lang="en-US" altLang="en-US" sz="2800" dirty="0">
                <a:solidFill>
                  <a:srgbClr val="A31515"/>
                </a:solidFill>
                <a:latin typeface="Consolas" panose="020B0609020204030204" pitchFamily="49" charset="0"/>
                <a:cs typeface="Consolas" panose="020B0609020204030204" pitchFamily="49" charset="0"/>
              </a:rPr>
              <a:t>"MOOSE"</a:t>
            </a: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dirty="0">
                <a:solidFill>
                  <a:srgbClr val="0000FF"/>
                </a:solidFill>
                <a:latin typeface="Consolas" panose="020B0609020204030204" pitchFamily="49" charset="0"/>
                <a:cs typeface="Consolas" panose="020B0609020204030204" pitchFamily="49" charset="0"/>
              </a:rPr>
              <a:t>or</a:t>
            </a:r>
            <a:r>
              <a:rPr lang="en-US" altLang="en-US" sz="2800" dirty="0">
                <a:solidFill>
                  <a:srgbClr val="000000"/>
                </a:solidFill>
                <a:latin typeface="Consolas" panose="020B0609020204030204" pitchFamily="49" charset="0"/>
                <a:cs typeface="Consolas" panose="020B0609020204030204" pitchFamily="49" charset="0"/>
              </a:rPr>
              <a:t>  pet == </a:t>
            </a:r>
            <a:r>
              <a:rPr lang="en-US" altLang="en-US" sz="2800" dirty="0" smtClean="0">
                <a:solidFill>
                  <a:srgbClr val="A31515"/>
                </a:solidFill>
                <a:latin typeface="Consolas" panose="020B0609020204030204" pitchFamily="49" charset="0"/>
                <a:cs typeface="Consolas" panose="020B0609020204030204" pitchFamily="49" charset="0"/>
              </a:rPr>
              <a:t>"</a:t>
            </a:r>
            <a:r>
              <a:rPr lang="en-US" altLang="en-US" sz="2800" dirty="0">
                <a:solidFill>
                  <a:srgbClr val="A31515"/>
                </a:solidFill>
                <a:latin typeface="Consolas" panose="020B0609020204030204" pitchFamily="49" charset="0"/>
                <a:cs typeface="Consolas" panose="020B0609020204030204" pitchFamily="49" charset="0"/>
              </a:rPr>
              <a:t>BEAVER</a:t>
            </a:r>
            <a:r>
              <a:rPr lang="en-US" altLang="en-US" sz="2800" dirty="0" smtClean="0">
                <a:solidFill>
                  <a:srgbClr val="A31515"/>
                </a:solidFill>
                <a:latin typeface="Consolas" panose="020B0609020204030204" pitchFamily="49" charset="0"/>
                <a:cs typeface="Consolas" panose="020B0609020204030204" pitchFamily="49" charset="0"/>
              </a:rPr>
              <a:t>"</a:t>
            </a:r>
            <a:r>
              <a:rPr lang="en-US" altLang="en-US" sz="2800" dirty="0" smtClean="0">
                <a:solidFill>
                  <a:srgbClr val="000000"/>
                </a:solidFill>
                <a:latin typeface="Consolas" panose="020B0609020204030204" pitchFamily="49" charset="0"/>
                <a:cs typeface="Consolas" panose="020B0609020204030204" pitchFamily="49" charset="0"/>
              </a:rPr>
              <a:t>)</a:t>
            </a:r>
            <a:r>
              <a:rPr lang="en-US" altLang="en-US" sz="2800" dirty="0">
                <a:solidFill>
                  <a:srgbClr val="000000"/>
                </a:solidFill>
                <a:latin typeface="Consolas" panose="020B0609020204030204" pitchFamily="49" charset="0"/>
                <a:cs typeface="Consolas" panose="020B0609020204030204" pitchFamily="49" charset="0"/>
              </a:rPr>
              <a:t> :</a:t>
            </a:r>
          </a:p>
          <a:p>
            <a:pPr lvl="0" eaLnBrk="0" fontAlgn="base" hangingPunct="0">
              <a:spcBef>
                <a:spcPct val="0"/>
              </a:spcBef>
              <a:spcAft>
                <a:spcPct val="0"/>
              </a:spcAft>
            </a:pP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dirty="0" smtClean="0">
                <a:solidFill>
                  <a:srgbClr val="000000"/>
                </a:solidFill>
                <a:latin typeface="Consolas" panose="020B0609020204030204" pitchFamily="49" charset="0"/>
                <a:cs typeface="Consolas" panose="020B0609020204030204" pitchFamily="49" charset="0"/>
              </a:rPr>
              <a:t>print</a:t>
            </a:r>
            <a:r>
              <a:rPr lang="en-US" altLang="en-US" sz="2800" dirty="0">
                <a:solidFill>
                  <a:srgbClr val="000000"/>
                </a:solidFill>
                <a:latin typeface="Consolas" panose="020B0609020204030204" pitchFamily="49" charset="0"/>
                <a:cs typeface="Consolas" panose="020B0609020204030204" pitchFamily="49" charset="0"/>
              </a:rPr>
              <a:t>(</a:t>
            </a:r>
            <a:r>
              <a:rPr lang="en-US" altLang="en-US" sz="2800" dirty="0">
                <a:solidFill>
                  <a:srgbClr val="A31515"/>
                </a:solidFill>
                <a:latin typeface="Consolas" panose="020B0609020204030204" pitchFamily="49" charset="0"/>
                <a:cs typeface="Consolas" panose="020B0609020204030204" pitchFamily="49" charset="0"/>
              </a:rPr>
              <a:t>"Do you play hockey too"</a:t>
            </a:r>
            <a:r>
              <a:rPr lang="en-US" altLang="en-US" sz="2800" dirty="0">
                <a:solidFill>
                  <a:srgbClr val="000000"/>
                </a:solidFill>
                <a:latin typeface="Consolas" panose="020B0609020204030204" pitchFamily="49" charset="0"/>
                <a:cs typeface="Consolas" panose="020B0609020204030204" pitchFamily="49" charset="0"/>
              </a:rPr>
              <a:t>)</a:t>
            </a:r>
            <a:endParaRPr lang="en-US" altLang="en-US" sz="2800" dirty="0">
              <a:latin typeface="Arial" panose="020B0604020202020204" pitchFamily="34" charset="0"/>
            </a:endParaRPr>
          </a:p>
        </p:txBody>
      </p:sp>
      <p:sp>
        <p:nvSpPr>
          <p:cNvPr id="7" name="TextBox 6"/>
          <p:cNvSpPr txBox="1"/>
          <p:nvPr/>
        </p:nvSpPr>
        <p:spPr>
          <a:xfrm>
            <a:off x="379514" y="3746500"/>
            <a:ext cx="10631386" cy="2246769"/>
          </a:xfrm>
          <a:prstGeom prst="rect">
            <a:avLst/>
          </a:prstGeom>
          <a:noFill/>
        </p:spPr>
        <p:txBody>
          <a:bodyPr wrap="square" rtlCol="0">
            <a:spAutoFit/>
          </a:bodyPr>
          <a:lstStyle/>
          <a:p>
            <a:r>
              <a:rPr lang="en-CA" sz="2800" dirty="0" smtClean="0">
                <a:latin typeface="Segoe UI Light" panose="020B0502040204020203" pitchFamily="34" charset="0"/>
                <a:cs typeface="Segoe UI Light" panose="020B0502040204020203" pitchFamily="34" charset="0"/>
              </a:rPr>
              <a:t>When in doubt, just add parentheses whenever you combine and/or in a single if statement.</a:t>
            </a:r>
          </a:p>
          <a:p>
            <a:endParaRPr lang="en-CA" sz="2800" dirty="0" smtClean="0"/>
          </a:p>
          <a:p>
            <a:r>
              <a:rPr lang="en-CA" sz="2800" dirty="0" smtClean="0">
                <a:latin typeface="Segoe UI Light" panose="020B0502040204020203" pitchFamily="34" charset="0"/>
                <a:cs typeface="Segoe UI Light" panose="020B0502040204020203" pitchFamily="34" charset="0"/>
              </a:rPr>
              <a:t>It might be redundant, but it will be easier for someone to read your code and you are less likely to make mistakes.</a:t>
            </a:r>
          </a:p>
        </p:txBody>
      </p:sp>
    </p:spTree>
    <p:extLst>
      <p:ext uri="{BB962C8B-B14F-4D97-AF65-F5344CB8AC3E}">
        <p14:creationId xmlns:p14="http://schemas.microsoft.com/office/powerpoint/2010/main" val="4117696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Sometimes we have multiple conditions but just using and “and”/”or” may not work</a:t>
            </a:r>
            <a:endParaRPr lang="en-US" dirty="0"/>
          </a:p>
        </p:txBody>
      </p:sp>
      <p:sp>
        <p:nvSpPr>
          <p:cNvPr id="3" name="Content Placeholder 2"/>
          <p:cNvSpPr>
            <a:spLocks noGrp="1"/>
          </p:cNvSpPr>
          <p:nvPr>
            <p:ph sz="quarter" idx="10"/>
          </p:nvPr>
        </p:nvSpPr>
        <p:spPr/>
        <p:txBody>
          <a:bodyPr/>
          <a:lstStyle/>
          <a:p>
            <a:r>
              <a:rPr lang="en-CA" dirty="0" smtClean="0"/>
              <a:t>How could you handle this in code?</a:t>
            </a:r>
          </a:p>
          <a:p>
            <a:r>
              <a:rPr lang="en-CA" dirty="0" smtClean="0"/>
              <a:t>If </a:t>
            </a:r>
            <a:r>
              <a:rPr lang="en-CA" dirty="0"/>
              <a:t>it is Monday, </a:t>
            </a:r>
            <a:r>
              <a:rPr lang="en-CA" dirty="0" smtClean="0"/>
              <a:t>go check </a:t>
            </a:r>
            <a:r>
              <a:rPr lang="en-CA" dirty="0"/>
              <a:t>to see if there is fresh coffee. If there is no fresh coffee go to the nearest café </a:t>
            </a:r>
          </a:p>
          <a:p>
            <a:r>
              <a:rPr lang="en-CA" dirty="0" smtClean="0"/>
              <a:t>In this situation you have to check a condition, if it is true you want to check another condition.</a:t>
            </a:r>
          </a:p>
          <a:p>
            <a:pPr marL="0" indent="0">
              <a:buNone/>
            </a:pPr>
            <a:endParaRPr lang="en-US" dirty="0"/>
          </a:p>
          <a:p>
            <a:endParaRPr lang="en-US" dirty="0"/>
          </a:p>
        </p:txBody>
      </p:sp>
    </p:spTree>
    <p:extLst>
      <p:ext uri="{BB962C8B-B14F-4D97-AF65-F5344CB8AC3E}">
        <p14:creationId xmlns:p14="http://schemas.microsoft.com/office/powerpoint/2010/main" val="618677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Nested </a:t>
            </a:r>
            <a:r>
              <a:rPr lang="en-US" smtClean="0"/>
              <a:t>if statements</a:t>
            </a:r>
            <a:endParaRPr lang="en-US"/>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676307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You can nest if statements inside each other </a:t>
            </a:r>
            <a:endParaRPr lang="en-US" dirty="0"/>
          </a:p>
        </p:txBody>
      </p:sp>
      <p:sp>
        <p:nvSpPr>
          <p:cNvPr id="3" name="Content Placeholder 2"/>
          <p:cNvSpPr>
            <a:spLocks noGrp="1"/>
          </p:cNvSpPr>
          <p:nvPr>
            <p:ph sz="quarter" idx="10"/>
          </p:nvPr>
        </p:nvSpPr>
        <p:spPr>
          <a:xfrm>
            <a:off x="379514" y="1329232"/>
            <a:ext cx="11525250" cy="4402974"/>
          </a:xfrm>
        </p:spPr>
        <p:txBody>
          <a:bodyPr/>
          <a:lstStyle/>
          <a:p>
            <a:pPr marL="0" indent="0">
              <a:buNone/>
            </a:pPr>
            <a:endParaRPr lang="en-US" dirty="0"/>
          </a:p>
          <a:p>
            <a:endParaRPr lang="en-US" dirty="0"/>
          </a:p>
        </p:txBody>
      </p:sp>
      <p:sp>
        <p:nvSpPr>
          <p:cNvPr id="4" name="Rectangle 1"/>
          <p:cNvSpPr>
            <a:spLocks noChangeArrowheads="1"/>
          </p:cNvSpPr>
          <p:nvPr/>
        </p:nvSpPr>
        <p:spPr bwMode="auto">
          <a:xfrm>
            <a:off x="528655" y="814816"/>
            <a:ext cx="11952311" cy="48320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monday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True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freshCoffee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False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monday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#you could have code here to check for fresh coffee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 the if statement is nested, so this if statement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 is only executed if the other if statement is true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not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freshCoffee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"go buy a coffee!"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eaLnBrk="0" fontAlgn="base" hangingPunct="0">
              <a:spcBef>
                <a:spcPct val="0"/>
              </a:spcBef>
              <a:spcAft>
                <a:spcPct val="0"/>
              </a:spcAft>
            </a:pP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dirty="0" smtClean="0">
                <a:solidFill>
                  <a:srgbClr val="000000"/>
                </a:solidFill>
                <a:latin typeface="Consolas" panose="020B0609020204030204" pitchFamily="49" charset="0"/>
                <a:cs typeface="Consolas" panose="020B0609020204030204" pitchFamily="49" charset="0"/>
              </a:rPr>
              <a:t>	print(</a:t>
            </a:r>
            <a:r>
              <a:rPr lang="en-US" altLang="en-US" sz="2800" dirty="0" smtClean="0">
                <a:solidFill>
                  <a:srgbClr val="A31515"/>
                </a:solidFill>
                <a:latin typeface="Consolas" panose="020B0609020204030204" pitchFamily="49" charset="0"/>
                <a:cs typeface="Consolas" panose="020B0609020204030204" pitchFamily="49" charset="0"/>
              </a:rPr>
              <a:t>"I hate Mondays"</a:t>
            </a:r>
            <a:r>
              <a:rPr lang="en-US" altLang="en-US" sz="2800" dirty="0" smtClean="0">
                <a:solidFill>
                  <a:srgbClr val="000000"/>
                </a:solidFill>
                <a:latin typeface="Consolas" panose="020B0609020204030204" pitchFamily="49" charset="0"/>
                <a:cs typeface="Consolas" panose="020B0609020204030204" pitchFamily="49" charset="0"/>
              </a:rPr>
              <a:t>)</a:t>
            </a:r>
            <a:endParaRPr lang="en-US" altLang="en-US" sz="28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"now you can start work"</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5" name="TextBox 4"/>
          <p:cNvSpPr txBox="1"/>
          <p:nvPr/>
        </p:nvSpPr>
        <p:spPr>
          <a:xfrm>
            <a:off x="528655" y="5730438"/>
            <a:ext cx="10218003" cy="954107"/>
          </a:xfrm>
          <a:prstGeom prst="rect">
            <a:avLst/>
          </a:prstGeom>
          <a:noFill/>
        </p:spPr>
        <p:txBody>
          <a:bodyPr wrap="square" rtlCol="0">
            <a:spAutoFit/>
          </a:bodyPr>
          <a:lstStyle/>
          <a:p>
            <a:r>
              <a:rPr lang="en-CA" sz="2800" dirty="0" smtClean="0">
                <a:latin typeface="Segoe UI Light" panose="020B0502040204020203" pitchFamily="34" charset="0"/>
                <a:cs typeface="Segoe UI Light" panose="020B0502040204020203" pitchFamily="34" charset="0"/>
              </a:rPr>
              <a:t>You have to be VERY careful with how the code is indented, because that determines which code goes with which if statement </a:t>
            </a:r>
            <a:endParaRPr lang="en-US" sz="28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51752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Nested if statements</a:t>
            </a:r>
            <a:endParaRPr lang="en-US" dirty="0"/>
          </a:p>
        </p:txBody>
      </p:sp>
    </p:spTree>
    <p:extLst>
      <p:ext uri="{BB962C8B-B14F-4D97-AF65-F5344CB8AC3E}">
        <p14:creationId xmlns:p14="http://schemas.microsoft.com/office/powerpoint/2010/main" val="2642696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If, then, otherwise...</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462100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Your challenge</a:t>
            </a:r>
            <a:endParaRPr lang="en-US" dirty="0"/>
          </a:p>
        </p:txBody>
      </p:sp>
      <p:sp>
        <p:nvSpPr>
          <p:cNvPr id="3" name="Content Placeholder 2"/>
          <p:cNvSpPr>
            <a:spLocks noGrp="1"/>
          </p:cNvSpPr>
          <p:nvPr>
            <p:ph sz="quarter" idx="10"/>
          </p:nvPr>
        </p:nvSpPr>
        <p:spPr/>
        <p:txBody>
          <a:bodyPr/>
          <a:lstStyle/>
          <a:p>
            <a:r>
              <a:rPr lang="en-CA" sz="2800" dirty="0" smtClean="0"/>
              <a:t>Calculate the total to charge for an order from an online store in Canada</a:t>
            </a:r>
          </a:p>
          <a:p>
            <a:r>
              <a:rPr lang="en-CA" sz="2800" dirty="0" smtClean="0"/>
              <a:t>Ask user what country they are from and their order total</a:t>
            </a:r>
          </a:p>
          <a:p>
            <a:r>
              <a:rPr lang="en-CA" sz="2800" dirty="0" smtClean="0"/>
              <a:t>If the user is from Canada, ask which province</a:t>
            </a:r>
          </a:p>
          <a:p>
            <a:r>
              <a:rPr lang="en-CA" sz="2800" dirty="0" smtClean="0"/>
              <a:t>If the order is from outside Canada do not charge any taxes</a:t>
            </a:r>
            <a:endParaRPr lang="en-US" sz="2800" dirty="0" smtClean="0"/>
          </a:p>
          <a:p>
            <a:r>
              <a:rPr lang="en-CA" sz="2800" dirty="0" smtClean="0"/>
              <a:t>If the order was placed in Canada calculate tax based on the province</a:t>
            </a:r>
          </a:p>
          <a:p>
            <a:pPr lvl="1"/>
            <a:r>
              <a:rPr lang="en-CA" sz="2400" dirty="0" smtClean="0"/>
              <a:t>Alberta charge .05% General sales Tax (GST)</a:t>
            </a:r>
          </a:p>
          <a:p>
            <a:pPr lvl="1"/>
            <a:r>
              <a:rPr lang="en-CA" sz="2400" dirty="0" smtClean="0"/>
              <a:t>Ontario, New Brunswick, Nova Scotia charge .13% Harmonized sales tax</a:t>
            </a:r>
          </a:p>
          <a:p>
            <a:pPr lvl="1"/>
            <a:r>
              <a:rPr lang="en-CA" sz="2400" dirty="0" smtClean="0"/>
              <a:t>All other provinces charge .06% provincial sales tax + .05% GST tax</a:t>
            </a:r>
          </a:p>
          <a:p>
            <a:r>
              <a:rPr lang="en-CA" sz="2800" dirty="0" smtClean="0"/>
              <a:t>Tell the user the total with taxes for their order</a:t>
            </a:r>
          </a:p>
        </p:txBody>
      </p:sp>
    </p:spTree>
    <p:extLst>
      <p:ext uri="{BB962C8B-B14F-4D97-AF65-F5344CB8AC3E}">
        <p14:creationId xmlns:p14="http://schemas.microsoft.com/office/powerpoint/2010/main" val="1801669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Testing your challenge</a:t>
            </a:r>
            <a:endParaRPr lang="en-US" dirty="0"/>
          </a:p>
        </p:txBody>
      </p:sp>
      <p:sp>
        <p:nvSpPr>
          <p:cNvPr id="3" name="Content Placeholder 2"/>
          <p:cNvSpPr>
            <a:spLocks noGrp="1"/>
          </p:cNvSpPr>
          <p:nvPr>
            <p:ph sz="quarter" idx="10"/>
          </p:nvPr>
        </p:nvSpPr>
        <p:spPr/>
        <p:txBody>
          <a:bodyPr/>
          <a:lstStyle/>
          <a:p>
            <a:r>
              <a:rPr lang="en-CA" sz="2800" dirty="0" smtClean="0"/>
              <a:t>What do you need to test to ensure your code works correctly?</a:t>
            </a:r>
          </a:p>
          <a:p>
            <a:pPr lvl="1"/>
            <a:r>
              <a:rPr lang="en-CA" sz="2400" dirty="0" smtClean="0"/>
              <a:t>Someone who is from outside Canada (no tax)</a:t>
            </a:r>
          </a:p>
          <a:p>
            <a:pPr lvl="1"/>
            <a:r>
              <a:rPr lang="en-CA" sz="2400" dirty="0" smtClean="0"/>
              <a:t>Someone from Alberta, Canada (5% tax)</a:t>
            </a:r>
          </a:p>
          <a:p>
            <a:pPr lvl="1"/>
            <a:r>
              <a:rPr lang="en-CA" sz="2400" dirty="0" smtClean="0"/>
              <a:t>Someone from Ontario, Canada (13% tax)</a:t>
            </a:r>
          </a:p>
          <a:p>
            <a:pPr lvl="1"/>
            <a:r>
              <a:rPr lang="en-CA" sz="2400" dirty="0" smtClean="0"/>
              <a:t>Someone from Canada from a different province (e.g. Quebec) (11% tax)</a:t>
            </a:r>
          </a:p>
        </p:txBody>
      </p:sp>
    </p:spTree>
    <p:extLst>
      <p:ext uri="{BB962C8B-B14F-4D97-AF65-F5344CB8AC3E}">
        <p14:creationId xmlns:p14="http://schemas.microsoft.com/office/powerpoint/2010/main" val="3728313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p:txBody>
          <a:bodyPr/>
          <a:lstStyle/>
          <a:p>
            <a:r>
              <a:rPr lang="en-CA" dirty="0" smtClean="0"/>
              <a:t>You can now write code that solves problems requiring more complex decision making</a:t>
            </a:r>
            <a:endParaRPr lang="en-US" dirty="0"/>
          </a:p>
        </p:txBody>
      </p:sp>
      <p:pic>
        <p:nvPicPr>
          <p:cNvPr id="6" name="Content Placeholder 5"/>
          <p:cNvPicPr>
            <a:picLocks noGrp="1" noChangeAspect="1"/>
          </p:cNvPicPr>
          <p:nvPr>
            <p:ph sz="quarter" idx="4"/>
          </p:nvPr>
        </p:nvPicPr>
        <p:blipFill>
          <a:blip r:embed="rId2" cstate="print">
            <a:extLst>
              <a:ext uri="{28A0092B-C50C-407E-A947-70E740481C1C}">
                <a14:useLocalDpi xmlns:a14="http://schemas.microsoft.com/office/drawing/2010/main" val="0"/>
              </a:ext>
            </a:extLst>
          </a:blip>
          <a:stretch>
            <a:fillRect/>
          </a:stretch>
        </p:blipFill>
        <p:spPr>
          <a:xfrm>
            <a:off x="6837102" y="1848051"/>
            <a:ext cx="4089698" cy="3638349"/>
          </a:xfrm>
        </p:spPr>
      </p:pic>
      <p:sp>
        <p:nvSpPr>
          <p:cNvPr id="2" name="Title 1"/>
          <p:cNvSpPr>
            <a:spLocks noGrp="1"/>
          </p:cNvSpPr>
          <p:nvPr>
            <p:ph type="title"/>
          </p:nvPr>
        </p:nvSpPr>
        <p:spPr/>
        <p:txBody>
          <a:bodyPr/>
          <a:lstStyle/>
          <a:p>
            <a:r>
              <a:rPr lang="en-CA" dirty="0" smtClean="0"/>
              <a:t>Congratulations</a:t>
            </a:r>
            <a:endParaRPr lang="en-US" dirty="0"/>
          </a:p>
        </p:txBody>
      </p:sp>
    </p:spTree>
    <p:extLst>
      <p:ext uri="{BB962C8B-B14F-4D97-AF65-F5344CB8AC3E}">
        <p14:creationId xmlns:p14="http://schemas.microsoft.com/office/powerpoint/2010/main" val="35964329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63338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If you are in Canada say </a:t>
            </a:r>
            <a:r>
              <a:rPr lang="en-CA" dirty="0" smtClean="0"/>
              <a:t>hello, </a:t>
            </a:r>
            <a:r>
              <a:rPr lang="en-CA" dirty="0"/>
              <a:t>if you are in Germany </a:t>
            </a:r>
            <a:r>
              <a:rPr lang="en-CA" dirty="0" smtClean="0"/>
              <a:t>say </a:t>
            </a:r>
            <a:r>
              <a:rPr lang="en-CA" dirty="0" err="1"/>
              <a:t>g</a:t>
            </a:r>
            <a:r>
              <a:rPr lang="en-CA" dirty="0" err="1" smtClean="0"/>
              <a:t>uten</a:t>
            </a:r>
            <a:r>
              <a:rPr lang="en-CA" dirty="0" smtClean="0"/>
              <a:t> tag, </a:t>
            </a:r>
            <a:r>
              <a:rPr lang="en-CA" dirty="0"/>
              <a:t>if you are in France </a:t>
            </a:r>
            <a:r>
              <a:rPr lang="en-CA" dirty="0" smtClean="0"/>
              <a:t>say bonjour, </a:t>
            </a:r>
            <a:r>
              <a:rPr lang="en-CA" dirty="0"/>
              <a:t>…</a:t>
            </a:r>
            <a:br>
              <a:rPr lang="en-CA" dirty="0"/>
            </a:br>
            <a:endParaRPr lang="en-US" dirty="0"/>
          </a:p>
        </p:txBody>
      </p:sp>
      <p:sp>
        <p:nvSpPr>
          <p:cNvPr id="3" name="Content Placeholder 2"/>
          <p:cNvSpPr>
            <a:spLocks noGrp="1"/>
          </p:cNvSpPr>
          <p:nvPr>
            <p:ph sz="quarter" idx="10"/>
          </p:nvPr>
        </p:nvSpPr>
        <p:spPr>
          <a:xfrm>
            <a:off x="379413" y="2044700"/>
            <a:ext cx="11525250" cy="4633914"/>
          </a:xfrm>
        </p:spPr>
        <p:txBody>
          <a:bodyPr/>
          <a:lstStyle/>
          <a:p>
            <a:r>
              <a:rPr lang="en-CA" dirty="0" smtClean="0"/>
              <a:t>This is an interesting situation because you really only have one condition to check, but that one condition could have many different values</a:t>
            </a:r>
            <a:endParaRPr lang="en-US" dirty="0"/>
          </a:p>
        </p:txBody>
      </p:sp>
    </p:spTree>
    <p:extLst>
      <p:ext uri="{BB962C8B-B14F-4D97-AF65-F5344CB8AC3E}">
        <p14:creationId xmlns:p14="http://schemas.microsoft.com/office/powerpoint/2010/main" val="1776051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The “</a:t>
            </a:r>
            <a:r>
              <a:rPr lang="en-CA" dirty="0" err="1" smtClean="0"/>
              <a:t>elif</a:t>
            </a:r>
            <a:r>
              <a:rPr lang="en-CA" dirty="0" smtClean="0"/>
              <a:t>” allows you to check for different values</a:t>
            </a:r>
            <a:r>
              <a:rPr lang="en-CA" dirty="0"/>
              <a:t/>
            </a:r>
            <a:br>
              <a:rPr lang="en-CA" dirty="0"/>
            </a:br>
            <a:endParaRPr lang="en-US" dirty="0"/>
          </a:p>
        </p:txBody>
      </p:sp>
      <p:sp>
        <p:nvSpPr>
          <p:cNvPr id="4" name="Rectangle 1"/>
          <p:cNvSpPr>
            <a:spLocks noGrp="1" noChangeArrowheads="1"/>
          </p:cNvSpPr>
          <p:nvPr>
            <p:ph sz="quarter" idx="10"/>
          </p:nvPr>
        </p:nvSpPr>
        <p:spPr bwMode="auto">
          <a:xfrm>
            <a:off x="544513" y="1030259"/>
            <a:ext cx="8268610" cy="3539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country = input(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"Where are you from?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country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"CANADA"</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"Hello"</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elif</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country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"GERMANY"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Guten</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 Tag"</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elif</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country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"FRANCE"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"Bonjour"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5" name="TextBox 4"/>
          <p:cNvSpPr txBox="1"/>
          <p:nvPr/>
        </p:nvSpPr>
        <p:spPr>
          <a:xfrm>
            <a:off x="544513" y="4940679"/>
            <a:ext cx="6841938" cy="954107"/>
          </a:xfrm>
          <a:prstGeom prst="rect">
            <a:avLst/>
          </a:prstGeom>
          <a:noFill/>
        </p:spPr>
        <p:txBody>
          <a:bodyPr wrap="none" rtlCol="0">
            <a:spAutoFit/>
          </a:bodyPr>
          <a:lstStyle/>
          <a:p>
            <a:r>
              <a:rPr lang="en-CA" sz="2800" dirty="0" smtClean="0">
                <a:latin typeface="Segoe UI Light" panose="020B0502040204020203" pitchFamily="34" charset="0"/>
                <a:cs typeface="Segoe UI Light" panose="020B0502040204020203" pitchFamily="34" charset="0"/>
              </a:rPr>
              <a:t>Note that the </a:t>
            </a:r>
            <a:r>
              <a:rPr lang="en-CA" sz="2800" dirty="0" err="1" smtClean="0">
                <a:latin typeface="Segoe UI Light" panose="020B0502040204020203" pitchFamily="34" charset="0"/>
                <a:cs typeface="Segoe UI Light" panose="020B0502040204020203" pitchFamily="34" charset="0"/>
              </a:rPr>
              <a:t>elif</a:t>
            </a:r>
            <a:r>
              <a:rPr lang="en-CA" sz="2800" dirty="0" smtClean="0">
                <a:latin typeface="Segoe UI Light" panose="020B0502040204020203" pitchFamily="34" charset="0"/>
                <a:cs typeface="Segoe UI Light" panose="020B0502040204020203" pitchFamily="34" charset="0"/>
              </a:rPr>
              <a:t> statement is not indented! </a:t>
            </a:r>
          </a:p>
          <a:p>
            <a:r>
              <a:rPr lang="en-CA" sz="2800" dirty="0" smtClean="0">
                <a:latin typeface="Segoe UI Light" panose="020B0502040204020203" pitchFamily="34" charset="0"/>
                <a:cs typeface="Segoe UI Light" panose="020B0502040204020203" pitchFamily="34" charset="0"/>
              </a:rPr>
              <a:t>“</a:t>
            </a:r>
            <a:r>
              <a:rPr lang="en-CA" sz="2800" dirty="0" err="1" smtClean="0">
                <a:latin typeface="Segoe UI Light" panose="020B0502040204020203" pitchFamily="34" charset="0"/>
                <a:cs typeface="Segoe UI Light" panose="020B0502040204020203" pitchFamily="34" charset="0"/>
              </a:rPr>
              <a:t>elif</a:t>
            </a:r>
            <a:r>
              <a:rPr lang="en-CA" sz="2800" dirty="0" smtClean="0">
                <a:latin typeface="Segoe UI Light" panose="020B0502040204020203" pitchFamily="34" charset="0"/>
                <a:cs typeface="Segoe UI Light" panose="020B0502040204020203" pitchFamily="34" charset="0"/>
              </a:rPr>
              <a:t>” is short for Else if</a:t>
            </a:r>
            <a:endParaRPr lang="en-US" sz="28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083705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What if someone enters Japan or Italy?</a:t>
            </a:r>
            <a:r>
              <a:rPr lang="en-CA" dirty="0"/>
              <a:t/>
            </a:r>
            <a:br>
              <a:rPr lang="en-CA" dirty="0"/>
            </a:br>
            <a:endParaRPr lang="en-US" dirty="0"/>
          </a:p>
        </p:txBody>
      </p:sp>
      <p:sp>
        <p:nvSpPr>
          <p:cNvPr id="4" name="Rectangle 1"/>
          <p:cNvSpPr>
            <a:spLocks noGrp="1" noChangeArrowheads="1"/>
          </p:cNvSpPr>
          <p:nvPr>
            <p:ph sz="quarter" idx="10"/>
          </p:nvPr>
        </p:nvSpPr>
        <p:spPr bwMode="auto">
          <a:xfrm>
            <a:off x="544513" y="2163044"/>
            <a:ext cx="8268610" cy="48320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country = input(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"Where are you from?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country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"CANADA"</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"Hello"</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elif</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country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"GERMANY"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Guten</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 Tag"</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elif</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country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"FRANCE"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"Bonjour"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r>
              <a:rPr lang="en-US" altLang="en-US" sz="2800" dirty="0" smtClean="0">
                <a:solidFill>
                  <a:srgbClr val="0000FF"/>
                </a:solidFill>
                <a:latin typeface="Consolas" panose="020B0609020204030204" pitchFamily="49" charset="0"/>
                <a:cs typeface="Consolas" panose="020B0609020204030204" pitchFamily="49" charset="0"/>
              </a:rPr>
              <a:t>else</a:t>
            </a:r>
            <a:r>
              <a:rPr lang="en-US" altLang="en-US" sz="2800" dirty="0">
                <a:solidFill>
                  <a:srgbClr val="000000"/>
                </a:solidFill>
                <a:latin typeface="Consolas" panose="020B0609020204030204" pitchFamily="49" charset="0"/>
                <a:cs typeface="Consolas" panose="020B0609020204030204" pitchFamily="49" charset="0"/>
              </a:rPr>
              <a:t> :</a:t>
            </a:r>
          </a:p>
          <a:p>
            <a:pPr marL="0" lvl="0" indent="0" defTabSz="914400" eaLnBrk="0" fontAlgn="base" hangingPunct="0">
              <a:spcBef>
                <a:spcPct val="0"/>
              </a:spcBef>
              <a:spcAft>
                <a:spcPct val="0"/>
              </a:spcAft>
              <a:buNone/>
            </a:pPr>
            <a:r>
              <a:rPr lang="en-US" altLang="en-US" sz="2800" dirty="0">
                <a:solidFill>
                  <a:srgbClr val="000000"/>
                </a:solidFill>
                <a:latin typeface="Consolas" panose="020B0609020204030204" pitchFamily="49" charset="0"/>
                <a:cs typeface="Consolas" panose="020B0609020204030204" pitchFamily="49" charset="0"/>
              </a:rPr>
              <a:t>     print</a:t>
            </a:r>
            <a:r>
              <a:rPr lang="en-US" altLang="en-US" sz="2800" dirty="0" smtClean="0">
                <a:solidFill>
                  <a:srgbClr val="000000"/>
                </a:solidFill>
                <a:latin typeface="Consolas" panose="020B0609020204030204" pitchFamily="49" charset="0"/>
                <a:cs typeface="Consolas" panose="020B0609020204030204" pitchFamily="49" charset="0"/>
              </a:rPr>
              <a:t>(</a:t>
            </a:r>
            <a:r>
              <a:rPr lang="en-US" altLang="en-US" sz="2800" dirty="0" smtClean="0">
                <a:solidFill>
                  <a:srgbClr val="A31515"/>
                </a:solidFill>
                <a:latin typeface="Consolas" panose="020B0609020204030204" pitchFamily="49" charset="0"/>
                <a:cs typeface="Consolas" panose="020B0609020204030204" pitchFamily="49" charset="0"/>
              </a:rPr>
              <a:t>"Aloha/Ciao/</a:t>
            </a:r>
            <a:r>
              <a:rPr lang="en-US" altLang="en-US" sz="2800" dirty="0" err="1" smtClean="0">
                <a:solidFill>
                  <a:srgbClr val="A31515"/>
                </a:solidFill>
                <a:latin typeface="Consolas" panose="020B0609020204030204" pitchFamily="49" charset="0"/>
                <a:cs typeface="Consolas" panose="020B0609020204030204" pitchFamily="49" charset="0"/>
              </a:rPr>
              <a:t>G’Day</a:t>
            </a:r>
            <a:r>
              <a:rPr lang="en-US" altLang="en-US" sz="2800" dirty="0" smtClean="0">
                <a:solidFill>
                  <a:srgbClr val="A31515"/>
                </a:solidFill>
                <a:latin typeface="Consolas" panose="020B0609020204030204" pitchFamily="49" charset="0"/>
                <a:cs typeface="Consolas" panose="020B0609020204030204" pitchFamily="49" charset="0"/>
              </a:rPr>
              <a:t>"</a:t>
            </a:r>
            <a:r>
              <a:rPr lang="en-US" altLang="en-US" sz="2800" dirty="0" smtClean="0">
                <a:solidFill>
                  <a:srgbClr val="000000"/>
                </a:solidFill>
                <a:latin typeface="Consolas" panose="020B0609020204030204" pitchFamily="49" charset="0"/>
                <a:cs typeface="Consolas" panose="020B0609020204030204" pitchFamily="49" charset="0"/>
              </a:rPr>
              <a:t>)</a:t>
            </a:r>
            <a:endParaRPr lang="en-US" altLang="en-US" sz="2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5" name="TextBox 4"/>
          <p:cNvSpPr txBox="1"/>
          <p:nvPr/>
        </p:nvSpPr>
        <p:spPr>
          <a:xfrm>
            <a:off x="544513" y="1506365"/>
            <a:ext cx="10951909" cy="523220"/>
          </a:xfrm>
          <a:prstGeom prst="rect">
            <a:avLst/>
          </a:prstGeom>
          <a:noFill/>
        </p:spPr>
        <p:txBody>
          <a:bodyPr wrap="none" rtlCol="0">
            <a:spAutoFit/>
          </a:bodyPr>
          <a:lstStyle/>
          <a:p>
            <a:r>
              <a:rPr lang="en-CA" sz="2800" dirty="0" smtClean="0">
                <a:latin typeface="Segoe UI Light" panose="020B0502040204020203" pitchFamily="34" charset="0"/>
                <a:cs typeface="Segoe UI Light" panose="020B0502040204020203" pitchFamily="34" charset="0"/>
              </a:rPr>
              <a:t>We should add an “</a:t>
            </a:r>
            <a:r>
              <a:rPr lang="en-CA" sz="2800" b="1" dirty="0" smtClean="0">
                <a:latin typeface="Segoe UI Light" panose="020B0502040204020203" pitchFamily="34" charset="0"/>
                <a:cs typeface="Segoe UI Light" panose="020B0502040204020203" pitchFamily="34" charset="0"/>
              </a:rPr>
              <a:t>else</a:t>
            </a:r>
            <a:r>
              <a:rPr lang="en-CA" sz="2800" dirty="0" smtClean="0">
                <a:latin typeface="Segoe UI Light" panose="020B0502040204020203" pitchFamily="34" charset="0"/>
                <a:cs typeface="Segoe UI Light" panose="020B0502040204020203" pitchFamily="34" charset="0"/>
              </a:rPr>
              <a:t>” statement to catch any conditions we didn’t list</a:t>
            </a:r>
            <a:endParaRPr lang="en-US" sz="28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46108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8" end="8"/>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err="1" smtClean="0"/>
              <a:t>elif</a:t>
            </a:r>
            <a:endParaRPr lang="en-US" dirty="0"/>
          </a:p>
        </p:txBody>
      </p:sp>
    </p:spTree>
    <p:extLst>
      <p:ext uri="{BB962C8B-B14F-4D97-AF65-F5344CB8AC3E}">
        <p14:creationId xmlns:p14="http://schemas.microsoft.com/office/powerpoint/2010/main" val="2459867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Combining conditions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61163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If you win the lottery and the prize is over a million dollars then retire to a life of luxury</a:t>
            </a:r>
            <a:br>
              <a:rPr lang="en-CA" dirty="0"/>
            </a:br>
            <a:endParaRPr lang="en-US" dirty="0"/>
          </a:p>
        </p:txBody>
      </p:sp>
      <p:sp>
        <p:nvSpPr>
          <p:cNvPr id="3" name="Content Placeholder 2"/>
          <p:cNvSpPr>
            <a:spLocks noGrp="1"/>
          </p:cNvSpPr>
          <p:nvPr>
            <p:ph sz="quarter" idx="10"/>
          </p:nvPr>
        </p:nvSpPr>
        <p:spPr/>
        <p:txBody>
          <a:bodyPr/>
          <a:lstStyle/>
          <a:p>
            <a:r>
              <a:rPr lang="en-CA" dirty="0" smtClean="0"/>
              <a:t>Sometimes the decision on whether to take the next step depends on a combination of factors</a:t>
            </a:r>
          </a:p>
          <a:p>
            <a:r>
              <a:rPr lang="en-CA" dirty="0" smtClean="0"/>
              <a:t>If I win the lottery, but only win $5 I can’t retire</a:t>
            </a:r>
          </a:p>
          <a:p>
            <a:r>
              <a:rPr lang="en-CA" dirty="0" smtClean="0"/>
              <a:t>If the lottery gives out a million dollars but I didn’t win, I can’t retire</a:t>
            </a:r>
          </a:p>
          <a:p>
            <a:r>
              <a:rPr lang="en-CA" dirty="0" smtClean="0"/>
              <a:t>I can only retire if I win the lottery </a:t>
            </a:r>
            <a:r>
              <a:rPr lang="en-CA" sz="4000" b="1" dirty="0" smtClean="0"/>
              <a:t>and</a:t>
            </a:r>
            <a:r>
              <a:rPr lang="en-CA" dirty="0" smtClean="0"/>
              <a:t> the prize was over a million dollars</a:t>
            </a:r>
            <a:endParaRPr lang="en-US" dirty="0"/>
          </a:p>
        </p:txBody>
      </p:sp>
    </p:spTree>
    <p:extLst>
      <p:ext uri="{BB962C8B-B14F-4D97-AF65-F5344CB8AC3E}">
        <p14:creationId xmlns:p14="http://schemas.microsoft.com/office/powerpoint/2010/main" val="2693135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V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id="{D19B8CF3-B2DF-463C-B63F-F022CD61B509}" vid="{48A9A4B1-BA84-4ACC-ABD0-6A3F367AB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MVA</Template>
  <TotalTime>5724</TotalTime>
  <Words>953</Words>
  <Application>Microsoft Office PowerPoint</Application>
  <PresentationFormat>Widescreen</PresentationFormat>
  <Paragraphs>175</Paragraphs>
  <Slides>33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Consolas</vt:lpstr>
      <vt:lpstr>Segoe UI</vt:lpstr>
      <vt:lpstr>Segoe UI Light</vt:lpstr>
      <vt:lpstr>MVA</vt:lpstr>
      <vt:lpstr>PowerPoint Presentation</vt:lpstr>
      <vt:lpstr>Sometimes there are multiple conditions that affect the outcome of a decision</vt:lpstr>
      <vt:lpstr>PowerPoint Presentation</vt:lpstr>
      <vt:lpstr>If you are in Canada say hello, if you are in Germany say guten tag, if you are in France say bonjour, … </vt:lpstr>
      <vt:lpstr>The “elif” allows you to check for different values </vt:lpstr>
      <vt:lpstr>What if someone enters Japan or Italy? </vt:lpstr>
      <vt:lpstr>elif</vt:lpstr>
      <vt:lpstr>PowerPoint Presentation</vt:lpstr>
      <vt:lpstr>If you win the lottery and the prize is over a million dollars then retire to a life of luxury </vt:lpstr>
      <vt:lpstr>When you use “and” you are saying all the conditions must be true </vt:lpstr>
      <vt:lpstr>The “and” is only evaluated as True if both conditions are True.</vt:lpstr>
      <vt:lpstr>Here are all the possible combinations</vt:lpstr>
      <vt:lpstr>and</vt:lpstr>
      <vt:lpstr>Sometimes we want to do something if either condition is true</vt:lpstr>
      <vt:lpstr>When you use “or” you are saying please do the following if either condition is true  </vt:lpstr>
      <vt:lpstr>The “or” is evaluated as True if either of the conditions is True.</vt:lpstr>
      <vt:lpstr>Here are all the possible combinations</vt:lpstr>
      <vt:lpstr>or</vt:lpstr>
      <vt:lpstr>You can combine multiple “and”/“or” in a single if statement</vt:lpstr>
      <vt:lpstr>You can combine “and”/”or” in a single statement</vt:lpstr>
      <vt:lpstr>Combining and/or</vt:lpstr>
      <vt:lpstr>Do you remember learning order of operations for math in school?</vt:lpstr>
      <vt:lpstr>There is an order of operations for “and”/”or”  “and” are evaluated first</vt:lpstr>
      <vt:lpstr>In math, how can you specify that you want to do addition before multiplication?</vt:lpstr>
      <vt:lpstr>We can use parentheses to execute “or” before “and”</vt:lpstr>
      <vt:lpstr>Sometimes we have multiple conditions but just using and “and”/”or” may not work</vt:lpstr>
      <vt:lpstr>PowerPoint Presentation</vt:lpstr>
      <vt:lpstr>You can nest if statements inside each other </vt:lpstr>
      <vt:lpstr>Nested if statements</vt:lpstr>
      <vt:lpstr>Your challenge</vt:lpstr>
      <vt:lpstr>Testing your challenge</vt:lpstr>
      <vt:lpstr>Congratulations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code with Python!</dc:title>
  <dc:creator>Susan Ibach</dc:creator>
  <cp:lastModifiedBy>Christopher Harrison</cp:lastModifiedBy>
  <cp:revision>132</cp:revision>
  <dcterms:created xsi:type="dcterms:W3CDTF">2014-06-11T19:38:55Z</dcterms:created>
  <dcterms:modified xsi:type="dcterms:W3CDTF">2014-09-23T21:44:12Z</dcterms:modified>
</cp:coreProperties>
</file>