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405" r:id="rId2"/>
    <p:sldId id="406" r:id="rId3"/>
    <p:sldId id="453" r:id="rId4"/>
    <p:sldId id="407" r:id="rId5"/>
    <p:sldId id="433" r:id="rId6"/>
    <p:sldId id="408" r:id="rId7"/>
    <p:sldId id="449" r:id="rId8"/>
    <p:sldId id="415" r:id="rId9"/>
    <p:sldId id="434" r:id="rId10"/>
    <p:sldId id="454" r:id="rId11"/>
    <p:sldId id="416" r:id="rId12"/>
    <p:sldId id="420" r:id="rId13"/>
    <p:sldId id="422" r:id="rId14"/>
    <p:sldId id="426" r:id="rId15"/>
    <p:sldId id="435" r:id="rId16"/>
    <p:sldId id="455" r:id="rId17"/>
    <p:sldId id="418" r:id="rId18"/>
    <p:sldId id="451" r:id="rId19"/>
    <p:sldId id="419" r:id="rId20"/>
    <p:sldId id="456" r:id="rId21"/>
    <p:sldId id="410" r:id="rId22"/>
    <p:sldId id="452" r:id="rId23"/>
    <p:sldId id="411" r:id="rId24"/>
    <p:sldId id="412" r:id="rId25"/>
    <p:sldId id="413" r:id="rId26"/>
    <p:sldId id="414" r:id="rId27"/>
    <p:sldId id="423" r:id="rId28"/>
    <p:sldId id="424" r:id="rId29"/>
    <p:sldId id="436" r:id="rId30"/>
    <p:sldId id="437" r:id="rId31"/>
    <p:sldId id="444" r:id="rId32"/>
    <p:sldId id="440" r:id="rId33"/>
    <p:sldId id="441" r:id="rId34"/>
    <p:sldId id="445" r:id="rId35"/>
    <p:sldId id="446" r:id="rId36"/>
    <p:sldId id="447" r:id="rId37"/>
    <p:sldId id="442" r:id="rId38"/>
    <p:sldId id="443" r:id="rId39"/>
    <p:sldId id="448" r:id="rId40"/>
    <p:sldId id="45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05"/>
            <p14:sldId id="406"/>
            <p14:sldId id="453"/>
            <p14:sldId id="407"/>
            <p14:sldId id="433"/>
            <p14:sldId id="408"/>
            <p14:sldId id="449"/>
            <p14:sldId id="415"/>
            <p14:sldId id="434"/>
            <p14:sldId id="454"/>
            <p14:sldId id="416"/>
            <p14:sldId id="420"/>
            <p14:sldId id="422"/>
            <p14:sldId id="426"/>
            <p14:sldId id="435"/>
            <p14:sldId id="455"/>
            <p14:sldId id="418"/>
            <p14:sldId id="451"/>
            <p14:sldId id="419"/>
            <p14:sldId id="456"/>
            <p14:sldId id="410"/>
            <p14:sldId id="452"/>
            <p14:sldId id="411"/>
            <p14:sldId id="412"/>
            <p14:sldId id="413"/>
            <p14:sldId id="414"/>
            <p14:sldId id="423"/>
            <p14:sldId id="424"/>
            <p14:sldId id="436"/>
            <p14:sldId id="437"/>
            <p14:sldId id="444"/>
            <p14:sldId id="440"/>
            <p14:sldId id="441"/>
            <p14:sldId id="445"/>
            <p14:sldId id="446"/>
            <p14:sldId id="447"/>
            <p14:sldId id="442"/>
            <p14:sldId id="443"/>
            <p14:sldId id="448"/>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3" autoAdjust="0"/>
    <p:restoredTop sz="81713" autoAdjust="0"/>
  </p:normalViewPr>
  <p:slideViewPr>
    <p:cSldViewPr snapToGrid="0">
      <p:cViewPr varScale="1">
        <p:scale>
          <a:sx n="65" d="100"/>
          <a:sy n="65" d="100"/>
        </p:scale>
        <p:origin x="738" y="66"/>
      </p:cViewPr>
      <p:guideLst/>
    </p:cSldViewPr>
  </p:slid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9/24/2014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21</a:t>
            </a:fld>
            <a:endParaRPr lang="en-US"/>
          </a:p>
        </p:txBody>
      </p:sp>
    </p:spTree>
    <p:extLst>
      <p:ext uri="{BB962C8B-B14F-4D97-AF65-F5344CB8AC3E}">
        <p14:creationId xmlns:p14="http://schemas.microsoft.com/office/powerpoint/2010/main" val="1579865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24</a:t>
            </a:fld>
            <a:endParaRPr lang="en-US"/>
          </a:p>
        </p:txBody>
      </p:sp>
    </p:spTree>
    <p:extLst>
      <p:ext uri="{BB962C8B-B14F-4D97-AF65-F5344CB8AC3E}">
        <p14:creationId xmlns:p14="http://schemas.microsoft.com/office/powerpoint/2010/main" val="407707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AB01E-7BD7-442B-8A6B-D31FAFDAE830}" type="slidenum">
              <a:rPr lang="en-US" smtClean="0"/>
              <a:t>26</a:t>
            </a:fld>
            <a:endParaRPr lang="en-US"/>
          </a:p>
        </p:txBody>
      </p:sp>
    </p:spTree>
    <p:extLst>
      <p:ext uri="{BB962C8B-B14F-4D97-AF65-F5344CB8AC3E}">
        <p14:creationId xmlns:p14="http://schemas.microsoft.com/office/powerpoint/2010/main" val="743667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869F24F-79D1-498A-9650-DDD01EAD51AF}" type="datetimeFigureOut">
              <a:rPr lang="en-US" smtClean="0"/>
              <a:t>9/24/2014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4E00861-C438-42BA-8B4B-9D61200C9D71}" type="slidenum">
              <a:rPr lang="en-US" smtClean="0"/>
              <a:t>‹#›</a:t>
            </a:fld>
            <a:endParaRPr lang="en-US"/>
          </a:p>
        </p:txBody>
      </p:sp>
    </p:spTree>
    <p:extLst>
      <p:ext uri="{BB962C8B-B14F-4D97-AF65-F5344CB8AC3E}">
        <p14:creationId xmlns:p14="http://schemas.microsoft.com/office/powerpoint/2010/main" val="6852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CA" dirty="0"/>
              <a:t>Susan Ibach | Technical Evangelist</a:t>
            </a:r>
            <a:endParaRPr lang="en-US" dirty="0"/>
          </a:p>
          <a:p>
            <a:r>
              <a:rPr lang="en-CA" dirty="0" smtClean="0"/>
              <a:t>Christopher Harrison | Content Developer</a:t>
            </a:r>
          </a:p>
        </p:txBody>
      </p:sp>
      <p:sp>
        <p:nvSpPr>
          <p:cNvPr id="4" name="Title 3"/>
          <p:cNvSpPr>
            <a:spLocks noGrp="1"/>
          </p:cNvSpPr>
          <p:nvPr>
            <p:ph type="ctrTitle"/>
          </p:nvPr>
        </p:nvSpPr>
        <p:spPr/>
        <p:txBody>
          <a:bodyPr/>
          <a:lstStyle/>
          <a:p>
            <a:r>
              <a:rPr lang="en-CA" dirty="0" smtClean="0"/>
              <a:t>Remembering lists of values</a:t>
            </a:r>
            <a:br>
              <a:rPr lang="en-CA" dirty="0" smtClean="0"/>
            </a:br>
            <a:r>
              <a:rPr lang="en-CA" sz="4000" dirty="0" smtClean="0"/>
              <a:t>lists</a:t>
            </a:r>
            <a:endParaRPr lang="en-US" sz="4000" dirty="0"/>
          </a:p>
        </p:txBody>
      </p:sp>
    </p:spTree>
    <p:extLst>
      <p:ext uri="{BB962C8B-B14F-4D97-AF65-F5344CB8AC3E}">
        <p14:creationId xmlns:p14="http://schemas.microsoft.com/office/powerpoint/2010/main" val="3110966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362632"/>
            <a:ext cx="8579886" cy="1656316"/>
          </a:xfrm>
        </p:spPr>
        <p:txBody>
          <a:bodyPr/>
          <a:lstStyle/>
          <a:p>
            <a:r>
              <a:rPr lang="en-US" dirty="0" smtClean="0"/>
              <a:t>Updating lists</a:t>
            </a:r>
            <a:endParaRPr lang="en-US" dirty="0"/>
          </a:p>
        </p:txBody>
      </p:sp>
    </p:spTree>
    <p:extLst>
      <p:ext uri="{BB962C8B-B14F-4D97-AF65-F5344CB8AC3E}">
        <p14:creationId xmlns:p14="http://schemas.microsoft.com/office/powerpoint/2010/main" val="86359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change a value in a list</a:t>
            </a:r>
            <a:endParaRPr lang="en-US" dirty="0"/>
          </a:p>
        </p:txBody>
      </p:sp>
      <p:sp>
        <p:nvSpPr>
          <p:cNvPr id="3" name="Rectangle 1"/>
          <p:cNvSpPr>
            <a:spLocks noChangeArrowheads="1"/>
          </p:cNvSpPr>
          <p:nvPr/>
        </p:nvSpPr>
        <p:spPr bwMode="auto">
          <a:xfrm>
            <a:off x="379413" y="1388226"/>
            <a:ext cx="964879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"first value is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#change the first value in the list to 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guests[0]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"first value is now "</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guests[0])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208765" y="4639293"/>
            <a:ext cx="6492285" cy="2434607"/>
          </a:xfrm>
          <a:prstGeom prst="rect">
            <a:avLst/>
          </a:prstGeom>
        </p:spPr>
      </p:pic>
    </p:spTree>
    <p:extLst>
      <p:ext uri="{BB962C8B-B14F-4D97-AF65-F5344CB8AC3E}">
        <p14:creationId xmlns:p14="http://schemas.microsoft.com/office/powerpoint/2010/main" val="49257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9413" y="1245702"/>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#add a new value to the end of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print(guests[-1])</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a:bodyPr>
          <a:lstStyle/>
          <a:p>
            <a:r>
              <a:rPr lang="en-CA" dirty="0" smtClean="0"/>
              <a:t>You can add a value to a list with append()</a:t>
            </a:r>
            <a:endParaRPr lang="en-US" dirty="0"/>
          </a:p>
        </p:txBody>
      </p:sp>
      <p:pic>
        <p:nvPicPr>
          <p:cNvPr id="5" name="Picture 4"/>
          <p:cNvPicPr>
            <a:picLocks noChangeAspect="1"/>
          </p:cNvPicPr>
          <p:nvPr/>
        </p:nvPicPr>
        <p:blipFill>
          <a:blip r:embed="rId2"/>
          <a:stretch>
            <a:fillRect/>
          </a:stretch>
        </p:blipFill>
        <p:spPr>
          <a:xfrm>
            <a:off x="6208764" y="4639292"/>
            <a:ext cx="6679283" cy="2574307"/>
          </a:xfrm>
          <a:prstGeom prst="rect">
            <a:avLst/>
          </a:prstGeom>
        </p:spPr>
      </p:pic>
    </p:spTree>
    <p:extLst>
      <p:ext uri="{BB962C8B-B14F-4D97-AF65-F5344CB8AC3E}">
        <p14:creationId xmlns:p14="http://schemas.microsoft.com/office/powerpoint/2010/main" val="40339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remove a value from a list with remove()</a:t>
            </a:r>
            <a:endParaRPr lang="en-US" dirty="0"/>
          </a:p>
        </p:txBody>
      </p:sp>
      <p:sp>
        <p:nvSpPr>
          <p:cNvPr id="4" name="Rectangle 1"/>
          <p:cNvSpPr>
            <a:spLocks noChangeArrowheads="1"/>
          </p:cNvSpPr>
          <p:nvPr/>
        </p:nvSpPr>
        <p:spPr bwMode="auto">
          <a:xfrm>
            <a:off x="379514" y="1354579"/>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#add a new value to the end of the 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guests.remove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#display the last value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426122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79514" y="146345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#delete the first item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del</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first item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normAutofit fontScale="90000"/>
          </a:bodyPr>
          <a:lstStyle/>
          <a:p>
            <a:r>
              <a:rPr lang="en-CA" dirty="0" smtClean="0"/>
              <a:t>You can use the del command to delete an entry</a:t>
            </a:r>
            <a:endParaRPr lang="en-US" dirty="0"/>
          </a:p>
        </p:txBody>
      </p:sp>
      <p:pic>
        <p:nvPicPr>
          <p:cNvPr id="5" name="Picture 4"/>
          <p:cNvPicPr>
            <a:picLocks noChangeAspect="1"/>
          </p:cNvPicPr>
          <p:nvPr/>
        </p:nvPicPr>
        <p:blipFill>
          <a:blip r:embed="rId2"/>
          <a:stretch>
            <a:fillRect/>
          </a:stretch>
        </p:blipFill>
        <p:spPr>
          <a:xfrm>
            <a:off x="6961187" y="4572000"/>
            <a:ext cx="5397500" cy="2540000"/>
          </a:xfrm>
          <a:prstGeom prst="rect">
            <a:avLst/>
          </a:prstGeom>
        </p:spPr>
      </p:pic>
    </p:spTree>
    <p:extLst>
      <p:ext uri="{BB962C8B-B14F-4D97-AF65-F5344CB8AC3E}">
        <p14:creationId xmlns:p14="http://schemas.microsoft.com/office/powerpoint/2010/main" val="27633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Modifying list contents</a:t>
            </a:r>
            <a:endParaRPr lang="en-US" dirty="0"/>
          </a:p>
        </p:txBody>
      </p:sp>
    </p:spTree>
    <p:extLst>
      <p:ext uri="{BB962C8B-B14F-4D97-AF65-F5344CB8AC3E}">
        <p14:creationId xmlns:p14="http://schemas.microsoft.com/office/powerpoint/2010/main" val="2465826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362632"/>
            <a:ext cx="8579886" cy="1656316"/>
          </a:xfrm>
        </p:spPr>
        <p:txBody>
          <a:bodyPr/>
          <a:lstStyle/>
          <a:p>
            <a:r>
              <a:rPr lang="en-US" dirty="0" smtClean="0"/>
              <a:t>Finding values</a:t>
            </a:r>
            <a:endParaRPr lang="en-US" dirty="0"/>
          </a:p>
        </p:txBody>
      </p:sp>
    </p:spTree>
    <p:extLst>
      <p:ext uri="{BB962C8B-B14F-4D97-AF65-F5344CB8AC3E}">
        <p14:creationId xmlns:p14="http://schemas.microsoft.com/office/powerpoint/2010/main" val="1927317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index() function will search the list and return the index of the position where the value was found</a:t>
            </a:r>
            <a:endParaRPr lang="en-US" dirty="0"/>
          </a:p>
        </p:txBody>
      </p:sp>
      <p:sp>
        <p:nvSpPr>
          <p:cNvPr id="6" name="Rectangle 1"/>
          <p:cNvSpPr>
            <a:spLocks noGrp="1" noChangeArrowheads="1"/>
          </p:cNvSpPr>
          <p:nvPr>
            <p:ph sz="quarter" idx="10"/>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#this will return the index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#where the name Bill is found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13501" y="4293478"/>
            <a:ext cx="5778500" cy="2564522"/>
          </a:xfrm>
          <a:prstGeom prst="rect">
            <a:avLst/>
          </a:prstGeom>
        </p:spPr>
      </p:pic>
    </p:spTree>
    <p:extLst>
      <p:ext uri="{BB962C8B-B14F-4D97-AF65-F5344CB8AC3E}">
        <p14:creationId xmlns:p14="http://schemas.microsoft.com/office/powerpoint/2010/main" val="403281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Searching a list</a:t>
            </a:r>
            <a:endParaRPr lang="en-US" dirty="0"/>
          </a:p>
        </p:txBody>
      </p:sp>
    </p:spTree>
    <p:extLst>
      <p:ext uri="{BB962C8B-B14F-4D97-AF65-F5344CB8AC3E}">
        <p14:creationId xmlns:p14="http://schemas.microsoft.com/office/powerpoint/2010/main" val="220526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What do you think will happen if we search for a value that doesn’t exist in the list?</a:t>
            </a:r>
            <a:endParaRPr lang="en-US" dirty="0"/>
          </a:p>
        </p:txBody>
      </p:sp>
      <p:sp>
        <p:nvSpPr>
          <p:cNvPr id="6" name="Rectangle 1"/>
          <p:cNvSpPr>
            <a:spLocks noGrp="1" noChangeArrowheads="1"/>
          </p:cNvSpPr>
          <p:nvPr>
            <p:ph sz="quarter" idx="10"/>
          </p:nvPr>
        </p:nvSpPr>
        <p:spPr bwMode="auto">
          <a:xfrm>
            <a:off x="379514" y="1957537"/>
            <a:ext cx="945162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#this will return the index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#where the name Steve is found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guests.index</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'Steve'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379514" y="4546809"/>
            <a:ext cx="8961941" cy="1384995"/>
          </a:xfrm>
          <a:prstGeom prst="rect">
            <a:avLst/>
          </a:prstGeom>
          <a:noFill/>
        </p:spPr>
        <p:txBody>
          <a:bodyPr wrap="none" rtlCol="0">
            <a:spAutoFit/>
          </a:bodyPr>
          <a:lstStyle/>
          <a:p>
            <a:r>
              <a:rPr lang="en-CA" sz="2800" dirty="0" smtClean="0">
                <a:latin typeface="Segoe UI Light" panose="020B0502040204020203" pitchFamily="34" charset="0"/>
                <a:cs typeface="Segoe UI Light" panose="020B0502040204020203" pitchFamily="34" charset="0"/>
              </a:rPr>
              <a:t>The code crashes! </a:t>
            </a:r>
          </a:p>
          <a:p>
            <a:r>
              <a:rPr lang="en-CA" sz="2800" dirty="0" smtClean="0">
                <a:latin typeface="Segoe UI Light" panose="020B0502040204020203" pitchFamily="34" charset="0"/>
                <a:cs typeface="Segoe UI Light" panose="020B0502040204020203" pitchFamily="34" charset="0"/>
              </a:rPr>
              <a:t>We need to add error handling </a:t>
            </a:r>
          </a:p>
          <a:p>
            <a:r>
              <a:rPr lang="en-CA" sz="2800" dirty="0" smtClean="0">
                <a:latin typeface="Segoe UI Light" panose="020B0502040204020203" pitchFamily="34" charset="0"/>
                <a:cs typeface="Segoe UI Light" panose="020B0502040204020203" pitchFamily="34" charset="0"/>
              </a:rPr>
              <a:t>Or find another way to go through the list and find a value</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3387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Sometimes you have to remember lists of values</a:t>
            </a:r>
            <a:endParaRPr lang="en-US" dirty="0"/>
          </a:p>
        </p:txBody>
      </p:sp>
      <p:sp>
        <p:nvSpPr>
          <p:cNvPr id="5" name="Content Placeholder 4"/>
          <p:cNvSpPr>
            <a:spLocks noGrp="1"/>
          </p:cNvSpPr>
          <p:nvPr>
            <p:ph sz="quarter" idx="10"/>
          </p:nvPr>
        </p:nvSpPr>
        <p:spPr/>
        <p:txBody>
          <a:bodyPr/>
          <a:lstStyle/>
          <a:p>
            <a:r>
              <a:rPr lang="en-CA" dirty="0" smtClean="0"/>
              <a:t>I want to remember the names of everyone coming to a party</a:t>
            </a:r>
          </a:p>
          <a:p>
            <a:r>
              <a:rPr lang="en-CA" dirty="0" smtClean="0"/>
              <a:t>I want to remember the scores I got in all my courses</a:t>
            </a:r>
          </a:p>
          <a:p>
            <a:r>
              <a:rPr lang="en-CA" dirty="0" smtClean="0"/>
              <a:t>I want to remember the directions to get to my doctor appointment</a:t>
            </a:r>
            <a:endParaRPr lang="en-US" dirty="0"/>
          </a:p>
        </p:txBody>
      </p:sp>
    </p:spTree>
    <p:extLst>
      <p:ext uri="{BB962C8B-B14F-4D97-AF65-F5344CB8AC3E}">
        <p14:creationId xmlns:p14="http://schemas.microsoft.com/office/powerpoint/2010/main" val="363162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362632"/>
            <a:ext cx="8579886" cy="1656316"/>
          </a:xfrm>
        </p:spPr>
        <p:txBody>
          <a:bodyPr/>
          <a:lstStyle/>
          <a:p>
            <a:r>
              <a:rPr lang="en-US" smtClean="0"/>
              <a:t>Displaying </a:t>
            </a:r>
            <a:r>
              <a:rPr lang="en-US" smtClean="0"/>
              <a:t>values</a:t>
            </a:r>
            <a:endParaRPr lang="en-US" dirty="0"/>
          </a:p>
        </p:txBody>
      </p:sp>
    </p:spTree>
    <p:extLst>
      <p:ext uri="{BB962C8B-B14F-4D97-AF65-F5344CB8AC3E}">
        <p14:creationId xmlns:p14="http://schemas.microsoft.com/office/powerpoint/2010/main" val="1386051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Use a loop!</a:t>
            </a:r>
            <a:endParaRPr lang="en-US" dirty="0"/>
          </a:p>
        </p:txBody>
      </p:sp>
      <p:sp>
        <p:nvSpPr>
          <p:cNvPr id="6" name="Rectangle 1"/>
          <p:cNvSpPr>
            <a:spLocks noGrp="1" noChangeArrowheads="1"/>
          </p:cNvSpPr>
          <p:nvPr>
            <p:ph sz="quarter" idx="10"/>
          </p:nvPr>
        </p:nvSpPr>
        <p:spPr bwMode="auto">
          <a:xfrm>
            <a:off x="379514" y="1679963"/>
            <a:ext cx="964879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 a loop that executes four times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#Since we have four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#Remember the value of steps goes up by 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#Each time the loop executes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2576341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Looping through all the values in a list</a:t>
            </a:r>
            <a:endParaRPr lang="en-US" dirty="0"/>
          </a:p>
        </p:txBody>
      </p:sp>
    </p:spTree>
    <p:extLst>
      <p:ext uri="{BB962C8B-B14F-4D97-AF65-F5344CB8AC3E}">
        <p14:creationId xmlns:p14="http://schemas.microsoft.com/office/powerpoint/2010/main" val="1434023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What if I don’t know how many values are in the list?</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1269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79514" y="1639494"/>
            <a:ext cx="984596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#Find out how many entries are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len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#Create a loop that executes once for each entry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steps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range(</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nbrEntries</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print(guests[steps])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Use the </a:t>
            </a:r>
            <a:r>
              <a:rPr lang="en-CA" dirty="0" err="1" smtClean="0"/>
              <a:t>len</a:t>
            </a:r>
            <a:r>
              <a:rPr lang="en-CA" dirty="0" smtClean="0"/>
              <a:t>() function to find out how many entries are in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4215790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smtClean="0"/>
              <a:t>Shhhh</a:t>
            </a:r>
            <a:r>
              <a:rPr lang="en-CA" dirty="0" smtClean="0"/>
              <a:t>, don’t tell anyone but there is an even easier way to go through all the items in a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92936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19394" y="1639494"/>
            <a:ext cx="10043134"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#specify the name of your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and a variable 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8000"/>
                </a:solidFill>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to hold each entry as you go through the loop</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variable guest will contain the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#as we go through the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CA" dirty="0" smtClean="0"/>
              <a:t>You can just tell the for loop to go through your list!</a:t>
            </a:r>
            <a:endParaRPr lang="en-US" dirty="0"/>
          </a:p>
        </p:txBody>
      </p:sp>
      <p:pic>
        <p:nvPicPr>
          <p:cNvPr id="7" name="Picture 6"/>
          <p:cNvPicPr>
            <a:picLocks noChangeAspect="1"/>
          </p:cNvPicPr>
          <p:nvPr/>
        </p:nvPicPr>
        <p:blipFill>
          <a:blip r:embed="rId3"/>
          <a:stretch>
            <a:fillRect/>
          </a:stretch>
        </p:blipFill>
        <p:spPr>
          <a:xfrm>
            <a:off x="7013439" y="4767538"/>
            <a:ext cx="6860215" cy="2634008"/>
          </a:xfrm>
          <a:prstGeom prst="rect">
            <a:avLst/>
          </a:prstGeom>
        </p:spPr>
      </p:pic>
    </p:spTree>
    <p:extLst>
      <p:ext uri="{BB962C8B-B14F-4D97-AF65-F5344CB8AC3E}">
        <p14:creationId xmlns:p14="http://schemas.microsoft.com/office/powerpoint/2010/main" val="1654648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Want to sort your list?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63901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You can sort your list with the sort() function</a:t>
            </a:r>
            <a:endParaRPr lang="en-US" dirty="0"/>
          </a:p>
        </p:txBody>
      </p:sp>
      <p:sp>
        <p:nvSpPr>
          <p:cNvPr id="6" name="Rectangle 1"/>
          <p:cNvSpPr>
            <a:spLocks noGrp="1" noChangeArrowheads="1"/>
          </p:cNvSpPr>
          <p:nvPr>
            <p:ph sz="quarter" idx="10"/>
          </p:nvPr>
        </p:nvSpPr>
        <p:spPr bwMode="auto">
          <a:xfrm>
            <a:off x="379514" y="1501707"/>
            <a:ext cx="964879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#Sort the names in alphabetical order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442074" y="4382739"/>
            <a:ext cx="5940425" cy="2924981"/>
          </a:xfrm>
          <a:prstGeom prst="rect">
            <a:avLst/>
          </a:prstGeom>
        </p:spPr>
      </p:pic>
    </p:spTree>
    <p:extLst>
      <p:ext uri="{BB962C8B-B14F-4D97-AF65-F5344CB8AC3E}">
        <p14:creationId xmlns:p14="http://schemas.microsoft.com/office/powerpoint/2010/main" val="2930361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Sort a list and print the results</a:t>
            </a:r>
            <a:endParaRPr lang="en-US" dirty="0"/>
          </a:p>
        </p:txBody>
      </p:sp>
    </p:spTree>
    <p:extLst>
      <p:ext uri="{BB962C8B-B14F-4D97-AF65-F5344CB8AC3E}">
        <p14:creationId xmlns:p14="http://schemas.microsoft.com/office/powerpoint/2010/main" val="804782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a:xfrm>
            <a:off x="193271" y="3362632"/>
            <a:ext cx="8579886" cy="1656316"/>
          </a:xfrm>
        </p:spPr>
        <p:txBody>
          <a:bodyPr/>
          <a:lstStyle/>
          <a:p>
            <a:r>
              <a:rPr lang="en-US" dirty="0" smtClean="0"/>
              <a:t>Multiple values</a:t>
            </a:r>
            <a:endParaRPr lang="en-US" dirty="0"/>
          </a:p>
        </p:txBody>
      </p:sp>
    </p:spTree>
    <p:extLst>
      <p:ext uri="{BB962C8B-B14F-4D97-AF65-F5344CB8AC3E}">
        <p14:creationId xmlns:p14="http://schemas.microsoft.com/office/powerpoint/2010/main" val="3216100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dirty="0" smtClean="0"/>
              <a:t>Your challenge… Starting to get harder…</a:t>
            </a:r>
            <a:endParaRPr lang="en-US" dirty="0"/>
          </a:p>
        </p:txBody>
      </p:sp>
      <p:sp>
        <p:nvSpPr>
          <p:cNvPr id="4" name="Content Placeholder 3"/>
          <p:cNvSpPr>
            <a:spLocks noGrp="1"/>
          </p:cNvSpPr>
          <p:nvPr>
            <p:ph sz="quarter" idx="10"/>
          </p:nvPr>
        </p:nvSpPr>
        <p:spPr/>
        <p:txBody>
          <a:bodyPr/>
          <a:lstStyle/>
          <a:p>
            <a:r>
              <a:rPr lang="en-CA" dirty="0"/>
              <a:t>Ask the user to enter the names of everyone attending a party</a:t>
            </a:r>
          </a:p>
          <a:p>
            <a:r>
              <a:rPr lang="en-CA" dirty="0"/>
              <a:t>Then return a list of the party guests in alphabetical </a:t>
            </a:r>
            <a:r>
              <a:rPr lang="en-CA" dirty="0" smtClean="0"/>
              <a:t>order</a:t>
            </a:r>
          </a:p>
          <a:p>
            <a:r>
              <a:rPr lang="en-CA" dirty="0" smtClean="0"/>
              <a:t>This will require pulling together everything we have learned so far, so let’s walk through the thought process of idea to code</a:t>
            </a:r>
            <a:endParaRPr lang="en-US" dirty="0"/>
          </a:p>
        </p:txBody>
      </p:sp>
    </p:spTree>
    <p:extLst>
      <p:ext uri="{BB962C8B-B14F-4D97-AF65-F5344CB8AC3E}">
        <p14:creationId xmlns:p14="http://schemas.microsoft.com/office/powerpoint/2010/main" val="22480528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Break the problem into steps</a:t>
            </a:r>
            <a:endParaRPr lang="en-US" dirty="0"/>
          </a:p>
        </p:txBody>
      </p:sp>
      <p:sp>
        <p:nvSpPr>
          <p:cNvPr id="3" name="Content Placeholder 2"/>
          <p:cNvSpPr>
            <a:spLocks noGrp="1"/>
          </p:cNvSpPr>
          <p:nvPr>
            <p:ph sz="quarter" idx="10"/>
          </p:nvPr>
        </p:nvSpPr>
        <p:spPr/>
        <p:txBody>
          <a:bodyPr/>
          <a:lstStyle/>
          <a:p>
            <a:pPr marL="514350" indent="-514350">
              <a:buFont typeface="+mj-lt"/>
              <a:buAutoNum type="arabicPeriod"/>
            </a:pPr>
            <a:r>
              <a:rPr lang="en-CA" dirty="0" smtClean="0"/>
              <a:t>Ask the users to enter the names of everyone attending a party</a:t>
            </a:r>
          </a:p>
          <a:p>
            <a:pPr marL="514350" indent="-514350">
              <a:buFont typeface="+mj-lt"/>
              <a:buAutoNum type="arabicPeriod"/>
            </a:pPr>
            <a:r>
              <a:rPr lang="en-CA" dirty="0" smtClean="0"/>
              <a:t>Put those values in a list</a:t>
            </a:r>
          </a:p>
          <a:p>
            <a:pPr marL="514350" indent="-514350">
              <a:buFont typeface="+mj-lt"/>
              <a:buAutoNum type="arabicPeriod"/>
            </a:pPr>
            <a:r>
              <a:rPr lang="en-CA" dirty="0" smtClean="0"/>
              <a:t>Sort the list</a:t>
            </a:r>
          </a:p>
          <a:p>
            <a:pPr marL="514350" indent="-514350">
              <a:buFont typeface="+mj-lt"/>
              <a:buAutoNum type="arabicPeriod"/>
            </a:pPr>
            <a:r>
              <a:rPr lang="en-CA" dirty="0" smtClean="0"/>
              <a:t>Print the sorted list</a:t>
            </a:r>
            <a:endParaRPr lang="en-US" dirty="0"/>
          </a:p>
        </p:txBody>
      </p:sp>
    </p:spTree>
    <p:extLst>
      <p:ext uri="{BB962C8B-B14F-4D97-AF65-F5344CB8AC3E}">
        <p14:creationId xmlns:p14="http://schemas.microsoft.com/office/powerpoint/2010/main" val="41405894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1. Ask the user to enter the names of everyone attending a party</a:t>
            </a:r>
            <a:endParaRPr lang="en-US" dirty="0"/>
          </a:p>
        </p:txBody>
      </p:sp>
      <p:sp>
        <p:nvSpPr>
          <p:cNvPr id="5" name="Content Placeholder 4"/>
          <p:cNvSpPr>
            <a:spLocks noGrp="1"/>
          </p:cNvSpPr>
          <p:nvPr>
            <p:ph sz="quarter" idx="10"/>
          </p:nvPr>
        </p:nvSpPr>
        <p:spPr/>
        <p:txBody>
          <a:bodyPr/>
          <a:lstStyle/>
          <a:p>
            <a:r>
              <a:rPr lang="en-CA" dirty="0" smtClean="0"/>
              <a:t>What command do we use to ask a user for a value?</a:t>
            </a:r>
          </a:p>
          <a:p>
            <a:pPr lvl="1"/>
            <a:r>
              <a:rPr lang="en-CA" dirty="0" smtClean="0"/>
              <a:t>input function</a:t>
            </a:r>
          </a:p>
          <a:p>
            <a:r>
              <a:rPr lang="en-CA" dirty="0" smtClean="0"/>
              <a:t>What type of variable will we need to store all the names?</a:t>
            </a:r>
          </a:p>
          <a:p>
            <a:pPr lvl="1"/>
            <a:r>
              <a:rPr lang="en-CA" dirty="0" smtClean="0"/>
              <a:t>A list</a:t>
            </a:r>
          </a:p>
          <a:p>
            <a:r>
              <a:rPr lang="en-CA" dirty="0" smtClean="0"/>
              <a:t>How can I ask the user for more than one name?</a:t>
            </a:r>
          </a:p>
          <a:p>
            <a:pPr lvl="1"/>
            <a:r>
              <a:rPr lang="en-CA" dirty="0" smtClean="0"/>
              <a:t>Use a loop</a:t>
            </a:r>
            <a:endParaRPr lang="en-US" dirty="0"/>
          </a:p>
        </p:txBody>
      </p:sp>
    </p:spTree>
    <p:extLst>
      <p:ext uri="{BB962C8B-B14F-4D97-AF65-F5344CB8AC3E}">
        <p14:creationId xmlns:p14="http://schemas.microsoft.com/office/powerpoint/2010/main" val="1720829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Should we use a for loop or while loop?</a:t>
            </a:r>
            <a:endParaRPr lang="en-US" dirty="0"/>
          </a:p>
        </p:txBody>
      </p:sp>
      <p:sp>
        <p:nvSpPr>
          <p:cNvPr id="5" name="Content Placeholder 4"/>
          <p:cNvSpPr>
            <a:spLocks noGrp="1"/>
          </p:cNvSpPr>
          <p:nvPr>
            <p:ph sz="quarter" idx="10"/>
          </p:nvPr>
        </p:nvSpPr>
        <p:spPr/>
        <p:txBody>
          <a:bodyPr/>
          <a:lstStyle/>
          <a:p>
            <a:pPr marL="514331" indent="-457200"/>
            <a:r>
              <a:rPr lang="en-CA" dirty="0" smtClean="0"/>
              <a:t>Do you know how many names the user will enter?</a:t>
            </a:r>
          </a:p>
          <a:p>
            <a:pPr marL="914246" lvl="1" indent="-457200"/>
            <a:r>
              <a:rPr lang="en-CA" dirty="0" smtClean="0"/>
              <a:t>No, that means we don’t know how many times the loop needs to execute, so we should use a while loop</a:t>
            </a:r>
          </a:p>
          <a:p>
            <a:pPr marL="514331" indent="-457200"/>
            <a:r>
              <a:rPr lang="en-CA" dirty="0" smtClean="0"/>
              <a:t>How will the loop know when to stop executing?</a:t>
            </a:r>
          </a:p>
          <a:p>
            <a:pPr marL="914246" lvl="1" indent="-457200"/>
            <a:r>
              <a:rPr lang="en-CA" dirty="0" smtClean="0"/>
              <a:t>We could have user enter a special keyword when they are done (as long as we tell them to do it!)</a:t>
            </a:r>
            <a:endParaRPr lang="en-US" dirty="0"/>
          </a:p>
        </p:txBody>
      </p:sp>
    </p:spTree>
    <p:extLst>
      <p:ext uri="{BB962C8B-B14F-4D97-AF65-F5344CB8AC3E}">
        <p14:creationId xmlns:p14="http://schemas.microsoft.com/office/powerpoint/2010/main" val="375512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 Put those values in a list</a:t>
            </a:r>
            <a:endParaRPr lang="en-US" dirty="0"/>
          </a:p>
        </p:txBody>
      </p:sp>
      <p:sp>
        <p:nvSpPr>
          <p:cNvPr id="3" name="Content Placeholder 2"/>
          <p:cNvSpPr>
            <a:spLocks noGrp="1"/>
          </p:cNvSpPr>
          <p:nvPr>
            <p:ph sz="quarter" idx="10"/>
          </p:nvPr>
        </p:nvSpPr>
        <p:spPr/>
        <p:txBody>
          <a:bodyPr/>
          <a:lstStyle/>
          <a:p>
            <a:r>
              <a:rPr lang="en-CA" dirty="0" smtClean="0"/>
              <a:t>Declare an empty list</a:t>
            </a:r>
          </a:p>
          <a:p>
            <a:r>
              <a:rPr lang="en-CA" dirty="0" smtClean="0"/>
              <a:t>Each time a new name is entered, add it to the list</a:t>
            </a:r>
            <a:endParaRPr lang="en-US" dirty="0"/>
          </a:p>
        </p:txBody>
      </p:sp>
    </p:spTree>
    <p:extLst>
      <p:ext uri="{BB962C8B-B14F-4D97-AF65-F5344CB8AC3E}">
        <p14:creationId xmlns:p14="http://schemas.microsoft.com/office/powerpoint/2010/main" val="949086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900" dirty="0" smtClean="0"/>
              <a:t>3. Sort </a:t>
            </a:r>
            <a:r>
              <a:rPr lang="en-CA" sz="4900" dirty="0"/>
              <a:t>the list</a:t>
            </a:r>
            <a:r>
              <a:rPr lang="en-CA" dirty="0"/>
              <a:t/>
            </a:r>
            <a:br>
              <a:rPr lang="en-CA" dirty="0"/>
            </a:br>
            <a:endParaRPr lang="en-US" dirty="0"/>
          </a:p>
        </p:txBody>
      </p:sp>
      <p:sp>
        <p:nvSpPr>
          <p:cNvPr id="3" name="Content Placeholder 2"/>
          <p:cNvSpPr>
            <a:spLocks noGrp="1"/>
          </p:cNvSpPr>
          <p:nvPr>
            <p:ph sz="quarter" idx="10"/>
          </p:nvPr>
        </p:nvSpPr>
        <p:spPr/>
        <p:txBody>
          <a:bodyPr/>
          <a:lstStyle/>
          <a:p>
            <a:r>
              <a:rPr lang="en-CA" dirty="0" smtClean="0"/>
              <a:t>Once the values are in a list, use the sort function to sort the list alphabetically</a:t>
            </a:r>
            <a:endParaRPr lang="en-US" dirty="0"/>
          </a:p>
        </p:txBody>
      </p:sp>
    </p:spTree>
    <p:extLst>
      <p:ext uri="{BB962C8B-B14F-4D97-AF65-F5344CB8AC3E}">
        <p14:creationId xmlns:p14="http://schemas.microsoft.com/office/powerpoint/2010/main" val="21295449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900" dirty="0" smtClean="0"/>
              <a:t>4. Print </a:t>
            </a:r>
            <a:r>
              <a:rPr lang="en-CA" sz="4900" dirty="0"/>
              <a:t>the sorted list</a:t>
            </a:r>
            <a:r>
              <a:rPr lang="en-US" dirty="0"/>
              <a:t/>
            </a:r>
            <a:br>
              <a:rPr lang="en-US" dirty="0"/>
            </a:br>
            <a:endParaRPr lang="en-US" dirty="0"/>
          </a:p>
        </p:txBody>
      </p:sp>
      <p:sp>
        <p:nvSpPr>
          <p:cNvPr id="3" name="Content Placeholder 2"/>
          <p:cNvSpPr>
            <a:spLocks noGrp="1"/>
          </p:cNvSpPr>
          <p:nvPr>
            <p:ph sz="quarter" idx="10"/>
          </p:nvPr>
        </p:nvSpPr>
        <p:spPr/>
        <p:txBody>
          <a:bodyPr/>
          <a:lstStyle/>
          <a:p>
            <a:r>
              <a:rPr lang="en-CA" dirty="0" smtClean="0"/>
              <a:t>Use a loop to go through the values in the list</a:t>
            </a:r>
          </a:p>
          <a:p>
            <a:r>
              <a:rPr lang="en-CA" dirty="0" smtClean="0"/>
              <a:t>For each value, print the name</a:t>
            </a:r>
            <a:endParaRPr lang="en-US" dirty="0"/>
          </a:p>
        </p:txBody>
      </p:sp>
    </p:spTree>
    <p:extLst>
      <p:ext uri="{BB962C8B-B14F-4D97-AF65-F5344CB8AC3E}">
        <p14:creationId xmlns:p14="http://schemas.microsoft.com/office/powerpoint/2010/main" val="14119435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 something like this?</a:t>
            </a:r>
            <a:endParaRPr lang="en-US" dirty="0"/>
          </a:p>
        </p:txBody>
      </p:sp>
      <p:sp>
        <p:nvSpPr>
          <p:cNvPr id="4" name="Rectangle 1"/>
          <p:cNvSpPr>
            <a:spLocks noGrp="1" noChangeArrowheads="1"/>
          </p:cNvSpPr>
          <p:nvPr>
            <p:ph sz="quarter" idx="10"/>
          </p:nvPr>
        </p:nvSpPr>
        <p:spPr bwMode="auto">
          <a:xfrm>
            <a:off x="379514" y="1245702"/>
            <a:ext cx="10059164"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while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"DONE"</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 = input(</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"Enter guest name (enter DONE if no more names) : "</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guests.append</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786449" y="4171981"/>
            <a:ext cx="7405551" cy="2614613"/>
          </a:xfrm>
          <a:prstGeom prst="rect">
            <a:avLst/>
          </a:prstGeom>
        </p:spPr>
      </p:pic>
      <p:sp>
        <p:nvSpPr>
          <p:cNvPr id="6" name="TextBox 5"/>
          <p:cNvSpPr txBox="1"/>
          <p:nvPr/>
        </p:nvSpPr>
        <p:spPr>
          <a:xfrm>
            <a:off x="379514" y="4879123"/>
            <a:ext cx="4036423" cy="1200329"/>
          </a:xfrm>
          <a:prstGeom prst="rect">
            <a:avLst/>
          </a:prstGeom>
          <a:noFill/>
        </p:spPr>
        <p:txBody>
          <a:bodyPr wrap="square" rtlCol="0">
            <a:spAutoFit/>
          </a:bodyPr>
          <a:lstStyle/>
          <a:p>
            <a:r>
              <a:rPr lang="en-CA" dirty="0" smtClean="0">
                <a:latin typeface="Segoe UI Light" panose="020B0502040204020203" pitchFamily="34" charset="0"/>
                <a:cs typeface="Segoe UI Light" panose="020B0502040204020203" pitchFamily="34" charset="0"/>
              </a:rPr>
              <a:t>We are close but our code added the name DONE to our list of guests</a:t>
            </a:r>
          </a:p>
          <a:p>
            <a:r>
              <a:rPr lang="en-CA" dirty="0" smtClean="0">
                <a:latin typeface="Segoe UI Light" panose="020B0502040204020203" pitchFamily="34" charset="0"/>
                <a:cs typeface="Segoe UI Light" panose="020B0502040204020203" pitchFamily="34" charset="0"/>
              </a:rPr>
              <a:t>How can we tell the program that if the name is “DONE” not to add it?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471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Use an if statement. You are gradually building a toolkit to solve different problems!</a:t>
            </a:r>
            <a:endParaRPr lang="en-US" dirty="0"/>
          </a:p>
        </p:txBody>
      </p:sp>
      <p:sp>
        <p:nvSpPr>
          <p:cNvPr id="4" name="Rectangle 1"/>
          <p:cNvSpPr>
            <a:spLocks noGrp="1" noChangeArrowheads="1"/>
          </p:cNvSpPr>
          <p:nvPr>
            <p:ph sz="quarter" idx="10"/>
          </p:nvPr>
        </p:nvSpPr>
        <p:spPr bwMode="auto">
          <a:xfrm>
            <a:off x="379514" y="1295013"/>
            <a:ext cx="10059164"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a:p>
            <a:pPr marL="0" lvl="0" indent="0" defTabSz="914400" eaLnBrk="0" fontAlgn="base" hangingPunct="0">
              <a:spcBef>
                <a:spcPct val="0"/>
              </a:spcBef>
              <a:spcAft>
                <a:spcPct val="0"/>
              </a:spcAft>
              <a:buNone/>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 = </a:t>
            </a:r>
            <a:r>
              <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 "</a:t>
            </a:r>
            <a:endParaRPr kumimoji="0" lang="en-US" altLang="en-US" sz="20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FF"/>
                </a:solidFill>
                <a:latin typeface="Consolas" panose="020B0609020204030204" pitchFamily="49" charset="0"/>
                <a:cs typeface="Consolas" panose="020B0609020204030204" pitchFamily="49" charset="0"/>
              </a:rPr>
              <a:t>while</a:t>
            </a:r>
            <a:r>
              <a:rPr lang="en-US" altLang="en-US" sz="2000" dirty="0">
                <a:solidFill>
                  <a:srgbClr val="000000"/>
                </a:solidFill>
                <a:latin typeface="Consolas" panose="020B0609020204030204" pitchFamily="49" charset="0"/>
                <a:cs typeface="Consolas" panose="020B0609020204030204" pitchFamily="49" charset="0"/>
              </a:rPr>
              <a:t> name !=</a:t>
            </a:r>
            <a:r>
              <a:rPr lang="en-US" altLang="en-US" sz="2000" dirty="0">
                <a:solidFill>
                  <a:srgbClr val="A31515"/>
                </a:solidFill>
                <a:latin typeface="Consolas" panose="020B0609020204030204" pitchFamily="49" charset="0"/>
                <a:cs typeface="Consolas" panose="020B0609020204030204" pitchFamily="49" charset="0"/>
              </a:rPr>
              <a:t>"DONE"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00"/>
                </a:solidFill>
                <a:latin typeface="Consolas" panose="020B0609020204030204" pitchFamily="49" charset="0"/>
                <a:cs typeface="Consolas" panose="020B0609020204030204" pitchFamily="49" charset="0"/>
              </a:rPr>
              <a:t>name</a:t>
            </a:r>
            <a:r>
              <a:rPr lang="en-US" altLang="en-US" sz="2000" dirty="0">
                <a:solidFill>
                  <a:srgbClr val="000000"/>
                </a:solidFill>
                <a:latin typeface="Consolas" panose="020B0609020204030204" pitchFamily="49" charset="0"/>
                <a:cs typeface="Consolas" panose="020B0609020204030204" pitchFamily="49" charset="0"/>
              </a:rPr>
              <a:t> = input(</a:t>
            </a:r>
            <a:r>
              <a:rPr lang="en-US" altLang="en-US" sz="2000" dirty="0">
                <a:solidFill>
                  <a:srgbClr val="A31515"/>
                </a:solidFill>
                <a:latin typeface="Consolas" panose="020B0609020204030204" pitchFamily="49" charset="0"/>
                <a:cs typeface="Consolas" panose="020B0609020204030204" pitchFamily="49" charset="0"/>
              </a:rPr>
              <a:t>"Enter guest name (enter DONE if no more names) : "</a:t>
            </a:r>
            <a:r>
              <a:rPr lang="en-US" altLang="en-US" sz="20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0000FF"/>
                </a:solidFill>
                <a:latin typeface="Consolas" panose="020B0609020204030204" pitchFamily="49" charset="0"/>
                <a:cs typeface="Consolas" panose="020B0609020204030204" pitchFamily="49" charset="0"/>
              </a:rPr>
              <a:t>if</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name.upper</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A31515"/>
                </a:solidFill>
                <a:latin typeface="Consolas" panose="020B0609020204030204" pitchFamily="49" charset="0"/>
                <a:cs typeface="Consolas" panose="020B0609020204030204" pitchFamily="49" charset="0"/>
              </a:rPr>
              <a:t>"DONE"</a:t>
            </a:r>
            <a:r>
              <a:rPr lang="en-US" altLang="en-US" sz="2000" dirty="0">
                <a:solidFill>
                  <a:srgbClr val="000000"/>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guests.append</a:t>
            </a:r>
            <a:r>
              <a:rPr lang="en-US" altLang="en-US" sz="2000" dirty="0">
                <a:solidFill>
                  <a:srgbClr val="000000"/>
                </a:solidFill>
                <a:latin typeface="Consolas" panose="020B0609020204030204" pitchFamily="49" charset="0"/>
                <a:cs typeface="Consolas" panose="020B0609020204030204" pitchFamily="49" charset="0"/>
              </a:rPr>
              <a:t>(name)</a:t>
            </a:r>
            <a:endParaRPr lang="en-US" altLang="en-US" sz="4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guests.sort</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 </a:t>
            </a:r>
            <a:r>
              <a:rPr kumimoji="0" lang="en-US" altLang="en-US" sz="2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in</a:t>
            </a: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print(guest)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786448" y="4171981"/>
            <a:ext cx="7405551" cy="3283320"/>
          </a:xfrm>
          <a:prstGeom prst="rect">
            <a:avLst/>
          </a:prstGeom>
        </p:spPr>
      </p:pic>
      <p:sp>
        <p:nvSpPr>
          <p:cNvPr id="8" name="Rectangle 7"/>
          <p:cNvSpPr/>
          <p:nvPr/>
        </p:nvSpPr>
        <p:spPr>
          <a:xfrm>
            <a:off x="379514" y="2895600"/>
            <a:ext cx="6287986" cy="6477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21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r>
              <a:rPr lang="en-CA" dirty="0" smtClean="0"/>
              <a:t>You can now remember a list of different values</a:t>
            </a:r>
          </a:p>
          <a:p>
            <a:r>
              <a:rPr lang="en-CA" dirty="0" smtClean="0"/>
              <a:t>You can search the list for a specific value</a:t>
            </a:r>
          </a:p>
          <a:p>
            <a:r>
              <a:rPr lang="en-CA" dirty="0" smtClean="0"/>
              <a:t>You can sort the list</a:t>
            </a:r>
          </a:p>
          <a:p>
            <a:r>
              <a:rPr lang="en-CA" dirty="0" smtClean="0"/>
              <a:t>You can read through all the values in the list</a:t>
            </a:r>
            <a:endParaRPr lang="en-US" dirty="0"/>
          </a:p>
        </p:txBody>
      </p:sp>
      <p:pic>
        <p:nvPicPr>
          <p:cNvPr id="7" name="Content Placeholder 6"/>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6915390" y="1752600"/>
            <a:ext cx="4525325" cy="4025899"/>
          </a:xfrm>
        </p:spPr>
      </p:pic>
      <p:sp>
        <p:nvSpPr>
          <p:cNvPr id="4" name="Title 3"/>
          <p:cNvSpPr>
            <a:spLocks noGrp="1"/>
          </p:cNvSpPr>
          <p:nvPr>
            <p:ph type="title"/>
          </p:nvPr>
        </p:nvSpPr>
        <p:spPr/>
        <p:txBody>
          <a:bodyPr/>
          <a:lstStyle/>
          <a:p>
            <a:r>
              <a:rPr lang="en-CA" dirty="0" smtClean="0"/>
              <a:t>Congratulations!</a:t>
            </a:r>
            <a:endParaRPr lang="en-US" dirty="0"/>
          </a:p>
        </p:txBody>
      </p:sp>
    </p:spTree>
    <p:extLst>
      <p:ext uri="{BB962C8B-B14F-4D97-AF65-F5344CB8AC3E}">
        <p14:creationId xmlns:p14="http://schemas.microsoft.com/office/powerpoint/2010/main" val="4815651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Lists allow you to store multiple values</a:t>
            </a:r>
            <a:endParaRPr lang="en-US" dirty="0"/>
          </a:p>
        </p:txBody>
      </p:sp>
      <p:sp>
        <p:nvSpPr>
          <p:cNvPr id="2" name="Content Placeholder 1"/>
          <p:cNvSpPr>
            <a:spLocks noGrp="1" noChangeArrowheads="1"/>
          </p:cNvSpPr>
          <p:nvPr>
            <p:ph sz="quarter" idx="10"/>
          </p:nvPr>
        </p:nvSpPr>
        <p:spPr bwMode="auto">
          <a:xfrm>
            <a:off x="379413" y="2132916"/>
            <a:ext cx="945162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p:txBody>
      </p:sp>
      <p:sp>
        <p:nvSpPr>
          <p:cNvPr id="3" name="Rectangle 2"/>
          <p:cNvSpPr>
            <a:spLocks noChangeArrowheads="1"/>
          </p:cNvSpPr>
          <p:nvPr/>
        </p:nvSpPr>
        <p:spPr bwMode="auto">
          <a:xfrm>
            <a:off x="379413" y="2900690"/>
            <a:ext cx="531106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[78,85,62,49,98]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52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322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You can create an empty list and add values later</a:t>
            </a:r>
            <a:endParaRPr lang="en-US" dirty="0"/>
          </a:p>
        </p:txBody>
      </p:sp>
      <p:sp>
        <p:nvSpPr>
          <p:cNvPr id="2" name="Content Placeholder 1"/>
          <p:cNvSpPr>
            <a:spLocks noGrp="1" noChangeArrowheads="1"/>
          </p:cNvSpPr>
          <p:nvPr>
            <p:ph sz="quarter" idx="10"/>
          </p:nvPr>
        </p:nvSpPr>
        <p:spPr bwMode="auto">
          <a:xfrm>
            <a:off x="379413" y="2132916"/>
            <a:ext cx="235352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p>
        </p:txBody>
      </p:sp>
      <p:sp>
        <p:nvSpPr>
          <p:cNvPr id="3" name="Rectangle 2"/>
          <p:cNvSpPr>
            <a:spLocks noChangeArrowheads="1"/>
          </p:cNvSpPr>
          <p:nvPr/>
        </p:nvSpPr>
        <p:spPr bwMode="auto">
          <a:xfrm>
            <a:off x="379413" y="2900690"/>
            <a:ext cx="2550698"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2283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You can reference any value in the list by specifying it’s position in the list</a:t>
            </a:r>
            <a:endParaRPr lang="en-US" dirty="0"/>
          </a:p>
        </p:txBody>
      </p:sp>
      <p:sp>
        <p:nvSpPr>
          <p:cNvPr id="4" name="Rectangle 1"/>
          <p:cNvSpPr>
            <a:spLocks noGrp="1" noChangeArrowheads="1"/>
          </p:cNvSpPr>
          <p:nvPr>
            <p:ph sz="quarter" idx="10"/>
          </p:nvPr>
        </p:nvSpPr>
        <p:spPr bwMode="auto">
          <a:xfrm>
            <a:off x="379514" y="1317392"/>
            <a:ext cx="9451626"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first guest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#the first value is in position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scores = [78,85,62,49,98]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fourth score</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print(scores[3])</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208766" y="4639292"/>
            <a:ext cx="5894334" cy="2528319"/>
          </a:xfrm>
          <a:prstGeom prst="rect">
            <a:avLst/>
          </a:prstGeom>
        </p:spPr>
      </p:pic>
    </p:spTree>
    <p:extLst>
      <p:ext uri="{BB962C8B-B14F-4D97-AF65-F5344CB8AC3E}">
        <p14:creationId xmlns:p14="http://schemas.microsoft.com/office/powerpoint/2010/main" val="22448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CA" dirty="0" smtClean="0"/>
              <a:t>We </a:t>
            </a:r>
            <a:r>
              <a:rPr lang="en-CA" dirty="0"/>
              <a:t>call the position </a:t>
            </a:r>
            <a:r>
              <a:rPr lang="en-CA" dirty="0" smtClean="0"/>
              <a:t>of an item in </a:t>
            </a:r>
            <a:r>
              <a:rPr lang="en-CA" dirty="0"/>
              <a:t>the list the </a:t>
            </a:r>
            <a:r>
              <a:rPr lang="en-CA" b="1" dirty="0"/>
              <a:t>index</a:t>
            </a:r>
            <a:endParaRPr lang="en-US" b="1" dirty="0"/>
          </a:p>
          <a:p>
            <a:endParaRPr lang="en-US" dirty="0"/>
          </a:p>
        </p:txBody>
      </p:sp>
      <p:pic>
        <p:nvPicPr>
          <p:cNvPr id="5" name="Content Placeholder 4"/>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7422471" y="1549400"/>
            <a:ext cx="3682692" cy="4191000"/>
          </a:xfrm>
        </p:spPr>
      </p:pic>
      <p:sp>
        <p:nvSpPr>
          <p:cNvPr id="2" name="Title 1"/>
          <p:cNvSpPr>
            <a:spLocks noGrp="1"/>
          </p:cNvSpPr>
          <p:nvPr>
            <p:ph type="title"/>
          </p:nvPr>
        </p:nvSpPr>
        <p:spPr/>
        <p:txBody>
          <a:bodyPr/>
          <a:lstStyle/>
          <a:p>
            <a:r>
              <a:rPr lang="en-CA" dirty="0" smtClean="0"/>
              <a:t>Geek Tip</a:t>
            </a:r>
            <a:endParaRPr lang="en-US" dirty="0"/>
          </a:p>
        </p:txBody>
      </p:sp>
    </p:spTree>
    <p:extLst>
      <p:ext uri="{BB962C8B-B14F-4D97-AF65-F5344CB8AC3E}">
        <p14:creationId xmlns:p14="http://schemas.microsoft.com/office/powerpoint/2010/main" val="1016327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You can even count backwards</a:t>
            </a:r>
            <a:endParaRPr lang="en-US" dirty="0"/>
          </a:p>
        </p:txBody>
      </p:sp>
      <p:pic>
        <p:nvPicPr>
          <p:cNvPr id="4" name="Picture 3"/>
          <p:cNvPicPr>
            <a:picLocks noChangeAspect="1"/>
          </p:cNvPicPr>
          <p:nvPr/>
        </p:nvPicPr>
        <p:blipFill>
          <a:blip r:embed="rId2"/>
          <a:stretch>
            <a:fillRect/>
          </a:stretch>
        </p:blipFill>
        <p:spPr>
          <a:xfrm>
            <a:off x="6208766" y="4639293"/>
            <a:ext cx="5983234" cy="2218707"/>
          </a:xfrm>
          <a:prstGeom prst="rect">
            <a:avLst/>
          </a:prstGeom>
        </p:spPr>
      </p:pic>
      <p:sp>
        <p:nvSpPr>
          <p:cNvPr id="5" name="Rectangle 1"/>
          <p:cNvSpPr>
            <a:spLocks noChangeArrowheads="1"/>
          </p:cNvSpPr>
          <p:nvPr/>
        </p:nvSpPr>
        <p:spPr bwMode="auto">
          <a:xfrm>
            <a:off x="379413" y="1388226"/>
            <a:ext cx="9451626"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guests =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Christopher'</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'Susan'</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'Bill'</a:t>
            </a:r>
            <a:r>
              <a:rPr kumimoji="0" lang="en-US" altLang="en-US" sz="2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'Satya</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last entry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#print the second last entry in the list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print(guests[-2])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969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Creating and populating a list</a:t>
            </a:r>
            <a:endParaRPr lang="en-US" dirty="0"/>
          </a:p>
        </p:txBody>
      </p:sp>
    </p:spTree>
    <p:extLst>
      <p:ext uri="{BB962C8B-B14F-4D97-AF65-F5344CB8AC3E}">
        <p14:creationId xmlns:p14="http://schemas.microsoft.com/office/powerpoint/2010/main" val="531578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MVA</Template>
  <TotalTime>6699</TotalTime>
  <Words>730</Words>
  <Application>Microsoft Office PowerPoint</Application>
  <PresentationFormat>Widescreen</PresentationFormat>
  <Paragraphs>191</Paragraphs>
  <Slides>40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Consolas</vt:lpstr>
      <vt:lpstr>Segoe UI</vt:lpstr>
      <vt:lpstr>Segoe UI Light</vt:lpstr>
      <vt:lpstr>MVA</vt:lpstr>
      <vt:lpstr>Remembering lists of values lists</vt:lpstr>
      <vt:lpstr>Sometimes you have to remember lists of values</vt:lpstr>
      <vt:lpstr>Multiple values</vt:lpstr>
      <vt:lpstr>Lists allow you to store multiple values</vt:lpstr>
      <vt:lpstr>You can create an empty list and add values later</vt:lpstr>
      <vt:lpstr>You can reference any value in the list by specifying it’s position in the list</vt:lpstr>
      <vt:lpstr>Geek Tip</vt:lpstr>
      <vt:lpstr>You can even count backwards</vt:lpstr>
      <vt:lpstr>Creating and populating a list</vt:lpstr>
      <vt:lpstr>Updating lists</vt:lpstr>
      <vt:lpstr>You can change a value in a list</vt:lpstr>
      <vt:lpstr>You can add a value to a list with append()</vt:lpstr>
      <vt:lpstr>You can remove a value from a list with remove()</vt:lpstr>
      <vt:lpstr>You can use the del command to delete an entry</vt:lpstr>
      <vt:lpstr>Modifying list contents</vt:lpstr>
      <vt:lpstr>Finding values</vt:lpstr>
      <vt:lpstr>The index() function will search the list and return the index of the position where the value was found</vt:lpstr>
      <vt:lpstr>Searching a list</vt:lpstr>
      <vt:lpstr>What do you think will happen if we search for a value that doesn’t exist in the list?</vt:lpstr>
      <vt:lpstr>Displaying values</vt:lpstr>
      <vt:lpstr>Use a loop!</vt:lpstr>
      <vt:lpstr>Looping through all the values in a list</vt:lpstr>
      <vt:lpstr>What if I don’t know how many values are in the list?</vt:lpstr>
      <vt:lpstr>Use the len() function to find out how many entries are in your list</vt:lpstr>
      <vt:lpstr>Shhhh, don’t tell anyone but there is an even easier way to go through all the items in a list</vt:lpstr>
      <vt:lpstr>You can just tell the for loop to go through your list!</vt:lpstr>
      <vt:lpstr>Want to sort your list?</vt:lpstr>
      <vt:lpstr>You can sort your list with the sort() function</vt:lpstr>
      <vt:lpstr>Sort a list and print the results</vt:lpstr>
      <vt:lpstr>Your challenge… Starting to get harder…</vt:lpstr>
      <vt:lpstr>Break the problem into steps</vt:lpstr>
      <vt:lpstr>1. Ask the user to enter the names of everyone attending a party</vt:lpstr>
      <vt:lpstr>Should we use a for loop or while loop?</vt:lpstr>
      <vt:lpstr>2. Put those values in a list</vt:lpstr>
      <vt:lpstr>3. Sort the list </vt:lpstr>
      <vt:lpstr>4. Print the sorted list </vt:lpstr>
      <vt:lpstr>So… something like this?</vt:lpstr>
      <vt:lpstr>Use an if statement. You are gradually building a toolkit to solve different problems!</vt:lpstr>
      <vt:lpstr>Congratulations!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130</cp:revision>
  <dcterms:created xsi:type="dcterms:W3CDTF">2014-06-11T19:38:55Z</dcterms:created>
  <dcterms:modified xsi:type="dcterms:W3CDTF">2014-09-24T17:40:48Z</dcterms:modified>
</cp:coreProperties>
</file>