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447" r:id="rId2"/>
    <p:sldId id="543" r:id="rId3"/>
    <p:sldId id="544" r:id="rId4"/>
    <p:sldId id="545" r:id="rId5"/>
    <p:sldId id="480" r:id="rId6"/>
    <p:sldId id="546" r:id="rId7"/>
    <p:sldId id="547" r:id="rId8"/>
    <p:sldId id="548" r:id="rId9"/>
    <p:sldId id="549" r:id="rId10"/>
    <p:sldId id="550" r:id="rId11"/>
    <p:sldId id="551" r:id="rId12"/>
    <p:sldId id="552" r:id="rId13"/>
    <p:sldId id="554" r:id="rId14"/>
    <p:sldId id="555" r:id="rId15"/>
    <p:sldId id="556" r:id="rId16"/>
    <p:sldId id="557" r:id="rId17"/>
    <p:sldId id="558" r:id="rId18"/>
    <p:sldId id="559" r:id="rId19"/>
    <p:sldId id="560" r:id="rId20"/>
    <p:sldId id="567" r:id="rId21"/>
    <p:sldId id="563" r:id="rId22"/>
    <p:sldId id="569" r:id="rId23"/>
    <p:sldId id="568" r:id="rId24"/>
    <p:sldId id="561" r:id="rId25"/>
    <p:sldId id="562" r:id="rId26"/>
    <p:sldId id="564" r:id="rId27"/>
    <p:sldId id="565" r:id="rId28"/>
    <p:sldId id="566" r:id="rId29"/>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190">
          <p15:clr>
            <a:srgbClr val="A4A3A4"/>
          </p15:clr>
        </p15:guide>
        <p15:guide id="3" orient="horz" pos="3834">
          <p15:clr>
            <a:srgbClr val="A4A3A4"/>
          </p15:clr>
        </p15:guide>
        <p15:guide id="4" orient="horz" pos="1065">
          <p15:clr>
            <a:srgbClr val="A4A3A4"/>
          </p15:clr>
        </p15:guide>
        <p15:guide id="5" orient="horz" pos="779">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032106" initials="D"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6666"/>
    <a:srgbClr val="003283"/>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7" autoAdjust="0"/>
    <p:restoredTop sz="94645" autoAdjust="0"/>
  </p:normalViewPr>
  <p:slideViewPr>
    <p:cSldViewPr snapToGrid="0" showGuides="1">
      <p:cViewPr varScale="1">
        <p:scale>
          <a:sx n="81" d="100"/>
          <a:sy n="81" d="100"/>
        </p:scale>
        <p:origin x="1723" y="62"/>
      </p:cViewPr>
      <p:guideLst>
        <p:guide orient="horz" pos="4117"/>
        <p:guide orient="horz" pos="190"/>
        <p:guide orient="horz" pos="3834"/>
        <p:guide orient="horz" pos="1065"/>
        <p:guide orient="horz" pos="779"/>
        <p:guide pos="5556"/>
        <p:guide pos="206"/>
        <p:guide pos="2886"/>
      </p:guideLst>
    </p:cSldViewPr>
  </p:slideViewPr>
  <p:outlineViewPr>
    <p:cViewPr>
      <p:scale>
        <a:sx n="33" d="100"/>
        <a:sy n="33" d="100"/>
      </p:scale>
      <p:origin x="0" y="16842"/>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620718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669791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a:t>Click icon to add picture</a:t>
            </a:r>
            <a:endParaRPr lang="de-DE"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a:t>Click to add content</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de-DE"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Linux is the registered trademark of Linus Torvalds in the U.S. and other countries.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Oracle and Java are registered trademarks of Oracle and/or its affiliates.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UNIX, X/Open, OSF/1, and Motif are registered trademarks of the Open Group.</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HTML, XML, XHTML and W3C are trademarks or registered trademarks of W3C</a:t>
            </a:r>
            <a:r>
              <a:rPr lang="en-GB" sz="900" kern="1200" baseline="30000" noProof="1">
                <a:solidFill>
                  <a:schemeClr val="tx1"/>
                </a:solidFill>
                <a:latin typeface="Arial"/>
                <a:ea typeface="MS PGothic" pitchFamily="34" charset="-128"/>
                <a:cs typeface="+mn-cs"/>
              </a:rPr>
              <a:t>®</a:t>
            </a:r>
            <a:r>
              <a:rPr lang="en-GB" sz="900" kern="1200" noProof="1">
                <a:solidFill>
                  <a:schemeClr val="tx1"/>
                </a:solidFill>
                <a:latin typeface="Arial"/>
                <a:ea typeface="MS PGothic" pitchFamily="34" charset="-128"/>
                <a:cs typeface="+mn-cs"/>
              </a:rPr>
              <a:t>, World Wide Web Consortium, Massachusetts Institute of Technology. </a:t>
            </a:r>
            <a:endParaRPr lang="de-DE" sz="900" kern="1200" noProof="1">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a:solidFill>
                  <a:schemeClr val="accent2"/>
                </a:solidFill>
                <a:latin typeface="+mj-lt"/>
                <a:ea typeface="+mj-ea"/>
                <a:cs typeface="+mj-cs"/>
              </a:rPr>
              <a:t>© </a:t>
            </a:r>
            <a:r>
              <a:rPr lang="de-DE" sz="2400" b="1" kern="1200" noProof="0" dirty="0">
                <a:solidFill>
                  <a:schemeClr val="accent2"/>
                </a:solidFill>
                <a:latin typeface="+mj-lt"/>
                <a:ea typeface="+mj-ea"/>
                <a:cs typeface="+mj-cs"/>
              </a:rPr>
              <a:t>2012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a:solidFill>
                  <a:schemeClr val="tx1"/>
                </a:solidFill>
                <a:latin typeface="+mn-lt"/>
                <a:ea typeface="MS PGothic" pitchFamily="34" charset="-128"/>
                <a:cs typeface="+mn-cs"/>
              </a:rPr>
            </a:br>
            <a:r>
              <a:rPr lang="en-US" sz="900" kern="1200" noProof="1">
                <a:solidFill>
                  <a:schemeClr val="tx1"/>
                </a:solidFill>
                <a:latin typeface="+mn-lt"/>
                <a:ea typeface="MS PGothic" pitchFamily="34" charset="-128"/>
                <a:cs typeface="+mn-cs"/>
              </a:rPr>
              <a:t>SAP company.</a:t>
            </a:r>
            <a:endParaRPr lang="de-DE" sz="900" kern="1200" noProof="1">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a:solidFill>
                  <a:schemeClr val="accent2"/>
                </a:solidFill>
                <a:latin typeface="+mj-lt"/>
                <a:ea typeface="+mj-ea"/>
                <a:cs typeface="+mj-cs"/>
              </a:rPr>
              <a:t>© </a:t>
            </a:r>
            <a:r>
              <a:rPr lang="de-DE" sz="2400" b="1" kern="1200" noProof="0" dirty="0">
                <a:solidFill>
                  <a:schemeClr val="accent2"/>
                </a:solidFill>
                <a:latin typeface="+mj-lt"/>
                <a:ea typeface="+mj-ea"/>
                <a:cs typeface="+mj-cs"/>
              </a:rPr>
              <a:t>2012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a:solidFill>
                  <a:schemeClr val="tx1"/>
                </a:solidFill>
                <a:latin typeface="Arial"/>
                <a:ea typeface="MS PGothic" pitchFamily="34" charset="-128"/>
                <a:cs typeface="+mn-cs"/>
              </a:rPr>
              <a:t>HTML, XML, XHTML und W3C sind Marken oder eingetragene Marken des W3C</a:t>
            </a:r>
            <a:r>
              <a:rPr lang="de-DE" sz="900" kern="1200" baseline="30000" noProof="1">
                <a:solidFill>
                  <a:schemeClr val="tx1"/>
                </a:solidFill>
                <a:latin typeface="Arial"/>
                <a:ea typeface="MS PGothic" pitchFamily="34" charset="-128"/>
                <a:cs typeface="+mn-cs"/>
              </a:rPr>
              <a:t>®</a:t>
            </a:r>
            <a:r>
              <a:rPr lang="de-DE" sz="900" kern="1200" noProof="1">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de-DE"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Agenda</a:t>
            </a:r>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a:solidFill>
                  <a:schemeClr val="bg1"/>
                </a:solidFill>
              </a:rPr>
              <a:t>2012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ransition>
    <p:fade/>
  </p:transition>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gray">
          <a:xfrm>
            <a:off x="324000" y="-1"/>
            <a:ext cx="8496000" cy="2141839"/>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27" y="5922618"/>
            <a:ext cx="1311308" cy="649288"/>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3200" dirty="0" err="1"/>
              <a:t>IDExport</a:t>
            </a:r>
            <a:r>
              <a:rPr lang="en-US" sz="3200" dirty="0"/>
              <a:t> tool source introduction</a:t>
            </a:r>
            <a:br>
              <a:rPr lang="en-US" sz="2800" dirty="0">
                <a:latin typeface="Arial" pitchFamily="34" charset="0"/>
              </a:rPr>
            </a:br>
            <a:endParaRPr lang="en-US" sz="2400" dirty="0"/>
          </a:p>
        </p:txBody>
      </p:sp>
      <p:sp>
        <p:nvSpPr>
          <p:cNvPr id="3" name="Subtitle 2"/>
          <p:cNvSpPr>
            <a:spLocks noGrp="1"/>
          </p:cNvSpPr>
          <p:nvPr>
            <p:ph type="subTitle" idx="1"/>
          </p:nvPr>
        </p:nvSpPr>
        <p:spPr/>
        <p:txBody>
          <a:bodyPr/>
          <a:lstStyle/>
          <a:p>
            <a:r>
              <a:rPr lang="en-US" dirty="0"/>
              <a:t>SAP Active Global Support</a:t>
            </a:r>
            <a:br>
              <a:rPr lang="en-US" dirty="0"/>
            </a:br>
            <a:r>
              <a:rPr lang="en-US" dirty="0"/>
              <a:t>18</a:t>
            </a:r>
            <a:r>
              <a:rPr lang="en-US" baseline="30000" dirty="0"/>
              <a:t>th</a:t>
            </a:r>
            <a:r>
              <a:rPr lang="en-US" dirty="0"/>
              <a:t> April 2017</a:t>
            </a:r>
          </a:p>
        </p:txBody>
      </p:sp>
    </p:spTree>
    <p:extLst>
      <p:ext uri="{BB962C8B-B14F-4D97-AF65-F5344CB8AC3E}">
        <p14:creationId xmlns:p14="http://schemas.microsoft.com/office/powerpoint/2010/main" val="37927509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Plain HTML version of result – sender / receiver agreement, direct connection</a:t>
            </a:r>
          </a:p>
        </p:txBody>
      </p:sp>
      <p:sp>
        <p:nvSpPr>
          <p:cNvPr id="3" name="TextBox 2"/>
          <p:cNvSpPr txBox="1"/>
          <p:nvPr/>
        </p:nvSpPr>
        <p:spPr>
          <a:xfrm>
            <a:off x="116415" y="5661161"/>
            <a:ext cx="880109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This page shows the adapter attributes, header mapping and other information.</a:t>
            </a:r>
            <a:endParaRPr lang="en-US" sz="1800" kern="0" dirty="0">
              <a:ea typeface="Arial Unicode MS" pitchFamily="34" charset="-128"/>
              <a:cs typeface="Arial Unicode MS" pitchFamily="34" charset="-128"/>
            </a:endParaRPr>
          </a:p>
        </p:txBody>
      </p:sp>
      <p:pic>
        <p:nvPicPr>
          <p:cNvPr id="8194"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933" y="1290228"/>
            <a:ext cx="6917267" cy="42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25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Plain HTML version of result – integrated configuration</a:t>
            </a:r>
          </a:p>
        </p:txBody>
      </p:sp>
      <p:sp>
        <p:nvSpPr>
          <p:cNvPr id="3" name="TextBox 2"/>
          <p:cNvSpPr txBox="1"/>
          <p:nvPr/>
        </p:nvSpPr>
        <p:spPr>
          <a:xfrm>
            <a:off x="116415" y="5661161"/>
            <a:ext cx="8801099"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This is similar like other objects.</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If you click second level tabs, you need to scroll up to see the header information.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466" y="1331804"/>
            <a:ext cx="6388233" cy="416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0782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SAPUI5 version of result – main page</a:t>
            </a:r>
          </a:p>
        </p:txBody>
      </p:sp>
      <p:sp>
        <p:nvSpPr>
          <p:cNvPr id="2" name="TextBox 1"/>
          <p:cNvSpPr txBox="1"/>
          <p:nvPr/>
        </p:nvSpPr>
        <p:spPr>
          <a:xfrm>
            <a:off x="76199" y="5512557"/>
            <a:ext cx="8881533"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Click </a:t>
            </a:r>
            <a:r>
              <a:rPr lang="en-US" kern="0" dirty="0">
                <a:solidFill>
                  <a:srgbClr val="00B0F0"/>
                </a:solidFill>
                <a:ea typeface="Arial Unicode MS" pitchFamily="34" charset="-128"/>
                <a:cs typeface="Arial Unicode MS" pitchFamily="34" charset="-128"/>
              </a:rPr>
              <a:t>node object</a:t>
            </a:r>
            <a:r>
              <a:rPr lang="en-US" kern="0" dirty="0">
                <a:ea typeface="Arial Unicode MS" pitchFamily="34" charset="-128"/>
                <a:cs typeface="Arial Unicode MS" pitchFamily="34" charset="-128"/>
              </a:rPr>
              <a:t> in navigation tree can show the object list.</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Common table functions like sorting, filtering, page display are supported in SAPUI5 library.</a:t>
            </a:r>
          </a:p>
        </p:txBody>
      </p:sp>
      <p:pic>
        <p:nvPicPr>
          <p:cNvPr id="10243" name="Picture 3"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933" y="1283994"/>
            <a:ext cx="6418888" cy="414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611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SAPUI5 version of result – party, communication components</a:t>
            </a:r>
          </a:p>
        </p:txBody>
      </p:sp>
      <p:sp>
        <p:nvSpPr>
          <p:cNvPr id="3" name="TextBox 2"/>
          <p:cNvSpPr txBox="1"/>
          <p:nvPr/>
        </p:nvSpPr>
        <p:spPr>
          <a:xfrm>
            <a:off x="116415" y="5685923"/>
            <a:ext cx="880109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Similar like plain html version, but even colorful with SAPUI5 library support. Table include also support sorting, filtering functions.</a:t>
            </a:r>
          </a:p>
        </p:txBody>
      </p:sp>
      <p:pic>
        <p:nvPicPr>
          <p:cNvPr id="11266"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51" y="1379539"/>
            <a:ext cx="78962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561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SAPUI5 version of result – communication channel</a:t>
            </a:r>
          </a:p>
        </p:txBody>
      </p:sp>
      <p:pic>
        <p:nvPicPr>
          <p:cNvPr id="12290"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319159"/>
            <a:ext cx="6986058" cy="39735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415" y="5940561"/>
            <a:ext cx="880109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Similar like plain html version, but even colorful with SAPUI5 library support.</a:t>
            </a:r>
          </a:p>
        </p:txBody>
      </p:sp>
    </p:spTree>
    <p:extLst>
      <p:ext uri="{BB962C8B-B14F-4D97-AF65-F5344CB8AC3E}">
        <p14:creationId xmlns:p14="http://schemas.microsoft.com/office/powerpoint/2010/main" val="36449634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SAPUI5 version of result – receiver determination, interface determination</a:t>
            </a:r>
          </a:p>
        </p:txBody>
      </p:sp>
      <p:sp>
        <p:nvSpPr>
          <p:cNvPr id="3" name="TextBox 2"/>
          <p:cNvSpPr txBox="1"/>
          <p:nvPr/>
        </p:nvSpPr>
        <p:spPr>
          <a:xfrm>
            <a:off x="116415" y="5745828"/>
            <a:ext cx="880109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When click </a:t>
            </a:r>
            <a:r>
              <a:rPr lang="en-US" sz="1800" kern="0" dirty="0">
                <a:solidFill>
                  <a:srgbClr val="00B0F0"/>
                </a:solidFill>
                <a:ea typeface="Arial Unicode MS" pitchFamily="34" charset="-128"/>
                <a:cs typeface="Arial Unicode MS" pitchFamily="34" charset="-128"/>
              </a:rPr>
              <a:t>condition</a:t>
            </a:r>
            <a:r>
              <a:rPr lang="en-US" sz="1800" kern="0" dirty="0">
                <a:ea typeface="Arial Unicode MS" pitchFamily="34" charset="-128"/>
                <a:cs typeface="Arial Unicode MS" pitchFamily="34" charset="-128"/>
              </a:rPr>
              <a:t> / </a:t>
            </a:r>
            <a:r>
              <a:rPr lang="en-US" sz="1800" kern="0" dirty="0">
                <a:solidFill>
                  <a:srgbClr val="00B0F0"/>
                </a:solidFill>
                <a:ea typeface="Arial Unicode MS" pitchFamily="34" charset="-128"/>
                <a:cs typeface="Arial Unicode MS" pitchFamily="34" charset="-128"/>
              </a:rPr>
              <a:t>operation mapping</a:t>
            </a:r>
            <a:r>
              <a:rPr lang="en-US" sz="1800" kern="0" dirty="0">
                <a:ea typeface="Arial Unicode MS" pitchFamily="34" charset="-128"/>
                <a:cs typeface="Arial Unicode MS" pitchFamily="34" charset="-128"/>
              </a:rPr>
              <a:t>, system will show detail in pop up window.</a:t>
            </a:r>
          </a:p>
        </p:txBody>
      </p:sp>
      <p:pic>
        <p:nvPicPr>
          <p:cNvPr id="13314"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001" y="1294663"/>
            <a:ext cx="6765925" cy="420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9292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SAPUI5 version of result – sender / receiver agreement, direct connection</a:t>
            </a:r>
          </a:p>
        </p:txBody>
      </p:sp>
      <p:pic>
        <p:nvPicPr>
          <p:cNvPr id="14338"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852" y="1265000"/>
            <a:ext cx="6000224" cy="48811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415" y="6203038"/>
            <a:ext cx="880109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Similar like plain html version, but even colorful with SAPUI5 library support.</a:t>
            </a:r>
          </a:p>
        </p:txBody>
      </p:sp>
    </p:spTree>
    <p:extLst>
      <p:ext uri="{BB962C8B-B14F-4D97-AF65-F5344CB8AC3E}">
        <p14:creationId xmlns:p14="http://schemas.microsoft.com/office/powerpoint/2010/main" val="41842267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SAPUI5 version of result – integrated configuration</a:t>
            </a:r>
          </a:p>
        </p:txBody>
      </p:sp>
      <p:pic>
        <p:nvPicPr>
          <p:cNvPr id="15362"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1" y="1315241"/>
            <a:ext cx="6443130" cy="47855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415" y="6203038"/>
            <a:ext cx="880109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Similar like plain html version, but even colorful with SAPUI5 library support.</a:t>
            </a:r>
          </a:p>
        </p:txBody>
      </p:sp>
    </p:spTree>
    <p:extLst>
      <p:ext uri="{BB962C8B-B14F-4D97-AF65-F5344CB8AC3E}">
        <p14:creationId xmlns:p14="http://schemas.microsoft.com/office/powerpoint/2010/main" val="10450571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SAPUI5 version of result – JSON source file</a:t>
            </a:r>
          </a:p>
        </p:txBody>
      </p:sp>
      <p:sp>
        <p:nvSpPr>
          <p:cNvPr id="6" name="TextBox 5"/>
          <p:cNvSpPr txBox="1"/>
          <p:nvPr/>
        </p:nvSpPr>
        <p:spPr>
          <a:xfrm>
            <a:off x="5444067" y="1360105"/>
            <a:ext cx="3473446" cy="33239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 sub folders, there are *.</a:t>
            </a:r>
            <a:r>
              <a:rPr lang="en-US" sz="1800" kern="0" dirty="0" err="1">
                <a:ea typeface="Arial Unicode MS" pitchFamily="34" charset="-128"/>
                <a:cs typeface="Arial Unicode MS" pitchFamily="34" charset="-128"/>
              </a:rPr>
              <a:t>json</a:t>
            </a:r>
            <a:r>
              <a:rPr lang="en-US" sz="1800" kern="0" dirty="0">
                <a:ea typeface="Arial Unicode MS" pitchFamily="34" charset="-128"/>
                <a:cs typeface="Arial Unicode MS" pitchFamily="34" charset="-128"/>
              </a:rPr>
              <a:t> files, which is the content for objects.</a:t>
            </a:r>
          </a:p>
          <a:p>
            <a:pP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If there are problem in GUI display, you can check the content in these files.</a:t>
            </a:r>
          </a:p>
          <a:p>
            <a:pP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You can also use file content search tool to make search.</a:t>
            </a:r>
          </a:p>
        </p:txBody>
      </p:sp>
      <p:pic>
        <p:nvPicPr>
          <p:cNvPr id="16386"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33" y="1253987"/>
            <a:ext cx="5105400" cy="522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8495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configuration file</a:t>
            </a:r>
          </a:p>
        </p:txBody>
      </p:sp>
      <p:sp>
        <p:nvSpPr>
          <p:cNvPr id="5" name="TextBox 4"/>
          <p:cNvSpPr txBox="1"/>
          <p:nvPr/>
        </p:nvSpPr>
        <p:spPr>
          <a:xfrm>
            <a:off x="208729" y="1292539"/>
            <a:ext cx="8689738" cy="276999"/>
          </a:xfrm>
          <a:prstGeom prst="rect">
            <a:avLst/>
          </a:prstGeom>
          <a:noFill/>
          <a:ln>
            <a:noFill/>
          </a:ln>
        </p:spPr>
        <p:txBody>
          <a:bodyPr wrap="square" lIns="0" tIns="0" rIns="0" bIns="0" rtlCol="0">
            <a:spAutoFit/>
          </a:bodyPr>
          <a:lstStyle/>
          <a:p>
            <a:pPr marL="285750" indent="-285750" fontAlgn="base">
              <a:spcAft>
                <a:spcPct val="0"/>
              </a:spcAft>
              <a:buClr>
                <a:srgbClr val="F0AB00"/>
              </a:buClr>
              <a:buSzPct val="80000"/>
              <a:buFont typeface="Arial" panose="020B0604020202020204" pitchFamily="34" charset="0"/>
              <a:buChar char="•"/>
            </a:pPr>
            <a:r>
              <a:rPr lang="en-US" kern="0" dirty="0" err="1">
                <a:ea typeface="Arial Unicode MS" pitchFamily="34" charset="-128"/>
                <a:cs typeface="Arial Unicode MS" pitchFamily="34" charset="-128"/>
              </a:rPr>
              <a:t>IDExport.properties</a:t>
            </a:r>
            <a:r>
              <a:rPr lang="en-US" kern="0" dirty="0">
                <a:ea typeface="Arial Unicode MS" pitchFamily="34" charset="-128"/>
                <a:cs typeface="Arial Unicode MS" pitchFamily="34" charset="-128"/>
              </a:rPr>
              <a:t> is the configuration file</a:t>
            </a:r>
          </a:p>
        </p:txBody>
      </p:sp>
      <p:graphicFrame>
        <p:nvGraphicFramePr>
          <p:cNvPr id="2" name="Table 1"/>
          <p:cNvGraphicFramePr>
            <a:graphicFrameLocks noGrp="1"/>
          </p:cNvGraphicFramePr>
          <p:nvPr>
            <p:extLst>
              <p:ext uri="{D42A27DB-BD31-4B8C-83A1-F6EECF244321}">
                <p14:modId xmlns:p14="http://schemas.microsoft.com/office/powerpoint/2010/main" val="1015372928"/>
              </p:ext>
            </p:extLst>
          </p:nvPr>
        </p:nvGraphicFramePr>
        <p:xfrm>
          <a:off x="101599" y="1735666"/>
          <a:ext cx="8796867" cy="4348480"/>
        </p:xfrm>
        <a:graphic>
          <a:graphicData uri="http://schemas.openxmlformats.org/drawingml/2006/table">
            <a:tbl>
              <a:tblPr firstRow="1" bandRow="1">
                <a:tableStyleId>{2D5ABB26-0587-4C30-8999-92F81FD0307C}</a:tableStyleId>
              </a:tblPr>
              <a:tblGrid>
                <a:gridCol w="1930401">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4504266">
                  <a:extLst>
                    <a:ext uri="{9D8B030D-6E8A-4147-A177-3AD203B41FA5}">
                      <a16:colId xmlns:a16="http://schemas.microsoft.com/office/drawing/2014/main" val="20002"/>
                    </a:ext>
                  </a:extLst>
                </a:gridCol>
              </a:tblGrid>
              <a:tr h="370840">
                <a:tc>
                  <a:txBody>
                    <a:bodyPr/>
                    <a:lstStyle/>
                    <a:p>
                      <a:r>
                        <a:rPr lang="en-US" dirty="0">
                          <a:solidFill>
                            <a:schemeClr val="tx2"/>
                          </a:solidFill>
                        </a:rPr>
                        <a:t>Parameter</a:t>
                      </a:r>
                    </a:p>
                  </a:txBody>
                  <a:tcPr/>
                </a:tc>
                <a:tc>
                  <a:txBody>
                    <a:bodyPr/>
                    <a:lstStyle/>
                    <a:p>
                      <a:r>
                        <a:rPr lang="en-US" dirty="0">
                          <a:solidFill>
                            <a:schemeClr val="tx2"/>
                          </a:solidFill>
                        </a:rPr>
                        <a:t>Meaning</a:t>
                      </a:r>
                    </a:p>
                  </a:txBody>
                  <a:tcPr/>
                </a:tc>
                <a:tc>
                  <a:txBody>
                    <a:bodyPr/>
                    <a:lstStyle/>
                    <a:p>
                      <a:r>
                        <a:rPr lang="en-US" dirty="0">
                          <a:solidFill>
                            <a:schemeClr val="tx2"/>
                          </a:solidFill>
                        </a:rPr>
                        <a:t>Comment</a:t>
                      </a:r>
                    </a:p>
                  </a:txBody>
                  <a:tcPr/>
                </a:tc>
                <a:extLst>
                  <a:ext uri="{0D108BD9-81ED-4DB2-BD59-A6C34878D82A}">
                    <a16:rowId xmlns:a16="http://schemas.microsoft.com/office/drawing/2014/main" val="10000"/>
                  </a:ext>
                </a:extLst>
              </a:tr>
              <a:tr h="370840">
                <a:tc>
                  <a:txBody>
                    <a:bodyPr/>
                    <a:lstStyle/>
                    <a:p>
                      <a:r>
                        <a:rPr lang="en-US" dirty="0"/>
                        <a:t>host</a:t>
                      </a:r>
                    </a:p>
                  </a:txBody>
                  <a:tcPr/>
                </a:tc>
                <a:tc>
                  <a:txBody>
                    <a:bodyPr/>
                    <a:lstStyle/>
                    <a:p>
                      <a:r>
                        <a:rPr lang="en-US" dirty="0"/>
                        <a:t>PI system URL</a:t>
                      </a:r>
                    </a:p>
                  </a:txBody>
                  <a:tcPr/>
                </a:tc>
                <a:tc>
                  <a:txBody>
                    <a:bodyPr/>
                    <a:lstStyle/>
                    <a:p>
                      <a:r>
                        <a:rPr lang="en-US" dirty="0"/>
                        <a:t>http://&lt;host&gt;:&lt;port&gt;</a:t>
                      </a:r>
                    </a:p>
                  </a:txBody>
                  <a:tcPr/>
                </a:tc>
                <a:extLst>
                  <a:ext uri="{0D108BD9-81ED-4DB2-BD59-A6C34878D82A}">
                    <a16:rowId xmlns:a16="http://schemas.microsoft.com/office/drawing/2014/main" val="10001"/>
                  </a:ext>
                </a:extLst>
              </a:tr>
              <a:tr h="370840">
                <a:tc>
                  <a:txBody>
                    <a:bodyPr/>
                    <a:lstStyle/>
                    <a:p>
                      <a:r>
                        <a:rPr lang="en-US" dirty="0"/>
                        <a:t>user</a:t>
                      </a:r>
                    </a:p>
                  </a:txBody>
                  <a:tcPr/>
                </a:tc>
                <a:tc>
                  <a:txBody>
                    <a:bodyPr/>
                    <a:lstStyle/>
                    <a:p>
                      <a:r>
                        <a:rPr lang="en-US" dirty="0"/>
                        <a:t>PI user</a:t>
                      </a:r>
                    </a:p>
                  </a:txBody>
                  <a:tcPr/>
                </a:tc>
                <a:tc>
                  <a:txBody>
                    <a:bodyPr/>
                    <a:lstStyle/>
                    <a:p>
                      <a:r>
                        <a:rPr lang="en-US" dirty="0"/>
                        <a:t>Have role:</a:t>
                      </a:r>
                      <a:r>
                        <a:rPr lang="en-US" baseline="0" dirty="0"/>
                        <a:t> SAP_XI_API_DISPLAY_J2EE</a:t>
                      </a:r>
                      <a:endParaRPr lang="en-US" dirty="0"/>
                    </a:p>
                  </a:txBody>
                  <a:tcPr/>
                </a:tc>
                <a:extLst>
                  <a:ext uri="{0D108BD9-81ED-4DB2-BD59-A6C34878D82A}">
                    <a16:rowId xmlns:a16="http://schemas.microsoft.com/office/drawing/2014/main" val="10002"/>
                  </a:ext>
                </a:extLst>
              </a:tr>
              <a:tr h="370840">
                <a:tc>
                  <a:txBody>
                    <a:bodyPr/>
                    <a:lstStyle/>
                    <a:p>
                      <a:r>
                        <a:rPr lang="en-US" dirty="0"/>
                        <a:t>password</a:t>
                      </a:r>
                    </a:p>
                  </a:txBody>
                  <a:tcPr/>
                </a:tc>
                <a:tc>
                  <a:txBody>
                    <a:bodyPr/>
                    <a:lstStyle/>
                    <a:p>
                      <a:r>
                        <a:rPr lang="en-US" dirty="0"/>
                        <a:t>PI</a:t>
                      </a:r>
                      <a:r>
                        <a:rPr lang="en-US" baseline="0" dirty="0"/>
                        <a:t> user password</a:t>
                      </a:r>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err="1"/>
                        <a:t>proxy_host</a:t>
                      </a:r>
                      <a:endParaRPr lang="en-US" dirty="0"/>
                    </a:p>
                  </a:txBody>
                  <a:tcPr/>
                </a:tc>
                <a:tc>
                  <a:txBody>
                    <a:bodyPr/>
                    <a:lstStyle/>
                    <a:p>
                      <a:r>
                        <a:rPr lang="en-US" dirty="0"/>
                        <a:t>Proxy host name</a:t>
                      </a:r>
                    </a:p>
                  </a:txBody>
                  <a:tcPr/>
                </a:tc>
                <a:tc>
                  <a:txBody>
                    <a:bodyPr/>
                    <a:lstStyle/>
                    <a:p>
                      <a:r>
                        <a:rPr lang="en-US" dirty="0"/>
                        <a:t>After remote HTTP</a:t>
                      </a:r>
                      <a:r>
                        <a:rPr lang="en-US" baseline="0" dirty="0"/>
                        <a:t> connect to system via</a:t>
                      </a:r>
                      <a:endParaRPr lang="en-US" dirty="0"/>
                    </a:p>
                  </a:txBody>
                  <a:tcPr/>
                </a:tc>
                <a:extLst>
                  <a:ext uri="{0D108BD9-81ED-4DB2-BD59-A6C34878D82A}">
                    <a16:rowId xmlns:a16="http://schemas.microsoft.com/office/drawing/2014/main" val="10005"/>
                  </a:ext>
                </a:extLst>
              </a:tr>
              <a:tr h="370840">
                <a:tc>
                  <a:txBody>
                    <a:bodyPr/>
                    <a:lstStyle/>
                    <a:p>
                      <a:r>
                        <a:rPr lang="en-US" dirty="0" err="1"/>
                        <a:t>proxy_port</a:t>
                      </a:r>
                      <a:endParaRPr lang="en-US" dirty="0"/>
                    </a:p>
                  </a:txBody>
                  <a:tcPr/>
                </a:tc>
                <a:tc>
                  <a:txBody>
                    <a:bodyPr/>
                    <a:lstStyle/>
                    <a:p>
                      <a:r>
                        <a:rPr lang="en-US" dirty="0"/>
                        <a:t>Proxy port</a:t>
                      </a:r>
                    </a:p>
                  </a:txBody>
                  <a:tcPr/>
                </a:tc>
                <a:tc>
                  <a:txBody>
                    <a:bodyPr/>
                    <a:lstStyle/>
                    <a:p>
                      <a:r>
                        <a:rPr lang="en-US" baseline="0" dirty="0"/>
                        <a:t>STFK, SAP GUI window have proxy host,</a:t>
                      </a:r>
                      <a:endParaRPr lang="en-US" dirty="0"/>
                    </a:p>
                  </a:txBody>
                  <a:tcPr/>
                </a:tc>
                <a:extLst>
                  <a:ext uri="{0D108BD9-81ED-4DB2-BD59-A6C34878D82A}">
                    <a16:rowId xmlns:a16="http://schemas.microsoft.com/office/drawing/2014/main" val="10006"/>
                  </a:ext>
                </a:extLst>
              </a:tr>
              <a:tr h="370840">
                <a:tc>
                  <a:txBody>
                    <a:bodyPr/>
                    <a:lstStyle/>
                    <a:p>
                      <a:r>
                        <a:rPr lang="en-US" dirty="0" err="1"/>
                        <a:t>proxy_user</a:t>
                      </a:r>
                      <a:endParaRPr lang="en-US" dirty="0"/>
                    </a:p>
                  </a:txBody>
                  <a:tcPr/>
                </a:tc>
                <a:tc>
                  <a:txBody>
                    <a:bodyPr/>
                    <a:lstStyle/>
                    <a:p>
                      <a:r>
                        <a:rPr lang="en-US" dirty="0"/>
                        <a:t>Your I-</a:t>
                      </a:r>
                      <a:r>
                        <a:rPr lang="en-US" baseline="0" dirty="0"/>
                        <a:t> / D- number</a:t>
                      </a:r>
                      <a:endParaRPr lang="en-US" dirty="0"/>
                    </a:p>
                  </a:txBody>
                  <a:tcPr/>
                </a:tc>
                <a:tc>
                  <a:txBody>
                    <a:bodyPr/>
                    <a:lstStyle/>
                    <a:p>
                      <a:r>
                        <a:rPr lang="en-US" dirty="0"/>
                        <a:t>port, user, password information.</a:t>
                      </a:r>
                    </a:p>
                  </a:txBody>
                  <a:tcPr/>
                </a:tc>
                <a:extLst>
                  <a:ext uri="{0D108BD9-81ED-4DB2-BD59-A6C34878D82A}">
                    <a16:rowId xmlns:a16="http://schemas.microsoft.com/office/drawing/2014/main" val="10007"/>
                  </a:ext>
                </a:extLst>
              </a:tr>
              <a:tr h="370840">
                <a:tc>
                  <a:txBody>
                    <a:bodyPr/>
                    <a:lstStyle/>
                    <a:p>
                      <a:r>
                        <a:rPr lang="en-US" dirty="0" err="1"/>
                        <a:t>proxy_password</a:t>
                      </a:r>
                      <a:endParaRPr lang="en-US" dirty="0"/>
                    </a:p>
                  </a:txBody>
                  <a:tcPr/>
                </a:tc>
                <a:tc>
                  <a:txBody>
                    <a:bodyPr/>
                    <a:lstStyle/>
                    <a:p>
                      <a:endParaRPr lang="en-US" dirty="0"/>
                    </a:p>
                  </a:txBody>
                  <a:tcPr/>
                </a:tc>
                <a:tc>
                  <a:txBody>
                    <a:bodyPr/>
                    <a:lstStyle/>
                    <a:p>
                      <a:r>
                        <a:rPr lang="en-US" dirty="0"/>
                        <a:t>For direct connection,</a:t>
                      </a:r>
                      <a:r>
                        <a:rPr lang="en-US" baseline="0" dirty="0"/>
                        <a:t> leave them empty.</a:t>
                      </a:r>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r h="370840">
                <a:tc>
                  <a:txBody>
                    <a:bodyPr/>
                    <a:lstStyle/>
                    <a:p>
                      <a:r>
                        <a:rPr lang="en-US" dirty="0" err="1"/>
                        <a:t>bundle_size</a:t>
                      </a:r>
                      <a:endParaRPr lang="en-US" dirty="0"/>
                    </a:p>
                  </a:txBody>
                  <a:tcPr/>
                </a:tc>
                <a:tc>
                  <a:txBody>
                    <a:bodyPr/>
                    <a:lstStyle/>
                    <a:p>
                      <a:r>
                        <a:rPr lang="en-US" dirty="0"/>
                        <a:t>How</a:t>
                      </a:r>
                      <a:r>
                        <a:rPr lang="en-US" baseline="0" dirty="0"/>
                        <a:t> many objects to get in one call</a:t>
                      </a:r>
                      <a:endParaRPr lang="en-US" dirty="0"/>
                    </a:p>
                  </a:txBody>
                  <a:tcPr/>
                </a:tc>
                <a:tc>
                  <a:txBody>
                    <a:bodyPr/>
                    <a:lstStyle/>
                    <a:p>
                      <a:r>
                        <a:rPr lang="en-US" baseline="0" dirty="0"/>
                        <a:t>For large system, increase value to decrease the total run time.</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55554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Overview</a:t>
            </a:r>
          </a:p>
        </p:txBody>
      </p:sp>
      <p:sp>
        <p:nvSpPr>
          <p:cNvPr id="3" name="TextBox 2"/>
          <p:cNvSpPr txBox="1"/>
          <p:nvPr/>
        </p:nvSpPr>
        <p:spPr>
          <a:xfrm>
            <a:off x="208729" y="1292539"/>
            <a:ext cx="8689738" cy="2492990"/>
          </a:xfrm>
          <a:prstGeom prst="rect">
            <a:avLst/>
          </a:prstGeom>
          <a:noFill/>
          <a:ln>
            <a:noFill/>
          </a:ln>
        </p:spPr>
        <p:txBody>
          <a:bodyPr wrap="square" lIns="0" tIns="0" rIns="0" bIns="0" rtlCol="0">
            <a:spAutoFit/>
          </a:bodyPr>
          <a:lstStyle/>
          <a:p>
            <a:pPr marL="285750" indent="-285750" fontAlgn="base">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This tool can export Integration Directory contents into HTML format to a local file folder using Integration Directory API.</a:t>
            </a:r>
          </a:p>
          <a:p>
            <a:pPr marL="285750" indent="-285750" fontAlgn="base">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It may be helpful when we deliver services while Integration Directory access is not possible.</a:t>
            </a:r>
          </a:p>
          <a:p>
            <a:pPr marL="285750" indent="-285750" fontAlgn="base">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It can also work through OSS remote HTTP connection inside SAP network.</a:t>
            </a:r>
          </a:p>
          <a:p>
            <a:pPr marL="285750" indent="-285750" fontAlgn="base">
              <a:spcAft>
                <a:spcPct val="0"/>
              </a:spcAft>
              <a:buClr>
                <a:srgbClr val="F0AB00"/>
              </a:buClr>
              <a:buSzPct val="80000"/>
              <a:buFont typeface="Arial" panose="020B0604020202020204" pitchFamily="34" charset="0"/>
              <a:buChar char="•"/>
            </a:pPr>
            <a:endParaRPr lang="en-US" kern="0" dirty="0">
              <a:ea typeface="Arial Unicode MS" pitchFamily="34" charset="-128"/>
              <a:cs typeface="Arial Unicode MS" pitchFamily="34" charset="-128"/>
            </a:endParaRPr>
          </a:p>
          <a:p>
            <a:pPr marL="285750" indent="-285750" fontAlgn="base">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Note: if you deliver remote service for Java only PI system, NWDS is an even better choice to access both ESR and ID contents (system and integration flow). But you can also use this tool to have an offline copy.</a:t>
            </a:r>
          </a:p>
        </p:txBody>
      </p:sp>
    </p:spTree>
    <p:extLst>
      <p:ext uri="{BB962C8B-B14F-4D97-AF65-F5344CB8AC3E}">
        <p14:creationId xmlns:p14="http://schemas.microsoft.com/office/powerpoint/2010/main" val="7133964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configuration file</a:t>
            </a:r>
          </a:p>
        </p:txBody>
      </p:sp>
      <p:sp>
        <p:nvSpPr>
          <p:cNvPr id="5" name="TextBox 4"/>
          <p:cNvSpPr txBox="1"/>
          <p:nvPr/>
        </p:nvSpPr>
        <p:spPr>
          <a:xfrm>
            <a:off x="208729" y="1292539"/>
            <a:ext cx="8689738" cy="276999"/>
          </a:xfrm>
          <a:prstGeom prst="rect">
            <a:avLst/>
          </a:prstGeom>
          <a:noFill/>
          <a:ln>
            <a:noFill/>
          </a:ln>
        </p:spPr>
        <p:txBody>
          <a:bodyPr wrap="square" lIns="0" tIns="0" rIns="0" bIns="0" rtlCol="0">
            <a:spAutoFit/>
          </a:bodyPr>
          <a:lstStyle/>
          <a:p>
            <a:pPr marL="285750" indent="-285750" fontAlgn="base">
              <a:spcAft>
                <a:spcPct val="0"/>
              </a:spcAft>
              <a:buClr>
                <a:srgbClr val="F0AB00"/>
              </a:buClr>
              <a:buSzPct val="80000"/>
              <a:buFont typeface="Arial" panose="020B0604020202020204" pitchFamily="34" charset="0"/>
              <a:buChar char="•"/>
            </a:pPr>
            <a:r>
              <a:rPr lang="en-US" kern="0" dirty="0" err="1">
                <a:ea typeface="Arial Unicode MS" pitchFamily="34" charset="-128"/>
                <a:cs typeface="Arial Unicode MS" pitchFamily="34" charset="-128"/>
              </a:rPr>
              <a:t>IDExport.properties</a:t>
            </a:r>
            <a:r>
              <a:rPr lang="en-US" kern="0" dirty="0">
                <a:ea typeface="Arial Unicode MS" pitchFamily="34" charset="-128"/>
                <a:cs typeface="Arial Unicode MS" pitchFamily="34" charset="-128"/>
              </a:rPr>
              <a:t> is the configuration file</a:t>
            </a:r>
          </a:p>
        </p:txBody>
      </p:sp>
      <p:graphicFrame>
        <p:nvGraphicFramePr>
          <p:cNvPr id="2" name="Table 1"/>
          <p:cNvGraphicFramePr>
            <a:graphicFrameLocks noGrp="1"/>
          </p:cNvGraphicFramePr>
          <p:nvPr>
            <p:extLst>
              <p:ext uri="{D42A27DB-BD31-4B8C-83A1-F6EECF244321}">
                <p14:modId xmlns:p14="http://schemas.microsoft.com/office/powerpoint/2010/main" val="773159620"/>
              </p:ext>
            </p:extLst>
          </p:nvPr>
        </p:nvGraphicFramePr>
        <p:xfrm>
          <a:off x="101599" y="1735666"/>
          <a:ext cx="8796867" cy="4079240"/>
        </p:xfrm>
        <a:graphic>
          <a:graphicData uri="http://schemas.openxmlformats.org/drawingml/2006/table">
            <a:tbl>
              <a:tblPr firstRow="1" bandRow="1">
                <a:tableStyleId>{2D5ABB26-0587-4C30-8999-92F81FD0307C}</a:tableStyleId>
              </a:tblPr>
              <a:tblGrid>
                <a:gridCol w="3593708">
                  <a:extLst>
                    <a:ext uri="{9D8B030D-6E8A-4147-A177-3AD203B41FA5}">
                      <a16:colId xmlns:a16="http://schemas.microsoft.com/office/drawing/2014/main" val="20000"/>
                    </a:ext>
                  </a:extLst>
                </a:gridCol>
                <a:gridCol w="3289955">
                  <a:extLst>
                    <a:ext uri="{9D8B030D-6E8A-4147-A177-3AD203B41FA5}">
                      <a16:colId xmlns:a16="http://schemas.microsoft.com/office/drawing/2014/main" val="20001"/>
                    </a:ext>
                  </a:extLst>
                </a:gridCol>
                <a:gridCol w="1913204">
                  <a:extLst>
                    <a:ext uri="{9D8B030D-6E8A-4147-A177-3AD203B41FA5}">
                      <a16:colId xmlns:a16="http://schemas.microsoft.com/office/drawing/2014/main" val="20002"/>
                    </a:ext>
                  </a:extLst>
                </a:gridCol>
              </a:tblGrid>
              <a:tr h="370840">
                <a:tc>
                  <a:txBody>
                    <a:bodyPr/>
                    <a:lstStyle/>
                    <a:p>
                      <a:r>
                        <a:rPr lang="en-US" dirty="0">
                          <a:solidFill>
                            <a:schemeClr val="tx2"/>
                          </a:solidFill>
                        </a:rPr>
                        <a:t>Parameter</a:t>
                      </a:r>
                    </a:p>
                  </a:txBody>
                  <a:tcPr/>
                </a:tc>
                <a:tc>
                  <a:txBody>
                    <a:bodyPr/>
                    <a:lstStyle/>
                    <a:p>
                      <a:r>
                        <a:rPr lang="en-US" dirty="0">
                          <a:solidFill>
                            <a:schemeClr val="tx2"/>
                          </a:solidFill>
                        </a:rPr>
                        <a:t>Meaning</a:t>
                      </a:r>
                    </a:p>
                  </a:txBody>
                  <a:tcPr/>
                </a:tc>
                <a:tc>
                  <a:txBody>
                    <a:bodyPr/>
                    <a:lstStyle/>
                    <a:p>
                      <a:r>
                        <a:rPr lang="en-US" dirty="0">
                          <a:solidFill>
                            <a:schemeClr val="tx2"/>
                          </a:solidFill>
                        </a:rPr>
                        <a:t>Comment</a:t>
                      </a:r>
                    </a:p>
                  </a:txBody>
                  <a:tcPr/>
                </a:tc>
                <a:extLst>
                  <a:ext uri="{0D108BD9-81ED-4DB2-BD59-A6C34878D82A}">
                    <a16:rowId xmlns:a16="http://schemas.microsoft.com/office/drawing/2014/main" val="10000"/>
                  </a:ext>
                </a:extLst>
              </a:tr>
              <a:tr h="370840">
                <a:tc>
                  <a:txBody>
                    <a:bodyPr/>
                    <a:lstStyle/>
                    <a:p>
                      <a:r>
                        <a:rPr lang="en-US" dirty="0" err="1"/>
                        <a:t>export_CommunicationChannel</a:t>
                      </a:r>
                      <a:endParaRPr lang="en-US" dirty="0"/>
                    </a:p>
                  </a:txBody>
                  <a:tcPr/>
                </a:tc>
                <a:tc>
                  <a:txBody>
                    <a:bodyPr/>
                    <a:lstStyle/>
                    <a:p>
                      <a:r>
                        <a:rPr lang="en-US" dirty="0"/>
                        <a:t>If export … to csv</a:t>
                      </a:r>
                      <a:r>
                        <a:rPr lang="en-US" baseline="0" dirty="0"/>
                        <a:t> file</a:t>
                      </a:r>
                      <a:endParaRPr lang="en-US" dirty="0"/>
                    </a:p>
                  </a:txBody>
                  <a:tcPr/>
                </a:tc>
                <a:tc>
                  <a:txBody>
                    <a:bodyPr/>
                    <a:lstStyle/>
                    <a:p>
                      <a:r>
                        <a:rPr lang="en-US" dirty="0"/>
                        <a:t>true or false</a:t>
                      </a:r>
                    </a:p>
                  </a:txBody>
                  <a:tcPr/>
                </a:tc>
                <a:extLst>
                  <a:ext uri="{0D108BD9-81ED-4DB2-BD59-A6C34878D82A}">
                    <a16:rowId xmlns:a16="http://schemas.microsoft.com/office/drawing/2014/main" val="10001"/>
                  </a:ext>
                </a:extLst>
              </a:tr>
              <a:tr h="370840">
                <a:tc>
                  <a:txBody>
                    <a:bodyPr/>
                    <a:lstStyle/>
                    <a:p>
                      <a:r>
                        <a:rPr lang="en-US" dirty="0" err="1"/>
                        <a:t>export_SenderAgreement</a:t>
                      </a:r>
                      <a:endParaRPr lang="en-US" dirty="0"/>
                    </a:p>
                  </a:txBody>
                  <a:tcPr/>
                </a:tc>
                <a:tc>
                  <a:txBody>
                    <a:bodyPr/>
                    <a:lstStyle/>
                    <a:p>
                      <a:r>
                        <a:rPr lang="en-US" dirty="0"/>
                        <a:t>If export … to csv</a:t>
                      </a:r>
                      <a:r>
                        <a:rPr lang="en-US" baseline="0" dirty="0"/>
                        <a:t> file</a:t>
                      </a:r>
                      <a:endParaRPr lang="en-US" dirty="0"/>
                    </a:p>
                  </a:txBody>
                  <a:tcPr/>
                </a:tc>
                <a:tc>
                  <a:txBody>
                    <a:bodyPr/>
                    <a:lstStyle/>
                    <a:p>
                      <a:r>
                        <a:rPr lang="en-US" dirty="0"/>
                        <a:t>true or false</a:t>
                      </a:r>
                    </a:p>
                  </a:txBody>
                  <a:tcPr/>
                </a:tc>
                <a:extLst>
                  <a:ext uri="{0D108BD9-81ED-4DB2-BD59-A6C34878D82A}">
                    <a16:rowId xmlns:a16="http://schemas.microsoft.com/office/drawing/2014/main" val="10002"/>
                  </a:ext>
                </a:extLst>
              </a:tr>
              <a:tr h="370840">
                <a:tc>
                  <a:txBody>
                    <a:bodyPr/>
                    <a:lstStyle/>
                    <a:p>
                      <a:r>
                        <a:rPr lang="en-US" dirty="0" err="1"/>
                        <a:t>export_ReceiverAgreement</a:t>
                      </a:r>
                      <a:endParaRPr lang="en-US" dirty="0"/>
                    </a:p>
                  </a:txBody>
                  <a:tcPr/>
                </a:tc>
                <a:tc>
                  <a:txBody>
                    <a:bodyPr/>
                    <a:lstStyle/>
                    <a:p>
                      <a:r>
                        <a:rPr lang="en-US" dirty="0"/>
                        <a:t>If export … to csv</a:t>
                      </a:r>
                      <a:r>
                        <a:rPr lang="en-US" baseline="0" dirty="0"/>
                        <a:t> file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 or false</a:t>
                      </a:r>
                    </a:p>
                  </a:txBody>
                  <a:tcPr/>
                </a:tc>
                <a:extLst>
                  <a:ext uri="{0D108BD9-81ED-4DB2-BD59-A6C34878D82A}">
                    <a16:rowId xmlns:a16="http://schemas.microsoft.com/office/drawing/2014/main" val="10003"/>
                  </a:ext>
                </a:extLst>
              </a:tr>
              <a:tr h="370840">
                <a:tc>
                  <a:txBody>
                    <a:bodyPr/>
                    <a:lstStyle/>
                    <a:p>
                      <a:r>
                        <a:rPr lang="en-US" dirty="0" err="1"/>
                        <a:t>export_InterfaceDetermination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export … to csv</a:t>
                      </a:r>
                      <a:r>
                        <a:rPr lang="en-US" baseline="0" dirty="0"/>
                        <a:t> file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 or false</a:t>
                      </a:r>
                    </a:p>
                  </a:txBody>
                  <a:tcPr/>
                </a:tc>
                <a:extLst>
                  <a:ext uri="{0D108BD9-81ED-4DB2-BD59-A6C34878D82A}">
                    <a16:rowId xmlns:a16="http://schemas.microsoft.com/office/drawing/2014/main" val="10004"/>
                  </a:ext>
                </a:extLst>
              </a:tr>
              <a:tr h="370840">
                <a:tc>
                  <a:txBody>
                    <a:bodyPr/>
                    <a:lstStyle/>
                    <a:p>
                      <a:r>
                        <a:rPr lang="en-US" dirty="0" err="1"/>
                        <a:t>export_IntegratedConfiguration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export … to csv</a:t>
                      </a:r>
                      <a:r>
                        <a:rPr lang="en-US" baseline="0" dirty="0"/>
                        <a:t> file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 or false</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975580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configuration file template</a:t>
            </a:r>
          </a:p>
        </p:txBody>
      </p:sp>
      <p:pic>
        <p:nvPicPr>
          <p:cNvPr id="6" name="Picture 3"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2" y="1277407"/>
            <a:ext cx="6894843" cy="257492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C:\Users\I030748\Desktop\aaa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867" y="4040076"/>
            <a:ext cx="6295495" cy="240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815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configuration file template</a:t>
            </a:r>
          </a:p>
        </p:txBody>
      </p:sp>
      <p:pic>
        <p:nvPicPr>
          <p:cNvPr id="2" name="Picture 1"/>
          <p:cNvPicPr>
            <a:picLocks noChangeAspect="1"/>
          </p:cNvPicPr>
          <p:nvPr/>
        </p:nvPicPr>
        <p:blipFill>
          <a:blip r:embed="rId2"/>
          <a:stretch>
            <a:fillRect/>
          </a:stretch>
        </p:blipFill>
        <p:spPr>
          <a:xfrm>
            <a:off x="324000" y="1698101"/>
            <a:ext cx="5438775" cy="2952750"/>
          </a:xfrm>
          <a:prstGeom prst="rect">
            <a:avLst/>
          </a:prstGeom>
        </p:spPr>
      </p:pic>
    </p:spTree>
    <p:extLst>
      <p:ext uri="{BB962C8B-B14F-4D97-AF65-F5344CB8AC3E}">
        <p14:creationId xmlns:p14="http://schemas.microsoft.com/office/powerpoint/2010/main" val="31607669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configuration file</a:t>
            </a:r>
          </a:p>
        </p:txBody>
      </p:sp>
      <p:sp>
        <p:nvSpPr>
          <p:cNvPr id="5" name="TextBox 4"/>
          <p:cNvSpPr txBox="1"/>
          <p:nvPr/>
        </p:nvSpPr>
        <p:spPr>
          <a:xfrm>
            <a:off x="208729" y="1292539"/>
            <a:ext cx="8689738" cy="276999"/>
          </a:xfrm>
          <a:prstGeom prst="rect">
            <a:avLst/>
          </a:prstGeom>
          <a:noFill/>
          <a:ln>
            <a:noFill/>
          </a:ln>
        </p:spPr>
        <p:txBody>
          <a:bodyPr wrap="square" lIns="0" tIns="0" rIns="0" bIns="0" rtlCol="0">
            <a:spAutoFit/>
          </a:bodyPr>
          <a:lstStyle/>
          <a:p>
            <a:pPr marL="285750" indent="-285750" fontAlgn="base">
              <a:spcAft>
                <a:spcPct val="0"/>
              </a:spcAft>
              <a:buClr>
                <a:srgbClr val="F0AB00"/>
              </a:buClr>
              <a:buSzPct val="80000"/>
              <a:buFont typeface="Arial" panose="020B0604020202020204" pitchFamily="34" charset="0"/>
              <a:buChar char="•"/>
            </a:pPr>
            <a:r>
              <a:rPr lang="en-US" altLang="zh-CN" kern="0" dirty="0" err="1">
                <a:ea typeface="Arial Unicode MS" pitchFamily="34" charset="-128"/>
                <a:cs typeface="Arial Unicode MS" pitchFamily="34" charset="-128"/>
              </a:rPr>
              <a:t>Genarated</a:t>
            </a:r>
            <a:r>
              <a:rPr lang="en-US" altLang="zh-CN" kern="0" dirty="0">
                <a:ea typeface="Arial Unicode MS" pitchFamily="34" charset="-128"/>
                <a:cs typeface="Arial Unicode MS" pitchFamily="34" charset="-128"/>
              </a:rPr>
              <a:t> csv files and </a:t>
            </a:r>
            <a:r>
              <a:rPr lang="en-US" altLang="zh-CN" kern="0">
                <a:ea typeface="Arial Unicode MS" pitchFamily="34" charset="-128"/>
                <a:cs typeface="Arial Unicode MS" pitchFamily="34" charset="-128"/>
              </a:rPr>
              <a:t>log file will </a:t>
            </a:r>
            <a:r>
              <a:rPr lang="en-US" altLang="zh-CN" kern="0" dirty="0">
                <a:ea typeface="Arial Unicode MS" pitchFamily="34" charset="-128"/>
                <a:cs typeface="Arial Unicode MS" pitchFamily="34" charset="-128"/>
              </a:rPr>
              <a:t>be placed under “result” folder</a:t>
            </a:r>
            <a:endParaRPr lang="en-US" kern="0" dirty="0">
              <a:ea typeface="Arial Unicode MS" pitchFamily="34" charset="-128"/>
              <a:cs typeface="Arial Unicode MS" pitchFamily="34" charset="-128"/>
            </a:endParaRPr>
          </a:p>
        </p:txBody>
      </p:sp>
      <p:pic>
        <p:nvPicPr>
          <p:cNvPr id="3" name="Picture 2"/>
          <p:cNvPicPr>
            <a:picLocks noChangeAspect="1"/>
          </p:cNvPicPr>
          <p:nvPr/>
        </p:nvPicPr>
        <p:blipFill>
          <a:blip r:embed="rId2"/>
          <a:stretch>
            <a:fillRect/>
          </a:stretch>
        </p:blipFill>
        <p:spPr>
          <a:xfrm>
            <a:off x="488132" y="1645704"/>
            <a:ext cx="5215085" cy="4532617"/>
          </a:xfrm>
          <a:prstGeom prst="rect">
            <a:avLst/>
          </a:prstGeom>
        </p:spPr>
      </p:pic>
    </p:spTree>
    <p:extLst>
      <p:ext uri="{BB962C8B-B14F-4D97-AF65-F5344CB8AC3E}">
        <p14:creationId xmlns:p14="http://schemas.microsoft.com/office/powerpoint/2010/main" val="20224170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prepare the folder</a:t>
            </a:r>
          </a:p>
        </p:txBody>
      </p:sp>
      <p:sp>
        <p:nvSpPr>
          <p:cNvPr id="5" name="TextBox 4"/>
          <p:cNvSpPr txBox="1"/>
          <p:nvPr/>
        </p:nvSpPr>
        <p:spPr>
          <a:xfrm>
            <a:off x="208729" y="1292539"/>
            <a:ext cx="8689738" cy="1384995"/>
          </a:xfrm>
          <a:prstGeom prst="rect">
            <a:avLst/>
          </a:prstGeom>
          <a:noFill/>
          <a:ln>
            <a:noFill/>
          </a:ln>
        </p:spPr>
        <p:txBody>
          <a:bodyPr wrap="square" lIns="0" tIns="0" rIns="0" bIns="0" rtlCol="0">
            <a:spAutoFit/>
          </a:bodyPr>
          <a:lstStyle/>
          <a:p>
            <a:pPr marL="285750" indent="-285750" fontAlgn="base">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Delete all the contents that not highlighted in previous slide in </a:t>
            </a:r>
            <a:r>
              <a:rPr lang="en-US" kern="0" dirty="0">
                <a:solidFill>
                  <a:srgbClr val="00B0F0"/>
                </a:solidFill>
                <a:ea typeface="Arial Unicode MS" pitchFamily="34" charset="-128"/>
                <a:cs typeface="Arial Unicode MS" pitchFamily="34" charset="-128"/>
              </a:rPr>
              <a:t>result</a:t>
            </a:r>
            <a:r>
              <a:rPr lang="en-US" kern="0" dirty="0">
                <a:ea typeface="Arial Unicode MS" pitchFamily="34" charset="-128"/>
                <a:cs typeface="Arial Unicode MS" pitchFamily="34" charset="-128"/>
              </a:rPr>
              <a:t> folder.</a:t>
            </a:r>
          </a:p>
          <a:p>
            <a:pPr marL="285750" indent="-285750" fontAlgn="base">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You can use </a:t>
            </a:r>
            <a:r>
              <a:rPr lang="en-US" kern="0" dirty="0" err="1">
                <a:solidFill>
                  <a:srgbClr val="00B0F0"/>
                </a:solidFill>
                <a:ea typeface="Arial Unicode MS" pitchFamily="34" charset="-128"/>
                <a:cs typeface="Arial Unicode MS" pitchFamily="34" charset="-128"/>
              </a:rPr>
              <a:t>result_bak</a:t>
            </a:r>
            <a:r>
              <a:rPr lang="en-US" kern="0" dirty="0">
                <a:ea typeface="Arial Unicode MS" pitchFamily="34" charset="-128"/>
                <a:cs typeface="Arial Unicode MS" pitchFamily="34" charset="-128"/>
              </a:rPr>
              <a:t> folder for reference.</a:t>
            </a:r>
          </a:p>
          <a:p>
            <a:pPr marL="285750" indent="-285750" fontAlgn="base">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If you leave the generated folders and files for last running, they will be overwritten if generated file name is the same. But this doesn't affect result html / SAPUI5 display.</a:t>
            </a:r>
          </a:p>
        </p:txBody>
      </p:sp>
    </p:spTree>
    <p:extLst>
      <p:ext uri="{BB962C8B-B14F-4D97-AF65-F5344CB8AC3E}">
        <p14:creationId xmlns:p14="http://schemas.microsoft.com/office/powerpoint/2010/main" val="41519747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execute run.bat</a:t>
            </a:r>
          </a:p>
        </p:txBody>
      </p:sp>
      <p:pic>
        <p:nvPicPr>
          <p:cNvPr id="17410"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533" y="1371266"/>
            <a:ext cx="6381751" cy="3104423"/>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C:\Users\I030748\Desktop\aaa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05" y="4796896"/>
            <a:ext cx="6318779" cy="106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05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time out exception</a:t>
            </a:r>
          </a:p>
        </p:txBody>
      </p:sp>
      <p:pic>
        <p:nvPicPr>
          <p:cNvPr id="19458"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39" y="1494366"/>
            <a:ext cx="7613650" cy="1447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4148" y="3451371"/>
            <a:ext cx="8801099" cy="138499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Time out exception is mainly because system first time execution of a web service call.</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You can run the command again.</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You can also run each web service call in WS Navigator manually in advance to avoid first time execution time out exception.</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0412936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web service exception</a:t>
            </a:r>
          </a:p>
        </p:txBody>
      </p:sp>
      <p:sp>
        <p:nvSpPr>
          <p:cNvPr id="5" name="TextBox 4"/>
          <p:cNvSpPr txBox="1"/>
          <p:nvPr/>
        </p:nvSpPr>
        <p:spPr>
          <a:xfrm>
            <a:off x="171450" y="5568038"/>
            <a:ext cx="8801099"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Low version PI doesn’t support some API, especially for receiver rule, integrated configuration. Program has exception handling, but report it in output.</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You can ignore these exceptions.</a:t>
            </a:r>
          </a:p>
        </p:txBody>
      </p:sp>
      <p:pic>
        <p:nvPicPr>
          <p:cNvPr id="21506"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1381125"/>
            <a:ext cx="76263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888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How to use it – other exception</a:t>
            </a:r>
          </a:p>
        </p:txBody>
      </p:sp>
      <p:sp>
        <p:nvSpPr>
          <p:cNvPr id="5" name="TextBox 4"/>
          <p:cNvSpPr txBox="1"/>
          <p:nvPr/>
        </p:nvSpPr>
        <p:spPr>
          <a:xfrm>
            <a:off x="171449" y="1351638"/>
            <a:ext cx="8801099" cy="276998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If you find “ No class found” exception, please report the class name. Some NW library Jar files should be missing in libs folder, and need to put there.</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Other exceptions should be caused by program bug, please report to me the exception stack trace.</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If you see error information or empty page in SAPUI5 GUI, please report to me the whole result folder (except the static contents which is too big).</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6659725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34" y="1976591"/>
            <a:ext cx="3162300" cy="2457450"/>
          </a:xfrm>
          <a:prstGeom prst="rect">
            <a:avLst/>
          </a:prstGeom>
          <a:noFill/>
          <a:extLst>
            <a:ext uri="{909E8E84-426E-40DD-AFC4-6F175D3DCCD1}">
              <a14:hiddenFill xmlns:a14="http://schemas.microsoft.com/office/drawing/2010/main">
                <a:solidFill>
                  <a:srgbClr val="FFFFFF"/>
                </a:solidFill>
              </a14:hiddenFill>
            </a:ext>
          </a:extLst>
        </p:spPr>
      </p:pic>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Folder structure for the tool – parent folder</a:t>
            </a:r>
          </a:p>
        </p:txBody>
      </p:sp>
      <p:cxnSp>
        <p:nvCxnSpPr>
          <p:cNvPr id="4" name="Straight Arrow Connector 3"/>
          <p:cNvCxnSpPr>
            <a:endCxn id="5" idx="1"/>
          </p:cNvCxnSpPr>
          <p:nvPr/>
        </p:nvCxnSpPr>
        <p:spPr>
          <a:xfrm flipV="1">
            <a:off x="1930399" y="2900147"/>
            <a:ext cx="2785534" cy="1385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15933" y="2761647"/>
            <a:ext cx="224420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This introduction slide</a:t>
            </a:r>
          </a:p>
        </p:txBody>
      </p:sp>
      <p:cxnSp>
        <p:nvCxnSpPr>
          <p:cNvPr id="7" name="Straight Arrow Connector 6"/>
          <p:cNvCxnSpPr>
            <a:endCxn id="11" idx="1"/>
          </p:cNvCxnSpPr>
          <p:nvPr/>
        </p:nvCxnSpPr>
        <p:spPr>
          <a:xfrm flipV="1">
            <a:off x="2150533" y="3281516"/>
            <a:ext cx="2565400" cy="7128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15933" y="3143016"/>
            <a:ext cx="260327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Runtime configuration file</a:t>
            </a:r>
          </a:p>
        </p:txBody>
      </p:sp>
      <p:sp>
        <p:nvSpPr>
          <p:cNvPr id="13" name="TextBox 12"/>
          <p:cNvSpPr txBox="1"/>
          <p:nvPr/>
        </p:nvSpPr>
        <p:spPr>
          <a:xfrm>
            <a:off x="4715931" y="3737458"/>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Runtime configuration file template</a:t>
            </a:r>
          </a:p>
        </p:txBody>
      </p:sp>
      <p:cxnSp>
        <p:nvCxnSpPr>
          <p:cNvPr id="12" name="Straight Arrow Connector 11"/>
          <p:cNvCxnSpPr>
            <a:endCxn id="13" idx="1"/>
          </p:cNvCxnSpPr>
          <p:nvPr/>
        </p:nvCxnSpPr>
        <p:spPr>
          <a:xfrm>
            <a:off x="2709331" y="3640667"/>
            <a:ext cx="2006600" cy="23529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3" idx="1"/>
          </p:cNvCxnSpPr>
          <p:nvPr/>
        </p:nvCxnSpPr>
        <p:spPr>
          <a:xfrm flipV="1">
            <a:off x="3259665" y="3875958"/>
            <a:ext cx="1456266" cy="6104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15932" y="4295541"/>
            <a:ext cx="244938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Execution command file</a:t>
            </a:r>
          </a:p>
        </p:txBody>
      </p:sp>
      <p:cxnSp>
        <p:nvCxnSpPr>
          <p:cNvPr id="21" name="Straight Arrow Connector 20"/>
          <p:cNvCxnSpPr/>
          <p:nvPr/>
        </p:nvCxnSpPr>
        <p:spPr>
          <a:xfrm>
            <a:off x="1193800" y="4295541"/>
            <a:ext cx="3522132" cy="1385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15931" y="1716209"/>
            <a:ext cx="4207936"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ID content result folder. You can copy this folder any where for display.</a:t>
            </a:r>
            <a:endParaRPr lang="en-US" sz="1800" kern="0" dirty="0">
              <a:ea typeface="Arial Unicode MS" pitchFamily="34" charset="-128"/>
              <a:cs typeface="Arial Unicode MS" pitchFamily="34" charset="-128"/>
            </a:endParaRPr>
          </a:p>
        </p:txBody>
      </p:sp>
      <p:sp>
        <p:nvSpPr>
          <p:cNvPr id="27" name="TextBox 26"/>
          <p:cNvSpPr txBox="1"/>
          <p:nvPr/>
        </p:nvSpPr>
        <p:spPr>
          <a:xfrm>
            <a:off x="4715931" y="1346707"/>
            <a:ext cx="27058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Java support Jar file folder</a:t>
            </a:r>
            <a:endParaRPr lang="en-US" sz="1800" kern="0" dirty="0">
              <a:ea typeface="Arial Unicode MS" pitchFamily="34" charset="-128"/>
              <a:cs typeface="Arial Unicode MS" pitchFamily="34" charset="-128"/>
            </a:endParaRPr>
          </a:p>
        </p:txBody>
      </p:sp>
      <p:cxnSp>
        <p:nvCxnSpPr>
          <p:cNvPr id="24" name="Straight Arrow Connector 23"/>
          <p:cNvCxnSpPr>
            <a:endCxn id="27" idx="1"/>
          </p:cNvCxnSpPr>
          <p:nvPr/>
        </p:nvCxnSpPr>
        <p:spPr>
          <a:xfrm flipV="1">
            <a:off x="939800" y="1485207"/>
            <a:ext cx="3776131" cy="71612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6" idx="1"/>
          </p:cNvCxnSpPr>
          <p:nvPr/>
        </p:nvCxnSpPr>
        <p:spPr>
          <a:xfrm flipV="1">
            <a:off x="1066800" y="1993208"/>
            <a:ext cx="3649131" cy="4875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15931" y="2414957"/>
            <a:ext cx="192360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Empty result folder</a:t>
            </a:r>
            <a:endParaRPr lang="en-US" sz="1800" kern="0" dirty="0">
              <a:ea typeface="Arial Unicode MS" pitchFamily="34" charset="-128"/>
              <a:cs typeface="Arial Unicode MS" pitchFamily="34" charset="-128"/>
            </a:endParaRPr>
          </a:p>
        </p:txBody>
      </p:sp>
      <p:cxnSp>
        <p:nvCxnSpPr>
          <p:cNvPr id="35" name="Straight Arrow Connector 34"/>
          <p:cNvCxnSpPr>
            <a:endCxn id="32" idx="1"/>
          </p:cNvCxnSpPr>
          <p:nvPr/>
        </p:nvCxnSpPr>
        <p:spPr>
          <a:xfrm flipV="1">
            <a:off x="1371600" y="2553457"/>
            <a:ext cx="3344331" cy="20819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714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90" y="1268612"/>
            <a:ext cx="2060577" cy="523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Folder structure for the tool – result folder</a:t>
            </a:r>
          </a:p>
        </p:txBody>
      </p:sp>
      <p:sp>
        <p:nvSpPr>
          <p:cNvPr id="27" name="TextBox 26"/>
          <p:cNvSpPr txBox="1"/>
          <p:nvPr/>
        </p:nvSpPr>
        <p:spPr>
          <a:xfrm>
            <a:off x="3335866" y="1581126"/>
            <a:ext cx="512233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Dynamic Generated ID contents folder (non highlight ones)</a:t>
            </a:r>
            <a:endParaRPr lang="en-US" sz="1800" kern="0" dirty="0">
              <a:ea typeface="Arial Unicode MS" pitchFamily="34" charset="-128"/>
              <a:cs typeface="Arial Unicode MS" pitchFamily="34" charset="-128"/>
            </a:endParaRPr>
          </a:p>
        </p:txBody>
      </p:sp>
      <p:sp>
        <p:nvSpPr>
          <p:cNvPr id="20" name="TextBox 19"/>
          <p:cNvSpPr txBox="1"/>
          <p:nvPr/>
        </p:nvSpPr>
        <p:spPr>
          <a:xfrm>
            <a:off x="3378199" y="2373065"/>
            <a:ext cx="503766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Support static resource folder (</a:t>
            </a:r>
            <a:r>
              <a:rPr lang="en-US" kern="0" dirty="0">
                <a:solidFill>
                  <a:srgbClr val="FF0000"/>
                </a:solidFill>
                <a:ea typeface="Arial Unicode MS" pitchFamily="34" charset="-128"/>
                <a:cs typeface="Arial Unicode MS" pitchFamily="34" charset="-128"/>
              </a:rPr>
              <a:t>highlight ones</a:t>
            </a:r>
            <a:r>
              <a:rPr lang="en-US" kern="0" dirty="0">
                <a:ea typeface="Arial Unicode MS" pitchFamily="34" charset="-128"/>
                <a:cs typeface="Arial Unicode MS" pitchFamily="34" charset="-128"/>
              </a:rPr>
              <a:t>)</a:t>
            </a:r>
            <a:endParaRPr lang="en-US" sz="1800" kern="0" dirty="0">
              <a:ea typeface="Arial Unicode MS" pitchFamily="34" charset="-128"/>
              <a:cs typeface="Arial Unicode MS" pitchFamily="34" charset="-128"/>
            </a:endParaRPr>
          </a:p>
        </p:txBody>
      </p:sp>
      <p:sp>
        <p:nvSpPr>
          <p:cNvPr id="9" name="Right Brace 8"/>
          <p:cNvSpPr/>
          <p:nvPr/>
        </p:nvSpPr>
        <p:spPr>
          <a:xfrm>
            <a:off x="2015054" y="1397000"/>
            <a:ext cx="541866" cy="4258733"/>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a:stCxn id="9" idx="1"/>
            <a:endCxn id="27" idx="1"/>
          </p:cNvCxnSpPr>
          <p:nvPr/>
        </p:nvCxnSpPr>
        <p:spPr>
          <a:xfrm flipV="1">
            <a:off x="2556920" y="1858125"/>
            <a:ext cx="778946" cy="166824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1"/>
            <a:endCxn id="20" idx="1"/>
          </p:cNvCxnSpPr>
          <p:nvPr/>
        </p:nvCxnSpPr>
        <p:spPr>
          <a:xfrm flipV="1">
            <a:off x="2556920" y="2511565"/>
            <a:ext cx="821279" cy="10148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78199" y="2880466"/>
            <a:ext cx="512233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Dynamic Generated plain HTML tree file</a:t>
            </a:r>
            <a:endParaRPr lang="en-US" sz="1800" kern="0" dirty="0">
              <a:ea typeface="Arial Unicode MS" pitchFamily="34" charset="-128"/>
              <a:cs typeface="Arial Unicode MS" pitchFamily="34" charset="-128"/>
            </a:endParaRPr>
          </a:p>
        </p:txBody>
      </p:sp>
      <p:cxnSp>
        <p:nvCxnSpPr>
          <p:cNvPr id="29" name="Straight Arrow Connector 28"/>
          <p:cNvCxnSpPr>
            <a:endCxn id="34" idx="1"/>
          </p:cNvCxnSpPr>
          <p:nvPr/>
        </p:nvCxnSpPr>
        <p:spPr>
          <a:xfrm flipV="1">
            <a:off x="1168400" y="3018966"/>
            <a:ext cx="2209799" cy="28240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78199" y="3389732"/>
            <a:ext cx="512233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Plain HTML version main page</a:t>
            </a:r>
            <a:endParaRPr lang="en-US" sz="1800" kern="0" dirty="0">
              <a:ea typeface="Arial Unicode MS" pitchFamily="34" charset="-128"/>
              <a:cs typeface="Arial Unicode MS" pitchFamily="34" charset="-128"/>
            </a:endParaRPr>
          </a:p>
        </p:txBody>
      </p:sp>
      <p:cxnSp>
        <p:nvCxnSpPr>
          <p:cNvPr id="33" name="Straight Arrow Connector 32"/>
          <p:cNvCxnSpPr>
            <a:endCxn id="38" idx="1"/>
          </p:cNvCxnSpPr>
          <p:nvPr/>
        </p:nvCxnSpPr>
        <p:spPr>
          <a:xfrm flipV="1">
            <a:off x="1236133" y="3528232"/>
            <a:ext cx="2142066" cy="260163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35865" y="3956483"/>
            <a:ext cx="512233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SAPUI5 version main page. Must be opened with supported browser, like </a:t>
            </a:r>
            <a:r>
              <a:rPr lang="en-US" kern="0" dirty="0" err="1">
                <a:ea typeface="Arial Unicode MS" pitchFamily="34" charset="-128"/>
                <a:cs typeface="Arial Unicode MS" pitchFamily="34" charset="-128"/>
              </a:rPr>
              <a:t>firefox</a:t>
            </a:r>
            <a:r>
              <a:rPr lang="en-US" kern="0" dirty="0">
                <a:ea typeface="Arial Unicode MS" pitchFamily="34" charset="-128"/>
                <a:cs typeface="Arial Unicode MS" pitchFamily="34" charset="-128"/>
              </a:rPr>
              <a:t>.</a:t>
            </a:r>
            <a:endParaRPr lang="en-US" sz="1800" kern="0" dirty="0">
              <a:ea typeface="Arial Unicode MS" pitchFamily="34" charset="-128"/>
              <a:cs typeface="Arial Unicode MS" pitchFamily="34" charset="-128"/>
            </a:endParaRPr>
          </a:p>
        </p:txBody>
      </p:sp>
      <p:cxnSp>
        <p:nvCxnSpPr>
          <p:cNvPr id="37" name="Straight Arrow Connector 36"/>
          <p:cNvCxnSpPr>
            <a:endCxn id="41" idx="1"/>
          </p:cNvCxnSpPr>
          <p:nvPr/>
        </p:nvCxnSpPr>
        <p:spPr>
          <a:xfrm flipV="1">
            <a:off x="1693332" y="4233482"/>
            <a:ext cx="1642533" cy="209111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865" y="5032485"/>
            <a:ext cx="5122336" cy="1246495"/>
          </a:xfrm>
          <a:prstGeom prst="rect">
            <a:avLst/>
          </a:prstGeom>
          <a:noFill/>
          <a:ln>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All file or folders </a:t>
            </a:r>
            <a:r>
              <a:rPr lang="en-US" kern="0" dirty="0">
                <a:solidFill>
                  <a:srgbClr val="FF0000"/>
                </a:solidFill>
                <a:ea typeface="Arial Unicode MS" pitchFamily="34" charset="-128"/>
                <a:cs typeface="Arial Unicode MS" pitchFamily="34" charset="-128"/>
              </a:rPr>
              <a:t>highlighted</a:t>
            </a:r>
            <a:r>
              <a:rPr lang="en-US" kern="0" dirty="0">
                <a:ea typeface="Arial Unicode MS" pitchFamily="34" charset="-128"/>
                <a:cs typeface="Arial Unicode MS" pitchFamily="34" charset="-128"/>
              </a:rPr>
              <a:t> shouldn’t be deleted. Others should be deleted before each run.</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There is a copy for highlighted contents in </a:t>
            </a:r>
            <a:r>
              <a:rPr lang="en-US" sz="1800" kern="0" dirty="0" err="1">
                <a:ea typeface="Arial Unicode MS" pitchFamily="34" charset="-128"/>
                <a:cs typeface="Arial Unicode MS" pitchFamily="34" charset="-128"/>
              </a:rPr>
              <a:t>result_bak</a:t>
            </a:r>
            <a:r>
              <a:rPr lang="en-US" sz="1800" kern="0" dirty="0">
                <a:ea typeface="Arial Unicode MS" pitchFamily="34" charset="-128"/>
                <a:cs typeface="Arial Unicode MS" pitchFamily="34" charset="-128"/>
              </a:rPr>
              <a:t> folder</a:t>
            </a:r>
          </a:p>
        </p:txBody>
      </p:sp>
    </p:spTree>
    <p:extLst>
      <p:ext uri="{BB962C8B-B14F-4D97-AF65-F5344CB8AC3E}">
        <p14:creationId xmlns:p14="http://schemas.microsoft.com/office/powerpoint/2010/main" val="14999994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Plain HTML version of result – main page</a:t>
            </a:r>
          </a:p>
        </p:txBody>
      </p:sp>
      <p:pic>
        <p:nvPicPr>
          <p:cNvPr id="3074"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1" y="1294308"/>
            <a:ext cx="5064125" cy="51255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01734" y="1314734"/>
            <a:ext cx="3505200" cy="263149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Left side is objects navigation tree.</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You can open each tree node.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First element (</a:t>
            </a:r>
            <a:r>
              <a:rPr lang="en-US" sz="1800" kern="0" dirty="0">
                <a:solidFill>
                  <a:srgbClr val="00B0F0"/>
                </a:solidFill>
                <a:ea typeface="Arial Unicode MS" pitchFamily="34" charset="-128"/>
                <a:cs typeface="Arial Unicode MS" pitchFamily="34" charset="-128"/>
              </a:rPr>
              <a:t>List</a:t>
            </a:r>
            <a:r>
              <a:rPr lang="en-US" sz="1800" kern="0" dirty="0">
                <a:ea typeface="Arial Unicode MS" pitchFamily="34" charset="-128"/>
                <a:cs typeface="Arial Unicode MS" pitchFamily="34" charset="-128"/>
              </a:rPr>
              <a:t>) of the tree node shows a object list.</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You can navigate to object detail either by click the link in navigation tree, or in the content list.</a:t>
            </a:r>
          </a:p>
        </p:txBody>
      </p:sp>
    </p:spTree>
    <p:extLst>
      <p:ext uri="{BB962C8B-B14F-4D97-AF65-F5344CB8AC3E}">
        <p14:creationId xmlns:p14="http://schemas.microsoft.com/office/powerpoint/2010/main" val="2262855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Plain HTML version of result – links</a:t>
            </a:r>
          </a:p>
        </p:txBody>
      </p:sp>
      <p:pic>
        <p:nvPicPr>
          <p:cNvPr id="4098"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65" y="1272117"/>
            <a:ext cx="8801099" cy="36277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8965" y="5161633"/>
            <a:ext cx="8801099" cy="124649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links for </a:t>
            </a:r>
            <a:r>
              <a:rPr lang="en-US" sz="1800" kern="0" dirty="0">
                <a:solidFill>
                  <a:srgbClr val="00B0F0"/>
                </a:solidFill>
                <a:ea typeface="Arial Unicode MS" pitchFamily="34" charset="-128"/>
                <a:cs typeface="Arial Unicode MS" pitchFamily="34" charset="-128"/>
              </a:rPr>
              <a:t>party</a:t>
            </a:r>
            <a:r>
              <a:rPr lang="en-US" sz="1800" kern="0" dirty="0">
                <a:ea typeface="Arial Unicode MS" pitchFamily="34" charset="-128"/>
                <a:cs typeface="Arial Unicode MS" pitchFamily="34" charset="-128"/>
              </a:rPr>
              <a:t>, </a:t>
            </a:r>
            <a:r>
              <a:rPr lang="en-US" sz="1800" kern="0" dirty="0">
                <a:solidFill>
                  <a:srgbClr val="00B0F0"/>
                </a:solidFill>
                <a:ea typeface="Arial Unicode MS" pitchFamily="34" charset="-128"/>
                <a:cs typeface="Arial Unicode MS" pitchFamily="34" charset="-128"/>
              </a:rPr>
              <a:t>component</a:t>
            </a:r>
            <a:r>
              <a:rPr lang="en-US" sz="1800" kern="0" dirty="0">
                <a:ea typeface="Arial Unicode MS" pitchFamily="34" charset="-128"/>
                <a:cs typeface="Arial Unicode MS" pitchFamily="34" charset="-128"/>
              </a:rPr>
              <a:t>, </a:t>
            </a:r>
            <a:r>
              <a:rPr lang="en-US" sz="1800" kern="0" dirty="0">
                <a:solidFill>
                  <a:srgbClr val="00B0F0"/>
                </a:solidFill>
                <a:ea typeface="Arial Unicode MS" pitchFamily="34" charset="-128"/>
                <a:cs typeface="Arial Unicode MS" pitchFamily="34" charset="-128"/>
              </a:rPr>
              <a:t>channel</a:t>
            </a:r>
            <a:r>
              <a:rPr lang="en-US" sz="1800" kern="0" dirty="0">
                <a:ea typeface="Arial Unicode MS" pitchFamily="34" charset="-128"/>
                <a:cs typeface="Arial Unicode MS" pitchFamily="34" charset="-128"/>
              </a:rPr>
              <a:t> will navigate you to these objects.</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The links for </a:t>
            </a:r>
            <a:r>
              <a:rPr lang="en-US" kern="0" dirty="0">
                <a:solidFill>
                  <a:srgbClr val="00B0F0"/>
                </a:solidFill>
                <a:ea typeface="Arial Unicode MS" pitchFamily="34" charset="-128"/>
                <a:cs typeface="Arial Unicode MS" pitchFamily="34" charset="-128"/>
              </a:rPr>
              <a:t>interface</a:t>
            </a:r>
            <a:r>
              <a:rPr lang="en-US" kern="0" dirty="0">
                <a:ea typeface="Arial Unicode MS" pitchFamily="34" charset="-128"/>
                <a:cs typeface="Arial Unicode MS" pitchFamily="34" charset="-128"/>
              </a:rPr>
              <a:t> will navigate you to receiver determination, interface determination, sender agreement, receiver agreement, direct connection, integrated configuration.</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47367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Plain HTML version of result – party, communication components</a:t>
            </a:r>
          </a:p>
        </p:txBody>
      </p:sp>
      <p:sp>
        <p:nvSpPr>
          <p:cNvPr id="3" name="TextBox 2"/>
          <p:cNvSpPr txBox="1"/>
          <p:nvPr/>
        </p:nvSpPr>
        <p:spPr>
          <a:xfrm>
            <a:off x="116415" y="5663562"/>
            <a:ext cx="880109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You can get contents in each tab. You can compare with ID GUI if you can’t get the meaning from attribute’s name.</a:t>
            </a:r>
          </a:p>
        </p:txBody>
      </p:sp>
      <p:pic>
        <p:nvPicPr>
          <p:cNvPr id="5122"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14" y="1307573"/>
            <a:ext cx="8636000" cy="320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2098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Plain HTML version of result – communication channel</a:t>
            </a:r>
          </a:p>
        </p:txBody>
      </p:sp>
      <p:sp>
        <p:nvSpPr>
          <p:cNvPr id="3" name="TextBox 2"/>
          <p:cNvSpPr txBox="1"/>
          <p:nvPr/>
        </p:nvSpPr>
        <p:spPr>
          <a:xfrm>
            <a:off x="116415" y="5838961"/>
            <a:ext cx="880109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main difference from the real ID GUI is that all attributes are displayed as a list of parameters. You should match them with GUI element.</a:t>
            </a:r>
          </a:p>
        </p:txBody>
      </p:sp>
      <p:pic>
        <p:nvPicPr>
          <p:cNvPr id="6146"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281972"/>
            <a:ext cx="5168900" cy="433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7578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lnSpc>
                <a:spcPct val="90000"/>
              </a:lnSpc>
            </a:pPr>
            <a:r>
              <a:rPr lang="en-US" sz="1800" dirty="0">
                <a:solidFill>
                  <a:schemeClr val="hlink"/>
                </a:solidFill>
              </a:rPr>
              <a:t>Plain HTML version of result – receiver determination, interface determination</a:t>
            </a:r>
          </a:p>
        </p:txBody>
      </p:sp>
      <p:sp>
        <p:nvSpPr>
          <p:cNvPr id="3" name="TextBox 2"/>
          <p:cNvSpPr txBox="1"/>
          <p:nvPr/>
        </p:nvSpPr>
        <p:spPr>
          <a:xfrm>
            <a:off x="116415" y="5745828"/>
            <a:ext cx="8801099"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Local Rule displays the condition and receiver. </a:t>
            </a:r>
            <a:r>
              <a:rPr lang="en-US" kern="0" dirty="0">
                <a:ea typeface="Arial Unicode MS" pitchFamily="34" charset="-128"/>
                <a:cs typeface="Arial Unicode MS" pitchFamily="34" charset="-128"/>
              </a:rPr>
              <a:t>Click </a:t>
            </a:r>
            <a:r>
              <a:rPr lang="en-US" kern="0" dirty="0">
                <a:solidFill>
                  <a:srgbClr val="00B0F0"/>
                </a:solidFill>
                <a:ea typeface="Arial Unicode MS" pitchFamily="34" charset="-128"/>
                <a:cs typeface="Arial Unicode MS" pitchFamily="34" charset="-128"/>
              </a:rPr>
              <a:t>condition</a:t>
            </a:r>
            <a:r>
              <a:rPr lang="en-US" kern="0" dirty="0">
                <a:ea typeface="Arial Unicode MS" pitchFamily="34" charset="-128"/>
                <a:cs typeface="Arial Unicode MS" pitchFamily="34" charset="-128"/>
              </a:rPr>
              <a:t> link will show operator / operand list together with AND / OR relationship. Click </a:t>
            </a:r>
            <a:r>
              <a:rPr lang="en-US" kern="0" dirty="0">
                <a:solidFill>
                  <a:srgbClr val="00B0F0"/>
                </a:solidFill>
                <a:ea typeface="Arial Unicode MS" pitchFamily="34" charset="-128"/>
                <a:cs typeface="Arial Unicode MS" pitchFamily="34" charset="-128"/>
              </a:rPr>
              <a:t>Operand</a:t>
            </a:r>
            <a:r>
              <a:rPr lang="en-US" kern="0" dirty="0">
                <a:ea typeface="Arial Unicode MS" pitchFamily="34" charset="-128"/>
                <a:cs typeface="Arial Unicode MS" pitchFamily="34" charset="-128"/>
              </a:rPr>
              <a:t> link will show operand detail. Click </a:t>
            </a:r>
            <a:r>
              <a:rPr lang="en-US" kern="0" dirty="0">
                <a:solidFill>
                  <a:srgbClr val="00B0F0"/>
                </a:solidFill>
                <a:ea typeface="Arial Unicode MS" pitchFamily="34" charset="-128"/>
                <a:cs typeface="Arial Unicode MS" pitchFamily="34" charset="-128"/>
              </a:rPr>
              <a:t>operation mapping</a:t>
            </a:r>
            <a:r>
              <a:rPr lang="en-US" kern="0" dirty="0">
                <a:ea typeface="Arial Unicode MS" pitchFamily="34" charset="-128"/>
                <a:cs typeface="Arial Unicode MS" pitchFamily="34" charset="-128"/>
              </a:rPr>
              <a:t> will show mapping program detail.</a:t>
            </a:r>
            <a:endParaRPr lang="en-US" sz="1800" kern="0" dirty="0">
              <a:ea typeface="Arial Unicode MS" pitchFamily="34" charset="-128"/>
              <a:cs typeface="Arial Unicode MS" pitchFamily="34" charset="-128"/>
            </a:endParaRPr>
          </a:p>
        </p:txBody>
      </p:sp>
      <p:pic>
        <p:nvPicPr>
          <p:cNvPr id="7170" name="Picture 2" descr="C:\Users\I030748\Desktop\aaa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5" y="1305983"/>
            <a:ext cx="5915027" cy="4304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14533" y="1314734"/>
            <a:ext cx="2702981" cy="33239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a:solidFill>
                  <a:srgbClr val="00B0F0"/>
                </a:solidFill>
                <a:ea typeface="Arial Unicode MS" pitchFamily="34" charset="-128"/>
                <a:cs typeface="Arial Unicode MS" pitchFamily="34" charset="-128"/>
              </a:rPr>
              <a:t>External</a:t>
            </a:r>
            <a:r>
              <a:rPr lang="en-US" kern="0" dirty="0">
                <a:ea typeface="Arial Unicode MS" pitchFamily="34" charset="-128"/>
                <a:cs typeface="Arial Unicode MS" pitchFamily="34" charset="-128"/>
              </a:rPr>
              <a:t> Rule lists the referenced rule name.</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kern="0" dirty="0">
                <a:solidFill>
                  <a:srgbClr val="00B0F0"/>
                </a:solidFill>
                <a:ea typeface="Arial Unicode MS" pitchFamily="34" charset="-128"/>
                <a:cs typeface="Arial Unicode MS" pitchFamily="34" charset="-128"/>
              </a:rPr>
              <a:t>Extend</a:t>
            </a:r>
            <a:r>
              <a:rPr lang="en-US" kern="0" dirty="0">
                <a:ea typeface="Arial Unicode MS" pitchFamily="34" charset="-128"/>
                <a:cs typeface="Arial Unicode MS" pitchFamily="34" charset="-128"/>
              </a:rPr>
              <a:t> shows dynamic receiver determination mapping program detail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kern="0" dirty="0">
                <a:solidFill>
                  <a:srgbClr val="00B0F0"/>
                </a:solidFill>
                <a:ea typeface="Arial Unicode MS" pitchFamily="34" charset="-128"/>
                <a:cs typeface="Arial Unicode MS" pitchFamily="34" charset="-128"/>
              </a:rPr>
              <a:t>No receiver </a:t>
            </a:r>
            <a:r>
              <a:rPr lang="en-US" kern="0" dirty="0">
                <a:ea typeface="Arial Unicode MS" pitchFamily="34" charset="-128"/>
                <a:cs typeface="Arial Unicode MS" pitchFamily="34" charset="-128"/>
              </a:rPr>
              <a:t>shows “no receiver found” configuration.</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458352623"/>
      </p:ext>
    </p:extLst>
  </p:cSld>
  <p:clrMapOvr>
    <a:masterClrMapping/>
  </p:clrMapOvr>
  <p:transition>
    <p:fade/>
  </p:transition>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Template>
  <TotalTime>3303</TotalTime>
  <Words>1214</Words>
  <Application>Microsoft Office PowerPoint</Application>
  <PresentationFormat>On-screen Show (4:3)</PresentationFormat>
  <Paragraphs>137</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MS PGothic</vt:lpstr>
      <vt:lpstr>Arial</vt:lpstr>
      <vt:lpstr>Courier New</vt:lpstr>
      <vt:lpstr>Symbol</vt:lpstr>
      <vt:lpstr>wingdings</vt:lpstr>
      <vt:lpstr>wingdings</vt:lpstr>
      <vt:lpstr>SAP_2011_v1.2</vt:lpstr>
      <vt:lpstr>IDExport tool source introduction </vt:lpstr>
      <vt:lpstr>Overview</vt:lpstr>
      <vt:lpstr>Folder structure for the tool – parent folder</vt:lpstr>
      <vt:lpstr>Folder structure for the tool – result folder</vt:lpstr>
      <vt:lpstr>Plain HTML version of result – main page</vt:lpstr>
      <vt:lpstr>Plain HTML version of result – links</vt:lpstr>
      <vt:lpstr>Plain HTML version of result – party, communication components</vt:lpstr>
      <vt:lpstr>Plain HTML version of result – communication channel</vt:lpstr>
      <vt:lpstr>Plain HTML version of result – receiver determination, interface determination</vt:lpstr>
      <vt:lpstr>Plain HTML version of result – sender / receiver agreement, direct connection</vt:lpstr>
      <vt:lpstr>Plain HTML version of result – integrated configuration</vt:lpstr>
      <vt:lpstr>SAPUI5 version of result – main page</vt:lpstr>
      <vt:lpstr>SAPUI5 version of result – party, communication components</vt:lpstr>
      <vt:lpstr>SAPUI5 version of result – communication channel</vt:lpstr>
      <vt:lpstr>SAPUI5 version of result – receiver determination, interface determination</vt:lpstr>
      <vt:lpstr>SAPUI5 version of result – sender / receiver agreement, direct connection</vt:lpstr>
      <vt:lpstr>SAPUI5 version of result – integrated configuration</vt:lpstr>
      <vt:lpstr>SAPUI5 version of result – JSON source file</vt:lpstr>
      <vt:lpstr>How to use it – configuration file</vt:lpstr>
      <vt:lpstr>How to use it – configuration file</vt:lpstr>
      <vt:lpstr>How to use it – configuration file template</vt:lpstr>
      <vt:lpstr>How to use it – configuration file template</vt:lpstr>
      <vt:lpstr>How to use it – configuration file</vt:lpstr>
      <vt:lpstr>How to use it – prepare the folder</vt:lpstr>
      <vt:lpstr>How to use it – execute run.bat</vt:lpstr>
      <vt:lpstr>How to use it – time out exception</vt:lpstr>
      <vt:lpstr>How to use it – web service exception</vt:lpstr>
      <vt:lpstr>How to use it – other exception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D055431</dc:creator>
  <cp:lastModifiedBy>Li, Timothy</cp:lastModifiedBy>
  <cp:revision>422</cp:revision>
  <dcterms:created xsi:type="dcterms:W3CDTF">2011-05-13T09:43:20Z</dcterms:created>
  <dcterms:modified xsi:type="dcterms:W3CDTF">2017-04-18T09:32:22Z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-2125500973</vt:i4>
  </property>
  <property fmtid="{D5CDD505-2E9C-101B-9397-08002B2CF9AE}" pid="3" name="_NewReviewCycle">
    <vt:lpwstr/>
  </property>
  <property fmtid="{D5CDD505-2E9C-101B-9397-08002B2CF9AE}" pid="4" name="_EmailSubject">
    <vt:lpwstr>BCS summary on 20120523   RE: SAP MaxAttention VTO Service - Issue Status as of 20120522</vt:lpwstr>
  </property>
  <property fmtid="{D5CDD505-2E9C-101B-9397-08002B2CF9AE}" pid="5" name="_AuthorEmail">
    <vt:lpwstr>radim.benek@sap.com</vt:lpwstr>
  </property>
  <property fmtid="{D5CDD505-2E9C-101B-9397-08002B2CF9AE}" pid="6" name="_AuthorEmailDisplayName">
    <vt:lpwstr>Benek, Radim</vt:lpwstr>
  </property>
  <property fmtid="{D5CDD505-2E9C-101B-9397-08002B2CF9AE}" pid="7" name="_PreviousAdHocReviewCycleID">
    <vt:i4>1594551773</vt:i4>
  </property>
</Properties>
</file>