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7"/>
  </p:notesMasterIdLst>
  <p:sldIdLst>
    <p:sldId id="322" r:id="rId2"/>
    <p:sldId id="257" r:id="rId3"/>
    <p:sldId id="324" r:id="rId4"/>
    <p:sldId id="309" r:id="rId5"/>
    <p:sldId id="310" r:id="rId6"/>
    <p:sldId id="311" r:id="rId7"/>
    <p:sldId id="280" r:id="rId8"/>
    <p:sldId id="282" r:id="rId9"/>
    <p:sldId id="283" r:id="rId10"/>
    <p:sldId id="304" r:id="rId11"/>
    <p:sldId id="305" r:id="rId12"/>
    <p:sldId id="306" r:id="rId13"/>
    <p:sldId id="307" r:id="rId14"/>
    <p:sldId id="308" r:id="rId15"/>
    <p:sldId id="32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375" autoAdjust="0"/>
  </p:normalViewPr>
  <p:slideViewPr>
    <p:cSldViewPr>
      <p:cViewPr varScale="1">
        <p:scale>
          <a:sx n="64" d="100"/>
          <a:sy n="64" d="100"/>
        </p:scale>
        <p:origin x="19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ECB45-D9DF-453B-8C24-A73BFF6DE998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C4B6D-5CD7-4174-AD4A-9274EC9B97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C4B6D-5CD7-4174-AD4A-9274EC9B976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36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3392a62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463392a623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463392a623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3392a623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463392a623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g463392a623_1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3392a62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463392a623_1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1" name="Google Shape;181;g463392a623_1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3392a623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463392a623_1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8" name="Google Shape;188;g463392a623_1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3392a623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463392a623_1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5" name="Google Shape;195;g463392a623_1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C4B6D-5CD7-4174-AD4A-9274EC9B976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7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C4B6D-5CD7-4174-AD4A-9274EC9B97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08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C4B6D-5CD7-4174-AD4A-9274EC9B976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4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C4B6D-5CD7-4174-AD4A-9274EC9B97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9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C4B6D-5CD7-4174-AD4A-9274EC9B97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5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C4B6D-5CD7-4174-AD4A-9274EC9B976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8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C4B6D-5CD7-4174-AD4A-9274EC9B976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0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C4B6D-5CD7-4174-AD4A-9274EC9B976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3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C4B6D-5CD7-4174-AD4A-9274EC9B97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0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3EC4-92A2-42B0-9BDF-247AEEDD8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CD571-D296-450D-958B-341EE818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3884A-40D0-4D78-AAB4-75E1FE73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F6FB-1D75-4B29-AAA1-B7A4B19A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527B-9CB9-48F2-B877-2C4BA077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0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A615-745B-4FB7-8352-DAA9A235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72F5C-934C-4703-99B7-F214A805D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5755-653F-40EB-B51B-B44B91BD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60ED-5D33-4902-A9B9-808F7B1A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2FE6-0091-4230-96F6-B548EFB2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4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3089D-1555-4C5F-A8DD-4CDC65672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DF42D-ED86-4AD0-95E5-6F389890F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2C5D-AF71-4602-8916-8BB9553B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4F89-9F4F-4FB9-9A84-77EB7A9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FEFB-9F91-4B9B-9DDC-C010CCD1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F331-9277-44C3-ABDB-61B5E97D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959A-ED82-4E69-B8DE-EC0602A0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53A4-9B2C-412D-87CB-502647DD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CF761-3F7D-4CC7-BC55-F824245A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23817-2E28-4B17-9C04-312D08BC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67E05F-E1F1-46A2-B078-E3B2D40B5B6B}"/>
              </a:ext>
            </a:extLst>
          </p:cNvPr>
          <p:cNvSpPr txBox="1">
            <a:spLocks/>
          </p:cNvSpPr>
          <p:nvPr userDrawn="1"/>
        </p:nvSpPr>
        <p:spPr>
          <a:xfrm>
            <a:off x="7786688" y="6500813"/>
            <a:ext cx="900112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‹#›</a:t>
            </a:fld>
            <a:endParaRPr 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A23721-98C8-4954-B53A-7EE9A6DCDB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6372502"/>
            <a:ext cx="1008111" cy="44226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06257-C0E1-4BEF-97EC-68430FA4E318}"/>
              </a:ext>
            </a:extLst>
          </p:cNvPr>
          <p:cNvCxnSpPr/>
          <p:nvPr userDrawn="1"/>
        </p:nvCxnSpPr>
        <p:spPr>
          <a:xfrm>
            <a:off x="0" y="6309320"/>
            <a:ext cx="77866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A2989B-65AC-4474-8320-2D582EDB295C}"/>
              </a:ext>
            </a:extLst>
          </p:cNvPr>
          <p:cNvCxnSpPr/>
          <p:nvPr userDrawn="1"/>
        </p:nvCxnSpPr>
        <p:spPr>
          <a:xfrm>
            <a:off x="7786688" y="6309320"/>
            <a:ext cx="135731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C5DBE3-E5E6-4237-B87D-67A135147DC5}"/>
              </a:ext>
            </a:extLst>
          </p:cNvPr>
          <p:cNvCxnSpPr/>
          <p:nvPr userDrawn="1"/>
        </p:nvCxnSpPr>
        <p:spPr>
          <a:xfrm flipH="1" flipV="1">
            <a:off x="611560" y="836712"/>
            <a:ext cx="9433049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EB9B5E-3A92-4059-86B2-C35E9FD7EB39}"/>
              </a:ext>
            </a:extLst>
          </p:cNvPr>
          <p:cNvCxnSpPr/>
          <p:nvPr userDrawn="1"/>
        </p:nvCxnSpPr>
        <p:spPr>
          <a:xfrm flipH="1">
            <a:off x="-13791" y="836712"/>
            <a:ext cx="625351" cy="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6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A62F-1AFF-4F56-ACEF-FAF057D1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6674B-AC08-492C-85D1-EB13A5807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4EB2C-23A4-4CBD-9C1B-E18A61B0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A7330-66E9-4538-B6A1-3534514D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2C52-DD18-40FF-A583-2E684A07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6CC7C6-37D4-4EE1-97DA-E0E238E75FC7}"/>
              </a:ext>
            </a:extLst>
          </p:cNvPr>
          <p:cNvSpPr txBox="1">
            <a:spLocks/>
          </p:cNvSpPr>
          <p:nvPr userDrawn="1"/>
        </p:nvSpPr>
        <p:spPr>
          <a:xfrm>
            <a:off x="7786688" y="6500813"/>
            <a:ext cx="900112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‹#›</a:t>
            </a:fld>
            <a:endParaRPr 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D35D0D-ED3E-410D-80E8-615CF7E8EE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6372502"/>
            <a:ext cx="1008111" cy="44226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268A12-BB01-40B0-B00B-77959FEED7EE}"/>
              </a:ext>
            </a:extLst>
          </p:cNvPr>
          <p:cNvCxnSpPr/>
          <p:nvPr userDrawn="1"/>
        </p:nvCxnSpPr>
        <p:spPr>
          <a:xfrm>
            <a:off x="0" y="6309320"/>
            <a:ext cx="77866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445107-F728-49B8-B64B-1EC4A7DAD149}"/>
              </a:ext>
            </a:extLst>
          </p:cNvPr>
          <p:cNvCxnSpPr/>
          <p:nvPr userDrawn="1"/>
        </p:nvCxnSpPr>
        <p:spPr>
          <a:xfrm>
            <a:off x="7786688" y="6309320"/>
            <a:ext cx="135731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3FD7FE-D9A2-49EB-972E-3D0C3B9C47D1}"/>
              </a:ext>
            </a:extLst>
          </p:cNvPr>
          <p:cNvCxnSpPr/>
          <p:nvPr userDrawn="1"/>
        </p:nvCxnSpPr>
        <p:spPr>
          <a:xfrm>
            <a:off x="745752" y="4437112"/>
            <a:ext cx="77866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91304F-D409-4ADA-846C-D2C0EDFF7524}"/>
              </a:ext>
            </a:extLst>
          </p:cNvPr>
          <p:cNvCxnSpPr/>
          <p:nvPr userDrawn="1"/>
        </p:nvCxnSpPr>
        <p:spPr>
          <a:xfrm>
            <a:off x="745752" y="3789040"/>
            <a:ext cx="396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40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8A9A-C5CA-4D20-9662-C662699C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D26B-26E4-4881-8B3F-2424B27EC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16596-737C-47E9-9F0E-03A3BB8F5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FC695-F4D1-44E0-BD83-1831B826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3647F-7425-4471-B56B-CF9B78F5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6637D-4F49-4EA8-98DA-BDD60412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91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C392-0C46-4142-AD0C-332414D6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17B4D-E09C-4C3D-AAA5-D024108BF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A0806-ABEE-4FCE-857B-D1C6192DE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CF582-0F98-4BC1-BE76-15E5C165D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5D55F-6263-4658-AA5D-D8412BB85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0F4B8-FAF9-4E7B-852A-D7CDB966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3290D-507C-4CDE-ACAD-50FAAFB9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EBC46-41A5-4C0A-8EEA-1381DDB6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36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CE1A-6BB3-4A7E-85B9-CA051CBF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6D6C6-5017-4267-983F-E79B9D69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D35B8-4B63-4802-866E-C61626C2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89BC7-C40D-4A66-AC1E-C636A44D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5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6E21C-17F4-4490-90DA-0705E0DB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B8A05-1588-449A-A838-9D7165A3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B25D5-527F-411A-B237-49CA6C5C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896C-12EB-447B-833C-ACFCE159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7B6B-0133-463B-89AF-EC1858D04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970C2-5A06-46C4-B164-6B4848EF3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016F3-F53B-47C2-9E94-46A78765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EDB80-233E-4FC9-81DD-67152508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9B4CB-6FD2-42A9-9038-107E123C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65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6D2D-4D4F-45DA-812F-12D9C666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4B4A7-F936-4DF1-A6DF-496E1A326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D98FA-E669-4F33-8983-E4CDB6A39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5A14-9133-4487-9FE2-452942CC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9625-0E54-4C11-A4C5-1C550D9BA4B6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7A88B-5F9A-4E52-B6C3-80CCE286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1FCF1-9439-4E3A-92AD-7E6C4E39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ADE7-9BB1-4CB2-BBE1-E7452304D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9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613F0-BF7C-4BC2-8E98-7ED7C17C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938-6354-4151-B5CF-B04EAFFDD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243E5-AF0A-4DB6-A753-6FAD7CCA0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A9625-0E54-4C11-A4C5-1C550D9BA4B6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E3AC-91E6-4A86-AC19-61E0B2B6D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7231-C1A1-4543-A41A-9F6BB9440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ADE7-9BB1-4CB2-BBE1-E7452304D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561BCA-3483-49ED-9EE2-2110C2C1EDC0}"/>
              </a:ext>
            </a:extLst>
          </p:cNvPr>
          <p:cNvSpPr/>
          <p:nvPr/>
        </p:nvSpPr>
        <p:spPr>
          <a:xfrm>
            <a:off x="6732240" y="4149080"/>
            <a:ext cx="1134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Studen</a:t>
            </a:r>
            <a:r>
              <a:rPr lang="ro-RO" sz="2000" dirty="0">
                <a:solidFill>
                  <a:srgbClr val="0070C0"/>
                </a:solidFill>
              </a:rPr>
              <a:t>ți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0C03F-D79C-4602-88F9-6D48692BD8D5}"/>
              </a:ext>
            </a:extLst>
          </p:cNvPr>
          <p:cNvSpPr txBox="1"/>
          <p:nvPr/>
        </p:nvSpPr>
        <p:spPr>
          <a:xfrm>
            <a:off x="5768354" y="4533180"/>
            <a:ext cx="3062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Ioan-Alexandru Chiriță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Ioan Coman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1C88B-A61D-4607-B505-20E45B12BE01}"/>
              </a:ext>
            </a:extLst>
          </p:cNvPr>
          <p:cNvSpPr/>
          <p:nvPr/>
        </p:nvSpPr>
        <p:spPr>
          <a:xfrm>
            <a:off x="1547664" y="4149080"/>
            <a:ext cx="1126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Profesor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D0100-BED5-402C-A349-6FD162B659A1}"/>
              </a:ext>
            </a:extLst>
          </p:cNvPr>
          <p:cNvSpPr txBox="1"/>
          <p:nvPr/>
        </p:nvSpPr>
        <p:spPr>
          <a:xfrm>
            <a:off x="965068" y="4551432"/>
            <a:ext cx="22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George Iordache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1DD166-CFC4-4505-812B-5365F898F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19059"/>
            <a:ext cx="6732240" cy="294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1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83;p24">
            <a:extLst>
              <a:ext uri="{FF2B5EF4-FFF2-40B4-BE49-F238E27FC236}">
                <a16:creationId xmlns:a16="http://schemas.microsoft.com/office/drawing/2014/main" id="{A5C25EAD-37F9-4C46-9DE9-5737917534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2151" y="535335"/>
            <a:ext cx="914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rgbClr val="0070C0"/>
              </a:buClr>
              <a:buSzPts val="3600"/>
            </a:pPr>
            <a:r>
              <a:rPr lang="ro-RO" sz="3600" dirty="0">
                <a:solidFill>
                  <a:srgbClr val="0070C0"/>
                </a:solidFill>
              </a:rPr>
              <a:t>Amazon S3 vs. Microsoft Azure vs. </a:t>
            </a:r>
            <a:br>
              <a:rPr lang="ro-RO" sz="3600" dirty="0">
                <a:solidFill>
                  <a:srgbClr val="0070C0"/>
                </a:solidFill>
              </a:rPr>
            </a:br>
            <a:r>
              <a:rPr lang="ro-RO" sz="3600" dirty="0">
                <a:solidFill>
                  <a:srgbClr val="0070C0"/>
                </a:solidFill>
              </a:rPr>
              <a:t>Google Cloud – Comparație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A0FB1-7B5A-4139-9468-3B528311F2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34151" y="2132784"/>
            <a:ext cx="4152116" cy="2160240"/>
          </a:xfrm>
          <a:prstGeom prst="rect">
            <a:avLst/>
          </a:prstGeom>
        </p:spPr>
      </p:pic>
      <p:sp>
        <p:nvSpPr>
          <p:cNvPr id="13" name="Google Shape;177;p23">
            <a:extLst>
              <a:ext uri="{FF2B5EF4-FFF2-40B4-BE49-F238E27FC236}">
                <a16:creationId xmlns:a16="http://schemas.microsoft.com/office/drawing/2014/main" id="{5C0DA93F-F327-4A02-B592-05089A7E55D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733" y="4149080"/>
            <a:ext cx="4608512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93700" indent="-342900">
              <a:spcBef>
                <a:spcPts val="400"/>
              </a:spcBef>
              <a:buSzPts val="2800"/>
            </a:pPr>
            <a:endParaRPr lang="ro-RO" dirty="0"/>
          </a:p>
          <a:p>
            <a:pPr marL="393700" indent="-342900">
              <a:spcBef>
                <a:spcPts val="400"/>
              </a:spcBef>
              <a:buSzPts val="2800"/>
            </a:pPr>
            <a:r>
              <a:rPr lang="ro-RO" dirty="0">
                <a:solidFill>
                  <a:srgbClr val="002060"/>
                </a:solidFill>
              </a:rPr>
              <a:t>Viteza de încărcare și descărcare a fost măsurată cu diferite fișiere de date de diferite dimensiuni pentru toate cele 3 CSP-uri</a:t>
            </a:r>
          </a:p>
          <a:p>
            <a:pPr marL="393700" indent="-342900">
              <a:spcBef>
                <a:spcPts val="400"/>
              </a:spcBef>
              <a:buSzPts val="2800"/>
            </a:pPr>
            <a:r>
              <a:rPr lang="ro-RO" dirty="0">
                <a:solidFill>
                  <a:srgbClr val="002060"/>
                </a:solidFill>
              </a:rPr>
              <a:t>Dimensiunile fișierelor:</a:t>
            </a:r>
          </a:p>
          <a:p>
            <a:pPr marL="393700" indent="-342900">
              <a:spcBef>
                <a:spcPts val="400"/>
              </a:spcBef>
              <a:buSzPts val="2800"/>
            </a:pPr>
            <a:endParaRPr lang="ro-RO" dirty="0">
              <a:solidFill>
                <a:srgbClr val="002060"/>
              </a:solidFill>
            </a:endParaRPr>
          </a:p>
          <a:p>
            <a:pPr marL="1079500" lvl="2" indent="-342900">
              <a:spcBef>
                <a:spcPts val="400"/>
              </a:spcBef>
              <a:buSzPts val="2800"/>
              <a:buFont typeface="Wingdings" panose="05000000000000000000" pitchFamily="2" charset="2"/>
              <a:buChar char="ü"/>
            </a:pPr>
            <a:r>
              <a:rPr lang="ro-RO" sz="1800" dirty="0">
                <a:solidFill>
                  <a:srgbClr val="002060"/>
                </a:solidFill>
              </a:rPr>
              <a:t>3.57 MB - 16 fișiere de 100 kB și 500kB (total 3.57MB)</a:t>
            </a:r>
          </a:p>
          <a:p>
            <a:pPr marL="1079500" lvl="2" indent="-342900">
              <a:spcBef>
                <a:spcPts val="400"/>
              </a:spcBef>
              <a:buSzPts val="2800"/>
              <a:buFont typeface="Wingdings" panose="05000000000000000000" pitchFamily="2" charset="2"/>
              <a:buChar char="ü"/>
            </a:pPr>
            <a:endParaRPr lang="ro-RO" sz="1800" dirty="0">
              <a:solidFill>
                <a:srgbClr val="002060"/>
              </a:solidFill>
            </a:endParaRPr>
          </a:p>
          <a:p>
            <a:pPr marL="1079500" lvl="2" indent="-342900">
              <a:spcBef>
                <a:spcPts val="400"/>
              </a:spcBef>
              <a:buSzPts val="2800"/>
              <a:buFont typeface="Wingdings" panose="05000000000000000000" pitchFamily="2" charset="2"/>
              <a:buChar char="ü"/>
            </a:pPr>
            <a:r>
              <a:rPr lang="ro-RO" sz="1800" dirty="0">
                <a:solidFill>
                  <a:srgbClr val="002060"/>
                </a:solidFill>
              </a:rPr>
              <a:t>120 kB - 61 fișiere cu dimensiune până la 5kB (total 120kB)</a:t>
            </a:r>
          </a:p>
          <a:p>
            <a:pPr marL="736600" lvl="2" indent="0">
              <a:spcBef>
                <a:spcPts val="400"/>
              </a:spcBef>
              <a:buSzPts val="2800"/>
              <a:buNone/>
            </a:pPr>
            <a:endParaRPr lang="ro-RO" sz="1800" dirty="0">
              <a:solidFill>
                <a:srgbClr val="002060"/>
              </a:solidFill>
            </a:endParaRPr>
          </a:p>
          <a:p>
            <a:pPr marL="393700" indent="-342900">
              <a:spcBef>
                <a:spcPts val="400"/>
              </a:spcBef>
              <a:buSzPts val="2800"/>
            </a:pPr>
            <a:endParaRPr lang="ro-RO" sz="2000" dirty="0">
              <a:solidFill>
                <a:srgbClr val="002060"/>
              </a:solidFill>
              <a:latin typeface="Colibri"/>
            </a:endParaRPr>
          </a:p>
          <a:p>
            <a:pPr marL="393700" indent="-342900">
              <a:spcBef>
                <a:spcPts val="400"/>
              </a:spcBef>
              <a:buSzPts val="2800"/>
            </a:pPr>
            <a:endParaRPr lang="ro-RO" sz="2000" dirty="0">
              <a:solidFill>
                <a:srgbClr val="002060"/>
              </a:solidFill>
              <a:latin typeface="Colibri"/>
            </a:endParaRPr>
          </a:p>
          <a:p>
            <a:pPr marL="393700" indent="-342900">
              <a:spcBef>
                <a:spcPts val="400"/>
              </a:spcBef>
              <a:buSzPts val="2800"/>
            </a:pPr>
            <a:endParaRPr lang="ro-RO" sz="2000" dirty="0">
              <a:solidFill>
                <a:srgbClr val="002060"/>
              </a:solidFill>
              <a:latin typeface="Colibri"/>
            </a:endParaRPr>
          </a:p>
          <a:p>
            <a:pPr marL="393700" indent="-342900">
              <a:spcBef>
                <a:spcPts val="400"/>
              </a:spcBef>
              <a:buSzPts val="2800"/>
            </a:pPr>
            <a:endParaRPr lang="ro-RO" sz="2000" dirty="0">
              <a:solidFill>
                <a:srgbClr val="002060"/>
              </a:solidFill>
              <a:latin typeface="Colibri"/>
            </a:endParaRPr>
          </a:p>
          <a:p>
            <a:pPr marL="393700" indent="-342900">
              <a:spcBef>
                <a:spcPts val="400"/>
              </a:spcBef>
              <a:buSzPts val="2800"/>
            </a:pPr>
            <a:endParaRPr lang="ro-RO" sz="2000" dirty="0">
              <a:solidFill>
                <a:srgbClr val="002060"/>
              </a:solidFill>
              <a:latin typeface="Colibri"/>
            </a:endParaRPr>
          </a:p>
          <a:p>
            <a:pPr marL="393700" indent="-342900">
              <a:spcBef>
                <a:spcPts val="400"/>
              </a:spcBef>
              <a:buSzPts val="2800"/>
            </a:pPr>
            <a:endParaRPr lang="ro-RO" sz="2000" dirty="0">
              <a:solidFill>
                <a:srgbClr val="002060"/>
              </a:solidFill>
              <a:latin typeface="Colibri"/>
            </a:endParaRPr>
          </a:p>
          <a:p>
            <a:pPr marL="393700" indent="-342900">
              <a:spcBef>
                <a:spcPts val="400"/>
              </a:spcBef>
              <a:buSzPts val="2800"/>
            </a:pPr>
            <a:endParaRPr lang="ro-RO" sz="2000" dirty="0">
              <a:solidFill>
                <a:srgbClr val="002060"/>
              </a:solidFill>
              <a:latin typeface="Colibri"/>
            </a:endParaRPr>
          </a:p>
          <a:p>
            <a:pPr marL="393700" indent="-342900">
              <a:spcBef>
                <a:spcPts val="400"/>
              </a:spcBef>
              <a:buSzPts val="2800"/>
            </a:pPr>
            <a:endParaRPr lang="ro-RO" sz="2000" dirty="0">
              <a:solidFill>
                <a:srgbClr val="002060"/>
              </a:solidFill>
              <a:latin typeface="Colibri"/>
            </a:endParaRPr>
          </a:p>
          <a:p>
            <a:pPr marL="393700" indent="-342900">
              <a:spcBef>
                <a:spcPts val="400"/>
              </a:spcBef>
              <a:buSzPts val="2800"/>
            </a:pPr>
            <a:endParaRPr lang="ro-RO" sz="2000" dirty="0">
              <a:solidFill>
                <a:srgbClr val="002060"/>
              </a:solidFill>
              <a:latin typeface="Colibri"/>
            </a:endParaRPr>
          </a:p>
          <a:p>
            <a:pPr marL="393700" indent="-342900">
              <a:spcBef>
                <a:spcPts val="400"/>
              </a:spcBef>
              <a:buSzPts val="2800"/>
            </a:pPr>
            <a:endParaRPr lang="en-US" sz="2000" dirty="0">
              <a:solidFill>
                <a:srgbClr val="002060"/>
              </a:solidFill>
              <a:latin typeface="Co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42916-FACE-40D1-AECF-8EC4E705D4D0}"/>
              </a:ext>
            </a:extLst>
          </p:cNvPr>
          <p:cNvSpPr txBox="1"/>
          <p:nvPr/>
        </p:nvSpPr>
        <p:spPr>
          <a:xfrm>
            <a:off x="1331640" y="5805264"/>
            <a:ext cx="6306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i="1" dirty="0">
                <a:solidFill>
                  <a:srgbClr val="C00000"/>
                </a:solidFill>
                <a:latin typeface="Colibri"/>
              </a:rPr>
              <a:t>Rezultate: asemănătoare pentru cele 3 platforme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idx="1"/>
          </p:nvPr>
        </p:nvSpPr>
        <p:spPr>
          <a:xfrm>
            <a:off x="179512" y="1484784"/>
            <a:ext cx="8493042" cy="28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0800" indent="0" algn="ctr">
              <a:spcBef>
                <a:spcPts val="400"/>
              </a:spcBef>
              <a:buSzPts val="2800"/>
              <a:buNone/>
            </a:pPr>
            <a:r>
              <a:rPr lang="ro-RO" sz="2800" i="1" dirty="0">
                <a:solidFill>
                  <a:srgbClr val="C00000"/>
                </a:solidFill>
                <a:latin typeface="Colibri"/>
              </a:rPr>
              <a:t>Conform autorilor articolului </a:t>
            </a:r>
            <a:r>
              <a:rPr lang="en-US" sz="2800" i="1" dirty="0">
                <a:solidFill>
                  <a:srgbClr val="C00000"/>
                </a:solidFill>
                <a:latin typeface="Colibri"/>
              </a:rPr>
              <a:t>[1] cele mai satisf</a:t>
            </a:r>
            <a:r>
              <a:rPr lang="ro-RO" sz="2800" i="1" dirty="0">
                <a:solidFill>
                  <a:srgbClr val="C00000"/>
                </a:solidFill>
                <a:latin typeface="Colibri"/>
              </a:rPr>
              <a:t>ăcătoare rezultate au fost obținute de platforma Microsoft Azure</a:t>
            </a:r>
            <a:endParaRPr lang="en-US" sz="2800" i="1" dirty="0">
              <a:solidFill>
                <a:srgbClr val="C00000"/>
              </a:solidFill>
              <a:latin typeface="Colibri"/>
            </a:endParaRPr>
          </a:p>
        </p:txBody>
      </p:sp>
      <p:sp>
        <p:nvSpPr>
          <p:cNvPr id="7" name="Google Shape;183;p24">
            <a:extLst>
              <a:ext uri="{FF2B5EF4-FFF2-40B4-BE49-F238E27FC236}">
                <a16:creationId xmlns:a16="http://schemas.microsoft.com/office/drawing/2014/main" id="{B2A35650-7194-491B-912F-E4C27F020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340" y="548680"/>
            <a:ext cx="914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rgbClr val="0070C0"/>
              </a:buClr>
              <a:buSzPts val="3600"/>
            </a:pPr>
            <a:r>
              <a:rPr lang="ro-RO" sz="3600" dirty="0">
                <a:solidFill>
                  <a:srgbClr val="0070C0"/>
                </a:solidFill>
              </a:rPr>
              <a:t>Amazon S3 vs. Microsoft Azure vs. </a:t>
            </a:r>
            <a:br>
              <a:rPr lang="ro-RO" sz="3600" dirty="0">
                <a:solidFill>
                  <a:srgbClr val="0070C0"/>
                </a:solidFill>
              </a:rPr>
            </a:br>
            <a:r>
              <a:rPr lang="ro-RO" sz="3600" dirty="0">
                <a:solidFill>
                  <a:srgbClr val="0070C0"/>
                </a:solidFill>
              </a:rPr>
              <a:t>Google Cloud - Concluzii</a:t>
            </a:r>
          </a:p>
        </p:txBody>
      </p:sp>
      <p:sp>
        <p:nvSpPr>
          <p:cNvPr id="8" name="Google Shape;177;p23">
            <a:extLst>
              <a:ext uri="{FF2B5EF4-FFF2-40B4-BE49-F238E27FC236}">
                <a16:creationId xmlns:a16="http://schemas.microsoft.com/office/drawing/2014/main" id="{AE1ED131-5601-4BD4-B4B3-D8202B7914F4}"/>
              </a:ext>
            </a:extLst>
          </p:cNvPr>
          <p:cNvSpPr txBox="1">
            <a:spLocks/>
          </p:cNvSpPr>
          <p:nvPr/>
        </p:nvSpPr>
        <p:spPr>
          <a:xfrm>
            <a:off x="240577" y="5373216"/>
            <a:ext cx="8662845" cy="11521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indent="0" algn="ctr">
              <a:spcBef>
                <a:spcPts val="400"/>
              </a:spcBef>
              <a:buSzPts val="2800"/>
              <a:buNone/>
            </a:pPr>
            <a:r>
              <a:rPr lang="en-US" sz="1800" i="1" dirty="0">
                <a:solidFill>
                  <a:srgbClr val="00B050"/>
                </a:solidFill>
                <a:latin typeface="Colibri"/>
              </a:rPr>
              <a:t>[1] M.Lnenicka, J.Komarkova, E.Milkova, “Performance Testing of Cloud Storage while Using Spatial Data”</a:t>
            </a:r>
            <a:r>
              <a:rPr lang="en-GB" sz="1800" i="1" dirty="0">
                <a:solidFill>
                  <a:srgbClr val="00B050"/>
                </a:solidFill>
                <a:latin typeface="Colibri"/>
              </a:rPr>
              <a:t> </a:t>
            </a:r>
            <a:endParaRPr lang="en-US" sz="1800" i="1" dirty="0">
              <a:solidFill>
                <a:srgbClr val="00B050"/>
              </a:solidFill>
              <a:latin typeface="Co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755576" y="152672"/>
            <a:ext cx="914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70C0"/>
              </a:buClr>
              <a:buSzPts val="3600"/>
            </a:pPr>
            <a:r>
              <a:rPr lang="ro-RO" sz="3600" dirty="0">
                <a:solidFill>
                  <a:srgbClr val="0070C0"/>
                </a:solidFill>
              </a:rPr>
              <a:t>Evaluarea rezultatelor proprii obținute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1BA08-A215-4EAB-B451-96FFDE254B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4104456" cy="2376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EC6EBA-CDB5-436C-A45A-E4E4081D210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81064"/>
            <a:ext cx="4360411" cy="25439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BAAC5-52CB-4573-8000-D4830E73D5E8}"/>
              </a:ext>
            </a:extLst>
          </p:cNvPr>
          <p:cNvSpPr txBox="1"/>
          <p:nvPr/>
        </p:nvSpPr>
        <p:spPr>
          <a:xfrm>
            <a:off x="5759624" y="1305341"/>
            <a:ext cx="33843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u="sng" dirty="0"/>
              <a:t>Opera</a:t>
            </a:r>
            <a:r>
              <a:rPr lang="ro-RO" b="1" i="1" u="sng" dirty="0"/>
              <a:t>ția de upload:</a:t>
            </a:r>
            <a:r>
              <a:rPr lang="ro-RO" dirty="0"/>
              <a:t> </a:t>
            </a:r>
          </a:p>
          <a:p>
            <a:pPr marL="288925" indent="-288925">
              <a:buFont typeface="Wingdings" panose="05000000000000000000" pitchFamily="2" charset="2"/>
              <a:buChar char="§"/>
            </a:pPr>
            <a:r>
              <a:rPr lang="ro-RO" dirty="0"/>
              <a:t>efectuată pe fișiere de dimensiuni diferite</a:t>
            </a:r>
          </a:p>
          <a:p>
            <a:pPr marL="288925" indent="-288925">
              <a:buFont typeface="Wingdings" panose="05000000000000000000" pitchFamily="2" charset="2"/>
              <a:buChar char="§"/>
            </a:pPr>
            <a:r>
              <a:rPr lang="ro-RO" dirty="0"/>
              <a:t>5 măsurători</a:t>
            </a:r>
          </a:p>
          <a:p>
            <a:pPr marL="288925" indent="-288925">
              <a:buFont typeface="Wingdings" panose="05000000000000000000" pitchFamily="2" charset="2"/>
              <a:buChar char="§"/>
            </a:pPr>
            <a:r>
              <a:rPr lang="en-US" dirty="0"/>
              <a:t>cre</a:t>
            </a:r>
            <a:r>
              <a:rPr lang="ro-RO" dirty="0"/>
              <a:t>ștea dimensiunii fișierului -</a:t>
            </a:r>
            <a:r>
              <a:rPr lang="en-US" dirty="0"/>
              <a:t>&gt; cre</a:t>
            </a:r>
            <a:r>
              <a:rPr lang="ro-RO" dirty="0"/>
              <a:t>șterea timpului de încărcare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9B8E0-0C83-4303-88D3-CB7499CAFDBC}"/>
              </a:ext>
            </a:extLst>
          </p:cNvPr>
          <p:cNvSpPr txBox="1"/>
          <p:nvPr/>
        </p:nvSpPr>
        <p:spPr>
          <a:xfrm>
            <a:off x="177492" y="3861048"/>
            <a:ext cx="3240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u="sng" dirty="0"/>
              <a:t>Opera</a:t>
            </a:r>
            <a:r>
              <a:rPr lang="ro-RO" b="1" i="1" u="sng" dirty="0"/>
              <a:t>ția de download:</a:t>
            </a:r>
            <a:r>
              <a:rPr lang="ro-RO" dirty="0"/>
              <a:t> </a:t>
            </a:r>
          </a:p>
          <a:p>
            <a:pPr marL="288925" indent="-288925">
              <a:buFont typeface="Wingdings" panose="05000000000000000000" pitchFamily="2" charset="2"/>
              <a:buChar char="§"/>
            </a:pPr>
            <a:r>
              <a:rPr lang="ro-RO" dirty="0"/>
              <a:t>efectuată pe fișiere de dimensiuni diferite</a:t>
            </a:r>
          </a:p>
          <a:p>
            <a:pPr marL="288925" indent="-288925">
              <a:buFont typeface="Wingdings" panose="05000000000000000000" pitchFamily="2" charset="2"/>
              <a:buChar char="§"/>
            </a:pPr>
            <a:r>
              <a:rPr lang="ro-RO" dirty="0"/>
              <a:t>5 măsurători</a:t>
            </a:r>
          </a:p>
          <a:p>
            <a:pPr marL="288925" indent="-288925">
              <a:buFont typeface="Wingdings" panose="05000000000000000000" pitchFamily="2" charset="2"/>
              <a:buChar char="§"/>
            </a:pPr>
            <a:r>
              <a:rPr lang="en-US" dirty="0"/>
              <a:t>cre</a:t>
            </a:r>
            <a:r>
              <a:rPr lang="ro-RO" dirty="0"/>
              <a:t>ștea dimensiunii fișierului -</a:t>
            </a:r>
            <a:r>
              <a:rPr lang="en-US" dirty="0"/>
              <a:t>&gt; cre</a:t>
            </a:r>
            <a:r>
              <a:rPr lang="ro-RO" dirty="0"/>
              <a:t>șterea timpului de descărcare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DAB42B-26A8-4925-BB77-BA08CC2CA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72000" y="1915658"/>
            <a:ext cx="1075842" cy="10758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79CF67-D212-4D8C-B3FA-B09649C0C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08225" y="4293096"/>
            <a:ext cx="1075842" cy="10758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3;p24">
            <a:extLst>
              <a:ext uri="{FF2B5EF4-FFF2-40B4-BE49-F238E27FC236}">
                <a16:creationId xmlns:a16="http://schemas.microsoft.com/office/drawing/2014/main" id="{70BD8ED5-0FF3-482D-A803-2A2026CE7D4D}"/>
              </a:ext>
            </a:extLst>
          </p:cNvPr>
          <p:cNvSpPr txBox="1">
            <a:spLocks/>
          </p:cNvSpPr>
          <p:nvPr/>
        </p:nvSpPr>
        <p:spPr>
          <a:xfrm>
            <a:off x="701444" y="148137"/>
            <a:ext cx="914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70C0"/>
              </a:buClr>
              <a:buSzPts val="3600"/>
            </a:pPr>
            <a:r>
              <a:rPr lang="ro-RO" sz="3600" dirty="0">
                <a:solidFill>
                  <a:srgbClr val="0070C0"/>
                </a:solidFill>
              </a:rPr>
              <a:t>Evaluarea rezultatelor proprii obținute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767967E-F541-4B31-A24C-68993DDB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4826857"/>
          </a:xfrm>
        </p:spPr>
        <p:txBody>
          <a:bodyPr>
            <a:normAutofit lnSpcReduction="10000"/>
          </a:bodyPr>
          <a:lstStyle/>
          <a:p>
            <a:r>
              <a:rPr lang="ro-RO" dirty="0">
                <a:solidFill>
                  <a:srgbClr val="002060"/>
                </a:solidFill>
              </a:rPr>
              <a:t>C</a:t>
            </a:r>
            <a:r>
              <a:rPr lang="en-GB" dirty="0">
                <a:solidFill>
                  <a:srgbClr val="002060"/>
                </a:solidFill>
              </a:rPr>
              <a:t>âteva spike-uri în ceea ce privește uploadul aceluiași fișier</a:t>
            </a:r>
            <a:r>
              <a:rPr lang="ro-RO" dirty="0">
                <a:solidFill>
                  <a:srgbClr val="002060"/>
                </a:solidFill>
              </a:rPr>
              <a:t> (cauză posibilă: traficul de date, distanța față de sursa de internet - WiFi)</a:t>
            </a:r>
          </a:p>
          <a:p>
            <a:endParaRPr lang="ro-RO" dirty="0">
              <a:solidFill>
                <a:srgbClr val="002060"/>
              </a:solidFill>
            </a:endParaRPr>
          </a:p>
          <a:p>
            <a:r>
              <a:rPr lang="ro-RO" dirty="0">
                <a:solidFill>
                  <a:srgbClr val="002060"/>
                </a:solidFill>
              </a:rPr>
              <a:t>Două grupuri de date – date alese de noi și date ce au fost folosite și în articol</a:t>
            </a:r>
          </a:p>
          <a:p>
            <a:endParaRPr lang="ro-RO" dirty="0">
              <a:solidFill>
                <a:srgbClr val="002060"/>
              </a:solidFill>
            </a:endParaRPr>
          </a:p>
          <a:p>
            <a:r>
              <a:rPr lang="ro-RO" dirty="0">
                <a:solidFill>
                  <a:srgbClr val="002060"/>
                </a:solidFill>
              </a:rPr>
              <a:t>Date din articol -</a:t>
            </a:r>
            <a:r>
              <a:rPr lang="en-US" dirty="0">
                <a:solidFill>
                  <a:srgbClr val="002060"/>
                </a:solidFill>
              </a:rPr>
              <a:t>&gt; rezultate mai bune pentru noi datorate diferen</a:t>
            </a:r>
            <a:r>
              <a:rPr lang="ro-RO" dirty="0">
                <a:solidFill>
                  <a:srgbClr val="002060"/>
                </a:solidFill>
              </a:rPr>
              <a:t>ț</a:t>
            </a:r>
            <a:r>
              <a:rPr lang="en-US" dirty="0">
                <a:solidFill>
                  <a:srgbClr val="002060"/>
                </a:solidFill>
              </a:rPr>
              <a:t>elor </a:t>
            </a:r>
            <a:r>
              <a:rPr lang="ro-RO" dirty="0">
                <a:solidFill>
                  <a:srgbClr val="002060"/>
                </a:solidFill>
              </a:rPr>
              <a:t>vitezei de upload/download</a:t>
            </a:r>
          </a:p>
          <a:p>
            <a:endParaRPr lang="ro-RO" dirty="0">
              <a:solidFill>
                <a:srgbClr val="002060"/>
              </a:solidFill>
            </a:endParaRPr>
          </a:p>
          <a:p>
            <a:r>
              <a:rPr lang="ro-RO" dirty="0">
                <a:solidFill>
                  <a:srgbClr val="002060"/>
                </a:solidFill>
              </a:rPr>
              <a:t>Pentru fișierele de dimensiune </a:t>
            </a:r>
            <a:r>
              <a:rPr lang="en-GB" dirty="0">
                <a:solidFill>
                  <a:srgbClr val="002060"/>
                </a:solidFill>
              </a:rPr>
              <a:t>1MB, 32MB, 64MB, 1.91MB, 650kB, 3.57MB </a:t>
            </a:r>
            <a:r>
              <a:rPr lang="ro-RO" dirty="0">
                <a:solidFill>
                  <a:srgbClr val="002060"/>
                </a:solidFill>
              </a:rPr>
              <a:t>– timpi mai buni la upload</a:t>
            </a:r>
          </a:p>
          <a:p>
            <a:endParaRPr lang="ro-RO" dirty="0">
              <a:solidFill>
                <a:srgbClr val="002060"/>
              </a:solidFill>
            </a:endParaRPr>
          </a:p>
          <a:p>
            <a:r>
              <a:rPr lang="ro-RO" dirty="0">
                <a:solidFill>
                  <a:srgbClr val="002060"/>
                </a:solidFill>
              </a:rPr>
              <a:t>Pentru fișierele de dimensiune mare (128MB și 256MB) – timpi mai buni la download</a:t>
            </a:r>
          </a:p>
          <a:p>
            <a:endParaRPr lang="ro-RO" dirty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755129" y="116632"/>
            <a:ext cx="7633742" cy="86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70C0"/>
              </a:buClr>
              <a:buSzPts val="3600"/>
            </a:pPr>
            <a:r>
              <a:rPr lang="ro-RO" sz="3600" dirty="0">
                <a:solidFill>
                  <a:srgbClr val="0070C0"/>
                </a:solidFill>
              </a:rPr>
              <a:t>Concluzie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F8F2A-9368-4043-B0BA-89C562A7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556793"/>
            <a:ext cx="8208912" cy="4104456"/>
          </a:xfrm>
        </p:spPr>
        <p:txBody>
          <a:bodyPr>
            <a:normAutofit/>
          </a:bodyPr>
          <a:lstStyle/>
          <a:p>
            <a:r>
              <a:rPr lang="ro-RO" sz="2800" b="1" dirty="0">
                <a:solidFill>
                  <a:srgbClr val="002060"/>
                </a:solidFill>
              </a:rPr>
              <a:t>Proiectul a fost complex și interesant</a:t>
            </a:r>
          </a:p>
          <a:p>
            <a:pPr marL="342900" lvl="1" indent="0">
              <a:buNone/>
            </a:pPr>
            <a:r>
              <a:rPr lang="ro-RO" sz="2400" dirty="0">
                <a:solidFill>
                  <a:srgbClr val="002060"/>
                </a:solidFill>
              </a:rPr>
              <a:t>	Pune în contact Big Data și Cloud Computing</a:t>
            </a:r>
          </a:p>
          <a:p>
            <a:pPr marL="342900" lvl="1" indent="0">
              <a:buNone/>
            </a:pPr>
            <a:endParaRPr lang="ro-RO" b="1" dirty="0">
              <a:solidFill>
                <a:srgbClr val="002060"/>
              </a:solidFill>
            </a:endParaRPr>
          </a:p>
          <a:p>
            <a:pPr marL="342900" lvl="1" indent="0">
              <a:buNone/>
            </a:pPr>
            <a:endParaRPr lang="ro-RO" b="1" dirty="0">
              <a:solidFill>
                <a:srgbClr val="002060"/>
              </a:solidFill>
            </a:endParaRPr>
          </a:p>
          <a:p>
            <a:r>
              <a:rPr lang="ro-RO" sz="2800" b="1" dirty="0">
                <a:solidFill>
                  <a:srgbClr val="002060"/>
                </a:solidFill>
              </a:rPr>
              <a:t>Rezultate satisfăcătoare</a:t>
            </a:r>
          </a:p>
          <a:p>
            <a:endParaRPr lang="ro-RO" sz="2800" b="1" dirty="0">
              <a:solidFill>
                <a:srgbClr val="002060"/>
              </a:solidFill>
            </a:endParaRPr>
          </a:p>
          <a:p>
            <a:endParaRPr lang="ro-RO" sz="2800" b="1" dirty="0">
              <a:solidFill>
                <a:srgbClr val="002060"/>
              </a:solidFill>
            </a:endParaRPr>
          </a:p>
          <a:p>
            <a:r>
              <a:rPr lang="ro-RO" sz="2800" b="1" dirty="0">
                <a:solidFill>
                  <a:srgbClr val="002060"/>
                </a:solidFill>
              </a:rPr>
              <a:t>Conform articolului: câștigător este Azure</a:t>
            </a:r>
          </a:p>
          <a:p>
            <a:endParaRPr lang="ro-RO" b="1" dirty="0">
              <a:solidFill>
                <a:srgbClr val="002060"/>
              </a:solidFill>
            </a:endParaRPr>
          </a:p>
          <a:p>
            <a:pPr lvl="1"/>
            <a:endParaRPr lang="ro-RO" sz="21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E5DBB-C854-4534-B2CA-78C6210B9A06}"/>
              </a:ext>
            </a:extLst>
          </p:cNvPr>
          <p:cNvSpPr/>
          <p:nvPr/>
        </p:nvSpPr>
        <p:spPr>
          <a:xfrm>
            <a:off x="2075676" y="1264984"/>
            <a:ext cx="57006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cap="all" spc="1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V</a:t>
            </a:r>
            <a:r>
              <a:rPr lang="ro-RO" sz="6000" cap="all" spc="1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ă</a:t>
            </a:r>
            <a:r>
              <a:rPr lang="en-US" sz="6000" cap="all" spc="1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Mul</a:t>
            </a:r>
            <a:r>
              <a:rPr lang="ro-RO" sz="6000" cap="all" spc="1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ț</a:t>
            </a:r>
            <a:r>
              <a:rPr lang="en-US" sz="6000" cap="all" spc="1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um</a:t>
            </a:r>
            <a:r>
              <a:rPr lang="ro-RO" sz="6000" cap="all" spc="1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im</a:t>
            </a:r>
            <a:r>
              <a:rPr lang="en-US" sz="6000" cap="all" spc="1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!</a:t>
            </a:r>
            <a:endParaRPr lang="en-GB" sz="6000" cap="all" spc="15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6FCCA8-A1B8-4F1A-9BA8-C170A6BE6871}"/>
              </a:ext>
            </a:extLst>
          </p:cNvPr>
          <p:cNvSpPr/>
          <p:nvPr/>
        </p:nvSpPr>
        <p:spPr>
          <a:xfrm>
            <a:off x="2555775" y="5085184"/>
            <a:ext cx="41152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6000" cap="all" spc="1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î</a:t>
            </a:r>
            <a:r>
              <a:rPr lang="en-US" sz="6000" cap="all" spc="1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ntreb</a:t>
            </a:r>
            <a:r>
              <a:rPr lang="ro-RO" sz="6000" cap="all" spc="1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ă</a:t>
            </a:r>
            <a:r>
              <a:rPr lang="en-US" sz="6000" cap="all" spc="1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ri ?</a:t>
            </a:r>
            <a:endParaRPr lang="en-GB" sz="6000" cap="all" spc="15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9FBB2-576D-4AE6-8D3F-DD76E6081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78" y="2563064"/>
            <a:ext cx="3187824" cy="20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7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02478"/>
            <a:ext cx="7633742" cy="892403"/>
          </a:xfrm>
        </p:spPr>
        <p:txBody>
          <a:bodyPr>
            <a:normAutofit/>
          </a:bodyPr>
          <a:lstStyle/>
          <a:p>
            <a:pPr algn="l"/>
            <a:r>
              <a:rPr lang="ro-RO" sz="3600" b="1" dirty="0">
                <a:solidFill>
                  <a:srgbClr val="0070C0"/>
                </a:solidFill>
              </a:rPr>
              <a:t>Introducere – Amazon S3 Client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74232" y="1457307"/>
            <a:ext cx="8176964" cy="532859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ro-RO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S3 Browser este un client Windows gratuit pentru Amazon S3 </a:t>
            </a:r>
          </a:p>
          <a:p>
            <a:pPr marL="342900" lvl="1" indent="0">
              <a:buNone/>
            </a:pPr>
            <a:endParaRPr lang="ro-RO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ro-RO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Amazon S3 oferă o interfață simplă de servicii web care poate fi folosită pentru stocarea și preluarea oricărei cantități de date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ro-RO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ro-RO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oferă scalabilitate, disponibilitatea datelor, securitate și performanță în domeniul industriei</a:t>
            </a:r>
          </a:p>
        </p:txBody>
      </p:sp>
    </p:spTree>
    <p:extLst>
      <p:ext uri="{BB962C8B-B14F-4D97-AF65-F5344CB8AC3E}">
        <p14:creationId xmlns:p14="http://schemas.microsoft.com/office/powerpoint/2010/main" val="45946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651D-DE29-4F1A-B52F-89B8FFF8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7886700" cy="564405"/>
          </a:xfrm>
        </p:spPr>
        <p:txBody>
          <a:bodyPr>
            <a:normAutofit/>
          </a:bodyPr>
          <a:lstStyle/>
          <a:p>
            <a:r>
              <a:rPr lang="ro-RO" sz="3200" b="1" dirty="0">
                <a:solidFill>
                  <a:srgbClr val="0070C0"/>
                </a:solidFill>
              </a:rPr>
              <a:t>Amazon S3 – Beneficii și cazuri de utilizare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E53E-6FBC-4EC7-B98F-96FC629D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7" y="940551"/>
            <a:ext cx="4032449" cy="5164404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u="sng" dirty="0"/>
              <a:t>Cazuri de utilizare:</a:t>
            </a:r>
          </a:p>
          <a:p>
            <a:endParaRPr lang="en-US" b="1" i="1" u="sng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 Backup și restaurare</a:t>
            </a:r>
            <a:endParaRPr lang="en-GB" sz="24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 Recuperare în caz de catastrofe (DR)</a:t>
            </a:r>
            <a:endParaRPr lang="en-GB" sz="24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 Arhiv</a:t>
            </a:r>
            <a:r>
              <a:rPr lang="ro-RO" sz="2400" dirty="0"/>
              <a:t>ă</a:t>
            </a:r>
            <a:endParaRPr lang="en-GB" sz="24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 Baze și analize de date mari</a:t>
            </a:r>
            <a:endParaRPr lang="en-GB" sz="24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 Spațiu de stocare hibrid</a:t>
            </a:r>
            <a:endParaRPr lang="en-GB" sz="24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 Date despre aplicația nativă din cloud</a:t>
            </a:r>
            <a:endParaRPr lang="en-GB" sz="2400" dirty="0"/>
          </a:p>
          <a:p>
            <a:endParaRPr lang="en-US" b="1" i="1" u="sng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58081B-1C98-4658-8190-A3906DE21BC9}"/>
              </a:ext>
            </a:extLst>
          </p:cNvPr>
          <p:cNvSpPr txBox="1">
            <a:spLocks/>
          </p:cNvSpPr>
          <p:nvPr/>
        </p:nvSpPr>
        <p:spPr>
          <a:xfrm>
            <a:off x="323528" y="940551"/>
            <a:ext cx="4032448" cy="5196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2800" b="1" i="1" u="sng" dirty="0"/>
              <a:t>Beneficii</a:t>
            </a:r>
            <a:r>
              <a:rPr lang="en-US" sz="2800" b="1" i="1" u="sng" dirty="0"/>
              <a:t>:</a:t>
            </a:r>
          </a:p>
          <a:p>
            <a:pPr marL="0" indent="0">
              <a:buNone/>
            </a:pPr>
            <a:endParaRPr lang="en-US" b="1" i="1" u="sng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Performanță, scalabilitate, disponibilitate și durabilitate în industrie</a:t>
            </a:r>
            <a:endParaRPr lang="en-GB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 O gamă largă de clase de stocare rentabile</a:t>
            </a:r>
            <a:endParaRPr lang="en-GB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 Gestionarea cu ușurință a datelor și a controalelor de acces</a:t>
            </a:r>
            <a:endParaRPr lang="en-GB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 Servicii de interogare pentru analiză</a:t>
            </a:r>
            <a:endParaRPr lang="en-GB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 Cele mai multe servicii de stocare în cloud suportate</a:t>
            </a:r>
            <a:endParaRPr lang="en-GB" sz="2400" dirty="0"/>
          </a:p>
          <a:p>
            <a:pPr marL="0" indent="0">
              <a:buNone/>
            </a:pPr>
            <a:endParaRPr lang="en-GB" b="1" i="1" u="sng" dirty="0"/>
          </a:p>
        </p:txBody>
      </p:sp>
    </p:spTree>
    <p:extLst>
      <p:ext uri="{BB962C8B-B14F-4D97-AF65-F5344CB8AC3E}">
        <p14:creationId xmlns:p14="http://schemas.microsoft.com/office/powerpoint/2010/main" val="157941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08039"/>
            <a:ext cx="7129239" cy="74606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</a:rPr>
              <a:t>Introducere</a:t>
            </a:r>
            <a:r>
              <a:rPr lang="ro-RO" sz="3600" dirty="0">
                <a:solidFill>
                  <a:srgbClr val="0070C0"/>
                </a:solidFill>
              </a:rPr>
              <a:t> – Big Data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184576"/>
          </a:xfrm>
        </p:spPr>
        <p:txBody>
          <a:bodyPr>
            <a:normAutofit/>
          </a:bodyPr>
          <a:lstStyle/>
          <a:p>
            <a:pPr lvl="1" algn="ctr"/>
            <a:r>
              <a:rPr lang="ro-RO" sz="2400" i="1" dirty="0"/>
              <a:t>"Datele păstrate și prelucrate în cantități imense, datorită unor medii de stocare mai ieftine, unor metode de procesare mai rapide și unor algoritmi mai performanți“</a:t>
            </a:r>
            <a:r>
              <a:rPr lang="en-US" sz="2400" i="1" dirty="0"/>
              <a:t> </a:t>
            </a:r>
          </a:p>
          <a:p>
            <a:pPr marL="0" indent="0" algn="ctr">
              <a:buNone/>
            </a:pPr>
            <a:r>
              <a:rPr lang="en-US" sz="1600" dirty="0"/>
              <a:t>(Viktor Mayer-Schönberger și Kenneth Cukier, “Big Data: A revolution that will transform how we live”)</a:t>
            </a:r>
            <a:endParaRPr lang="ro-RO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A6C58-6E62-4C84-9D92-0B923B1154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53" y="2852936"/>
            <a:ext cx="3944173" cy="27629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FEEE7A-3669-4939-811F-A5629C94104C}"/>
              </a:ext>
            </a:extLst>
          </p:cNvPr>
          <p:cNvSpPr txBox="1"/>
          <p:nvPr/>
        </p:nvSpPr>
        <p:spPr>
          <a:xfrm>
            <a:off x="346824" y="2492896"/>
            <a:ext cx="4945256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Caracteristic</a:t>
            </a:r>
            <a:r>
              <a:rPr lang="ro-RO" sz="2400" b="1" i="1" u="sng" dirty="0"/>
              <a:t>i</a:t>
            </a:r>
            <a:r>
              <a:rPr lang="en-US" sz="2400" b="1" i="1" u="sng" dirty="0"/>
              <a:t>:</a:t>
            </a:r>
          </a:p>
          <a:p>
            <a:endParaRPr lang="en-US" sz="2400" b="1" i="1" u="sng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i="1" dirty="0"/>
              <a:t>Volum</a:t>
            </a:r>
          </a:p>
          <a:p>
            <a:pPr lvl="1"/>
            <a:r>
              <a:rPr lang="en-US" sz="2000" dirty="0"/>
              <a:t>Volumul de date care este în creștere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i="1" dirty="0"/>
              <a:t>Viteza</a:t>
            </a:r>
          </a:p>
          <a:p>
            <a:pPr marL="463550"/>
            <a:r>
              <a:rPr lang="ro-RO" sz="2000" dirty="0"/>
              <a:t>Datele se creează la viteze din ce în ce mai mari</a:t>
            </a: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i="1" dirty="0"/>
              <a:t>Varietatea</a:t>
            </a:r>
            <a:r>
              <a:rPr lang="en-US" sz="2400" i="1" dirty="0"/>
              <a:t> </a:t>
            </a:r>
            <a:r>
              <a:rPr lang="en-US" sz="2400" b="1" i="1" dirty="0"/>
              <a:t>datelor</a:t>
            </a:r>
          </a:p>
          <a:p>
            <a:pPr marL="463550"/>
            <a:r>
              <a:rPr lang="ro-RO" sz="2000" dirty="0"/>
              <a:t>Creșterea surselor de date a alimentat și creșterea tipurilor de date</a:t>
            </a: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endParaRPr lang="en-US" sz="2400" b="1" i="1" u="sng" dirty="0"/>
          </a:p>
          <a:p>
            <a:endParaRPr lang="en-US" sz="2400" b="1" i="1" u="sng" dirty="0"/>
          </a:p>
          <a:p>
            <a:endParaRPr lang="en-US" sz="2400" b="1" i="1" u="sng" dirty="0"/>
          </a:p>
          <a:p>
            <a:endParaRPr lang="en-US" sz="2400" b="1" i="1" u="sng" dirty="0"/>
          </a:p>
          <a:p>
            <a:endParaRPr lang="en-US" sz="2400" b="1" i="1" u="sng" dirty="0"/>
          </a:p>
          <a:p>
            <a:endParaRPr lang="en-US" sz="2400" b="1" i="1" u="sng" dirty="0"/>
          </a:p>
          <a:p>
            <a:endParaRPr lang="en-US" sz="2400" b="1" i="1" u="sng" dirty="0"/>
          </a:p>
          <a:p>
            <a:endParaRPr lang="en-US" sz="2400" b="1" i="1" u="sng" dirty="0"/>
          </a:p>
          <a:p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275379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129" y="232341"/>
            <a:ext cx="7633742" cy="676379"/>
          </a:xfrm>
        </p:spPr>
        <p:txBody>
          <a:bodyPr>
            <a:normAutofit/>
          </a:bodyPr>
          <a:lstStyle/>
          <a:p>
            <a:pPr algn="l"/>
            <a:r>
              <a:rPr lang="ro-RO" sz="3600" dirty="0">
                <a:solidFill>
                  <a:srgbClr val="0070C0"/>
                </a:solidFill>
              </a:rPr>
              <a:t>Introducere – Cloud Computing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214842" y="1988840"/>
            <a:ext cx="4752528" cy="59789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2400" b="1" i="1" dirty="0"/>
              <a:t>  </a:t>
            </a:r>
            <a:r>
              <a:rPr lang="ro-RO" sz="2400" b="1" i="1" u="sng" dirty="0"/>
              <a:t>Cloud Computing</a:t>
            </a:r>
            <a:endParaRPr lang="en-US" sz="2400" b="1" i="1" u="sng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i="1" u="sng" dirty="0"/>
          </a:p>
          <a:p>
            <a:pPr marL="342900" lvl="1" indent="0">
              <a:buNone/>
            </a:pPr>
            <a:r>
              <a:rPr lang="ro-RO" sz="2000" dirty="0"/>
              <a:t>este</a:t>
            </a:r>
            <a:r>
              <a:rPr lang="en-US" sz="2000" dirty="0"/>
              <a:t> </a:t>
            </a:r>
            <a:r>
              <a:rPr lang="ro-RO" sz="2000" dirty="0"/>
              <a:t>un ansamblu distribuit de servicii de calcul, aplicații, acces la informații și stocare de date, fără ca utilizatorul să aibă nevoie să cunoască amplasarea și configurația fizică a sistemelor care furnizează aceste servicii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DE53E-4669-4E24-97AD-D20B60041A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4255529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02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129" y="232341"/>
            <a:ext cx="7633742" cy="74606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</a:rPr>
              <a:t>Definirea problemei </a:t>
            </a:r>
            <a:r>
              <a:rPr lang="ro-RO" sz="3600" dirty="0">
                <a:solidFill>
                  <a:srgbClr val="0070C0"/>
                </a:solidFill>
              </a:rPr>
              <a:t>și analiza soluției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461083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  Proiectul „Client Amazon S3” își propune să testeze eficiența și randamentul serviciului Amazon S3</a:t>
            </a:r>
            <a:endParaRPr lang="ro-RO" sz="2400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ro-RO" sz="2400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rgbClr val="002060"/>
                </a:solidFill>
              </a:rPr>
              <a:t>  Aplicație dezvoltată folosind limbajul </a:t>
            </a:r>
            <a:r>
              <a:rPr lang="ro-RO" sz="2400" b="1" i="1" dirty="0">
                <a:solidFill>
                  <a:srgbClr val="002060"/>
                </a:solidFill>
              </a:rPr>
              <a:t>Python</a:t>
            </a:r>
            <a:r>
              <a:rPr lang="ro-RO" sz="2400" dirty="0">
                <a:solidFill>
                  <a:srgbClr val="002060"/>
                </a:solidFill>
              </a:rPr>
              <a:t> și SDK-ul </a:t>
            </a:r>
            <a:r>
              <a:rPr lang="ro-RO" sz="2400" b="1" i="1" dirty="0">
                <a:solidFill>
                  <a:srgbClr val="002060"/>
                </a:solidFill>
              </a:rPr>
              <a:t>boto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ro-RO" sz="2400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rgbClr val="002060"/>
                </a:solidFill>
              </a:rPr>
              <a:t> Testarea se va face prin operațiile de upload/download pe Amazon S3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ro-RO" sz="2400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rgbClr val="002060"/>
                </a:solidFill>
              </a:rPr>
              <a:t>  Comparație cu rezultate obținute în alte lucrări științifice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82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44891F9-EBFB-46A0-9304-D26DA975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8640"/>
            <a:ext cx="7128792" cy="792088"/>
          </a:xfrm>
        </p:spPr>
        <p:txBody>
          <a:bodyPr>
            <a:noAutofit/>
          </a:bodyPr>
          <a:lstStyle/>
          <a:p>
            <a:pPr algn="ctr"/>
            <a:r>
              <a:rPr lang="ro-RO" sz="3600" dirty="0">
                <a:solidFill>
                  <a:srgbClr val="0070C0"/>
                </a:solidFill>
              </a:rPr>
              <a:t>Dezvoltarea proiectului – etapa 1 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16">
            <a:extLst>
              <a:ext uri="{FF2B5EF4-FFF2-40B4-BE49-F238E27FC236}">
                <a16:creationId xmlns:a16="http://schemas.microsoft.com/office/drawing/2014/main" id="{E1861B69-884A-463C-BA40-E699B4B1A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3024336"/>
          </a:xfrm>
        </p:spPr>
        <p:txBody>
          <a:bodyPr>
            <a:normAutofit/>
          </a:bodyPr>
          <a:lstStyle/>
          <a:p>
            <a:pPr marL="61913" lvl="2" indent="0">
              <a:buNone/>
            </a:pPr>
            <a:r>
              <a:rPr lang="ro-RO" sz="2400" b="1" i="1" u="sng" dirty="0">
                <a:solidFill>
                  <a:srgbClr val="002060"/>
                </a:solidFill>
              </a:rPr>
              <a:t>Pași: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100" dirty="0">
                <a:solidFill>
                  <a:srgbClr val="002060"/>
                </a:solidFill>
              </a:rPr>
              <a:t>  </a:t>
            </a:r>
            <a:r>
              <a:rPr lang="ro-RO" sz="2100" dirty="0">
                <a:solidFill>
                  <a:srgbClr val="002060"/>
                </a:solidFill>
              </a:rPr>
              <a:t>Creare cont pe platforma AWS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ro-RO" sz="2100" dirty="0">
              <a:solidFill>
                <a:srgbClr val="00206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ro-RO" sz="2100" dirty="0">
                <a:solidFill>
                  <a:srgbClr val="002060"/>
                </a:solidFill>
              </a:rPr>
              <a:t>  Instalare mașină virtuală de XUbuntu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ro-RO" sz="2100" dirty="0">
              <a:solidFill>
                <a:srgbClr val="00206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ro-RO" sz="2100" dirty="0">
                <a:solidFill>
                  <a:srgbClr val="002060"/>
                </a:solidFill>
              </a:rPr>
              <a:t>  Instalare </a:t>
            </a:r>
            <a:r>
              <a:rPr lang="ro-RO" sz="2100" i="1" dirty="0">
                <a:solidFill>
                  <a:srgbClr val="002060"/>
                </a:solidFill>
              </a:rPr>
              <a:t>python3, boto3, aws cli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ro-RO" sz="2100" dirty="0">
              <a:solidFill>
                <a:srgbClr val="00206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ro-RO" sz="2100" dirty="0">
                <a:solidFill>
                  <a:srgbClr val="002060"/>
                </a:solidFill>
              </a:rPr>
              <a:t>  Implementare upload și testare pentru fișier de 1MB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ro-RO" sz="2400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ro-RO" sz="2400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ro-RO" sz="24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9D72E-7D1D-4347-8730-3F3E027FEEBD}"/>
              </a:ext>
            </a:extLst>
          </p:cNvPr>
          <p:cNvSpPr txBox="1"/>
          <p:nvPr/>
        </p:nvSpPr>
        <p:spPr>
          <a:xfrm>
            <a:off x="2339752" y="551723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i="1" dirty="0">
                <a:solidFill>
                  <a:srgbClr val="C00000"/>
                </a:solidFill>
              </a:rPr>
              <a:t>Concluzie – Această parte , după părerea noastră, cel mai slab procent privind implementarea raportată la analiza și investigațiile efectuate</a:t>
            </a:r>
            <a:endParaRPr lang="en-US" i="1" dirty="0">
              <a:solidFill>
                <a:srgbClr val="C0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89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6">
            <a:extLst>
              <a:ext uri="{FF2B5EF4-FFF2-40B4-BE49-F238E27FC236}">
                <a16:creationId xmlns:a16="http://schemas.microsoft.com/office/drawing/2014/main" id="{E1C799FC-AC0F-442F-A903-37D44A58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052736"/>
            <a:ext cx="8676455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b="1" i="1" u="sng" dirty="0">
                <a:solidFill>
                  <a:srgbClr val="002060"/>
                </a:solidFill>
              </a:rPr>
              <a:t>Pași: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ro-RO" sz="2400" dirty="0">
                <a:solidFill>
                  <a:srgbClr val="002060"/>
                </a:solidFill>
              </a:rPr>
              <a:t>Implementare completă a proiectului (upload + download)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rgbClr val="002060"/>
                </a:solidFill>
              </a:rPr>
              <a:t> Testare pe fișiere de diverse dimensiuni (1MB, 32MB, 64MB, 128MB, 526MB, 1GB, dar și fișiere de 1.91MB, 650kB, 3.57MB și 120kB)</a:t>
            </a:r>
          </a:p>
          <a:p>
            <a:endParaRPr lang="ro-RO" sz="2400" dirty="0">
              <a:solidFill>
                <a:srgbClr val="002060"/>
              </a:solidFill>
            </a:endParaRPr>
          </a:p>
          <a:p>
            <a:r>
              <a:rPr lang="ro-RO" sz="2400" dirty="0">
                <a:solidFill>
                  <a:srgbClr val="002060"/>
                </a:solidFill>
              </a:rPr>
              <a:t>Proiect – 4 operații: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i="1" dirty="0">
                <a:solidFill>
                  <a:srgbClr val="002060"/>
                </a:solidFill>
              </a:rPr>
              <a:t>Initialize</a:t>
            </a:r>
            <a:r>
              <a:rPr lang="ro-RO" sz="2400" dirty="0">
                <a:solidFill>
                  <a:srgbClr val="002060"/>
                </a:solidFill>
              </a:rPr>
              <a:t> - </a:t>
            </a:r>
            <a:r>
              <a:rPr lang="pt-BR" sz="2400" dirty="0">
                <a:solidFill>
                  <a:srgbClr val="002060"/>
                </a:solidFill>
              </a:rPr>
              <a:t>inițializarea clientului de Amazon S3 și a bucketului </a:t>
            </a:r>
            <a:endParaRPr lang="ro-RO" sz="2400" i="1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sz="2400" i="1" dirty="0">
                <a:solidFill>
                  <a:srgbClr val="002060"/>
                </a:solidFill>
              </a:rPr>
              <a:t>Clean</a:t>
            </a:r>
            <a:r>
              <a:rPr lang="ro-RO" sz="2400" dirty="0">
                <a:solidFill>
                  <a:srgbClr val="002060"/>
                </a:solidFill>
              </a:rPr>
              <a:t> - șterge conținutul bucketului, bucketul și folderul local de download</a:t>
            </a:r>
            <a:endParaRPr lang="ro-RO" sz="2400" i="1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sz="2400" i="1" dirty="0">
                <a:solidFill>
                  <a:srgbClr val="002060"/>
                </a:solidFill>
              </a:rPr>
              <a:t>Upload</a:t>
            </a:r>
            <a:r>
              <a:rPr lang="ro-RO" sz="2400" dirty="0">
                <a:solidFill>
                  <a:srgbClr val="002060"/>
                </a:solidFill>
              </a:rPr>
              <a:t> - metoda folosită pentru încărcarea unui fișier</a:t>
            </a:r>
            <a:endParaRPr lang="ro-RO" sz="2400" i="1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sz="2400" i="1" dirty="0">
                <a:solidFill>
                  <a:srgbClr val="002060"/>
                </a:solidFill>
              </a:rPr>
              <a:t>Download</a:t>
            </a:r>
            <a:r>
              <a:rPr lang="ro-RO" sz="2400" dirty="0">
                <a:solidFill>
                  <a:srgbClr val="002060"/>
                </a:solidFill>
              </a:rPr>
              <a:t> - </a:t>
            </a:r>
            <a:r>
              <a:rPr lang="it-IT" sz="2400" dirty="0">
                <a:solidFill>
                  <a:srgbClr val="002060"/>
                </a:solidFill>
              </a:rPr>
              <a:t>metoda folosită la descărcarea unui fișier</a:t>
            </a:r>
            <a:endParaRPr lang="ro-RO" sz="2400" i="1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ro-RO" sz="2400" dirty="0">
              <a:solidFill>
                <a:srgbClr val="00206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1060F8-5385-4805-A971-302C8CE4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4" y="116632"/>
            <a:ext cx="8954644" cy="792088"/>
          </a:xfrm>
        </p:spPr>
        <p:txBody>
          <a:bodyPr>
            <a:noAutofit/>
          </a:bodyPr>
          <a:lstStyle/>
          <a:p>
            <a:pPr algn="ctr"/>
            <a:r>
              <a:rPr lang="ro-RO" sz="3600" dirty="0">
                <a:solidFill>
                  <a:srgbClr val="0070C0"/>
                </a:solidFill>
              </a:rPr>
              <a:t>Dezvoltarea proiectului – etapa 2 (finală) 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0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33850F0B-B7F4-4513-A7E4-E26C5928D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84784"/>
            <a:ext cx="8076134" cy="532859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rgbClr val="002060"/>
                </a:solidFill>
              </a:rPr>
              <a:t>  Amazon Web Services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2100" dirty="0">
                <a:solidFill>
                  <a:srgbClr val="002060"/>
                </a:solidFill>
              </a:rPr>
              <a:t> cu un set vast de instrumente care continuă să crească exponențial, capacitățile Amazon nu sunt de neegalat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ro-RO" sz="2400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rgbClr val="002060"/>
                </a:solidFill>
              </a:rPr>
              <a:t>  Microsoft Azure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2100" dirty="0">
                <a:solidFill>
                  <a:srgbClr val="002060"/>
                </a:solidFill>
              </a:rPr>
              <a:t> un concurent apropiat de AWS cu o infrastructură cloud capabilă excepțională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ro-RO" sz="2400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rgbClr val="002060"/>
                </a:solidFill>
              </a:rPr>
              <a:t>  Google Cloud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2100" dirty="0">
                <a:solidFill>
                  <a:srgbClr val="002060"/>
                </a:solidFill>
              </a:rPr>
              <a:t> </a:t>
            </a:r>
            <a:r>
              <a:rPr lang="fr-FR" sz="2100" dirty="0">
                <a:solidFill>
                  <a:srgbClr val="002060"/>
                </a:solidFill>
              </a:rPr>
              <a:t>intrat mai târziu pe piața cloud </a:t>
            </a:r>
            <a:endParaRPr lang="ro-RO" sz="2100" dirty="0">
              <a:solidFill>
                <a:srgbClr val="00206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ro-RO" sz="2100" dirty="0">
                <a:solidFill>
                  <a:srgbClr val="002060"/>
                </a:solidFill>
              </a:rPr>
              <a:t> </a:t>
            </a:r>
            <a:r>
              <a:rPr lang="da-DK" sz="2100" dirty="0">
                <a:solidFill>
                  <a:srgbClr val="002060"/>
                </a:solidFill>
              </a:rPr>
              <a:t>nu are accentul pe întreprinderi </a:t>
            </a:r>
            <a:endParaRPr lang="en-US" sz="21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Google Shape;183;p24">
            <a:extLst>
              <a:ext uri="{FF2B5EF4-FFF2-40B4-BE49-F238E27FC236}">
                <a16:creationId xmlns:a16="http://schemas.microsoft.com/office/drawing/2014/main" id="{54710B7A-2F37-41DC-B3D5-C6AECEB45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340" y="548680"/>
            <a:ext cx="914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rgbClr val="0070C0"/>
              </a:buClr>
              <a:buSzPts val="3600"/>
            </a:pPr>
            <a:r>
              <a:rPr lang="ro-RO" sz="3600" dirty="0">
                <a:solidFill>
                  <a:srgbClr val="0070C0"/>
                </a:solidFill>
              </a:rPr>
              <a:t>Amazon S3 vs. Microsoft Azure vs. </a:t>
            </a:r>
            <a:br>
              <a:rPr lang="ro-RO" sz="3600" dirty="0">
                <a:solidFill>
                  <a:srgbClr val="0070C0"/>
                </a:solidFill>
              </a:rPr>
            </a:br>
            <a:r>
              <a:rPr lang="ro-RO" sz="3600" dirty="0">
                <a:solidFill>
                  <a:srgbClr val="0070C0"/>
                </a:solidFill>
              </a:rPr>
              <a:t>Google Cloud</a:t>
            </a:r>
          </a:p>
        </p:txBody>
      </p:sp>
    </p:spTree>
    <p:extLst>
      <p:ext uri="{BB962C8B-B14F-4D97-AF65-F5344CB8AC3E}">
        <p14:creationId xmlns:p14="http://schemas.microsoft.com/office/powerpoint/2010/main" val="371141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3952</TotalTime>
  <Words>897</Words>
  <Application>Microsoft Office PowerPoint</Application>
  <PresentationFormat>On-screen Show (4:3)</PresentationFormat>
  <Paragraphs>169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Colibri</vt:lpstr>
      <vt:lpstr>Courier New</vt:lpstr>
      <vt:lpstr>Wingdings</vt:lpstr>
      <vt:lpstr>Office Theme</vt:lpstr>
      <vt:lpstr>PowerPoint Presentation</vt:lpstr>
      <vt:lpstr>Introducere – Amazon S3 Client</vt:lpstr>
      <vt:lpstr>Amazon S3 – Beneficii și cazuri de utilizare</vt:lpstr>
      <vt:lpstr>Introducere – Big Data</vt:lpstr>
      <vt:lpstr>Introducere – Cloud Computing</vt:lpstr>
      <vt:lpstr>Definirea problemei și analiza soluției</vt:lpstr>
      <vt:lpstr>Dezvoltarea proiectului – etapa 1 </vt:lpstr>
      <vt:lpstr>Dezvoltarea proiectului – etapa 2 (finală) </vt:lpstr>
      <vt:lpstr>Amazon S3 vs. Microsoft Azure vs.  Google Cloud</vt:lpstr>
      <vt:lpstr>Amazon S3 vs. Microsoft Azure vs.  Google Cloud – Comparație</vt:lpstr>
      <vt:lpstr>Amazon S3 vs. Microsoft Azure vs.  Google Cloud - Concluzii</vt:lpstr>
      <vt:lpstr>Evaluarea rezultatelor proprii obținute</vt:lpstr>
      <vt:lpstr>PowerPoint Presentation</vt:lpstr>
      <vt:lpstr>Concluzie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Placa de dezvoltare pentru  controlul roboților</dc:title>
  <dc:creator>Daniel</dc:creator>
  <cp:lastModifiedBy>Alexandru Chirita</cp:lastModifiedBy>
  <cp:revision>218</cp:revision>
  <dcterms:created xsi:type="dcterms:W3CDTF">2014-05-13T21:58:24Z</dcterms:created>
  <dcterms:modified xsi:type="dcterms:W3CDTF">2020-01-15T08:30:19Z</dcterms:modified>
</cp:coreProperties>
</file>