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358" r:id="rId2"/>
    <p:sldId id="402" r:id="rId3"/>
    <p:sldId id="403" r:id="rId4"/>
    <p:sldId id="404" r:id="rId5"/>
    <p:sldId id="405" r:id="rId6"/>
    <p:sldId id="408" r:id="rId7"/>
    <p:sldId id="420" r:id="rId8"/>
    <p:sldId id="421" r:id="rId9"/>
    <p:sldId id="406" r:id="rId10"/>
    <p:sldId id="424" r:id="rId11"/>
    <p:sldId id="412" r:id="rId12"/>
    <p:sldId id="425" r:id="rId13"/>
    <p:sldId id="414" r:id="rId14"/>
    <p:sldId id="426" r:id="rId15"/>
    <p:sldId id="427" r:id="rId16"/>
    <p:sldId id="428" r:id="rId17"/>
    <p:sldId id="429" r:id="rId18"/>
    <p:sldId id="415" r:id="rId19"/>
    <p:sldId id="416" r:id="rId20"/>
    <p:sldId id="431" r:id="rId21"/>
    <p:sldId id="417" r:id="rId2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YouKang" initials="Y" lastIdx="1" clrIdx="0">
    <p:extLst>
      <p:ext uri="{19B8F6BF-5375-455C-9EA6-DF929625EA0E}">
        <p15:presenceInfo xmlns:p15="http://schemas.microsoft.com/office/powerpoint/2012/main" userId="YouKang"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53DC7"/>
    <a:srgbClr val="3B5FDE"/>
    <a:srgbClr val="6A005F"/>
    <a:srgbClr val="157E9F"/>
    <a:srgbClr val="80ABB8"/>
    <a:srgbClr val="1BA0C9"/>
    <a:srgbClr val="0D526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74FB4C-93FD-4AA0-A500-28D1B82E6198}" v="553" dt="2024-08-06T14:21:02.12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808" autoAdjust="0"/>
    <p:restoredTop sz="86435" autoAdjust="0"/>
  </p:normalViewPr>
  <p:slideViewPr>
    <p:cSldViewPr snapToGrid="0">
      <p:cViewPr varScale="1">
        <p:scale>
          <a:sx n="60" d="100"/>
          <a:sy n="60" d="100"/>
        </p:scale>
        <p:origin x="1458" y="66"/>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2CC021-B2A6-4479-979F-8FF7C145D661}" type="datetimeFigureOut">
              <a:rPr lang="zh-CN" altLang="en-US" smtClean="0"/>
              <a:t>2024/8/7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15568B-99E7-4F52-AD49-B162DB2E7E97}" type="slidenum">
              <a:rPr lang="zh-CN" altLang="en-US" smtClean="0"/>
              <a:t>‹#›</a:t>
            </a:fld>
            <a:endParaRPr lang="zh-CN" altLang="en-US"/>
          </a:p>
        </p:txBody>
      </p:sp>
    </p:spTree>
    <p:extLst>
      <p:ext uri="{BB962C8B-B14F-4D97-AF65-F5344CB8AC3E}">
        <p14:creationId xmlns:p14="http://schemas.microsoft.com/office/powerpoint/2010/main" val="34204108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Good afternoon, everyone. I am honored to stand before you today as the lead author of this paper, titled Unified Unsupervised Salient Object Detection via Knowledge Transfer. Today,</a:t>
            </a:r>
            <a:r>
              <a:rPr lang="en-US" altLang="zh-CN" sz="2800" dirty="0">
                <a:effectLst/>
              </a:rPr>
              <a:t> I will share with you the findings and innovations we've discovered in this research area.</a:t>
            </a:r>
          </a:p>
        </p:txBody>
      </p:sp>
      <p:sp>
        <p:nvSpPr>
          <p:cNvPr id="4" name="灯片编号占位符 3"/>
          <p:cNvSpPr>
            <a:spLocks noGrp="1"/>
          </p:cNvSpPr>
          <p:nvPr>
            <p:ph type="sldNum" sz="quarter" idx="5"/>
          </p:nvPr>
        </p:nvSpPr>
        <p:spPr/>
        <p:txBody>
          <a:bodyPr/>
          <a:lstStyle/>
          <a:p>
            <a:fld id="{A815568B-99E7-4F52-AD49-B162DB2E7E97}" type="slidenum">
              <a:rPr lang="zh-CN" altLang="en-US" smtClean="0"/>
              <a:t>1</a:t>
            </a:fld>
            <a:endParaRPr lang="zh-CN" altLang="en-US"/>
          </a:p>
        </p:txBody>
      </p:sp>
    </p:spTree>
    <p:extLst>
      <p:ext uri="{BB962C8B-B14F-4D97-AF65-F5344CB8AC3E}">
        <p14:creationId xmlns:p14="http://schemas.microsoft.com/office/powerpoint/2010/main" val="6259332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Due to time constraints, we won't go into details about the experimental part. If you're interested, we can discuss it further during the poster session later.</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The following are the quantitative comparison results of our method on 5 SOD tasks. </a:t>
            </a: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Here, F refers to full supervision, W refers to weak supervision, and U refers to unsupervised</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t.s.</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means task specific, indicating that only the dataset of the target task was used. </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First is RGB SOD, followed by RGB-D and RGB-T, then video and Remote Sensing image</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endParaRPr lang="zh-CN" altLang="en-US" dirty="0"/>
          </a:p>
        </p:txBody>
      </p:sp>
      <p:sp>
        <p:nvSpPr>
          <p:cNvPr id="4" name="灯片编号占位符 3"/>
          <p:cNvSpPr>
            <a:spLocks noGrp="1"/>
          </p:cNvSpPr>
          <p:nvPr>
            <p:ph type="sldNum" sz="quarter" idx="5"/>
          </p:nvPr>
        </p:nvSpPr>
        <p:spPr/>
        <p:txBody>
          <a:bodyPr/>
          <a:lstStyle/>
          <a:p>
            <a:fld id="{A815568B-99E7-4F52-AD49-B162DB2E7E97}" type="slidenum">
              <a:rPr lang="zh-CN" altLang="en-US" smtClean="0"/>
              <a:t>10</a:t>
            </a:fld>
            <a:endParaRPr lang="zh-CN" altLang="en-US"/>
          </a:p>
        </p:txBody>
      </p:sp>
    </p:spTree>
    <p:extLst>
      <p:ext uri="{BB962C8B-B14F-4D97-AF65-F5344CB8AC3E}">
        <p14:creationId xmlns:p14="http://schemas.microsoft.com/office/powerpoint/2010/main" val="29944913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This is </a:t>
            </a:r>
            <a:r>
              <a:rPr lang="en-US" altLang="zh-CN" dirty="0" err="1"/>
              <a:t>tha</a:t>
            </a:r>
            <a:r>
              <a:rPr lang="en-US" altLang="zh-CN" dirty="0"/>
              <a:t> ablation study of </a:t>
            </a:r>
            <a:r>
              <a:rPr lang="en-US" altLang="zh-CN"/>
              <a:t>our proposed method.</a:t>
            </a:r>
            <a:endParaRPr lang="zh-CN" altLang="en-US"/>
          </a:p>
        </p:txBody>
      </p:sp>
      <p:sp>
        <p:nvSpPr>
          <p:cNvPr id="4" name="灯片编号占位符 3"/>
          <p:cNvSpPr>
            <a:spLocks noGrp="1"/>
          </p:cNvSpPr>
          <p:nvPr>
            <p:ph type="sldNum" sz="quarter" idx="5"/>
          </p:nvPr>
        </p:nvSpPr>
        <p:spPr/>
        <p:txBody>
          <a:bodyPr/>
          <a:lstStyle/>
          <a:p>
            <a:fld id="{A815568B-99E7-4F52-AD49-B162DB2E7E97}" type="slidenum">
              <a:rPr lang="zh-CN" altLang="en-US" smtClean="0"/>
              <a:t>18</a:t>
            </a:fld>
            <a:endParaRPr lang="zh-CN" altLang="en-US"/>
          </a:p>
        </p:txBody>
      </p:sp>
    </p:spTree>
    <p:extLst>
      <p:ext uri="{BB962C8B-B14F-4D97-AF65-F5344CB8AC3E}">
        <p14:creationId xmlns:p14="http://schemas.microsoft.com/office/powerpoint/2010/main" val="15921560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t>Hence, transitioning from a modality-agnostic to a modality-informed approach is essential to facilitate better learning of shared saliency knowledge across different SOD tasks.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t>We plan to explore more tailored strategies specifically designed for these tasks.</a:t>
            </a:r>
          </a:p>
          <a:p>
            <a:endParaRPr lang="zh-CN" altLang="en-US" dirty="0"/>
          </a:p>
        </p:txBody>
      </p:sp>
      <p:sp>
        <p:nvSpPr>
          <p:cNvPr id="4" name="灯片编号占位符 3"/>
          <p:cNvSpPr>
            <a:spLocks noGrp="1"/>
          </p:cNvSpPr>
          <p:nvPr>
            <p:ph type="sldNum" sz="quarter" idx="5"/>
          </p:nvPr>
        </p:nvSpPr>
        <p:spPr/>
        <p:txBody>
          <a:bodyPr/>
          <a:lstStyle/>
          <a:p>
            <a:fld id="{A815568B-99E7-4F52-AD49-B162DB2E7E97}" type="slidenum">
              <a:rPr lang="zh-CN" altLang="en-US" smtClean="0"/>
              <a:t>19</a:t>
            </a:fld>
            <a:endParaRPr lang="zh-CN" altLang="en-US"/>
          </a:p>
        </p:txBody>
      </p:sp>
    </p:spTree>
    <p:extLst>
      <p:ext uri="{BB962C8B-B14F-4D97-AF65-F5344CB8AC3E}">
        <p14:creationId xmlns:p14="http://schemas.microsoft.com/office/powerpoint/2010/main" val="25676672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just"/>
            <a:r>
              <a:rPr lang="en-US" altLang="zh-CN" sz="1800" b="1" kern="100" dirty="0">
                <a:effectLst/>
                <a:latin typeface="等线" panose="02010600030101010101" pitchFamily="2" charset="-122"/>
                <a:ea typeface="等线" panose="02010600030101010101" pitchFamily="2" charset="-122"/>
                <a:cs typeface="Times New Roman" panose="02020603050405020304" pitchFamily="18" charset="0"/>
              </a:rPr>
              <a:t>Firstly, let me briefly introduce this research area.</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Salient object detection aims to identify the most visually significant objects in images. While supervised SOD methods have achieved remarkable results, their reliance on pixel-level annotations for salient objects limits their performance in real-world scenarios. This has raised interest in Unsupervised Salient Object Detection, which removes the need for annotated data and demonstrates strong generalization performance. </a:t>
            </a:r>
          </a:p>
          <a:p>
            <a:pPr marL="0" marR="0" lvl="0" indent="0" algn="just" defTabSz="914400" rtl="0" eaLnBrk="1" fontAlgn="auto" latinLnBrk="0" hangingPunct="1">
              <a:lnSpc>
                <a:spcPct val="100000"/>
              </a:lnSpc>
              <a:spcBef>
                <a:spcPts val="0"/>
              </a:spcBef>
              <a:spcAft>
                <a:spcPts val="0"/>
              </a:spcAft>
              <a:buClrTx/>
              <a:buSzTx/>
              <a:buFontTx/>
              <a:buNone/>
              <a:tabLst/>
              <a:defRPr/>
            </a:pP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In unsupervised training, we use pseudo labels instead of ground truth to train the model. Therefore, the quality of pseudo labels has a significant impact on the performance of the model, and we will discuss it later.</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endParaRPr lang="zh-CN" altLang="en-US" dirty="0"/>
          </a:p>
        </p:txBody>
      </p:sp>
      <p:sp>
        <p:nvSpPr>
          <p:cNvPr id="4" name="灯片编号占位符 3"/>
          <p:cNvSpPr>
            <a:spLocks noGrp="1"/>
          </p:cNvSpPr>
          <p:nvPr>
            <p:ph type="sldNum" sz="quarter" idx="5"/>
          </p:nvPr>
        </p:nvSpPr>
        <p:spPr/>
        <p:txBody>
          <a:bodyPr/>
          <a:lstStyle/>
          <a:p>
            <a:fld id="{A815568B-99E7-4F52-AD49-B162DB2E7E97}" type="slidenum">
              <a:rPr lang="zh-CN" altLang="en-US" smtClean="0"/>
              <a:t>2</a:t>
            </a:fld>
            <a:endParaRPr lang="zh-CN" altLang="en-US"/>
          </a:p>
        </p:txBody>
      </p:sp>
    </p:spTree>
    <p:extLst>
      <p:ext uri="{BB962C8B-B14F-4D97-AF65-F5344CB8AC3E}">
        <p14:creationId xmlns:p14="http://schemas.microsoft.com/office/powerpoint/2010/main" val="18476663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Current Unsupervised Salient Object Detection methods face the following three major challenges:</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800" b="1" kern="100" dirty="0">
                <a:effectLst/>
                <a:latin typeface="等线" panose="02010600030101010101" pitchFamily="2" charset="-122"/>
                <a:ea typeface="等线" panose="02010600030101010101" pitchFamily="2" charset="-122"/>
                <a:cs typeface="Times New Roman" panose="02020603050405020304" pitchFamily="18" charset="0"/>
              </a:rPr>
              <a:t>The first point is Obtaining Initial Saliency Cues (Pseudo-labels):</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Existing hand-crafted feature-based methods and deep learning approaches struggle to generate reliable saliency cues.</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800"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Due to the unsupervised nature, existing deep learning methods often suffer from issues such as unstable training process and performance degradation.</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800" b="1" kern="100" dirty="0">
                <a:effectLst/>
                <a:latin typeface="等线" panose="02010600030101010101" pitchFamily="2" charset="-122"/>
                <a:ea typeface="等线" panose="02010600030101010101" pitchFamily="2" charset="-122"/>
                <a:cs typeface="Times New Roman" panose="02020603050405020304" pitchFamily="18" charset="0"/>
              </a:rPr>
              <a:t>The second is improving Pseudo-label Quality:</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The effectiveness of USOD heavily relies on the quality of pseudo-labels generated during the training process. </a:t>
            </a:r>
            <a:r>
              <a:rPr lang="en-US" altLang="zh-CN" sz="1800"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However, </a:t>
            </a:r>
          </a:p>
          <a:p>
            <a:pPr algn="just"/>
            <a:r>
              <a:rPr lang="en-US" altLang="zh-CN" sz="1800"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existing methods still fall short in improving the quality of pseudo-labels.</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800" b="1" kern="100" dirty="0">
                <a:effectLst/>
                <a:latin typeface="等线" panose="02010600030101010101" pitchFamily="2" charset="-122"/>
                <a:ea typeface="等线" panose="02010600030101010101" pitchFamily="2" charset="-122"/>
                <a:cs typeface="Times New Roman" panose="02020603050405020304" pitchFamily="18" charset="0"/>
              </a:rPr>
              <a:t>The third is Limited Exploration in Migration:</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Current USOD methods mainly focus on specific modalities like RGB, RGB-D, and RGB-T. </a:t>
            </a:r>
          </a:p>
          <a:p>
            <a:pPr algn="just"/>
            <a:r>
              <a:rPr lang="en-US" altLang="zh-CN" sz="1800"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We contend that this focus limits the benefits and potential of the unsupervised training approach. Thus, our goal is to develop a unified framework for unsupervised SOD. </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endParaRPr lang="zh-CN" altLang="en-US" dirty="0"/>
          </a:p>
        </p:txBody>
      </p:sp>
      <p:sp>
        <p:nvSpPr>
          <p:cNvPr id="4" name="灯片编号占位符 3"/>
          <p:cNvSpPr>
            <a:spLocks noGrp="1"/>
          </p:cNvSpPr>
          <p:nvPr>
            <p:ph type="sldNum" sz="quarter" idx="5"/>
          </p:nvPr>
        </p:nvSpPr>
        <p:spPr/>
        <p:txBody>
          <a:bodyPr/>
          <a:lstStyle/>
          <a:p>
            <a:fld id="{A815568B-99E7-4F52-AD49-B162DB2E7E97}" type="slidenum">
              <a:rPr lang="zh-CN" altLang="en-US" smtClean="0"/>
              <a:t>3</a:t>
            </a:fld>
            <a:endParaRPr lang="zh-CN" altLang="en-US"/>
          </a:p>
        </p:txBody>
      </p:sp>
    </p:spTree>
    <p:extLst>
      <p:ext uri="{BB962C8B-B14F-4D97-AF65-F5344CB8AC3E}">
        <p14:creationId xmlns:p14="http://schemas.microsoft.com/office/powerpoint/2010/main" val="32042116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Our method is grounded in knowledge transfer. </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It incorporates two types of transfer: one extracts saliency cues from pre-trained deep networks (e.g., MoCo-v2), while the other transfers knowledge from Natural Still Image SOD to non-NSI SOD.</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Then let's take a look at how these two types of knowledge transfer can be achieved, which is where our contributions lie.</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endParaRPr lang="zh-CN" altLang="en-US" dirty="0"/>
          </a:p>
        </p:txBody>
      </p:sp>
      <p:sp>
        <p:nvSpPr>
          <p:cNvPr id="4" name="灯片编号占位符 3"/>
          <p:cNvSpPr>
            <a:spLocks noGrp="1"/>
          </p:cNvSpPr>
          <p:nvPr>
            <p:ph type="sldNum" sz="quarter" idx="5"/>
          </p:nvPr>
        </p:nvSpPr>
        <p:spPr/>
        <p:txBody>
          <a:bodyPr/>
          <a:lstStyle/>
          <a:p>
            <a:fld id="{A815568B-99E7-4F52-AD49-B162DB2E7E97}" type="slidenum">
              <a:rPr lang="zh-CN" altLang="en-US" smtClean="0"/>
              <a:t>4</a:t>
            </a:fld>
            <a:endParaRPr lang="zh-CN" altLang="en-US"/>
          </a:p>
        </p:txBody>
      </p:sp>
    </p:spTree>
    <p:extLst>
      <p:ext uri="{BB962C8B-B14F-4D97-AF65-F5344CB8AC3E}">
        <p14:creationId xmlns:p14="http://schemas.microsoft.com/office/powerpoint/2010/main" val="17958596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Then let's take a look at how these two types of knowledge transfer can be achieved, which is where our contributions lie.</a:t>
            </a:r>
            <a:endParaRPr lang="zh-CN" altLang="zh-CN" sz="1200" kern="100" dirty="0">
              <a:effectLst/>
              <a:latin typeface="等线" panose="02010600030101010101" pitchFamily="2" charset="-122"/>
              <a:ea typeface="等线" panose="02010600030101010101" pitchFamily="2" charset="-122"/>
              <a:cs typeface="Times New Roman" panose="02020603050405020304" pitchFamily="18" charset="0"/>
            </a:endParaRPr>
          </a:p>
          <a:p>
            <a:endParaRPr lang="zh-CN" altLang="en-US" dirty="0"/>
          </a:p>
        </p:txBody>
      </p:sp>
      <p:sp>
        <p:nvSpPr>
          <p:cNvPr id="4" name="灯片编号占位符 3"/>
          <p:cNvSpPr>
            <a:spLocks noGrp="1"/>
          </p:cNvSpPr>
          <p:nvPr>
            <p:ph type="sldNum" sz="quarter" idx="5"/>
          </p:nvPr>
        </p:nvSpPr>
        <p:spPr/>
        <p:txBody>
          <a:bodyPr/>
          <a:lstStyle/>
          <a:p>
            <a:fld id="{A815568B-99E7-4F52-AD49-B162DB2E7E97}" type="slidenum">
              <a:rPr lang="zh-CN" altLang="en-US" smtClean="0"/>
              <a:t>5</a:t>
            </a:fld>
            <a:endParaRPr lang="zh-CN" altLang="en-US"/>
          </a:p>
        </p:txBody>
      </p:sp>
    </p:spTree>
    <p:extLst>
      <p:ext uri="{BB962C8B-B14F-4D97-AF65-F5344CB8AC3E}">
        <p14:creationId xmlns:p14="http://schemas.microsoft.com/office/powerpoint/2010/main" val="35767476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just"/>
            <a:r>
              <a:rPr lang="en-US" altLang="zh-CN" sz="1800" b="1" kern="100" dirty="0">
                <a:effectLst/>
                <a:latin typeface="等线" panose="02010600030101010101" pitchFamily="2" charset="-122"/>
                <a:ea typeface="等线" panose="02010600030101010101" pitchFamily="2" charset="-122"/>
                <a:cs typeface="Times New Roman" panose="02020603050405020304" pitchFamily="18" charset="0"/>
              </a:rPr>
              <a:t>Let us start at Contribution 1: Progressive Curriculum Learning-based Saliency Distilling</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The concept of saliency extraction or distilling can be visualized through the first formula presented in the right, illustrating the process of shifting each pixel's predicted value from 0.5 towards 0 or 1. This transformation provides a basis for divide easy and hard samples: predictions closer to 0.5 indicate greater difficulty. In the early stages of training, hard samples may be misdirected, leading to what we term as error accumulation.</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As shown in the left diagram, the PCL-SD mechanism strategically excludes hard samples during the initial phases of training, </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processively</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incorporating them as the training progresses. This approach ensures a gradual extraction of saliency knowledge from easy to hard samples, enhancing the model's adaptability and stability throughout the training process. </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800" dirty="0">
                <a:solidFill>
                  <a:srgbClr val="FF0000"/>
                </a:solidFill>
                <a:effectLst/>
                <a:latin typeface="等线" panose="02010600030101010101" pitchFamily="2" charset="-122"/>
                <a:cs typeface="Times New Roman" panose="02020603050405020304" pitchFamily="18" charset="0"/>
              </a:rPr>
              <a:t>The formula at the bottom </a:t>
            </a:r>
            <a:r>
              <a:rPr lang="en-US" altLang="zh-CN" sz="1800"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describes the final process of saliency distilling. The removal of hard samples is achieved through the employment of a mask matrix.</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endParaRPr lang="zh-CN" altLang="en-US" dirty="0"/>
          </a:p>
        </p:txBody>
      </p:sp>
      <p:sp>
        <p:nvSpPr>
          <p:cNvPr id="4" name="灯片编号占位符 3"/>
          <p:cNvSpPr>
            <a:spLocks noGrp="1"/>
          </p:cNvSpPr>
          <p:nvPr>
            <p:ph type="sldNum" sz="quarter" idx="5"/>
          </p:nvPr>
        </p:nvSpPr>
        <p:spPr/>
        <p:txBody>
          <a:bodyPr/>
          <a:lstStyle/>
          <a:p>
            <a:fld id="{A815568B-99E7-4F52-AD49-B162DB2E7E97}" type="slidenum">
              <a:rPr lang="zh-CN" altLang="en-US" smtClean="0"/>
              <a:t>6</a:t>
            </a:fld>
            <a:endParaRPr lang="zh-CN" altLang="en-US"/>
          </a:p>
        </p:txBody>
      </p:sp>
    </p:spTree>
    <p:extLst>
      <p:ext uri="{BB962C8B-B14F-4D97-AF65-F5344CB8AC3E}">
        <p14:creationId xmlns:p14="http://schemas.microsoft.com/office/powerpoint/2010/main" val="15954781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just"/>
            <a:r>
              <a:rPr lang="en-US" altLang="zh-CN" sz="1800" b="1" kern="100" dirty="0">
                <a:effectLst/>
                <a:latin typeface="等线" panose="02010600030101010101" pitchFamily="2" charset="-122"/>
                <a:ea typeface="等线" panose="02010600030101010101" pitchFamily="2" charset="-122"/>
                <a:cs typeface="Times New Roman" panose="02020603050405020304" pitchFamily="18" charset="0"/>
              </a:rPr>
              <a:t>Then we move to Contribution 2: Self-rectify Pseudo-label Refinement</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As we mentioned earlier, the quality of pseudo-labels significantly impacts the performance of the model. </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From the left figure, we observe that the posterior rectifications from the model's saliency prediction can effectively refine the initial pseudo-labels by incorporating high-level semantic information. This refinement process may result in some loss of local details. However, the prior rectification from a real-time pixel refiner effectively complements these local details.</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The SPR mechanism capitalizes on integrating the strengths of both prior and posterior rectifications, gradually improving the quality of pseudo labels during the training process, achieves strong self-supervised performance.</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The formula below shows the composition of the refined pseudo-labels.</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endParaRPr lang="zh-CN" altLang="en-US" dirty="0"/>
          </a:p>
        </p:txBody>
      </p:sp>
      <p:sp>
        <p:nvSpPr>
          <p:cNvPr id="4" name="灯片编号占位符 3"/>
          <p:cNvSpPr>
            <a:spLocks noGrp="1"/>
          </p:cNvSpPr>
          <p:nvPr>
            <p:ph type="sldNum" sz="quarter" idx="5"/>
          </p:nvPr>
        </p:nvSpPr>
        <p:spPr/>
        <p:txBody>
          <a:bodyPr/>
          <a:lstStyle/>
          <a:p>
            <a:fld id="{A815568B-99E7-4F52-AD49-B162DB2E7E97}" type="slidenum">
              <a:rPr lang="zh-CN" altLang="en-US" smtClean="0"/>
              <a:t>7</a:t>
            </a:fld>
            <a:endParaRPr lang="zh-CN" altLang="en-US"/>
          </a:p>
        </p:txBody>
      </p:sp>
    </p:spTree>
    <p:extLst>
      <p:ext uri="{BB962C8B-B14F-4D97-AF65-F5344CB8AC3E}">
        <p14:creationId xmlns:p14="http://schemas.microsoft.com/office/powerpoint/2010/main" val="40088675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t>The tasks within NSI SOD benefit from a greater amount of shared knowledge, allowing for the joint training of multiple tasks to achieve a better generalization performance. However, as we broaden our focus to generic SOD tasks, the inherent gap between tasks becomes the primary influencing factor. Joint training becomes more challenging and poses risks of model degradation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t>We posit that identifying an appropriate fine-tuning method can effectively address this issue.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dirty="0">
                <a:effectLst/>
                <a:latin typeface="等线" panose="02010600030101010101" pitchFamily="2" charset="-122"/>
                <a:cs typeface="Times New Roman" panose="02020603050405020304" pitchFamily="18" charset="0"/>
              </a:rPr>
              <a:t>Here we provide a simple example of adapter tuning. </a:t>
            </a:r>
            <a:r>
              <a:rPr lang="en-US" altLang="zh-CN" dirty="0"/>
              <a:t>Here, F represents the deep features extracted by the backbone, Fˆ denotes the processed features, and T signifies the network layer or module performing the processing. In specific end-to-end SOD models, T can comprise a convolutional layer that modifies the number of feature channels or a network module that enhances the features.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For more details on implementing adapter tuning, please refer to our paper.</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a:p>
          <a:p>
            <a:endParaRPr lang="zh-CN" altLang="en-US" dirty="0"/>
          </a:p>
        </p:txBody>
      </p:sp>
      <p:sp>
        <p:nvSpPr>
          <p:cNvPr id="4" name="灯片编号占位符 3"/>
          <p:cNvSpPr>
            <a:spLocks noGrp="1"/>
          </p:cNvSpPr>
          <p:nvPr>
            <p:ph type="sldNum" sz="quarter" idx="5"/>
          </p:nvPr>
        </p:nvSpPr>
        <p:spPr/>
        <p:txBody>
          <a:bodyPr/>
          <a:lstStyle/>
          <a:p>
            <a:fld id="{A815568B-99E7-4F52-AD49-B162DB2E7E97}" type="slidenum">
              <a:rPr lang="zh-CN" altLang="en-US" smtClean="0"/>
              <a:t>8</a:t>
            </a:fld>
            <a:endParaRPr lang="zh-CN" altLang="en-US"/>
          </a:p>
        </p:txBody>
      </p:sp>
    </p:spTree>
    <p:extLst>
      <p:ext uri="{BB962C8B-B14F-4D97-AF65-F5344CB8AC3E}">
        <p14:creationId xmlns:p14="http://schemas.microsoft.com/office/powerpoint/2010/main" val="3032062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just"/>
            <a:r>
              <a:rPr lang="en-US" altLang="zh-CN" sz="1800" b="1" kern="100" dirty="0">
                <a:effectLst/>
                <a:latin typeface="等线" panose="02010600030101010101" pitchFamily="2" charset="-122"/>
                <a:ea typeface="等线" panose="02010600030101010101" pitchFamily="2" charset="-122"/>
                <a:cs typeface="Times New Roman" panose="02020603050405020304" pitchFamily="18" charset="0"/>
              </a:rPr>
              <a:t>Finally, let me introduce the method</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we proposed, a two-stage framework designed for unified USOD tasks. In the first stage, we introduce a saliency cue extractor trained to transfer saliency knowledge from a pre-trained deep network. </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Moving to stage 2, we utilize these extracted saliency cues as initial pseudo-labels to train a saliency detector. Our approach begins by training the base model on datasets containing Natural Still Images, ensuring a solid foundation in SOD. Then, we transfer and adapt this model to non-NSI tasks, including challenges like video SOD and RSI SOD.</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endParaRPr lang="zh-CN" altLang="en-US" dirty="0"/>
          </a:p>
        </p:txBody>
      </p:sp>
      <p:sp>
        <p:nvSpPr>
          <p:cNvPr id="4" name="灯片编号占位符 3"/>
          <p:cNvSpPr>
            <a:spLocks noGrp="1"/>
          </p:cNvSpPr>
          <p:nvPr>
            <p:ph type="sldNum" sz="quarter" idx="5"/>
          </p:nvPr>
        </p:nvSpPr>
        <p:spPr/>
        <p:txBody>
          <a:bodyPr/>
          <a:lstStyle/>
          <a:p>
            <a:fld id="{A815568B-99E7-4F52-AD49-B162DB2E7E97}" type="slidenum">
              <a:rPr lang="zh-CN" altLang="en-US" smtClean="0"/>
              <a:t>9</a:t>
            </a:fld>
            <a:endParaRPr lang="zh-CN" altLang="en-US"/>
          </a:p>
        </p:txBody>
      </p:sp>
    </p:spTree>
    <p:extLst>
      <p:ext uri="{BB962C8B-B14F-4D97-AF65-F5344CB8AC3E}">
        <p14:creationId xmlns:p14="http://schemas.microsoft.com/office/powerpoint/2010/main" val="39522584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1CC51106-C389-4CC6-8A4A-A50DC04CADCA}" type="datetime1">
              <a:rPr lang="zh-CN" altLang="en-US" smtClean="0"/>
              <a:t>2024/8/7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5931A4B-E62A-4F8E-837E-E9B10A41F2CC}"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81B7AF0-ABC5-4828-84B1-AD9C3593F54E}" type="datetime1">
              <a:rPr lang="zh-CN" altLang="en-US" smtClean="0"/>
              <a:t>2024/8/7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5931A4B-E62A-4F8E-837E-E9B10A41F2CC}"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垂直排列标题与&#10;文本">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DB308D3-F434-4E1A-A878-A52E6A1A2E44}" type="datetime1">
              <a:rPr lang="zh-CN" altLang="en-US" smtClean="0"/>
              <a:t>2024/8/7</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5931A4B-E62A-4F8E-837E-E9B10A41F2CC}"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17.png"/><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20.png"/><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22.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23.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24.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25.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28.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1.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1.png"/></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29.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2.png"/><Relationship Id="rId7"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16.pn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 name="直接连接符 17">
            <a:extLst>
              <a:ext uri="{FF2B5EF4-FFF2-40B4-BE49-F238E27FC236}">
                <a16:creationId xmlns:a16="http://schemas.microsoft.com/office/drawing/2014/main" id="{4F33A9FE-D23C-4A20-9280-997366DFC9A7}"/>
              </a:ext>
            </a:extLst>
          </p:cNvPr>
          <p:cNvCxnSpPr>
            <a:cxnSpLocks/>
          </p:cNvCxnSpPr>
          <p:nvPr/>
        </p:nvCxnSpPr>
        <p:spPr>
          <a:xfrm>
            <a:off x="881856" y="3755892"/>
            <a:ext cx="104632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灯片编号占位符 1">
            <a:extLst>
              <a:ext uri="{FF2B5EF4-FFF2-40B4-BE49-F238E27FC236}">
                <a16:creationId xmlns:a16="http://schemas.microsoft.com/office/drawing/2014/main" id="{726095E6-AC8C-4A8F-97B0-FC4C38D927FB}"/>
              </a:ext>
            </a:extLst>
          </p:cNvPr>
          <p:cNvSpPr>
            <a:spLocks noGrp="1"/>
          </p:cNvSpPr>
          <p:nvPr>
            <p:ph type="sldNum" sz="quarter" idx="12"/>
          </p:nvPr>
        </p:nvSpPr>
        <p:spPr/>
        <p:txBody>
          <a:bodyPr/>
          <a:lstStyle/>
          <a:p>
            <a:fld id="{15931A4B-E62A-4F8E-837E-E9B10A41F2CC}" type="slidenum">
              <a:rPr lang="zh-CN" altLang="en-US" smtClean="0"/>
              <a:pPr/>
              <a:t>1</a:t>
            </a:fld>
            <a:endParaRPr lang="zh-CN" altLang="en-US"/>
          </a:p>
        </p:txBody>
      </p:sp>
      <p:cxnSp>
        <p:nvCxnSpPr>
          <p:cNvPr id="14" name="直接连接符 13">
            <a:extLst>
              <a:ext uri="{FF2B5EF4-FFF2-40B4-BE49-F238E27FC236}">
                <a16:creationId xmlns:a16="http://schemas.microsoft.com/office/drawing/2014/main" id="{8526EE15-96FA-4BE4-9FDB-F01004C13B7B}"/>
              </a:ext>
            </a:extLst>
          </p:cNvPr>
          <p:cNvCxnSpPr>
            <a:cxnSpLocks/>
          </p:cNvCxnSpPr>
          <p:nvPr/>
        </p:nvCxnSpPr>
        <p:spPr>
          <a:xfrm>
            <a:off x="881856" y="1690209"/>
            <a:ext cx="104632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 name="文本框 2">
            <a:extLst>
              <a:ext uri="{FF2B5EF4-FFF2-40B4-BE49-F238E27FC236}">
                <a16:creationId xmlns:a16="http://schemas.microsoft.com/office/drawing/2014/main" id="{9C3278E3-866C-4317-995E-D56123CC22C3}"/>
              </a:ext>
            </a:extLst>
          </p:cNvPr>
          <p:cNvSpPr txBox="1"/>
          <p:nvPr/>
        </p:nvSpPr>
        <p:spPr>
          <a:xfrm>
            <a:off x="881856" y="1861146"/>
            <a:ext cx="10471944" cy="1654748"/>
          </a:xfrm>
          <a:prstGeom prst="rect">
            <a:avLst/>
          </a:prstGeom>
          <a:noFill/>
        </p:spPr>
        <p:txBody>
          <a:bodyPr wrap="square" rtlCol="0">
            <a:spAutoFit/>
          </a:bodyPr>
          <a:lstStyle/>
          <a:p>
            <a:pPr algn="ctr">
              <a:lnSpc>
                <a:spcPct val="150000"/>
              </a:lnSpc>
            </a:pPr>
            <a:r>
              <a:rPr lang="en-US" altLang="zh-CN" sz="3600" dirty="0"/>
              <a:t>Unified Unsupervised Salient Object Detection via Knowledge Transfer</a:t>
            </a:r>
          </a:p>
        </p:txBody>
      </p:sp>
      <p:pic>
        <p:nvPicPr>
          <p:cNvPr id="20" name="图片 19">
            <a:extLst>
              <a:ext uri="{FF2B5EF4-FFF2-40B4-BE49-F238E27FC236}">
                <a16:creationId xmlns:a16="http://schemas.microsoft.com/office/drawing/2014/main" id="{64CB5B6F-F8DC-497E-9ED0-B860E4DE25A2}"/>
              </a:ext>
            </a:extLst>
          </p:cNvPr>
          <p:cNvPicPr>
            <a:picLocks noChangeAspect="1"/>
          </p:cNvPicPr>
          <p:nvPr/>
        </p:nvPicPr>
        <p:blipFill>
          <a:blip r:embed="rId3"/>
          <a:stretch>
            <a:fillRect/>
          </a:stretch>
        </p:blipFill>
        <p:spPr>
          <a:xfrm>
            <a:off x="10310449" y="302174"/>
            <a:ext cx="1043351" cy="1045939"/>
          </a:xfrm>
          <a:prstGeom prst="rect">
            <a:avLst/>
          </a:prstGeom>
        </p:spPr>
      </p:pic>
      <p:pic>
        <p:nvPicPr>
          <p:cNvPr id="8" name="图片 7">
            <a:extLst>
              <a:ext uri="{FF2B5EF4-FFF2-40B4-BE49-F238E27FC236}">
                <a16:creationId xmlns:a16="http://schemas.microsoft.com/office/drawing/2014/main" id="{8E9EFC52-66BE-4357-89A5-4C86DDCF5F4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1856" y="302175"/>
            <a:ext cx="3125165" cy="1046670"/>
          </a:xfrm>
          <a:prstGeom prst="rect">
            <a:avLst/>
          </a:prstGeom>
        </p:spPr>
      </p:pic>
      <p:pic>
        <p:nvPicPr>
          <p:cNvPr id="5" name="图片 4">
            <a:extLst>
              <a:ext uri="{FF2B5EF4-FFF2-40B4-BE49-F238E27FC236}">
                <a16:creationId xmlns:a16="http://schemas.microsoft.com/office/drawing/2014/main" id="{7E779F68-4F26-B3A1-20E8-BEF392282D6E}"/>
              </a:ext>
            </a:extLst>
          </p:cNvPr>
          <p:cNvPicPr>
            <a:picLocks noChangeAspect="1"/>
          </p:cNvPicPr>
          <p:nvPr/>
        </p:nvPicPr>
        <p:blipFill>
          <a:blip r:embed="rId5"/>
          <a:stretch>
            <a:fillRect/>
          </a:stretch>
        </p:blipFill>
        <p:spPr>
          <a:xfrm>
            <a:off x="1419010" y="4589284"/>
            <a:ext cx="9353979" cy="1138702"/>
          </a:xfrm>
          <a:prstGeom prst="rect">
            <a:avLst/>
          </a:prstGeom>
        </p:spPr>
      </p:pic>
    </p:spTree>
    <p:extLst>
      <p:ext uri="{BB962C8B-B14F-4D97-AF65-F5344CB8AC3E}">
        <p14:creationId xmlns:p14="http://schemas.microsoft.com/office/powerpoint/2010/main" val="41087143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a:extLst>
              <a:ext uri="{FF2B5EF4-FFF2-40B4-BE49-F238E27FC236}">
                <a16:creationId xmlns:a16="http://schemas.microsoft.com/office/drawing/2014/main" id="{5D4EA632-F3A6-4CD9-839D-FC5F1BF16BC3}"/>
              </a:ext>
            </a:extLst>
          </p:cNvPr>
          <p:cNvGrpSpPr/>
          <p:nvPr/>
        </p:nvGrpSpPr>
        <p:grpSpPr>
          <a:xfrm>
            <a:off x="564157" y="-1"/>
            <a:ext cx="666535" cy="900113"/>
            <a:chOff x="773600" y="-1"/>
            <a:chExt cx="666535" cy="900113"/>
          </a:xfrm>
        </p:grpSpPr>
        <p:grpSp>
          <p:nvGrpSpPr>
            <p:cNvPr id="11" name="组合 10">
              <a:extLst>
                <a:ext uri="{FF2B5EF4-FFF2-40B4-BE49-F238E27FC236}">
                  <a16:creationId xmlns:a16="http://schemas.microsoft.com/office/drawing/2014/main" id="{5CAF0CFC-C6AB-4850-BBDD-71817B46B5F6}"/>
                </a:ext>
              </a:extLst>
            </p:cNvPr>
            <p:cNvGrpSpPr/>
            <p:nvPr/>
          </p:nvGrpSpPr>
          <p:grpSpPr>
            <a:xfrm>
              <a:off x="773600" y="-1"/>
              <a:ext cx="666534" cy="900113"/>
              <a:chOff x="2381250" y="3019425"/>
              <a:chExt cx="504825" cy="590541"/>
            </a:xfrm>
            <a:effectLst>
              <a:outerShdw blurRad="50800" dist="38100" dir="8100000" algn="tr" rotWithShape="0">
                <a:prstClr val="black">
                  <a:alpha val="40000"/>
                </a:prstClr>
              </a:outerShdw>
            </a:effectLst>
          </p:grpSpPr>
          <p:sp>
            <p:nvSpPr>
              <p:cNvPr id="9" name="矩形: 圆角 8">
                <a:extLst>
                  <a:ext uri="{FF2B5EF4-FFF2-40B4-BE49-F238E27FC236}">
                    <a16:creationId xmlns:a16="http://schemas.microsoft.com/office/drawing/2014/main" id="{69EAA2C4-61E2-4553-9B8B-7A375CF908F8}"/>
                  </a:ext>
                </a:extLst>
              </p:cNvPr>
              <p:cNvSpPr/>
              <p:nvPr/>
            </p:nvSpPr>
            <p:spPr>
              <a:xfrm>
                <a:off x="2381250" y="3019425"/>
                <a:ext cx="504825" cy="590541"/>
              </a:xfrm>
              <a:prstGeom prst="roundRect">
                <a:avLst/>
              </a:prstGeom>
              <a:solidFill>
                <a:srgbClr val="053D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7030A0"/>
                  </a:solidFill>
                </a:endParaRPr>
              </a:p>
            </p:txBody>
          </p:sp>
          <p:sp>
            <p:nvSpPr>
              <p:cNvPr id="10" name="矩形 9">
                <a:extLst>
                  <a:ext uri="{FF2B5EF4-FFF2-40B4-BE49-F238E27FC236}">
                    <a16:creationId xmlns:a16="http://schemas.microsoft.com/office/drawing/2014/main" id="{EA9541B7-87A5-442B-AFE2-100B29413EB5}"/>
                  </a:ext>
                </a:extLst>
              </p:cNvPr>
              <p:cNvSpPr/>
              <p:nvPr/>
            </p:nvSpPr>
            <p:spPr>
              <a:xfrm>
                <a:off x="2381250" y="3019425"/>
                <a:ext cx="504825" cy="302417"/>
              </a:xfrm>
              <a:prstGeom prst="rect">
                <a:avLst/>
              </a:prstGeom>
              <a:solidFill>
                <a:srgbClr val="053D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7030A0"/>
                  </a:solidFill>
                </a:endParaRPr>
              </a:p>
            </p:txBody>
          </p:sp>
        </p:grpSp>
        <p:sp>
          <p:nvSpPr>
            <p:cNvPr id="27" name="文本框 26">
              <a:extLst>
                <a:ext uri="{FF2B5EF4-FFF2-40B4-BE49-F238E27FC236}">
                  <a16:creationId xmlns:a16="http://schemas.microsoft.com/office/drawing/2014/main" id="{10C4FD04-3E9E-489E-83D8-80B6B159DEB5}"/>
                </a:ext>
              </a:extLst>
            </p:cNvPr>
            <p:cNvSpPr txBox="1"/>
            <p:nvPr/>
          </p:nvSpPr>
          <p:spPr>
            <a:xfrm>
              <a:off x="773600" y="171835"/>
              <a:ext cx="666535" cy="646331"/>
            </a:xfrm>
            <a:prstGeom prst="rect">
              <a:avLst/>
            </a:prstGeom>
            <a:noFill/>
            <a:ln>
              <a:noFill/>
            </a:ln>
          </p:spPr>
          <p:txBody>
            <a:bodyPr wrap="square" lIns="0" rIns="0" rtlCol="0">
              <a:spAutoFit/>
            </a:bodyPr>
            <a:lstStyle/>
            <a:p>
              <a:pPr algn="ctr"/>
              <a:r>
                <a:rPr lang="en-US" altLang="zh-CN" sz="3600" b="1">
                  <a:solidFill>
                    <a:schemeClr val="bg1"/>
                  </a:solidFill>
                  <a:cs typeface="+mn-ea"/>
                  <a:sym typeface="+mn-lt"/>
                </a:rPr>
                <a:t>03</a:t>
              </a:r>
            </a:p>
          </p:txBody>
        </p:sp>
      </p:grpSp>
      <p:cxnSp>
        <p:nvCxnSpPr>
          <p:cNvPr id="4" name="直接连接符 3">
            <a:extLst>
              <a:ext uri="{FF2B5EF4-FFF2-40B4-BE49-F238E27FC236}">
                <a16:creationId xmlns:a16="http://schemas.microsoft.com/office/drawing/2014/main" id="{3705D9FB-658D-4172-AA83-18CB7B5F4A8C}"/>
              </a:ext>
            </a:extLst>
          </p:cNvPr>
          <p:cNvCxnSpPr>
            <a:cxnSpLocks/>
          </p:cNvCxnSpPr>
          <p:nvPr/>
        </p:nvCxnSpPr>
        <p:spPr>
          <a:xfrm>
            <a:off x="1230691" y="800426"/>
            <a:ext cx="10397152" cy="0"/>
          </a:xfrm>
          <a:prstGeom prst="line">
            <a:avLst/>
          </a:prstGeom>
          <a:ln>
            <a:solidFill>
              <a:srgbClr val="6A005F"/>
            </a:solidFill>
          </a:ln>
        </p:spPr>
        <p:style>
          <a:lnRef idx="1">
            <a:schemeClr val="accent1"/>
          </a:lnRef>
          <a:fillRef idx="0">
            <a:schemeClr val="accent1"/>
          </a:fillRef>
          <a:effectRef idx="0">
            <a:schemeClr val="accent1"/>
          </a:effectRef>
          <a:fontRef idx="minor">
            <a:schemeClr val="tx1"/>
          </a:fontRef>
        </p:style>
      </p:cxnSp>
      <p:sp>
        <p:nvSpPr>
          <p:cNvPr id="13" name="矩形 12">
            <a:extLst>
              <a:ext uri="{FF2B5EF4-FFF2-40B4-BE49-F238E27FC236}">
                <a16:creationId xmlns:a16="http://schemas.microsoft.com/office/drawing/2014/main" id="{4C604127-7DDF-40E9-BA18-0802229ECD84}"/>
              </a:ext>
            </a:extLst>
          </p:cNvPr>
          <p:cNvSpPr/>
          <p:nvPr/>
        </p:nvSpPr>
        <p:spPr>
          <a:xfrm>
            <a:off x="564157" y="900112"/>
            <a:ext cx="11063686" cy="417422"/>
          </a:xfrm>
          <a:prstGeom prst="rect">
            <a:avLst/>
          </a:prstGeom>
        </p:spPr>
        <p:txBody>
          <a:bodyPr wrap="square">
            <a:spAutoFit/>
          </a:bodyPr>
          <a:lstStyle/>
          <a:p>
            <a:pPr>
              <a:lnSpc>
                <a:spcPct val="150000"/>
              </a:lnSpc>
            </a:pPr>
            <a:r>
              <a:rPr lang="en-US" altLang="zh-CN" sz="1600" dirty="0"/>
              <a:t>Quantitative Comparison:</a:t>
            </a:r>
          </a:p>
        </p:txBody>
      </p:sp>
      <p:sp>
        <p:nvSpPr>
          <p:cNvPr id="3" name="灯片编号占位符 2">
            <a:extLst>
              <a:ext uri="{FF2B5EF4-FFF2-40B4-BE49-F238E27FC236}">
                <a16:creationId xmlns:a16="http://schemas.microsoft.com/office/drawing/2014/main" id="{FC4E853E-EA26-40DB-8A46-2B519846D45D}"/>
              </a:ext>
            </a:extLst>
          </p:cNvPr>
          <p:cNvSpPr>
            <a:spLocks noGrp="1"/>
          </p:cNvSpPr>
          <p:nvPr>
            <p:ph type="sldNum" sz="quarter" idx="12"/>
          </p:nvPr>
        </p:nvSpPr>
        <p:spPr/>
        <p:txBody>
          <a:bodyPr/>
          <a:lstStyle/>
          <a:p>
            <a:fld id="{15931A4B-E62A-4F8E-837E-E9B10A41F2CC}" type="slidenum">
              <a:rPr lang="zh-CN" altLang="en-US" smtClean="0"/>
              <a:pPr/>
              <a:t>10</a:t>
            </a:fld>
            <a:endParaRPr lang="zh-CN" altLang="en-US"/>
          </a:p>
        </p:txBody>
      </p:sp>
      <p:pic>
        <p:nvPicPr>
          <p:cNvPr id="14" name="图片 13">
            <a:extLst>
              <a:ext uri="{FF2B5EF4-FFF2-40B4-BE49-F238E27FC236}">
                <a16:creationId xmlns:a16="http://schemas.microsoft.com/office/drawing/2014/main" id="{D0F6F797-69B9-496C-AB8A-4CD649650CA9}"/>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r="2603"/>
          <a:stretch/>
        </p:blipFill>
        <p:spPr>
          <a:xfrm>
            <a:off x="10105941" y="199280"/>
            <a:ext cx="1521902" cy="523335"/>
          </a:xfrm>
          <a:prstGeom prst="rect">
            <a:avLst/>
          </a:prstGeom>
        </p:spPr>
      </p:pic>
      <p:pic>
        <p:nvPicPr>
          <p:cNvPr id="15" name="图片 14">
            <a:extLst>
              <a:ext uri="{FF2B5EF4-FFF2-40B4-BE49-F238E27FC236}">
                <a16:creationId xmlns:a16="http://schemas.microsoft.com/office/drawing/2014/main" id="{4DBA242C-2D8A-415C-8600-2634BB3A0A65}"/>
              </a:ext>
            </a:extLst>
          </p:cNvPr>
          <p:cNvPicPr>
            <a:picLocks noChangeAspect="1"/>
          </p:cNvPicPr>
          <p:nvPr/>
        </p:nvPicPr>
        <p:blipFill>
          <a:blip r:embed="rId4"/>
          <a:stretch>
            <a:fillRect/>
          </a:stretch>
        </p:blipFill>
        <p:spPr>
          <a:xfrm>
            <a:off x="9444418" y="191389"/>
            <a:ext cx="537782" cy="539116"/>
          </a:xfrm>
          <a:prstGeom prst="rect">
            <a:avLst/>
          </a:prstGeom>
        </p:spPr>
      </p:pic>
      <p:sp>
        <p:nvSpPr>
          <p:cNvPr id="18" name="矩形 17">
            <a:extLst>
              <a:ext uri="{FF2B5EF4-FFF2-40B4-BE49-F238E27FC236}">
                <a16:creationId xmlns:a16="http://schemas.microsoft.com/office/drawing/2014/main" id="{71216A36-6904-4C60-9C55-C160001B6DE8}"/>
              </a:ext>
            </a:extLst>
          </p:cNvPr>
          <p:cNvSpPr/>
          <p:nvPr/>
        </p:nvSpPr>
        <p:spPr>
          <a:xfrm>
            <a:off x="1325834" y="109554"/>
            <a:ext cx="7475266" cy="661207"/>
          </a:xfrm>
          <a:prstGeom prst="rect">
            <a:avLst/>
          </a:prstGeom>
        </p:spPr>
        <p:txBody>
          <a:bodyPr wrap="square">
            <a:spAutoFit/>
          </a:bodyPr>
          <a:lstStyle/>
          <a:p>
            <a:pPr>
              <a:lnSpc>
                <a:spcPct val="150000"/>
              </a:lnSpc>
            </a:pPr>
            <a:r>
              <a:rPr lang="en-US" altLang="zh-CN" sz="2800" b="1">
                <a:solidFill>
                  <a:srgbClr val="053DC7"/>
                </a:solidFill>
                <a:cs typeface="+mn-ea"/>
                <a:sym typeface="+mn-lt"/>
              </a:rPr>
              <a:t>Experiments</a:t>
            </a:r>
            <a:r>
              <a:rPr lang="en-US" altLang="zh-CN" b="1">
                <a:solidFill>
                  <a:srgbClr val="053DC7"/>
                </a:solidFill>
                <a:cs typeface="+mn-ea"/>
                <a:sym typeface="+mn-lt"/>
              </a:rPr>
              <a:t>: Experimental Results</a:t>
            </a:r>
          </a:p>
        </p:txBody>
      </p:sp>
      <p:pic>
        <p:nvPicPr>
          <p:cNvPr id="2" name="图片 1">
            <a:extLst>
              <a:ext uri="{FF2B5EF4-FFF2-40B4-BE49-F238E27FC236}">
                <a16:creationId xmlns:a16="http://schemas.microsoft.com/office/drawing/2014/main" id="{543F5C80-3B7C-66CA-1FF0-68843E07B0A8}"/>
              </a:ext>
            </a:extLst>
          </p:cNvPr>
          <p:cNvPicPr>
            <a:picLocks noChangeAspect="1"/>
          </p:cNvPicPr>
          <p:nvPr/>
        </p:nvPicPr>
        <p:blipFill>
          <a:blip r:embed="rId5"/>
          <a:stretch>
            <a:fillRect/>
          </a:stretch>
        </p:blipFill>
        <p:spPr>
          <a:xfrm>
            <a:off x="0" y="1700539"/>
            <a:ext cx="12192000" cy="3842328"/>
          </a:xfrm>
          <a:prstGeom prst="rect">
            <a:avLst/>
          </a:prstGeom>
        </p:spPr>
      </p:pic>
    </p:spTree>
    <p:extLst>
      <p:ext uri="{BB962C8B-B14F-4D97-AF65-F5344CB8AC3E}">
        <p14:creationId xmlns:p14="http://schemas.microsoft.com/office/powerpoint/2010/main" val="3229193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a:extLst>
              <a:ext uri="{FF2B5EF4-FFF2-40B4-BE49-F238E27FC236}">
                <a16:creationId xmlns:a16="http://schemas.microsoft.com/office/drawing/2014/main" id="{5D4EA632-F3A6-4CD9-839D-FC5F1BF16BC3}"/>
              </a:ext>
            </a:extLst>
          </p:cNvPr>
          <p:cNvGrpSpPr/>
          <p:nvPr/>
        </p:nvGrpSpPr>
        <p:grpSpPr>
          <a:xfrm>
            <a:off x="564157" y="-1"/>
            <a:ext cx="666535" cy="900113"/>
            <a:chOff x="773600" y="-1"/>
            <a:chExt cx="666535" cy="900113"/>
          </a:xfrm>
        </p:grpSpPr>
        <p:grpSp>
          <p:nvGrpSpPr>
            <p:cNvPr id="11" name="组合 10">
              <a:extLst>
                <a:ext uri="{FF2B5EF4-FFF2-40B4-BE49-F238E27FC236}">
                  <a16:creationId xmlns:a16="http://schemas.microsoft.com/office/drawing/2014/main" id="{5CAF0CFC-C6AB-4850-BBDD-71817B46B5F6}"/>
                </a:ext>
              </a:extLst>
            </p:cNvPr>
            <p:cNvGrpSpPr/>
            <p:nvPr/>
          </p:nvGrpSpPr>
          <p:grpSpPr>
            <a:xfrm>
              <a:off x="773600" y="-1"/>
              <a:ext cx="666534" cy="900113"/>
              <a:chOff x="2381250" y="3019425"/>
              <a:chExt cx="504825" cy="590541"/>
            </a:xfrm>
            <a:effectLst>
              <a:outerShdw blurRad="50800" dist="38100" dir="8100000" algn="tr" rotWithShape="0">
                <a:prstClr val="black">
                  <a:alpha val="40000"/>
                </a:prstClr>
              </a:outerShdw>
            </a:effectLst>
          </p:grpSpPr>
          <p:sp>
            <p:nvSpPr>
              <p:cNvPr id="9" name="矩形: 圆角 8">
                <a:extLst>
                  <a:ext uri="{FF2B5EF4-FFF2-40B4-BE49-F238E27FC236}">
                    <a16:creationId xmlns:a16="http://schemas.microsoft.com/office/drawing/2014/main" id="{69EAA2C4-61E2-4553-9B8B-7A375CF908F8}"/>
                  </a:ext>
                </a:extLst>
              </p:cNvPr>
              <p:cNvSpPr/>
              <p:nvPr/>
            </p:nvSpPr>
            <p:spPr>
              <a:xfrm>
                <a:off x="2381250" y="3019425"/>
                <a:ext cx="504825" cy="590541"/>
              </a:xfrm>
              <a:prstGeom prst="roundRect">
                <a:avLst/>
              </a:prstGeom>
              <a:solidFill>
                <a:srgbClr val="053D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7030A0"/>
                  </a:solidFill>
                </a:endParaRPr>
              </a:p>
            </p:txBody>
          </p:sp>
          <p:sp>
            <p:nvSpPr>
              <p:cNvPr id="10" name="矩形 9">
                <a:extLst>
                  <a:ext uri="{FF2B5EF4-FFF2-40B4-BE49-F238E27FC236}">
                    <a16:creationId xmlns:a16="http://schemas.microsoft.com/office/drawing/2014/main" id="{EA9541B7-87A5-442B-AFE2-100B29413EB5}"/>
                  </a:ext>
                </a:extLst>
              </p:cNvPr>
              <p:cNvSpPr/>
              <p:nvPr/>
            </p:nvSpPr>
            <p:spPr>
              <a:xfrm>
                <a:off x="2381250" y="3019425"/>
                <a:ext cx="504825" cy="302417"/>
              </a:xfrm>
              <a:prstGeom prst="rect">
                <a:avLst/>
              </a:prstGeom>
              <a:solidFill>
                <a:srgbClr val="053D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7030A0"/>
                  </a:solidFill>
                </a:endParaRPr>
              </a:p>
            </p:txBody>
          </p:sp>
        </p:grpSp>
        <p:sp>
          <p:nvSpPr>
            <p:cNvPr id="27" name="文本框 26">
              <a:extLst>
                <a:ext uri="{FF2B5EF4-FFF2-40B4-BE49-F238E27FC236}">
                  <a16:creationId xmlns:a16="http://schemas.microsoft.com/office/drawing/2014/main" id="{10C4FD04-3E9E-489E-83D8-80B6B159DEB5}"/>
                </a:ext>
              </a:extLst>
            </p:cNvPr>
            <p:cNvSpPr txBox="1"/>
            <p:nvPr/>
          </p:nvSpPr>
          <p:spPr>
            <a:xfrm>
              <a:off x="773600" y="171835"/>
              <a:ext cx="666535" cy="646331"/>
            </a:xfrm>
            <a:prstGeom prst="rect">
              <a:avLst/>
            </a:prstGeom>
            <a:noFill/>
            <a:ln>
              <a:noFill/>
            </a:ln>
          </p:spPr>
          <p:txBody>
            <a:bodyPr wrap="square" lIns="0" rIns="0" rtlCol="0">
              <a:spAutoFit/>
            </a:bodyPr>
            <a:lstStyle/>
            <a:p>
              <a:pPr algn="ctr"/>
              <a:r>
                <a:rPr lang="en-US" altLang="zh-CN" sz="3600" b="1">
                  <a:solidFill>
                    <a:schemeClr val="bg1"/>
                  </a:solidFill>
                  <a:cs typeface="+mn-ea"/>
                  <a:sym typeface="+mn-lt"/>
                </a:rPr>
                <a:t>03</a:t>
              </a:r>
            </a:p>
          </p:txBody>
        </p:sp>
      </p:grpSp>
      <p:cxnSp>
        <p:nvCxnSpPr>
          <p:cNvPr id="4" name="直接连接符 3">
            <a:extLst>
              <a:ext uri="{FF2B5EF4-FFF2-40B4-BE49-F238E27FC236}">
                <a16:creationId xmlns:a16="http://schemas.microsoft.com/office/drawing/2014/main" id="{3705D9FB-658D-4172-AA83-18CB7B5F4A8C}"/>
              </a:ext>
            </a:extLst>
          </p:cNvPr>
          <p:cNvCxnSpPr>
            <a:cxnSpLocks/>
          </p:cNvCxnSpPr>
          <p:nvPr/>
        </p:nvCxnSpPr>
        <p:spPr>
          <a:xfrm>
            <a:off x="1230691" y="800426"/>
            <a:ext cx="10397152" cy="0"/>
          </a:xfrm>
          <a:prstGeom prst="line">
            <a:avLst/>
          </a:prstGeom>
          <a:ln>
            <a:solidFill>
              <a:srgbClr val="6A005F"/>
            </a:solidFill>
          </a:ln>
        </p:spPr>
        <p:style>
          <a:lnRef idx="1">
            <a:schemeClr val="accent1"/>
          </a:lnRef>
          <a:fillRef idx="0">
            <a:schemeClr val="accent1"/>
          </a:fillRef>
          <a:effectRef idx="0">
            <a:schemeClr val="accent1"/>
          </a:effectRef>
          <a:fontRef idx="minor">
            <a:schemeClr val="tx1"/>
          </a:fontRef>
        </p:style>
      </p:cxnSp>
      <p:sp>
        <p:nvSpPr>
          <p:cNvPr id="13" name="矩形 12">
            <a:extLst>
              <a:ext uri="{FF2B5EF4-FFF2-40B4-BE49-F238E27FC236}">
                <a16:creationId xmlns:a16="http://schemas.microsoft.com/office/drawing/2014/main" id="{4C604127-7DDF-40E9-BA18-0802229ECD84}"/>
              </a:ext>
            </a:extLst>
          </p:cNvPr>
          <p:cNvSpPr/>
          <p:nvPr/>
        </p:nvSpPr>
        <p:spPr>
          <a:xfrm>
            <a:off x="564157" y="900112"/>
            <a:ext cx="11063686" cy="417422"/>
          </a:xfrm>
          <a:prstGeom prst="rect">
            <a:avLst/>
          </a:prstGeom>
        </p:spPr>
        <p:txBody>
          <a:bodyPr wrap="square">
            <a:spAutoFit/>
          </a:bodyPr>
          <a:lstStyle/>
          <a:p>
            <a:pPr>
              <a:lnSpc>
                <a:spcPct val="150000"/>
              </a:lnSpc>
            </a:pPr>
            <a:r>
              <a:rPr lang="en-US" altLang="zh-CN" sz="1600"/>
              <a:t>Quantitative Comparison:</a:t>
            </a:r>
          </a:p>
        </p:txBody>
      </p:sp>
      <p:sp>
        <p:nvSpPr>
          <p:cNvPr id="3" name="灯片编号占位符 2">
            <a:extLst>
              <a:ext uri="{FF2B5EF4-FFF2-40B4-BE49-F238E27FC236}">
                <a16:creationId xmlns:a16="http://schemas.microsoft.com/office/drawing/2014/main" id="{FC4E853E-EA26-40DB-8A46-2B519846D45D}"/>
              </a:ext>
            </a:extLst>
          </p:cNvPr>
          <p:cNvSpPr>
            <a:spLocks noGrp="1"/>
          </p:cNvSpPr>
          <p:nvPr>
            <p:ph type="sldNum" sz="quarter" idx="12"/>
          </p:nvPr>
        </p:nvSpPr>
        <p:spPr/>
        <p:txBody>
          <a:bodyPr/>
          <a:lstStyle/>
          <a:p>
            <a:fld id="{15931A4B-E62A-4F8E-837E-E9B10A41F2CC}" type="slidenum">
              <a:rPr lang="zh-CN" altLang="en-US" smtClean="0"/>
              <a:pPr/>
              <a:t>11</a:t>
            </a:fld>
            <a:endParaRPr lang="zh-CN" altLang="en-US"/>
          </a:p>
        </p:txBody>
      </p:sp>
      <p:pic>
        <p:nvPicPr>
          <p:cNvPr id="14" name="图片 13">
            <a:extLst>
              <a:ext uri="{FF2B5EF4-FFF2-40B4-BE49-F238E27FC236}">
                <a16:creationId xmlns:a16="http://schemas.microsoft.com/office/drawing/2014/main" id="{D0F6F797-69B9-496C-AB8A-4CD649650CA9}"/>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r="2603"/>
          <a:stretch/>
        </p:blipFill>
        <p:spPr>
          <a:xfrm>
            <a:off x="10105941" y="199280"/>
            <a:ext cx="1521902" cy="523335"/>
          </a:xfrm>
          <a:prstGeom prst="rect">
            <a:avLst/>
          </a:prstGeom>
        </p:spPr>
      </p:pic>
      <p:pic>
        <p:nvPicPr>
          <p:cNvPr id="15" name="图片 14">
            <a:extLst>
              <a:ext uri="{FF2B5EF4-FFF2-40B4-BE49-F238E27FC236}">
                <a16:creationId xmlns:a16="http://schemas.microsoft.com/office/drawing/2014/main" id="{4DBA242C-2D8A-415C-8600-2634BB3A0A65}"/>
              </a:ext>
            </a:extLst>
          </p:cNvPr>
          <p:cNvPicPr>
            <a:picLocks noChangeAspect="1"/>
          </p:cNvPicPr>
          <p:nvPr/>
        </p:nvPicPr>
        <p:blipFill>
          <a:blip r:embed="rId3"/>
          <a:stretch>
            <a:fillRect/>
          </a:stretch>
        </p:blipFill>
        <p:spPr>
          <a:xfrm>
            <a:off x="9444418" y="191389"/>
            <a:ext cx="537782" cy="539116"/>
          </a:xfrm>
          <a:prstGeom prst="rect">
            <a:avLst/>
          </a:prstGeom>
        </p:spPr>
      </p:pic>
      <p:sp>
        <p:nvSpPr>
          <p:cNvPr id="18" name="矩形 17">
            <a:extLst>
              <a:ext uri="{FF2B5EF4-FFF2-40B4-BE49-F238E27FC236}">
                <a16:creationId xmlns:a16="http://schemas.microsoft.com/office/drawing/2014/main" id="{71216A36-6904-4C60-9C55-C160001B6DE8}"/>
              </a:ext>
            </a:extLst>
          </p:cNvPr>
          <p:cNvSpPr/>
          <p:nvPr/>
        </p:nvSpPr>
        <p:spPr>
          <a:xfrm>
            <a:off x="1325834" y="109554"/>
            <a:ext cx="7475266" cy="661207"/>
          </a:xfrm>
          <a:prstGeom prst="rect">
            <a:avLst/>
          </a:prstGeom>
        </p:spPr>
        <p:txBody>
          <a:bodyPr wrap="square">
            <a:spAutoFit/>
          </a:bodyPr>
          <a:lstStyle/>
          <a:p>
            <a:pPr>
              <a:lnSpc>
                <a:spcPct val="150000"/>
              </a:lnSpc>
            </a:pPr>
            <a:r>
              <a:rPr lang="en-US" altLang="zh-CN" sz="2800" b="1">
                <a:solidFill>
                  <a:srgbClr val="053DC7"/>
                </a:solidFill>
                <a:cs typeface="+mn-ea"/>
                <a:sym typeface="+mn-lt"/>
              </a:rPr>
              <a:t>Experiments</a:t>
            </a:r>
            <a:r>
              <a:rPr lang="en-US" altLang="zh-CN" b="1">
                <a:solidFill>
                  <a:srgbClr val="053DC7"/>
                </a:solidFill>
                <a:cs typeface="+mn-ea"/>
                <a:sym typeface="+mn-lt"/>
              </a:rPr>
              <a:t>: Experimental Results</a:t>
            </a:r>
          </a:p>
        </p:txBody>
      </p:sp>
      <p:pic>
        <p:nvPicPr>
          <p:cNvPr id="17" name="图片 16">
            <a:extLst>
              <a:ext uri="{FF2B5EF4-FFF2-40B4-BE49-F238E27FC236}">
                <a16:creationId xmlns:a16="http://schemas.microsoft.com/office/drawing/2014/main" id="{64B1ABD5-26DE-65F7-DD95-16E748C0010A}"/>
              </a:ext>
            </a:extLst>
          </p:cNvPr>
          <p:cNvPicPr>
            <a:picLocks noChangeAspect="1"/>
          </p:cNvPicPr>
          <p:nvPr/>
        </p:nvPicPr>
        <p:blipFill>
          <a:blip r:embed="rId4"/>
          <a:stretch>
            <a:fillRect/>
          </a:stretch>
        </p:blipFill>
        <p:spPr>
          <a:xfrm>
            <a:off x="1776952" y="1752434"/>
            <a:ext cx="8638095" cy="4057143"/>
          </a:xfrm>
          <a:prstGeom prst="rect">
            <a:avLst/>
          </a:prstGeom>
        </p:spPr>
      </p:pic>
    </p:spTree>
    <p:extLst>
      <p:ext uri="{BB962C8B-B14F-4D97-AF65-F5344CB8AC3E}">
        <p14:creationId xmlns:p14="http://schemas.microsoft.com/office/powerpoint/2010/main" val="35501742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a:extLst>
              <a:ext uri="{FF2B5EF4-FFF2-40B4-BE49-F238E27FC236}">
                <a16:creationId xmlns:a16="http://schemas.microsoft.com/office/drawing/2014/main" id="{5D4EA632-F3A6-4CD9-839D-FC5F1BF16BC3}"/>
              </a:ext>
            </a:extLst>
          </p:cNvPr>
          <p:cNvGrpSpPr/>
          <p:nvPr/>
        </p:nvGrpSpPr>
        <p:grpSpPr>
          <a:xfrm>
            <a:off x="564157" y="-1"/>
            <a:ext cx="666535" cy="900113"/>
            <a:chOff x="773600" y="-1"/>
            <a:chExt cx="666535" cy="900113"/>
          </a:xfrm>
        </p:grpSpPr>
        <p:grpSp>
          <p:nvGrpSpPr>
            <p:cNvPr id="11" name="组合 10">
              <a:extLst>
                <a:ext uri="{FF2B5EF4-FFF2-40B4-BE49-F238E27FC236}">
                  <a16:creationId xmlns:a16="http://schemas.microsoft.com/office/drawing/2014/main" id="{5CAF0CFC-C6AB-4850-BBDD-71817B46B5F6}"/>
                </a:ext>
              </a:extLst>
            </p:cNvPr>
            <p:cNvGrpSpPr/>
            <p:nvPr/>
          </p:nvGrpSpPr>
          <p:grpSpPr>
            <a:xfrm>
              <a:off x="773600" y="-1"/>
              <a:ext cx="666534" cy="900113"/>
              <a:chOff x="2381250" y="3019425"/>
              <a:chExt cx="504825" cy="590541"/>
            </a:xfrm>
            <a:effectLst>
              <a:outerShdw blurRad="50800" dist="38100" dir="8100000" algn="tr" rotWithShape="0">
                <a:prstClr val="black">
                  <a:alpha val="40000"/>
                </a:prstClr>
              </a:outerShdw>
            </a:effectLst>
          </p:grpSpPr>
          <p:sp>
            <p:nvSpPr>
              <p:cNvPr id="9" name="矩形: 圆角 8">
                <a:extLst>
                  <a:ext uri="{FF2B5EF4-FFF2-40B4-BE49-F238E27FC236}">
                    <a16:creationId xmlns:a16="http://schemas.microsoft.com/office/drawing/2014/main" id="{69EAA2C4-61E2-4553-9B8B-7A375CF908F8}"/>
                  </a:ext>
                </a:extLst>
              </p:cNvPr>
              <p:cNvSpPr/>
              <p:nvPr/>
            </p:nvSpPr>
            <p:spPr>
              <a:xfrm>
                <a:off x="2381250" y="3019425"/>
                <a:ext cx="504825" cy="590541"/>
              </a:xfrm>
              <a:prstGeom prst="roundRect">
                <a:avLst/>
              </a:prstGeom>
              <a:solidFill>
                <a:srgbClr val="053D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7030A0"/>
                  </a:solidFill>
                </a:endParaRPr>
              </a:p>
            </p:txBody>
          </p:sp>
          <p:sp>
            <p:nvSpPr>
              <p:cNvPr id="10" name="矩形 9">
                <a:extLst>
                  <a:ext uri="{FF2B5EF4-FFF2-40B4-BE49-F238E27FC236}">
                    <a16:creationId xmlns:a16="http://schemas.microsoft.com/office/drawing/2014/main" id="{EA9541B7-87A5-442B-AFE2-100B29413EB5}"/>
                  </a:ext>
                </a:extLst>
              </p:cNvPr>
              <p:cNvSpPr/>
              <p:nvPr/>
            </p:nvSpPr>
            <p:spPr>
              <a:xfrm>
                <a:off x="2381250" y="3019425"/>
                <a:ext cx="504825" cy="302417"/>
              </a:xfrm>
              <a:prstGeom prst="rect">
                <a:avLst/>
              </a:prstGeom>
              <a:solidFill>
                <a:srgbClr val="053D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7030A0"/>
                  </a:solidFill>
                </a:endParaRPr>
              </a:p>
            </p:txBody>
          </p:sp>
        </p:grpSp>
        <p:sp>
          <p:nvSpPr>
            <p:cNvPr id="27" name="文本框 26">
              <a:extLst>
                <a:ext uri="{FF2B5EF4-FFF2-40B4-BE49-F238E27FC236}">
                  <a16:creationId xmlns:a16="http://schemas.microsoft.com/office/drawing/2014/main" id="{10C4FD04-3E9E-489E-83D8-80B6B159DEB5}"/>
                </a:ext>
              </a:extLst>
            </p:cNvPr>
            <p:cNvSpPr txBox="1"/>
            <p:nvPr/>
          </p:nvSpPr>
          <p:spPr>
            <a:xfrm>
              <a:off x="773600" y="171835"/>
              <a:ext cx="666535" cy="646331"/>
            </a:xfrm>
            <a:prstGeom prst="rect">
              <a:avLst/>
            </a:prstGeom>
            <a:noFill/>
            <a:ln>
              <a:noFill/>
            </a:ln>
          </p:spPr>
          <p:txBody>
            <a:bodyPr wrap="square" lIns="0" rIns="0" rtlCol="0">
              <a:spAutoFit/>
            </a:bodyPr>
            <a:lstStyle/>
            <a:p>
              <a:pPr algn="ctr"/>
              <a:r>
                <a:rPr lang="en-US" altLang="zh-CN" sz="3600" b="1">
                  <a:solidFill>
                    <a:schemeClr val="bg1"/>
                  </a:solidFill>
                  <a:cs typeface="+mn-ea"/>
                  <a:sym typeface="+mn-lt"/>
                </a:rPr>
                <a:t>03</a:t>
              </a:r>
            </a:p>
          </p:txBody>
        </p:sp>
      </p:grpSp>
      <p:cxnSp>
        <p:nvCxnSpPr>
          <p:cNvPr id="4" name="直接连接符 3">
            <a:extLst>
              <a:ext uri="{FF2B5EF4-FFF2-40B4-BE49-F238E27FC236}">
                <a16:creationId xmlns:a16="http://schemas.microsoft.com/office/drawing/2014/main" id="{3705D9FB-658D-4172-AA83-18CB7B5F4A8C}"/>
              </a:ext>
            </a:extLst>
          </p:cNvPr>
          <p:cNvCxnSpPr>
            <a:cxnSpLocks/>
          </p:cNvCxnSpPr>
          <p:nvPr/>
        </p:nvCxnSpPr>
        <p:spPr>
          <a:xfrm>
            <a:off x="1230691" y="800426"/>
            <a:ext cx="10397152" cy="0"/>
          </a:xfrm>
          <a:prstGeom prst="line">
            <a:avLst/>
          </a:prstGeom>
          <a:ln>
            <a:solidFill>
              <a:srgbClr val="6A005F"/>
            </a:solidFill>
          </a:ln>
        </p:spPr>
        <p:style>
          <a:lnRef idx="1">
            <a:schemeClr val="accent1"/>
          </a:lnRef>
          <a:fillRef idx="0">
            <a:schemeClr val="accent1"/>
          </a:fillRef>
          <a:effectRef idx="0">
            <a:schemeClr val="accent1"/>
          </a:effectRef>
          <a:fontRef idx="minor">
            <a:schemeClr val="tx1"/>
          </a:fontRef>
        </p:style>
      </p:cxnSp>
      <p:sp>
        <p:nvSpPr>
          <p:cNvPr id="13" name="矩形 12">
            <a:extLst>
              <a:ext uri="{FF2B5EF4-FFF2-40B4-BE49-F238E27FC236}">
                <a16:creationId xmlns:a16="http://schemas.microsoft.com/office/drawing/2014/main" id="{4C604127-7DDF-40E9-BA18-0802229ECD84}"/>
              </a:ext>
            </a:extLst>
          </p:cNvPr>
          <p:cNvSpPr/>
          <p:nvPr/>
        </p:nvSpPr>
        <p:spPr>
          <a:xfrm>
            <a:off x="564157" y="900112"/>
            <a:ext cx="11063686" cy="417422"/>
          </a:xfrm>
          <a:prstGeom prst="rect">
            <a:avLst/>
          </a:prstGeom>
        </p:spPr>
        <p:txBody>
          <a:bodyPr wrap="square">
            <a:spAutoFit/>
          </a:bodyPr>
          <a:lstStyle/>
          <a:p>
            <a:pPr>
              <a:lnSpc>
                <a:spcPct val="150000"/>
              </a:lnSpc>
            </a:pPr>
            <a:r>
              <a:rPr lang="en-US" altLang="zh-CN" sz="1600"/>
              <a:t>Quantitative Comparison:</a:t>
            </a:r>
          </a:p>
        </p:txBody>
      </p:sp>
      <p:sp>
        <p:nvSpPr>
          <p:cNvPr id="3" name="灯片编号占位符 2">
            <a:extLst>
              <a:ext uri="{FF2B5EF4-FFF2-40B4-BE49-F238E27FC236}">
                <a16:creationId xmlns:a16="http://schemas.microsoft.com/office/drawing/2014/main" id="{FC4E853E-EA26-40DB-8A46-2B519846D45D}"/>
              </a:ext>
            </a:extLst>
          </p:cNvPr>
          <p:cNvSpPr>
            <a:spLocks noGrp="1"/>
          </p:cNvSpPr>
          <p:nvPr>
            <p:ph type="sldNum" sz="quarter" idx="12"/>
          </p:nvPr>
        </p:nvSpPr>
        <p:spPr/>
        <p:txBody>
          <a:bodyPr/>
          <a:lstStyle/>
          <a:p>
            <a:fld id="{15931A4B-E62A-4F8E-837E-E9B10A41F2CC}" type="slidenum">
              <a:rPr lang="zh-CN" altLang="en-US" smtClean="0"/>
              <a:pPr/>
              <a:t>12</a:t>
            </a:fld>
            <a:endParaRPr lang="zh-CN" altLang="en-US"/>
          </a:p>
        </p:txBody>
      </p:sp>
      <p:pic>
        <p:nvPicPr>
          <p:cNvPr id="14" name="图片 13">
            <a:extLst>
              <a:ext uri="{FF2B5EF4-FFF2-40B4-BE49-F238E27FC236}">
                <a16:creationId xmlns:a16="http://schemas.microsoft.com/office/drawing/2014/main" id="{D0F6F797-69B9-496C-AB8A-4CD649650CA9}"/>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r="2603"/>
          <a:stretch/>
        </p:blipFill>
        <p:spPr>
          <a:xfrm>
            <a:off x="10105941" y="199280"/>
            <a:ext cx="1521902" cy="523335"/>
          </a:xfrm>
          <a:prstGeom prst="rect">
            <a:avLst/>
          </a:prstGeom>
        </p:spPr>
      </p:pic>
      <p:pic>
        <p:nvPicPr>
          <p:cNvPr id="15" name="图片 14">
            <a:extLst>
              <a:ext uri="{FF2B5EF4-FFF2-40B4-BE49-F238E27FC236}">
                <a16:creationId xmlns:a16="http://schemas.microsoft.com/office/drawing/2014/main" id="{4DBA242C-2D8A-415C-8600-2634BB3A0A65}"/>
              </a:ext>
            </a:extLst>
          </p:cNvPr>
          <p:cNvPicPr>
            <a:picLocks noChangeAspect="1"/>
          </p:cNvPicPr>
          <p:nvPr/>
        </p:nvPicPr>
        <p:blipFill>
          <a:blip r:embed="rId3"/>
          <a:stretch>
            <a:fillRect/>
          </a:stretch>
        </p:blipFill>
        <p:spPr>
          <a:xfrm>
            <a:off x="9444418" y="191389"/>
            <a:ext cx="537782" cy="539116"/>
          </a:xfrm>
          <a:prstGeom prst="rect">
            <a:avLst/>
          </a:prstGeom>
        </p:spPr>
      </p:pic>
      <p:sp>
        <p:nvSpPr>
          <p:cNvPr id="18" name="矩形 17">
            <a:extLst>
              <a:ext uri="{FF2B5EF4-FFF2-40B4-BE49-F238E27FC236}">
                <a16:creationId xmlns:a16="http://schemas.microsoft.com/office/drawing/2014/main" id="{71216A36-6904-4C60-9C55-C160001B6DE8}"/>
              </a:ext>
            </a:extLst>
          </p:cNvPr>
          <p:cNvSpPr/>
          <p:nvPr/>
        </p:nvSpPr>
        <p:spPr>
          <a:xfrm>
            <a:off x="1325834" y="109554"/>
            <a:ext cx="7475266" cy="661207"/>
          </a:xfrm>
          <a:prstGeom prst="rect">
            <a:avLst/>
          </a:prstGeom>
        </p:spPr>
        <p:txBody>
          <a:bodyPr wrap="square">
            <a:spAutoFit/>
          </a:bodyPr>
          <a:lstStyle/>
          <a:p>
            <a:pPr>
              <a:lnSpc>
                <a:spcPct val="150000"/>
              </a:lnSpc>
            </a:pPr>
            <a:r>
              <a:rPr lang="en-US" altLang="zh-CN" sz="2800" b="1">
                <a:solidFill>
                  <a:srgbClr val="053DC7"/>
                </a:solidFill>
                <a:cs typeface="+mn-ea"/>
                <a:sym typeface="+mn-lt"/>
              </a:rPr>
              <a:t>Experiments</a:t>
            </a:r>
            <a:r>
              <a:rPr lang="en-US" altLang="zh-CN" b="1">
                <a:solidFill>
                  <a:srgbClr val="053DC7"/>
                </a:solidFill>
                <a:cs typeface="+mn-ea"/>
                <a:sym typeface="+mn-lt"/>
              </a:rPr>
              <a:t>: Experimental Results</a:t>
            </a:r>
          </a:p>
        </p:txBody>
      </p:sp>
      <p:pic>
        <p:nvPicPr>
          <p:cNvPr id="5" name="图片 4">
            <a:extLst>
              <a:ext uri="{FF2B5EF4-FFF2-40B4-BE49-F238E27FC236}">
                <a16:creationId xmlns:a16="http://schemas.microsoft.com/office/drawing/2014/main" id="{D69ABFCC-D8F4-82E7-A9E6-9C2AC45ED477}"/>
              </a:ext>
            </a:extLst>
          </p:cNvPr>
          <p:cNvPicPr>
            <a:picLocks noChangeAspect="1"/>
          </p:cNvPicPr>
          <p:nvPr/>
        </p:nvPicPr>
        <p:blipFill>
          <a:blip r:embed="rId4"/>
          <a:stretch>
            <a:fillRect/>
          </a:stretch>
        </p:blipFill>
        <p:spPr>
          <a:xfrm>
            <a:off x="1667428" y="1815388"/>
            <a:ext cx="8857143" cy="1819048"/>
          </a:xfrm>
          <a:prstGeom prst="rect">
            <a:avLst/>
          </a:prstGeom>
        </p:spPr>
      </p:pic>
      <p:pic>
        <p:nvPicPr>
          <p:cNvPr id="7" name="图片 6">
            <a:extLst>
              <a:ext uri="{FF2B5EF4-FFF2-40B4-BE49-F238E27FC236}">
                <a16:creationId xmlns:a16="http://schemas.microsoft.com/office/drawing/2014/main" id="{740BCB50-673E-535B-24FC-4234ECBF36B6}"/>
              </a:ext>
            </a:extLst>
          </p:cNvPr>
          <p:cNvPicPr>
            <a:picLocks noChangeAspect="1"/>
          </p:cNvPicPr>
          <p:nvPr/>
        </p:nvPicPr>
        <p:blipFill>
          <a:blip r:embed="rId5"/>
          <a:stretch>
            <a:fillRect/>
          </a:stretch>
        </p:blipFill>
        <p:spPr>
          <a:xfrm>
            <a:off x="3686475" y="3972028"/>
            <a:ext cx="4819048" cy="1657143"/>
          </a:xfrm>
          <a:prstGeom prst="rect">
            <a:avLst/>
          </a:prstGeom>
        </p:spPr>
      </p:pic>
    </p:spTree>
    <p:extLst>
      <p:ext uri="{BB962C8B-B14F-4D97-AF65-F5344CB8AC3E}">
        <p14:creationId xmlns:p14="http://schemas.microsoft.com/office/powerpoint/2010/main" val="13170530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a:extLst>
              <a:ext uri="{FF2B5EF4-FFF2-40B4-BE49-F238E27FC236}">
                <a16:creationId xmlns:a16="http://schemas.microsoft.com/office/drawing/2014/main" id="{5D4EA632-F3A6-4CD9-839D-FC5F1BF16BC3}"/>
              </a:ext>
            </a:extLst>
          </p:cNvPr>
          <p:cNvGrpSpPr/>
          <p:nvPr/>
        </p:nvGrpSpPr>
        <p:grpSpPr>
          <a:xfrm>
            <a:off x="564157" y="-1"/>
            <a:ext cx="666535" cy="900113"/>
            <a:chOff x="773600" y="-1"/>
            <a:chExt cx="666535" cy="900113"/>
          </a:xfrm>
        </p:grpSpPr>
        <p:grpSp>
          <p:nvGrpSpPr>
            <p:cNvPr id="11" name="组合 10">
              <a:extLst>
                <a:ext uri="{FF2B5EF4-FFF2-40B4-BE49-F238E27FC236}">
                  <a16:creationId xmlns:a16="http://schemas.microsoft.com/office/drawing/2014/main" id="{5CAF0CFC-C6AB-4850-BBDD-71817B46B5F6}"/>
                </a:ext>
              </a:extLst>
            </p:cNvPr>
            <p:cNvGrpSpPr/>
            <p:nvPr/>
          </p:nvGrpSpPr>
          <p:grpSpPr>
            <a:xfrm>
              <a:off x="773600" y="-1"/>
              <a:ext cx="666534" cy="900113"/>
              <a:chOff x="2381250" y="3019425"/>
              <a:chExt cx="504825" cy="590541"/>
            </a:xfrm>
            <a:effectLst>
              <a:outerShdw blurRad="50800" dist="38100" dir="8100000" algn="tr" rotWithShape="0">
                <a:prstClr val="black">
                  <a:alpha val="40000"/>
                </a:prstClr>
              </a:outerShdw>
            </a:effectLst>
          </p:grpSpPr>
          <p:sp>
            <p:nvSpPr>
              <p:cNvPr id="9" name="矩形: 圆角 8">
                <a:extLst>
                  <a:ext uri="{FF2B5EF4-FFF2-40B4-BE49-F238E27FC236}">
                    <a16:creationId xmlns:a16="http://schemas.microsoft.com/office/drawing/2014/main" id="{69EAA2C4-61E2-4553-9B8B-7A375CF908F8}"/>
                  </a:ext>
                </a:extLst>
              </p:cNvPr>
              <p:cNvSpPr/>
              <p:nvPr/>
            </p:nvSpPr>
            <p:spPr>
              <a:xfrm>
                <a:off x="2381250" y="3019425"/>
                <a:ext cx="504825" cy="590541"/>
              </a:xfrm>
              <a:prstGeom prst="roundRect">
                <a:avLst/>
              </a:prstGeom>
              <a:solidFill>
                <a:srgbClr val="053D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7030A0"/>
                  </a:solidFill>
                </a:endParaRPr>
              </a:p>
            </p:txBody>
          </p:sp>
          <p:sp>
            <p:nvSpPr>
              <p:cNvPr id="10" name="矩形 9">
                <a:extLst>
                  <a:ext uri="{FF2B5EF4-FFF2-40B4-BE49-F238E27FC236}">
                    <a16:creationId xmlns:a16="http://schemas.microsoft.com/office/drawing/2014/main" id="{EA9541B7-87A5-442B-AFE2-100B29413EB5}"/>
                  </a:ext>
                </a:extLst>
              </p:cNvPr>
              <p:cNvSpPr/>
              <p:nvPr/>
            </p:nvSpPr>
            <p:spPr>
              <a:xfrm>
                <a:off x="2381250" y="3019425"/>
                <a:ext cx="504825" cy="302417"/>
              </a:xfrm>
              <a:prstGeom prst="rect">
                <a:avLst/>
              </a:prstGeom>
              <a:solidFill>
                <a:srgbClr val="053D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7030A0"/>
                  </a:solidFill>
                </a:endParaRPr>
              </a:p>
            </p:txBody>
          </p:sp>
        </p:grpSp>
        <p:sp>
          <p:nvSpPr>
            <p:cNvPr id="27" name="文本框 26">
              <a:extLst>
                <a:ext uri="{FF2B5EF4-FFF2-40B4-BE49-F238E27FC236}">
                  <a16:creationId xmlns:a16="http://schemas.microsoft.com/office/drawing/2014/main" id="{10C4FD04-3E9E-489E-83D8-80B6B159DEB5}"/>
                </a:ext>
              </a:extLst>
            </p:cNvPr>
            <p:cNvSpPr txBox="1"/>
            <p:nvPr/>
          </p:nvSpPr>
          <p:spPr>
            <a:xfrm>
              <a:off x="773600" y="171835"/>
              <a:ext cx="666535" cy="646331"/>
            </a:xfrm>
            <a:prstGeom prst="rect">
              <a:avLst/>
            </a:prstGeom>
            <a:noFill/>
            <a:ln>
              <a:noFill/>
            </a:ln>
          </p:spPr>
          <p:txBody>
            <a:bodyPr wrap="square" lIns="0" rIns="0" rtlCol="0">
              <a:spAutoFit/>
            </a:bodyPr>
            <a:lstStyle/>
            <a:p>
              <a:pPr algn="ctr"/>
              <a:r>
                <a:rPr lang="en-US" altLang="zh-CN" sz="3600" b="1">
                  <a:solidFill>
                    <a:schemeClr val="bg1"/>
                  </a:solidFill>
                  <a:cs typeface="+mn-ea"/>
                  <a:sym typeface="+mn-lt"/>
                </a:rPr>
                <a:t>03</a:t>
              </a:r>
            </a:p>
          </p:txBody>
        </p:sp>
      </p:grpSp>
      <p:cxnSp>
        <p:nvCxnSpPr>
          <p:cNvPr id="4" name="直接连接符 3">
            <a:extLst>
              <a:ext uri="{FF2B5EF4-FFF2-40B4-BE49-F238E27FC236}">
                <a16:creationId xmlns:a16="http://schemas.microsoft.com/office/drawing/2014/main" id="{3705D9FB-658D-4172-AA83-18CB7B5F4A8C}"/>
              </a:ext>
            </a:extLst>
          </p:cNvPr>
          <p:cNvCxnSpPr>
            <a:cxnSpLocks/>
          </p:cNvCxnSpPr>
          <p:nvPr/>
        </p:nvCxnSpPr>
        <p:spPr>
          <a:xfrm>
            <a:off x="1230691" y="800426"/>
            <a:ext cx="10397152" cy="0"/>
          </a:xfrm>
          <a:prstGeom prst="line">
            <a:avLst/>
          </a:prstGeom>
          <a:ln>
            <a:solidFill>
              <a:srgbClr val="6A005F"/>
            </a:solidFill>
          </a:ln>
        </p:spPr>
        <p:style>
          <a:lnRef idx="1">
            <a:schemeClr val="accent1"/>
          </a:lnRef>
          <a:fillRef idx="0">
            <a:schemeClr val="accent1"/>
          </a:fillRef>
          <a:effectRef idx="0">
            <a:schemeClr val="accent1"/>
          </a:effectRef>
          <a:fontRef idx="minor">
            <a:schemeClr val="tx1"/>
          </a:fontRef>
        </p:style>
      </p:cxnSp>
      <p:sp>
        <p:nvSpPr>
          <p:cNvPr id="13" name="矩形 12">
            <a:extLst>
              <a:ext uri="{FF2B5EF4-FFF2-40B4-BE49-F238E27FC236}">
                <a16:creationId xmlns:a16="http://schemas.microsoft.com/office/drawing/2014/main" id="{4C604127-7DDF-40E9-BA18-0802229ECD84}"/>
              </a:ext>
            </a:extLst>
          </p:cNvPr>
          <p:cNvSpPr/>
          <p:nvPr/>
        </p:nvSpPr>
        <p:spPr>
          <a:xfrm>
            <a:off x="564157" y="900112"/>
            <a:ext cx="11063686" cy="417422"/>
          </a:xfrm>
          <a:prstGeom prst="rect">
            <a:avLst/>
          </a:prstGeom>
        </p:spPr>
        <p:txBody>
          <a:bodyPr wrap="square">
            <a:spAutoFit/>
          </a:bodyPr>
          <a:lstStyle/>
          <a:p>
            <a:pPr>
              <a:lnSpc>
                <a:spcPct val="150000"/>
              </a:lnSpc>
            </a:pPr>
            <a:r>
              <a:rPr lang="en-US" altLang="zh-CN" sz="1600"/>
              <a:t>Qualitative Comparison:</a:t>
            </a:r>
          </a:p>
        </p:txBody>
      </p:sp>
      <p:sp>
        <p:nvSpPr>
          <p:cNvPr id="3" name="灯片编号占位符 2">
            <a:extLst>
              <a:ext uri="{FF2B5EF4-FFF2-40B4-BE49-F238E27FC236}">
                <a16:creationId xmlns:a16="http://schemas.microsoft.com/office/drawing/2014/main" id="{FC4E853E-EA26-40DB-8A46-2B519846D45D}"/>
              </a:ext>
            </a:extLst>
          </p:cNvPr>
          <p:cNvSpPr>
            <a:spLocks noGrp="1"/>
          </p:cNvSpPr>
          <p:nvPr>
            <p:ph type="sldNum" sz="quarter" idx="12"/>
          </p:nvPr>
        </p:nvSpPr>
        <p:spPr/>
        <p:txBody>
          <a:bodyPr/>
          <a:lstStyle/>
          <a:p>
            <a:fld id="{15931A4B-E62A-4F8E-837E-E9B10A41F2CC}" type="slidenum">
              <a:rPr lang="zh-CN" altLang="en-US" smtClean="0"/>
              <a:pPr/>
              <a:t>13</a:t>
            </a:fld>
            <a:endParaRPr lang="zh-CN" altLang="en-US"/>
          </a:p>
        </p:txBody>
      </p:sp>
      <p:pic>
        <p:nvPicPr>
          <p:cNvPr id="14" name="图片 13">
            <a:extLst>
              <a:ext uri="{FF2B5EF4-FFF2-40B4-BE49-F238E27FC236}">
                <a16:creationId xmlns:a16="http://schemas.microsoft.com/office/drawing/2014/main" id="{D0F6F797-69B9-496C-AB8A-4CD649650CA9}"/>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r="2603"/>
          <a:stretch/>
        </p:blipFill>
        <p:spPr>
          <a:xfrm>
            <a:off x="10105941" y="199280"/>
            <a:ext cx="1521902" cy="523335"/>
          </a:xfrm>
          <a:prstGeom prst="rect">
            <a:avLst/>
          </a:prstGeom>
        </p:spPr>
      </p:pic>
      <p:pic>
        <p:nvPicPr>
          <p:cNvPr id="15" name="图片 14">
            <a:extLst>
              <a:ext uri="{FF2B5EF4-FFF2-40B4-BE49-F238E27FC236}">
                <a16:creationId xmlns:a16="http://schemas.microsoft.com/office/drawing/2014/main" id="{4DBA242C-2D8A-415C-8600-2634BB3A0A65}"/>
              </a:ext>
            </a:extLst>
          </p:cNvPr>
          <p:cNvPicPr>
            <a:picLocks noChangeAspect="1"/>
          </p:cNvPicPr>
          <p:nvPr/>
        </p:nvPicPr>
        <p:blipFill>
          <a:blip r:embed="rId3"/>
          <a:stretch>
            <a:fillRect/>
          </a:stretch>
        </p:blipFill>
        <p:spPr>
          <a:xfrm>
            <a:off x="9444418" y="191389"/>
            <a:ext cx="537782" cy="539116"/>
          </a:xfrm>
          <a:prstGeom prst="rect">
            <a:avLst/>
          </a:prstGeom>
        </p:spPr>
      </p:pic>
      <p:sp>
        <p:nvSpPr>
          <p:cNvPr id="16" name="矩形 15">
            <a:extLst>
              <a:ext uri="{FF2B5EF4-FFF2-40B4-BE49-F238E27FC236}">
                <a16:creationId xmlns:a16="http://schemas.microsoft.com/office/drawing/2014/main" id="{0936B895-992D-42EC-9639-8CFAF90E41B0}"/>
              </a:ext>
            </a:extLst>
          </p:cNvPr>
          <p:cNvSpPr/>
          <p:nvPr/>
        </p:nvSpPr>
        <p:spPr>
          <a:xfrm>
            <a:off x="1325834" y="109554"/>
            <a:ext cx="7475266" cy="661207"/>
          </a:xfrm>
          <a:prstGeom prst="rect">
            <a:avLst/>
          </a:prstGeom>
        </p:spPr>
        <p:txBody>
          <a:bodyPr wrap="square">
            <a:spAutoFit/>
          </a:bodyPr>
          <a:lstStyle/>
          <a:p>
            <a:pPr>
              <a:lnSpc>
                <a:spcPct val="150000"/>
              </a:lnSpc>
            </a:pPr>
            <a:r>
              <a:rPr lang="en-US" altLang="zh-CN" sz="2800" b="1">
                <a:solidFill>
                  <a:srgbClr val="053DC7"/>
                </a:solidFill>
                <a:cs typeface="+mn-ea"/>
                <a:sym typeface="+mn-lt"/>
              </a:rPr>
              <a:t>Experiments</a:t>
            </a:r>
            <a:r>
              <a:rPr lang="en-US" altLang="zh-CN" b="1">
                <a:solidFill>
                  <a:srgbClr val="053DC7"/>
                </a:solidFill>
                <a:cs typeface="+mn-ea"/>
                <a:sym typeface="+mn-lt"/>
              </a:rPr>
              <a:t>: Experimental Results</a:t>
            </a:r>
          </a:p>
        </p:txBody>
      </p:sp>
      <p:pic>
        <p:nvPicPr>
          <p:cNvPr id="2" name="图片 1">
            <a:extLst>
              <a:ext uri="{FF2B5EF4-FFF2-40B4-BE49-F238E27FC236}">
                <a16:creationId xmlns:a16="http://schemas.microsoft.com/office/drawing/2014/main" id="{53F1FD17-9F38-A749-10B6-8932BC634BAA}"/>
              </a:ext>
            </a:extLst>
          </p:cNvPr>
          <p:cNvPicPr>
            <a:picLocks noChangeAspect="1"/>
          </p:cNvPicPr>
          <p:nvPr/>
        </p:nvPicPr>
        <p:blipFill>
          <a:blip r:embed="rId4"/>
          <a:stretch>
            <a:fillRect/>
          </a:stretch>
        </p:blipFill>
        <p:spPr>
          <a:xfrm>
            <a:off x="335756" y="1468352"/>
            <a:ext cx="11520487" cy="4489536"/>
          </a:xfrm>
          <a:prstGeom prst="rect">
            <a:avLst/>
          </a:prstGeom>
        </p:spPr>
      </p:pic>
    </p:spTree>
    <p:extLst>
      <p:ext uri="{BB962C8B-B14F-4D97-AF65-F5344CB8AC3E}">
        <p14:creationId xmlns:p14="http://schemas.microsoft.com/office/powerpoint/2010/main" val="22858552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a:extLst>
              <a:ext uri="{FF2B5EF4-FFF2-40B4-BE49-F238E27FC236}">
                <a16:creationId xmlns:a16="http://schemas.microsoft.com/office/drawing/2014/main" id="{5D4EA632-F3A6-4CD9-839D-FC5F1BF16BC3}"/>
              </a:ext>
            </a:extLst>
          </p:cNvPr>
          <p:cNvGrpSpPr/>
          <p:nvPr/>
        </p:nvGrpSpPr>
        <p:grpSpPr>
          <a:xfrm>
            <a:off x="564157" y="-1"/>
            <a:ext cx="666535" cy="900113"/>
            <a:chOff x="773600" y="-1"/>
            <a:chExt cx="666535" cy="900113"/>
          </a:xfrm>
        </p:grpSpPr>
        <p:grpSp>
          <p:nvGrpSpPr>
            <p:cNvPr id="11" name="组合 10">
              <a:extLst>
                <a:ext uri="{FF2B5EF4-FFF2-40B4-BE49-F238E27FC236}">
                  <a16:creationId xmlns:a16="http://schemas.microsoft.com/office/drawing/2014/main" id="{5CAF0CFC-C6AB-4850-BBDD-71817B46B5F6}"/>
                </a:ext>
              </a:extLst>
            </p:cNvPr>
            <p:cNvGrpSpPr/>
            <p:nvPr/>
          </p:nvGrpSpPr>
          <p:grpSpPr>
            <a:xfrm>
              <a:off x="773600" y="-1"/>
              <a:ext cx="666534" cy="900113"/>
              <a:chOff x="2381250" y="3019425"/>
              <a:chExt cx="504825" cy="590541"/>
            </a:xfrm>
            <a:effectLst>
              <a:outerShdw blurRad="50800" dist="38100" dir="8100000" algn="tr" rotWithShape="0">
                <a:prstClr val="black">
                  <a:alpha val="40000"/>
                </a:prstClr>
              </a:outerShdw>
            </a:effectLst>
          </p:grpSpPr>
          <p:sp>
            <p:nvSpPr>
              <p:cNvPr id="9" name="矩形: 圆角 8">
                <a:extLst>
                  <a:ext uri="{FF2B5EF4-FFF2-40B4-BE49-F238E27FC236}">
                    <a16:creationId xmlns:a16="http://schemas.microsoft.com/office/drawing/2014/main" id="{69EAA2C4-61E2-4553-9B8B-7A375CF908F8}"/>
                  </a:ext>
                </a:extLst>
              </p:cNvPr>
              <p:cNvSpPr/>
              <p:nvPr/>
            </p:nvSpPr>
            <p:spPr>
              <a:xfrm>
                <a:off x="2381250" y="3019425"/>
                <a:ext cx="504825" cy="590541"/>
              </a:xfrm>
              <a:prstGeom prst="roundRect">
                <a:avLst/>
              </a:prstGeom>
              <a:solidFill>
                <a:srgbClr val="053D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7030A0"/>
                  </a:solidFill>
                </a:endParaRPr>
              </a:p>
            </p:txBody>
          </p:sp>
          <p:sp>
            <p:nvSpPr>
              <p:cNvPr id="10" name="矩形 9">
                <a:extLst>
                  <a:ext uri="{FF2B5EF4-FFF2-40B4-BE49-F238E27FC236}">
                    <a16:creationId xmlns:a16="http://schemas.microsoft.com/office/drawing/2014/main" id="{EA9541B7-87A5-442B-AFE2-100B29413EB5}"/>
                  </a:ext>
                </a:extLst>
              </p:cNvPr>
              <p:cNvSpPr/>
              <p:nvPr/>
            </p:nvSpPr>
            <p:spPr>
              <a:xfrm>
                <a:off x="2381250" y="3019425"/>
                <a:ext cx="504825" cy="302417"/>
              </a:xfrm>
              <a:prstGeom prst="rect">
                <a:avLst/>
              </a:prstGeom>
              <a:solidFill>
                <a:srgbClr val="053D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7030A0"/>
                  </a:solidFill>
                </a:endParaRPr>
              </a:p>
            </p:txBody>
          </p:sp>
        </p:grpSp>
        <p:sp>
          <p:nvSpPr>
            <p:cNvPr id="27" name="文本框 26">
              <a:extLst>
                <a:ext uri="{FF2B5EF4-FFF2-40B4-BE49-F238E27FC236}">
                  <a16:creationId xmlns:a16="http://schemas.microsoft.com/office/drawing/2014/main" id="{10C4FD04-3E9E-489E-83D8-80B6B159DEB5}"/>
                </a:ext>
              </a:extLst>
            </p:cNvPr>
            <p:cNvSpPr txBox="1"/>
            <p:nvPr/>
          </p:nvSpPr>
          <p:spPr>
            <a:xfrm>
              <a:off x="773600" y="171835"/>
              <a:ext cx="666535" cy="646331"/>
            </a:xfrm>
            <a:prstGeom prst="rect">
              <a:avLst/>
            </a:prstGeom>
            <a:noFill/>
            <a:ln>
              <a:noFill/>
            </a:ln>
          </p:spPr>
          <p:txBody>
            <a:bodyPr wrap="square" lIns="0" rIns="0" rtlCol="0">
              <a:spAutoFit/>
            </a:bodyPr>
            <a:lstStyle/>
            <a:p>
              <a:pPr algn="ctr"/>
              <a:r>
                <a:rPr lang="en-US" altLang="zh-CN" sz="3600" b="1">
                  <a:solidFill>
                    <a:schemeClr val="bg1"/>
                  </a:solidFill>
                  <a:cs typeface="+mn-ea"/>
                  <a:sym typeface="+mn-lt"/>
                </a:rPr>
                <a:t>03</a:t>
              </a:r>
            </a:p>
          </p:txBody>
        </p:sp>
      </p:grpSp>
      <p:cxnSp>
        <p:nvCxnSpPr>
          <p:cNvPr id="4" name="直接连接符 3">
            <a:extLst>
              <a:ext uri="{FF2B5EF4-FFF2-40B4-BE49-F238E27FC236}">
                <a16:creationId xmlns:a16="http://schemas.microsoft.com/office/drawing/2014/main" id="{3705D9FB-658D-4172-AA83-18CB7B5F4A8C}"/>
              </a:ext>
            </a:extLst>
          </p:cNvPr>
          <p:cNvCxnSpPr>
            <a:cxnSpLocks/>
          </p:cNvCxnSpPr>
          <p:nvPr/>
        </p:nvCxnSpPr>
        <p:spPr>
          <a:xfrm>
            <a:off x="1230691" y="800426"/>
            <a:ext cx="10397152" cy="0"/>
          </a:xfrm>
          <a:prstGeom prst="line">
            <a:avLst/>
          </a:prstGeom>
          <a:ln>
            <a:solidFill>
              <a:srgbClr val="6A005F"/>
            </a:solidFill>
          </a:ln>
        </p:spPr>
        <p:style>
          <a:lnRef idx="1">
            <a:schemeClr val="accent1"/>
          </a:lnRef>
          <a:fillRef idx="0">
            <a:schemeClr val="accent1"/>
          </a:fillRef>
          <a:effectRef idx="0">
            <a:schemeClr val="accent1"/>
          </a:effectRef>
          <a:fontRef idx="minor">
            <a:schemeClr val="tx1"/>
          </a:fontRef>
        </p:style>
      </p:cxnSp>
      <p:sp>
        <p:nvSpPr>
          <p:cNvPr id="13" name="矩形 12">
            <a:extLst>
              <a:ext uri="{FF2B5EF4-FFF2-40B4-BE49-F238E27FC236}">
                <a16:creationId xmlns:a16="http://schemas.microsoft.com/office/drawing/2014/main" id="{4C604127-7DDF-40E9-BA18-0802229ECD84}"/>
              </a:ext>
            </a:extLst>
          </p:cNvPr>
          <p:cNvSpPr/>
          <p:nvPr/>
        </p:nvSpPr>
        <p:spPr>
          <a:xfrm>
            <a:off x="564157" y="900112"/>
            <a:ext cx="11063686" cy="417422"/>
          </a:xfrm>
          <a:prstGeom prst="rect">
            <a:avLst/>
          </a:prstGeom>
        </p:spPr>
        <p:txBody>
          <a:bodyPr wrap="square">
            <a:spAutoFit/>
          </a:bodyPr>
          <a:lstStyle/>
          <a:p>
            <a:pPr>
              <a:lnSpc>
                <a:spcPct val="150000"/>
              </a:lnSpc>
            </a:pPr>
            <a:r>
              <a:rPr lang="en-US" altLang="zh-CN" sz="1600"/>
              <a:t>Qualitative Comparison:</a:t>
            </a:r>
          </a:p>
        </p:txBody>
      </p:sp>
      <p:sp>
        <p:nvSpPr>
          <p:cNvPr id="3" name="灯片编号占位符 2">
            <a:extLst>
              <a:ext uri="{FF2B5EF4-FFF2-40B4-BE49-F238E27FC236}">
                <a16:creationId xmlns:a16="http://schemas.microsoft.com/office/drawing/2014/main" id="{FC4E853E-EA26-40DB-8A46-2B519846D45D}"/>
              </a:ext>
            </a:extLst>
          </p:cNvPr>
          <p:cNvSpPr>
            <a:spLocks noGrp="1"/>
          </p:cNvSpPr>
          <p:nvPr>
            <p:ph type="sldNum" sz="quarter" idx="12"/>
          </p:nvPr>
        </p:nvSpPr>
        <p:spPr/>
        <p:txBody>
          <a:bodyPr/>
          <a:lstStyle/>
          <a:p>
            <a:fld id="{15931A4B-E62A-4F8E-837E-E9B10A41F2CC}" type="slidenum">
              <a:rPr lang="zh-CN" altLang="en-US" smtClean="0"/>
              <a:pPr/>
              <a:t>14</a:t>
            </a:fld>
            <a:endParaRPr lang="zh-CN" altLang="en-US"/>
          </a:p>
        </p:txBody>
      </p:sp>
      <p:pic>
        <p:nvPicPr>
          <p:cNvPr id="14" name="图片 13">
            <a:extLst>
              <a:ext uri="{FF2B5EF4-FFF2-40B4-BE49-F238E27FC236}">
                <a16:creationId xmlns:a16="http://schemas.microsoft.com/office/drawing/2014/main" id="{D0F6F797-69B9-496C-AB8A-4CD649650CA9}"/>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r="2603"/>
          <a:stretch/>
        </p:blipFill>
        <p:spPr>
          <a:xfrm>
            <a:off x="10105941" y="199280"/>
            <a:ext cx="1521902" cy="523335"/>
          </a:xfrm>
          <a:prstGeom prst="rect">
            <a:avLst/>
          </a:prstGeom>
        </p:spPr>
      </p:pic>
      <p:pic>
        <p:nvPicPr>
          <p:cNvPr id="15" name="图片 14">
            <a:extLst>
              <a:ext uri="{FF2B5EF4-FFF2-40B4-BE49-F238E27FC236}">
                <a16:creationId xmlns:a16="http://schemas.microsoft.com/office/drawing/2014/main" id="{4DBA242C-2D8A-415C-8600-2634BB3A0A65}"/>
              </a:ext>
            </a:extLst>
          </p:cNvPr>
          <p:cNvPicPr>
            <a:picLocks noChangeAspect="1"/>
          </p:cNvPicPr>
          <p:nvPr/>
        </p:nvPicPr>
        <p:blipFill>
          <a:blip r:embed="rId3"/>
          <a:stretch>
            <a:fillRect/>
          </a:stretch>
        </p:blipFill>
        <p:spPr>
          <a:xfrm>
            <a:off x="9444418" y="191389"/>
            <a:ext cx="537782" cy="539116"/>
          </a:xfrm>
          <a:prstGeom prst="rect">
            <a:avLst/>
          </a:prstGeom>
        </p:spPr>
      </p:pic>
      <p:sp>
        <p:nvSpPr>
          <p:cNvPr id="16" name="矩形 15">
            <a:extLst>
              <a:ext uri="{FF2B5EF4-FFF2-40B4-BE49-F238E27FC236}">
                <a16:creationId xmlns:a16="http://schemas.microsoft.com/office/drawing/2014/main" id="{0936B895-992D-42EC-9639-8CFAF90E41B0}"/>
              </a:ext>
            </a:extLst>
          </p:cNvPr>
          <p:cNvSpPr/>
          <p:nvPr/>
        </p:nvSpPr>
        <p:spPr>
          <a:xfrm>
            <a:off x="1325834" y="109554"/>
            <a:ext cx="7475266" cy="661207"/>
          </a:xfrm>
          <a:prstGeom prst="rect">
            <a:avLst/>
          </a:prstGeom>
        </p:spPr>
        <p:txBody>
          <a:bodyPr wrap="square">
            <a:spAutoFit/>
          </a:bodyPr>
          <a:lstStyle/>
          <a:p>
            <a:pPr>
              <a:lnSpc>
                <a:spcPct val="150000"/>
              </a:lnSpc>
            </a:pPr>
            <a:r>
              <a:rPr lang="en-US" altLang="zh-CN" sz="2800" b="1">
                <a:solidFill>
                  <a:srgbClr val="053DC7"/>
                </a:solidFill>
                <a:cs typeface="+mn-ea"/>
                <a:sym typeface="+mn-lt"/>
              </a:rPr>
              <a:t>Experiments</a:t>
            </a:r>
            <a:r>
              <a:rPr lang="en-US" altLang="zh-CN" b="1">
                <a:solidFill>
                  <a:srgbClr val="053DC7"/>
                </a:solidFill>
                <a:cs typeface="+mn-ea"/>
                <a:sym typeface="+mn-lt"/>
              </a:rPr>
              <a:t>: Experimental Results</a:t>
            </a:r>
          </a:p>
        </p:txBody>
      </p:sp>
      <p:pic>
        <p:nvPicPr>
          <p:cNvPr id="5" name="图片 4">
            <a:extLst>
              <a:ext uri="{FF2B5EF4-FFF2-40B4-BE49-F238E27FC236}">
                <a16:creationId xmlns:a16="http://schemas.microsoft.com/office/drawing/2014/main" id="{B3625776-D5D1-BC38-8048-088035681E2A}"/>
              </a:ext>
            </a:extLst>
          </p:cNvPr>
          <p:cNvPicPr>
            <a:picLocks noChangeAspect="1"/>
          </p:cNvPicPr>
          <p:nvPr/>
        </p:nvPicPr>
        <p:blipFill>
          <a:blip r:embed="rId4"/>
          <a:stretch>
            <a:fillRect/>
          </a:stretch>
        </p:blipFill>
        <p:spPr>
          <a:xfrm>
            <a:off x="1086476" y="1365513"/>
            <a:ext cx="10019048" cy="4942857"/>
          </a:xfrm>
          <a:prstGeom prst="rect">
            <a:avLst/>
          </a:prstGeom>
        </p:spPr>
      </p:pic>
    </p:spTree>
    <p:extLst>
      <p:ext uri="{BB962C8B-B14F-4D97-AF65-F5344CB8AC3E}">
        <p14:creationId xmlns:p14="http://schemas.microsoft.com/office/powerpoint/2010/main" val="27800827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a:extLst>
              <a:ext uri="{FF2B5EF4-FFF2-40B4-BE49-F238E27FC236}">
                <a16:creationId xmlns:a16="http://schemas.microsoft.com/office/drawing/2014/main" id="{5D4EA632-F3A6-4CD9-839D-FC5F1BF16BC3}"/>
              </a:ext>
            </a:extLst>
          </p:cNvPr>
          <p:cNvGrpSpPr/>
          <p:nvPr/>
        </p:nvGrpSpPr>
        <p:grpSpPr>
          <a:xfrm>
            <a:off x="564157" y="-1"/>
            <a:ext cx="666535" cy="900113"/>
            <a:chOff x="773600" y="-1"/>
            <a:chExt cx="666535" cy="900113"/>
          </a:xfrm>
        </p:grpSpPr>
        <p:grpSp>
          <p:nvGrpSpPr>
            <p:cNvPr id="11" name="组合 10">
              <a:extLst>
                <a:ext uri="{FF2B5EF4-FFF2-40B4-BE49-F238E27FC236}">
                  <a16:creationId xmlns:a16="http://schemas.microsoft.com/office/drawing/2014/main" id="{5CAF0CFC-C6AB-4850-BBDD-71817B46B5F6}"/>
                </a:ext>
              </a:extLst>
            </p:cNvPr>
            <p:cNvGrpSpPr/>
            <p:nvPr/>
          </p:nvGrpSpPr>
          <p:grpSpPr>
            <a:xfrm>
              <a:off x="773600" y="-1"/>
              <a:ext cx="666534" cy="900113"/>
              <a:chOff x="2381250" y="3019425"/>
              <a:chExt cx="504825" cy="590541"/>
            </a:xfrm>
            <a:effectLst>
              <a:outerShdw blurRad="50800" dist="38100" dir="8100000" algn="tr" rotWithShape="0">
                <a:prstClr val="black">
                  <a:alpha val="40000"/>
                </a:prstClr>
              </a:outerShdw>
            </a:effectLst>
          </p:grpSpPr>
          <p:sp>
            <p:nvSpPr>
              <p:cNvPr id="9" name="矩形: 圆角 8">
                <a:extLst>
                  <a:ext uri="{FF2B5EF4-FFF2-40B4-BE49-F238E27FC236}">
                    <a16:creationId xmlns:a16="http://schemas.microsoft.com/office/drawing/2014/main" id="{69EAA2C4-61E2-4553-9B8B-7A375CF908F8}"/>
                  </a:ext>
                </a:extLst>
              </p:cNvPr>
              <p:cNvSpPr/>
              <p:nvPr/>
            </p:nvSpPr>
            <p:spPr>
              <a:xfrm>
                <a:off x="2381250" y="3019425"/>
                <a:ext cx="504825" cy="590541"/>
              </a:xfrm>
              <a:prstGeom prst="roundRect">
                <a:avLst/>
              </a:prstGeom>
              <a:solidFill>
                <a:srgbClr val="053D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7030A0"/>
                  </a:solidFill>
                </a:endParaRPr>
              </a:p>
            </p:txBody>
          </p:sp>
          <p:sp>
            <p:nvSpPr>
              <p:cNvPr id="10" name="矩形 9">
                <a:extLst>
                  <a:ext uri="{FF2B5EF4-FFF2-40B4-BE49-F238E27FC236}">
                    <a16:creationId xmlns:a16="http://schemas.microsoft.com/office/drawing/2014/main" id="{EA9541B7-87A5-442B-AFE2-100B29413EB5}"/>
                  </a:ext>
                </a:extLst>
              </p:cNvPr>
              <p:cNvSpPr/>
              <p:nvPr/>
            </p:nvSpPr>
            <p:spPr>
              <a:xfrm>
                <a:off x="2381250" y="3019425"/>
                <a:ext cx="504825" cy="302417"/>
              </a:xfrm>
              <a:prstGeom prst="rect">
                <a:avLst/>
              </a:prstGeom>
              <a:solidFill>
                <a:srgbClr val="053D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7030A0"/>
                  </a:solidFill>
                </a:endParaRPr>
              </a:p>
            </p:txBody>
          </p:sp>
        </p:grpSp>
        <p:sp>
          <p:nvSpPr>
            <p:cNvPr id="27" name="文本框 26">
              <a:extLst>
                <a:ext uri="{FF2B5EF4-FFF2-40B4-BE49-F238E27FC236}">
                  <a16:creationId xmlns:a16="http://schemas.microsoft.com/office/drawing/2014/main" id="{10C4FD04-3E9E-489E-83D8-80B6B159DEB5}"/>
                </a:ext>
              </a:extLst>
            </p:cNvPr>
            <p:cNvSpPr txBox="1"/>
            <p:nvPr/>
          </p:nvSpPr>
          <p:spPr>
            <a:xfrm>
              <a:off x="773600" y="171835"/>
              <a:ext cx="666535" cy="646331"/>
            </a:xfrm>
            <a:prstGeom prst="rect">
              <a:avLst/>
            </a:prstGeom>
            <a:noFill/>
            <a:ln>
              <a:noFill/>
            </a:ln>
          </p:spPr>
          <p:txBody>
            <a:bodyPr wrap="square" lIns="0" rIns="0" rtlCol="0">
              <a:spAutoFit/>
            </a:bodyPr>
            <a:lstStyle/>
            <a:p>
              <a:pPr algn="ctr"/>
              <a:r>
                <a:rPr lang="en-US" altLang="zh-CN" sz="3600" b="1">
                  <a:solidFill>
                    <a:schemeClr val="bg1"/>
                  </a:solidFill>
                  <a:cs typeface="+mn-ea"/>
                  <a:sym typeface="+mn-lt"/>
                </a:rPr>
                <a:t>03</a:t>
              </a:r>
            </a:p>
          </p:txBody>
        </p:sp>
      </p:grpSp>
      <p:cxnSp>
        <p:nvCxnSpPr>
          <p:cNvPr id="4" name="直接连接符 3">
            <a:extLst>
              <a:ext uri="{FF2B5EF4-FFF2-40B4-BE49-F238E27FC236}">
                <a16:creationId xmlns:a16="http://schemas.microsoft.com/office/drawing/2014/main" id="{3705D9FB-658D-4172-AA83-18CB7B5F4A8C}"/>
              </a:ext>
            </a:extLst>
          </p:cNvPr>
          <p:cNvCxnSpPr>
            <a:cxnSpLocks/>
          </p:cNvCxnSpPr>
          <p:nvPr/>
        </p:nvCxnSpPr>
        <p:spPr>
          <a:xfrm>
            <a:off x="1230691" y="800426"/>
            <a:ext cx="10397152" cy="0"/>
          </a:xfrm>
          <a:prstGeom prst="line">
            <a:avLst/>
          </a:prstGeom>
          <a:ln>
            <a:solidFill>
              <a:srgbClr val="6A005F"/>
            </a:solidFill>
          </a:ln>
        </p:spPr>
        <p:style>
          <a:lnRef idx="1">
            <a:schemeClr val="accent1"/>
          </a:lnRef>
          <a:fillRef idx="0">
            <a:schemeClr val="accent1"/>
          </a:fillRef>
          <a:effectRef idx="0">
            <a:schemeClr val="accent1"/>
          </a:effectRef>
          <a:fontRef idx="minor">
            <a:schemeClr val="tx1"/>
          </a:fontRef>
        </p:style>
      </p:cxnSp>
      <p:sp>
        <p:nvSpPr>
          <p:cNvPr id="13" name="矩形 12">
            <a:extLst>
              <a:ext uri="{FF2B5EF4-FFF2-40B4-BE49-F238E27FC236}">
                <a16:creationId xmlns:a16="http://schemas.microsoft.com/office/drawing/2014/main" id="{4C604127-7DDF-40E9-BA18-0802229ECD84}"/>
              </a:ext>
            </a:extLst>
          </p:cNvPr>
          <p:cNvSpPr/>
          <p:nvPr/>
        </p:nvSpPr>
        <p:spPr>
          <a:xfrm>
            <a:off x="564157" y="900112"/>
            <a:ext cx="11063686" cy="417422"/>
          </a:xfrm>
          <a:prstGeom prst="rect">
            <a:avLst/>
          </a:prstGeom>
        </p:spPr>
        <p:txBody>
          <a:bodyPr wrap="square">
            <a:spAutoFit/>
          </a:bodyPr>
          <a:lstStyle/>
          <a:p>
            <a:pPr>
              <a:lnSpc>
                <a:spcPct val="150000"/>
              </a:lnSpc>
            </a:pPr>
            <a:r>
              <a:rPr lang="en-US" altLang="zh-CN" sz="1600"/>
              <a:t>Qualitative Comparison:</a:t>
            </a:r>
          </a:p>
        </p:txBody>
      </p:sp>
      <p:sp>
        <p:nvSpPr>
          <p:cNvPr id="3" name="灯片编号占位符 2">
            <a:extLst>
              <a:ext uri="{FF2B5EF4-FFF2-40B4-BE49-F238E27FC236}">
                <a16:creationId xmlns:a16="http://schemas.microsoft.com/office/drawing/2014/main" id="{FC4E853E-EA26-40DB-8A46-2B519846D45D}"/>
              </a:ext>
            </a:extLst>
          </p:cNvPr>
          <p:cNvSpPr>
            <a:spLocks noGrp="1"/>
          </p:cNvSpPr>
          <p:nvPr>
            <p:ph type="sldNum" sz="quarter" idx="12"/>
          </p:nvPr>
        </p:nvSpPr>
        <p:spPr/>
        <p:txBody>
          <a:bodyPr/>
          <a:lstStyle/>
          <a:p>
            <a:fld id="{15931A4B-E62A-4F8E-837E-E9B10A41F2CC}" type="slidenum">
              <a:rPr lang="zh-CN" altLang="en-US" smtClean="0"/>
              <a:pPr/>
              <a:t>15</a:t>
            </a:fld>
            <a:endParaRPr lang="zh-CN" altLang="en-US"/>
          </a:p>
        </p:txBody>
      </p:sp>
      <p:pic>
        <p:nvPicPr>
          <p:cNvPr id="14" name="图片 13">
            <a:extLst>
              <a:ext uri="{FF2B5EF4-FFF2-40B4-BE49-F238E27FC236}">
                <a16:creationId xmlns:a16="http://schemas.microsoft.com/office/drawing/2014/main" id="{D0F6F797-69B9-496C-AB8A-4CD649650CA9}"/>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r="2603"/>
          <a:stretch/>
        </p:blipFill>
        <p:spPr>
          <a:xfrm>
            <a:off x="10105941" y="199280"/>
            <a:ext cx="1521902" cy="523335"/>
          </a:xfrm>
          <a:prstGeom prst="rect">
            <a:avLst/>
          </a:prstGeom>
        </p:spPr>
      </p:pic>
      <p:pic>
        <p:nvPicPr>
          <p:cNvPr id="15" name="图片 14">
            <a:extLst>
              <a:ext uri="{FF2B5EF4-FFF2-40B4-BE49-F238E27FC236}">
                <a16:creationId xmlns:a16="http://schemas.microsoft.com/office/drawing/2014/main" id="{4DBA242C-2D8A-415C-8600-2634BB3A0A65}"/>
              </a:ext>
            </a:extLst>
          </p:cNvPr>
          <p:cNvPicPr>
            <a:picLocks noChangeAspect="1"/>
          </p:cNvPicPr>
          <p:nvPr/>
        </p:nvPicPr>
        <p:blipFill>
          <a:blip r:embed="rId3"/>
          <a:stretch>
            <a:fillRect/>
          </a:stretch>
        </p:blipFill>
        <p:spPr>
          <a:xfrm>
            <a:off x="9444418" y="191389"/>
            <a:ext cx="537782" cy="539116"/>
          </a:xfrm>
          <a:prstGeom prst="rect">
            <a:avLst/>
          </a:prstGeom>
        </p:spPr>
      </p:pic>
      <p:sp>
        <p:nvSpPr>
          <p:cNvPr id="16" name="矩形 15">
            <a:extLst>
              <a:ext uri="{FF2B5EF4-FFF2-40B4-BE49-F238E27FC236}">
                <a16:creationId xmlns:a16="http://schemas.microsoft.com/office/drawing/2014/main" id="{0936B895-992D-42EC-9639-8CFAF90E41B0}"/>
              </a:ext>
            </a:extLst>
          </p:cNvPr>
          <p:cNvSpPr/>
          <p:nvPr/>
        </p:nvSpPr>
        <p:spPr>
          <a:xfrm>
            <a:off x="1325834" y="109554"/>
            <a:ext cx="7475266" cy="661207"/>
          </a:xfrm>
          <a:prstGeom prst="rect">
            <a:avLst/>
          </a:prstGeom>
        </p:spPr>
        <p:txBody>
          <a:bodyPr wrap="square">
            <a:spAutoFit/>
          </a:bodyPr>
          <a:lstStyle/>
          <a:p>
            <a:pPr>
              <a:lnSpc>
                <a:spcPct val="150000"/>
              </a:lnSpc>
            </a:pPr>
            <a:r>
              <a:rPr lang="en-US" altLang="zh-CN" sz="2800" b="1">
                <a:solidFill>
                  <a:srgbClr val="053DC7"/>
                </a:solidFill>
                <a:cs typeface="+mn-ea"/>
                <a:sym typeface="+mn-lt"/>
              </a:rPr>
              <a:t>Experiments</a:t>
            </a:r>
            <a:r>
              <a:rPr lang="en-US" altLang="zh-CN" b="1">
                <a:solidFill>
                  <a:srgbClr val="053DC7"/>
                </a:solidFill>
                <a:cs typeface="+mn-ea"/>
                <a:sym typeface="+mn-lt"/>
              </a:rPr>
              <a:t>: Experimental Results</a:t>
            </a:r>
          </a:p>
        </p:txBody>
      </p:sp>
      <p:pic>
        <p:nvPicPr>
          <p:cNvPr id="5" name="图片 4">
            <a:extLst>
              <a:ext uri="{FF2B5EF4-FFF2-40B4-BE49-F238E27FC236}">
                <a16:creationId xmlns:a16="http://schemas.microsoft.com/office/drawing/2014/main" id="{40FED967-D0F3-6900-84CD-FB6AC0F7F94B}"/>
              </a:ext>
            </a:extLst>
          </p:cNvPr>
          <p:cNvPicPr>
            <a:picLocks noChangeAspect="1"/>
          </p:cNvPicPr>
          <p:nvPr/>
        </p:nvPicPr>
        <p:blipFill>
          <a:blip r:embed="rId4"/>
          <a:stretch>
            <a:fillRect/>
          </a:stretch>
        </p:blipFill>
        <p:spPr>
          <a:xfrm>
            <a:off x="1067428" y="1429018"/>
            <a:ext cx="10057143" cy="4761905"/>
          </a:xfrm>
          <a:prstGeom prst="rect">
            <a:avLst/>
          </a:prstGeom>
        </p:spPr>
      </p:pic>
    </p:spTree>
    <p:extLst>
      <p:ext uri="{BB962C8B-B14F-4D97-AF65-F5344CB8AC3E}">
        <p14:creationId xmlns:p14="http://schemas.microsoft.com/office/powerpoint/2010/main" val="20395841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a:extLst>
              <a:ext uri="{FF2B5EF4-FFF2-40B4-BE49-F238E27FC236}">
                <a16:creationId xmlns:a16="http://schemas.microsoft.com/office/drawing/2014/main" id="{5D4EA632-F3A6-4CD9-839D-FC5F1BF16BC3}"/>
              </a:ext>
            </a:extLst>
          </p:cNvPr>
          <p:cNvGrpSpPr/>
          <p:nvPr/>
        </p:nvGrpSpPr>
        <p:grpSpPr>
          <a:xfrm>
            <a:off x="564157" y="-1"/>
            <a:ext cx="666535" cy="900113"/>
            <a:chOff x="773600" y="-1"/>
            <a:chExt cx="666535" cy="900113"/>
          </a:xfrm>
        </p:grpSpPr>
        <p:grpSp>
          <p:nvGrpSpPr>
            <p:cNvPr id="11" name="组合 10">
              <a:extLst>
                <a:ext uri="{FF2B5EF4-FFF2-40B4-BE49-F238E27FC236}">
                  <a16:creationId xmlns:a16="http://schemas.microsoft.com/office/drawing/2014/main" id="{5CAF0CFC-C6AB-4850-BBDD-71817B46B5F6}"/>
                </a:ext>
              </a:extLst>
            </p:cNvPr>
            <p:cNvGrpSpPr/>
            <p:nvPr/>
          </p:nvGrpSpPr>
          <p:grpSpPr>
            <a:xfrm>
              <a:off x="773600" y="-1"/>
              <a:ext cx="666534" cy="900113"/>
              <a:chOff x="2381250" y="3019425"/>
              <a:chExt cx="504825" cy="590541"/>
            </a:xfrm>
            <a:effectLst>
              <a:outerShdw blurRad="50800" dist="38100" dir="8100000" algn="tr" rotWithShape="0">
                <a:prstClr val="black">
                  <a:alpha val="40000"/>
                </a:prstClr>
              </a:outerShdw>
            </a:effectLst>
          </p:grpSpPr>
          <p:sp>
            <p:nvSpPr>
              <p:cNvPr id="9" name="矩形: 圆角 8">
                <a:extLst>
                  <a:ext uri="{FF2B5EF4-FFF2-40B4-BE49-F238E27FC236}">
                    <a16:creationId xmlns:a16="http://schemas.microsoft.com/office/drawing/2014/main" id="{69EAA2C4-61E2-4553-9B8B-7A375CF908F8}"/>
                  </a:ext>
                </a:extLst>
              </p:cNvPr>
              <p:cNvSpPr/>
              <p:nvPr/>
            </p:nvSpPr>
            <p:spPr>
              <a:xfrm>
                <a:off x="2381250" y="3019425"/>
                <a:ext cx="504825" cy="590541"/>
              </a:xfrm>
              <a:prstGeom prst="roundRect">
                <a:avLst/>
              </a:prstGeom>
              <a:solidFill>
                <a:srgbClr val="053D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7030A0"/>
                  </a:solidFill>
                </a:endParaRPr>
              </a:p>
            </p:txBody>
          </p:sp>
          <p:sp>
            <p:nvSpPr>
              <p:cNvPr id="10" name="矩形 9">
                <a:extLst>
                  <a:ext uri="{FF2B5EF4-FFF2-40B4-BE49-F238E27FC236}">
                    <a16:creationId xmlns:a16="http://schemas.microsoft.com/office/drawing/2014/main" id="{EA9541B7-87A5-442B-AFE2-100B29413EB5}"/>
                  </a:ext>
                </a:extLst>
              </p:cNvPr>
              <p:cNvSpPr/>
              <p:nvPr/>
            </p:nvSpPr>
            <p:spPr>
              <a:xfrm>
                <a:off x="2381250" y="3019425"/>
                <a:ext cx="504825" cy="302417"/>
              </a:xfrm>
              <a:prstGeom prst="rect">
                <a:avLst/>
              </a:prstGeom>
              <a:solidFill>
                <a:srgbClr val="053D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7030A0"/>
                  </a:solidFill>
                </a:endParaRPr>
              </a:p>
            </p:txBody>
          </p:sp>
        </p:grpSp>
        <p:sp>
          <p:nvSpPr>
            <p:cNvPr id="27" name="文本框 26">
              <a:extLst>
                <a:ext uri="{FF2B5EF4-FFF2-40B4-BE49-F238E27FC236}">
                  <a16:creationId xmlns:a16="http://schemas.microsoft.com/office/drawing/2014/main" id="{10C4FD04-3E9E-489E-83D8-80B6B159DEB5}"/>
                </a:ext>
              </a:extLst>
            </p:cNvPr>
            <p:cNvSpPr txBox="1"/>
            <p:nvPr/>
          </p:nvSpPr>
          <p:spPr>
            <a:xfrm>
              <a:off x="773600" y="171835"/>
              <a:ext cx="666535" cy="646331"/>
            </a:xfrm>
            <a:prstGeom prst="rect">
              <a:avLst/>
            </a:prstGeom>
            <a:noFill/>
            <a:ln>
              <a:noFill/>
            </a:ln>
          </p:spPr>
          <p:txBody>
            <a:bodyPr wrap="square" lIns="0" rIns="0" rtlCol="0">
              <a:spAutoFit/>
            </a:bodyPr>
            <a:lstStyle/>
            <a:p>
              <a:pPr algn="ctr"/>
              <a:r>
                <a:rPr lang="en-US" altLang="zh-CN" sz="3600" b="1">
                  <a:solidFill>
                    <a:schemeClr val="bg1"/>
                  </a:solidFill>
                  <a:cs typeface="+mn-ea"/>
                  <a:sym typeface="+mn-lt"/>
                </a:rPr>
                <a:t>03</a:t>
              </a:r>
            </a:p>
          </p:txBody>
        </p:sp>
      </p:grpSp>
      <p:cxnSp>
        <p:nvCxnSpPr>
          <p:cNvPr id="4" name="直接连接符 3">
            <a:extLst>
              <a:ext uri="{FF2B5EF4-FFF2-40B4-BE49-F238E27FC236}">
                <a16:creationId xmlns:a16="http://schemas.microsoft.com/office/drawing/2014/main" id="{3705D9FB-658D-4172-AA83-18CB7B5F4A8C}"/>
              </a:ext>
            </a:extLst>
          </p:cNvPr>
          <p:cNvCxnSpPr>
            <a:cxnSpLocks/>
          </p:cNvCxnSpPr>
          <p:nvPr/>
        </p:nvCxnSpPr>
        <p:spPr>
          <a:xfrm>
            <a:off x="1230691" y="800426"/>
            <a:ext cx="10397152" cy="0"/>
          </a:xfrm>
          <a:prstGeom prst="line">
            <a:avLst/>
          </a:prstGeom>
          <a:ln>
            <a:solidFill>
              <a:srgbClr val="6A005F"/>
            </a:solidFill>
          </a:ln>
        </p:spPr>
        <p:style>
          <a:lnRef idx="1">
            <a:schemeClr val="accent1"/>
          </a:lnRef>
          <a:fillRef idx="0">
            <a:schemeClr val="accent1"/>
          </a:fillRef>
          <a:effectRef idx="0">
            <a:schemeClr val="accent1"/>
          </a:effectRef>
          <a:fontRef idx="minor">
            <a:schemeClr val="tx1"/>
          </a:fontRef>
        </p:style>
      </p:cxnSp>
      <p:sp>
        <p:nvSpPr>
          <p:cNvPr id="13" name="矩形 12">
            <a:extLst>
              <a:ext uri="{FF2B5EF4-FFF2-40B4-BE49-F238E27FC236}">
                <a16:creationId xmlns:a16="http://schemas.microsoft.com/office/drawing/2014/main" id="{4C604127-7DDF-40E9-BA18-0802229ECD84}"/>
              </a:ext>
            </a:extLst>
          </p:cNvPr>
          <p:cNvSpPr/>
          <p:nvPr/>
        </p:nvSpPr>
        <p:spPr>
          <a:xfrm>
            <a:off x="564157" y="900112"/>
            <a:ext cx="11063686" cy="417422"/>
          </a:xfrm>
          <a:prstGeom prst="rect">
            <a:avLst/>
          </a:prstGeom>
        </p:spPr>
        <p:txBody>
          <a:bodyPr wrap="square">
            <a:spAutoFit/>
          </a:bodyPr>
          <a:lstStyle/>
          <a:p>
            <a:pPr>
              <a:lnSpc>
                <a:spcPct val="150000"/>
              </a:lnSpc>
            </a:pPr>
            <a:r>
              <a:rPr lang="en-US" altLang="zh-CN" sz="1600"/>
              <a:t>Qualitative Comparison:</a:t>
            </a:r>
          </a:p>
        </p:txBody>
      </p:sp>
      <p:sp>
        <p:nvSpPr>
          <p:cNvPr id="3" name="灯片编号占位符 2">
            <a:extLst>
              <a:ext uri="{FF2B5EF4-FFF2-40B4-BE49-F238E27FC236}">
                <a16:creationId xmlns:a16="http://schemas.microsoft.com/office/drawing/2014/main" id="{FC4E853E-EA26-40DB-8A46-2B519846D45D}"/>
              </a:ext>
            </a:extLst>
          </p:cNvPr>
          <p:cNvSpPr>
            <a:spLocks noGrp="1"/>
          </p:cNvSpPr>
          <p:nvPr>
            <p:ph type="sldNum" sz="quarter" idx="12"/>
          </p:nvPr>
        </p:nvSpPr>
        <p:spPr/>
        <p:txBody>
          <a:bodyPr/>
          <a:lstStyle/>
          <a:p>
            <a:fld id="{15931A4B-E62A-4F8E-837E-E9B10A41F2CC}" type="slidenum">
              <a:rPr lang="zh-CN" altLang="en-US" smtClean="0"/>
              <a:pPr/>
              <a:t>16</a:t>
            </a:fld>
            <a:endParaRPr lang="zh-CN" altLang="en-US"/>
          </a:p>
        </p:txBody>
      </p:sp>
      <p:pic>
        <p:nvPicPr>
          <p:cNvPr id="14" name="图片 13">
            <a:extLst>
              <a:ext uri="{FF2B5EF4-FFF2-40B4-BE49-F238E27FC236}">
                <a16:creationId xmlns:a16="http://schemas.microsoft.com/office/drawing/2014/main" id="{D0F6F797-69B9-496C-AB8A-4CD649650CA9}"/>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r="2603"/>
          <a:stretch/>
        </p:blipFill>
        <p:spPr>
          <a:xfrm>
            <a:off x="10105941" y="199280"/>
            <a:ext cx="1521902" cy="523335"/>
          </a:xfrm>
          <a:prstGeom prst="rect">
            <a:avLst/>
          </a:prstGeom>
        </p:spPr>
      </p:pic>
      <p:pic>
        <p:nvPicPr>
          <p:cNvPr id="15" name="图片 14">
            <a:extLst>
              <a:ext uri="{FF2B5EF4-FFF2-40B4-BE49-F238E27FC236}">
                <a16:creationId xmlns:a16="http://schemas.microsoft.com/office/drawing/2014/main" id="{4DBA242C-2D8A-415C-8600-2634BB3A0A65}"/>
              </a:ext>
            </a:extLst>
          </p:cNvPr>
          <p:cNvPicPr>
            <a:picLocks noChangeAspect="1"/>
          </p:cNvPicPr>
          <p:nvPr/>
        </p:nvPicPr>
        <p:blipFill>
          <a:blip r:embed="rId3"/>
          <a:stretch>
            <a:fillRect/>
          </a:stretch>
        </p:blipFill>
        <p:spPr>
          <a:xfrm>
            <a:off x="9444418" y="191389"/>
            <a:ext cx="537782" cy="539116"/>
          </a:xfrm>
          <a:prstGeom prst="rect">
            <a:avLst/>
          </a:prstGeom>
        </p:spPr>
      </p:pic>
      <p:sp>
        <p:nvSpPr>
          <p:cNvPr id="16" name="矩形 15">
            <a:extLst>
              <a:ext uri="{FF2B5EF4-FFF2-40B4-BE49-F238E27FC236}">
                <a16:creationId xmlns:a16="http://schemas.microsoft.com/office/drawing/2014/main" id="{0936B895-992D-42EC-9639-8CFAF90E41B0}"/>
              </a:ext>
            </a:extLst>
          </p:cNvPr>
          <p:cNvSpPr/>
          <p:nvPr/>
        </p:nvSpPr>
        <p:spPr>
          <a:xfrm>
            <a:off x="1325834" y="109554"/>
            <a:ext cx="7475266" cy="661207"/>
          </a:xfrm>
          <a:prstGeom prst="rect">
            <a:avLst/>
          </a:prstGeom>
        </p:spPr>
        <p:txBody>
          <a:bodyPr wrap="square">
            <a:spAutoFit/>
          </a:bodyPr>
          <a:lstStyle/>
          <a:p>
            <a:pPr>
              <a:lnSpc>
                <a:spcPct val="150000"/>
              </a:lnSpc>
            </a:pPr>
            <a:r>
              <a:rPr lang="en-US" altLang="zh-CN" sz="2800" b="1">
                <a:solidFill>
                  <a:srgbClr val="053DC7"/>
                </a:solidFill>
                <a:cs typeface="+mn-ea"/>
                <a:sym typeface="+mn-lt"/>
              </a:rPr>
              <a:t>Experiments</a:t>
            </a:r>
            <a:r>
              <a:rPr lang="en-US" altLang="zh-CN" b="1">
                <a:solidFill>
                  <a:srgbClr val="053DC7"/>
                </a:solidFill>
                <a:cs typeface="+mn-ea"/>
                <a:sym typeface="+mn-lt"/>
              </a:rPr>
              <a:t>: Experimental Results</a:t>
            </a:r>
          </a:p>
        </p:txBody>
      </p:sp>
      <p:pic>
        <p:nvPicPr>
          <p:cNvPr id="6" name="图片 5">
            <a:extLst>
              <a:ext uri="{FF2B5EF4-FFF2-40B4-BE49-F238E27FC236}">
                <a16:creationId xmlns:a16="http://schemas.microsoft.com/office/drawing/2014/main" id="{70CA4A73-9B3E-1902-E6D5-26F0256BDB69}"/>
              </a:ext>
            </a:extLst>
          </p:cNvPr>
          <p:cNvPicPr>
            <a:picLocks noChangeAspect="1"/>
          </p:cNvPicPr>
          <p:nvPr/>
        </p:nvPicPr>
        <p:blipFill>
          <a:blip r:embed="rId4"/>
          <a:stretch>
            <a:fillRect/>
          </a:stretch>
        </p:blipFill>
        <p:spPr>
          <a:xfrm>
            <a:off x="772977" y="1846843"/>
            <a:ext cx="10646046" cy="3354373"/>
          </a:xfrm>
          <a:prstGeom prst="rect">
            <a:avLst/>
          </a:prstGeom>
        </p:spPr>
      </p:pic>
    </p:spTree>
    <p:extLst>
      <p:ext uri="{BB962C8B-B14F-4D97-AF65-F5344CB8AC3E}">
        <p14:creationId xmlns:p14="http://schemas.microsoft.com/office/powerpoint/2010/main" val="41095274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a:extLst>
              <a:ext uri="{FF2B5EF4-FFF2-40B4-BE49-F238E27FC236}">
                <a16:creationId xmlns:a16="http://schemas.microsoft.com/office/drawing/2014/main" id="{5D4EA632-F3A6-4CD9-839D-FC5F1BF16BC3}"/>
              </a:ext>
            </a:extLst>
          </p:cNvPr>
          <p:cNvGrpSpPr/>
          <p:nvPr/>
        </p:nvGrpSpPr>
        <p:grpSpPr>
          <a:xfrm>
            <a:off x="564157" y="-1"/>
            <a:ext cx="666535" cy="900113"/>
            <a:chOff x="773600" y="-1"/>
            <a:chExt cx="666535" cy="900113"/>
          </a:xfrm>
        </p:grpSpPr>
        <p:grpSp>
          <p:nvGrpSpPr>
            <p:cNvPr id="11" name="组合 10">
              <a:extLst>
                <a:ext uri="{FF2B5EF4-FFF2-40B4-BE49-F238E27FC236}">
                  <a16:creationId xmlns:a16="http://schemas.microsoft.com/office/drawing/2014/main" id="{5CAF0CFC-C6AB-4850-BBDD-71817B46B5F6}"/>
                </a:ext>
              </a:extLst>
            </p:cNvPr>
            <p:cNvGrpSpPr/>
            <p:nvPr/>
          </p:nvGrpSpPr>
          <p:grpSpPr>
            <a:xfrm>
              <a:off x="773600" y="-1"/>
              <a:ext cx="666534" cy="900113"/>
              <a:chOff x="2381250" y="3019425"/>
              <a:chExt cx="504825" cy="590541"/>
            </a:xfrm>
            <a:effectLst>
              <a:outerShdw blurRad="50800" dist="38100" dir="8100000" algn="tr" rotWithShape="0">
                <a:prstClr val="black">
                  <a:alpha val="40000"/>
                </a:prstClr>
              </a:outerShdw>
            </a:effectLst>
          </p:grpSpPr>
          <p:sp>
            <p:nvSpPr>
              <p:cNvPr id="9" name="矩形: 圆角 8">
                <a:extLst>
                  <a:ext uri="{FF2B5EF4-FFF2-40B4-BE49-F238E27FC236}">
                    <a16:creationId xmlns:a16="http://schemas.microsoft.com/office/drawing/2014/main" id="{69EAA2C4-61E2-4553-9B8B-7A375CF908F8}"/>
                  </a:ext>
                </a:extLst>
              </p:cNvPr>
              <p:cNvSpPr/>
              <p:nvPr/>
            </p:nvSpPr>
            <p:spPr>
              <a:xfrm>
                <a:off x="2381250" y="3019425"/>
                <a:ext cx="504825" cy="590541"/>
              </a:xfrm>
              <a:prstGeom prst="roundRect">
                <a:avLst/>
              </a:prstGeom>
              <a:solidFill>
                <a:srgbClr val="053D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7030A0"/>
                  </a:solidFill>
                </a:endParaRPr>
              </a:p>
            </p:txBody>
          </p:sp>
          <p:sp>
            <p:nvSpPr>
              <p:cNvPr id="10" name="矩形 9">
                <a:extLst>
                  <a:ext uri="{FF2B5EF4-FFF2-40B4-BE49-F238E27FC236}">
                    <a16:creationId xmlns:a16="http://schemas.microsoft.com/office/drawing/2014/main" id="{EA9541B7-87A5-442B-AFE2-100B29413EB5}"/>
                  </a:ext>
                </a:extLst>
              </p:cNvPr>
              <p:cNvSpPr/>
              <p:nvPr/>
            </p:nvSpPr>
            <p:spPr>
              <a:xfrm>
                <a:off x="2381250" y="3019425"/>
                <a:ext cx="504825" cy="302417"/>
              </a:xfrm>
              <a:prstGeom prst="rect">
                <a:avLst/>
              </a:prstGeom>
              <a:solidFill>
                <a:srgbClr val="053D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7030A0"/>
                  </a:solidFill>
                </a:endParaRPr>
              </a:p>
            </p:txBody>
          </p:sp>
        </p:grpSp>
        <p:sp>
          <p:nvSpPr>
            <p:cNvPr id="27" name="文本框 26">
              <a:extLst>
                <a:ext uri="{FF2B5EF4-FFF2-40B4-BE49-F238E27FC236}">
                  <a16:creationId xmlns:a16="http://schemas.microsoft.com/office/drawing/2014/main" id="{10C4FD04-3E9E-489E-83D8-80B6B159DEB5}"/>
                </a:ext>
              </a:extLst>
            </p:cNvPr>
            <p:cNvSpPr txBox="1"/>
            <p:nvPr/>
          </p:nvSpPr>
          <p:spPr>
            <a:xfrm>
              <a:off x="773600" y="171835"/>
              <a:ext cx="666535" cy="646331"/>
            </a:xfrm>
            <a:prstGeom prst="rect">
              <a:avLst/>
            </a:prstGeom>
            <a:noFill/>
            <a:ln>
              <a:noFill/>
            </a:ln>
          </p:spPr>
          <p:txBody>
            <a:bodyPr wrap="square" lIns="0" rIns="0" rtlCol="0">
              <a:spAutoFit/>
            </a:bodyPr>
            <a:lstStyle/>
            <a:p>
              <a:pPr algn="ctr"/>
              <a:r>
                <a:rPr lang="en-US" altLang="zh-CN" sz="3600" b="1">
                  <a:solidFill>
                    <a:schemeClr val="bg1"/>
                  </a:solidFill>
                  <a:cs typeface="+mn-ea"/>
                  <a:sym typeface="+mn-lt"/>
                </a:rPr>
                <a:t>03</a:t>
              </a:r>
            </a:p>
          </p:txBody>
        </p:sp>
      </p:grpSp>
      <p:cxnSp>
        <p:nvCxnSpPr>
          <p:cNvPr id="4" name="直接连接符 3">
            <a:extLst>
              <a:ext uri="{FF2B5EF4-FFF2-40B4-BE49-F238E27FC236}">
                <a16:creationId xmlns:a16="http://schemas.microsoft.com/office/drawing/2014/main" id="{3705D9FB-658D-4172-AA83-18CB7B5F4A8C}"/>
              </a:ext>
            </a:extLst>
          </p:cNvPr>
          <p:cNvCxnSpPr>
            <a:cxnSpLocks/>
          </p:cNvCxnSpPr>
          <p:nvPr/>
        </p:nvCxnSpPr>
        <p:spPr>
          <a:xfrm>
            <a:off x="1230691" y="800426"/>
            <a:ext cx="10397152" cy="0"/>
          </a:xfrm>
          <a:prstGeom prst="line">
            <a:avLst/>
          </a:prstGeom>
          <a:ln>
            <a:solidFill>
              <a:srgbClr val="6A005F"/>
            </a:solidFill>
          </a:ln>
        </p:spPr>
        <p:style>
          <a:lnRef idx="1">
            <a:schemeClr val="accent1"/>
          </a:lnRef>
          <a:fillRef idx="0">
            <a:schemeClr val="accent1"/>
          </a:fillRef>
          <a:effectRef idx="0">
            <a:schemeClr val="accent1"/>
          </a:effectRef>
          <a:fontRef idx="minor">
            <a:schemeClr val="tx1"/>
          </a:fontRef>
        </p:style>
      </p:cxnSp>
      <p:sp>
        <p:nvSpPr>
          <p:cNvPr id="13" name="矩形 12">
            <a:extLst>
              <a:ext uri="{FF2B5EF4-FFF2-40B4-BE49-F238E27FC236}">
                <a16:creationId xmlns:a16="http://schemas.microsoft.com/office/drawing/2014/main" id="{4C604127-7DDF-40E9-BA18-0802229ECD84}"/>
              </a:ext>
            </a:extLst>
          </p:cNvPr>
          <p:cNvSpPr/>
          <p:nvPr/>
        </p:nvSpPr>
        <p:spPr>
          <a:xfrm>
            <a:off x="564157" y="900112"/>
            <a:ext cx="11063686" cy="417422"/>
          </a:xfrm>
          <a:prstGeom prst="rect">
            <a:avLst/>
          </a:prstGeom>
        </p:spPr>
        <p:txBody>
          <a:bodyPr wrap="square">
            <a:spAutoFit/>
          </a:bodyPr>
          <a:lstStyle/>
          <a:p>
            <a:pPr>
              <a:lnSpc>
                <a:spcPct val="150000"/>
              </a:lnSpc>
            </a:pPr>
            <a:r>
              <a:rPr lang="en-US" altLang="zh-CN" sz="1600"/>
              <a:t>Qualitative Comparison:</a:t>
            </a:r>
          </a:p>
        </p:txBody>
      </p:sp>
      <p:sp>
        <p:nvSpPr>
          <p:cNvPr id="3" name="灯片编号占位符 2">
            <a:extLst>
              <a:ext uri="{FF2B5EF4-FFF2-40B4-BE49-F238E27FC236}">
                <a16:creationId xmlns:a16="http://schemas.microsoft.com/office/drawing/2014/main" id="{FC4E853E-EA26-40DB-8A46-2B519846D45D}"/>
              </a:ext>
            </a:extLst>
          </p:cNvPr>
          <p:cNvSpPr>
            <a:spLocks noGrp="1"/>
          </p:cNvSpPr>
          <p:nvPr>
            <p:ph type="sldNum" sz="quarter" idx="12"/>
          </p:nvPr>
        </p:nvSpPr>
        <p:spPr/>
        <p:txBody>
          <a:bodyPr/>
          <a:lstStyle/>
          <a:p>
            <a:fld id="{15931A4B-E62A-4F8E-837E-E9B10A41F2CC}" type="slidenum">
              <a:rPr lang="zh-CN" altLang="en-US" smtClean="0"/>
              <a:pPr/>
              <a:t>17</a:t>
            </a:fld>
            <a:endParaRPr lang="zh-CN" altLang="en-US"/>
          </a:p>
        </p:txBody>
      </p:sp>
      <p:pic>
        <p:nvPicPr>
          <p:cNvPr id="14" name="图片 13">
            <a:extLst>
              <a:ext uri="{FF2B5EF4-FFF2-40B4-BE49-F238E27FC236}">
                <a16:creationId xmlns:a16="http://schemas.microsoft.com/office/drawing/2014/main" id="{D0F6F797-69B9-496C-AB8A-4CD649650CA9}"/>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r="2603"/>
          <a:stretch/>
        </p:blipFill>
        <p:spPr>
          <a:xfrm>
            <a:off x="10105941" y="199280"/>
            <a:ext cx="1521902" cy="523335"/>
          </a:xfrm>
          <a:prstGeom prst="rect">
            <a:avLst/>
          </a:prstGeom>
        </p:spPr>
      </p:pic>
      <p:pic>
        <p:nvPicPr>
          <p:cNvPr id="15" name="图片 14">
            <a:extLst>
              <a:ext uri="{FF2B5EF4-FFF2-40B4-BE49-F238E27FC236}">
                <a16:creationId xmlns:a16="http://schemas.microsoft.com/office/drawing/2014/main" id="{4DBA242C-2D8A-415C-8600-2634BB3A0A65}"/>
              </a:ext>
            </a:extLst>
          </p:cNvPr>
          <p:cNvPicPr>
            <a:picLocks noChangeAspect="1"/>
          </p:cNvPicPr>
          <p:nvPr/>
        </p:nvPicPr>
        <p:blipFill>
          <a:blip r:embed="rId3"/>
          <a:stretch>
            <a:fillRect/>
          </a:stretch>
        </p:blipFill>
        <p:spPr>
          <a:xfrm>
            <a:off x="9444418" y="191389"/>
            <a:ext cx="537782" cy="539116"/>
          </a:xfrm>
          <a:prstGeom prst="rect">
            <a:avLst/>
          </a:prstGeom>
        </p:spPr>
      </p:pic>
      <p:sp>
        <p:nvSpPr>
          <p:cNvPr id="16" name="矩形 15">
            <a:extLst>
              <a:ext uri="{FF2B5EF4-FFF2-40B4-BE49-F238E27FC236}">
                <a16:creationId xmlns:a16="http://schemas.microsoft.com/office/drawing/2014/main" id="{0936B895-992D-42EC-9639-8CFAF90E41B0}"/>
              </a:ext>
            </a:extLst>
          </p:cNvPr>
          <p:cNvSpPr/>
          <p:nvPr/>
        </p:nvSpPr>
        <p:spPr>
          <a:xfrm>
            <a:off x="1325834" y="109554"/>
            <a:ext cx="7475266" cy="661207"/>
          </a:xfrm>
          <a:prstGeom prst="rect">
            <a:avLst/>
          </a:prstGeom>
        </p:spPr>
        <p:txBody>
          <a:bodyPr wrap="square">
            <a:spAutoFit/>
          </a:bodyPr>
          <a:lstStyle/>
          <a:p>
            <a:pPr>
              <a:lnSpc>
                <a:spcPct val="150000"/>
              </a:lnSpc>
            </a:pPr>
            <a:r>
              <a:rPr lang="en-US" altLang="zh-CN" sz="2800" b="1">
                <a:solidFill>
                  <a:srgbClr val="053DC7"/>
                </a:solidFill>
                <a:cs typeface="+mn-ea"/>
                <a:sym typeface="+mn-lt"/>
              </a:rPr>
              <a:t>Experiments</a:t>
            </a:r>
            <a:r>
              <a:rPr lang="en-US" altLang="zh-CN" b="1">
                <a:solidFill>
                  <a:srgbClr val="053DC7"/>
                </a:solidFill>
                <a:cs typeface="+mn-ea"/>
                <a:sym typeface="+mn-lt"/>
              </a:rPr>
              <a:t>: Experimental Results</a:t>
            </a:r>
          </a:p>
        </p:txBody>
      </p:sp>
      <p:pic>
        <p:nvPicPr>
          <p:cNvPr id="5" name="图片 4">
            <a:extLst>
              <a:ext uri="{FF2B5EF4-FFF2-40B4-BE49-F238E27FC236}">
                <a16:creationId xmlns:a16="http://schemas.microsoft.com/office/drawing/2014/main" id="{50090DA5-D6F4-FD4A-99EE-CDB1EACBE517}"/>
              </a:ext>
            </a:extLst>
          </p:cNvPr>
          <p:cNvPicPr>
            <a:picLocks noChangeAspect="1"/>
          </p:cNvPicPr>
          <p:nvPr/>
        </p:nvPicPr>
        <p:blipFill>
          <a:blip r:embed="rId4"/>
          <a:stretch>
            <a:fillRect/>
          </a:stretch>
        </p:blipFill>
        <p:spPr>
          <a:xfrm>
            <a:off x="3053970" y="1571188"/>
            <a:ext cx="6084059" cy="4218131"/>
          </a:xfrm>
          <a:prstGeom prst="rect">
            <a:avLst/>
          </a:prstGeom>
        </p:spPr>
      </p:pic>
    </p:spTree>
    <p:extLst>
      <p:ext uri="{BB962C8B-B14F-4D97-AF65-F5344CB8AC3E}">
        <p14:creationId xmlns:p14="http://schemas.microsoft.com/office/powerpoint/2010/main" val="11746595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a:extLst>
              <a:ext uri="{FF2B5EF4-FFF2-40B4-BE49-F238E27FC236}">
                <a16:creationId xmlns:a16="http://schemas.microsoft.com/office/drawing/2014/main" id="{5D4EA632-F3A6-4CD9-839D-FC5F1BF16BC3}"/>
              </a:ext>
            </a:extLst>
          </p:cNvPr>
          <p:cNvGrpSpPr/>
          <p:nvPr/>
        </p:nvGrpSpPr>
        <p:grpSpPr>
          <a:xfrm>
            <a:off x="564157" y="-1"/>
            <a:ext cx="666535" cy="900113"/>
            <a:chOff x="773600" y="-1"/>
            <a:chExt cx="666535" cy="900113"/>
          </a:xfrm>
        </p:grpSpPr>
        <p:grpSp>
          <p:nvGrpSpPr>
            <p:cNvPr id="11" name="组合 10">
              <a:extLst>
                <a:ext uri="{FF2B5EF4-FFF2-40B4-BE49-F238E27FC236}">
                  <a16:creationId xmlns:a16="http://schemas.microsoft.com/office/drawing/2014/main" id="{5CAF0CFC-C6AB-4850-BBDD-71817B46B5F6}"/>
                </a:ext>
              </a:extLst>
            </p:cNvPr>
            <p:cNvGrpSpPr/>
            <p:nvPr/>
          </p:nvGrpSpPr>
          <p:grpSpPr>
            <a:xfrm>
              <a:off x="773600" y="-1"/>
              <a:ext cx="666534" cy="900113"/>
              <a:chOff x="2381250" y="3019425"/>
              <a:chExt cx="504825" cy="590541"/>
            </a:xfrm>
            <a:effectLst>
              <a:outerShdw blurRad="50800" dist="38100" dir="8100000" algn="tr" rotWithShape="0">
                <a:prstClr val="black">
                  <a:alpha val="40000"/>
                </a:prstClr>
              </a:outerShdw>
            </a:effectLst>
          </p:grpSpPr>
          <p:sp>
            <p:nvSpPr>
              <p:cNvPr id="9" name="矩形: 圆角 8">
                <a:extLst>
                  <a:ext uri="{FF2B5EF4-FFF2-40B4-BE49-F238E27FC236}">
                    <a16:creationId xmlns:a16="http://schemas.microsoft.com/office/drawing/2014/main" id="{69EAA2C4-61E2-4553-9B8B-7A375CF908F8}"/>
                  </a:ext>
                </a:extLst>
              </p:cNvPr>
              <p:cNvSpPr/>
              <p:nvPr/>
            </p:nvSpPr>
            <p:spPr>
              <a:xfrm>
                <a:off x="2381250" y="3019425"/>
                <a:ext cx="504825" cy="590541"/>
              </a:xfrm>
              <a:prstGeom prst="roundRect">
                <a:avLst/>
              </a:prstGeom>
              <a:solidFill>
                <a:srgbClr val="053D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7030A0"/>
                  </a:solidFill>
                </a:endParaRPr>
              </a:p>
            </p:txBody>
          </p:sp>
          <p:sp>
            <p:nvSpPr>
              <p:cNvPr id="10" name="矩形 9">
                <a:extLst>
                  <a:ext uri="{FF2B5EF4-FFF2-40B4-BE49-F238E27FC236}">
                    <a16:creationId xmlns:a16="http://schemas.microsoft.com/office/drawing/2014/main" id="{EA9541B7-87A5-442B-AFE2-100B29413EB5}"/>
                  </a:ext>
                </a:extLst>
              </p:cNvPr>
              <p:cNvSpPr/>
              <p:nvPr/>
            </p:nvSpPr>
            <p:spPr>
              <a:xfrm>
                <a:off x="2381250" y="3019425"/>
                <a:ext cx="504825" cy="302417"/>
              </a:xfrm>
              <a:prstGeom prst="rect">
                <a:avLst/>
              </a:prstGeom>
              <a:solidFill>
                <a:srgbClr val="053D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7030A0"/>
                  </a:solidFill>
                </a:endParaRPr>
              </a:p>
            </p:txBody>
          </p:sp>
        </p:grpSp>
        <p:sp>
          <p:nvSpPr>
            <p:cNvPr id="27" name="文本框 26">
              <a:extLst>
                <a:ext uri="{FF2B5EF4-FFF2-40B4-BE49-F238E27FC236}">
                  <a16:creationId xmlns:a16="http://schemas.microsoft.com/office/drawing/2014/main" id="{10C4FD04-3E9E-489E-83D8-80B6B159DEB5}"/>
                </a:ext>
              </a:extLst>
            </p:cNvPr>
            <p:cNvSpPr txBox="1"/>
            <p:nvPr/>
          </p:nvSpPr>
          <p:spPr>
            <a:xfrm>
              <a:off x="773600" y="171835"/>
              <a:ext cx="666535" cy="646331"/>
            </a:xfrm>
            <a:prstGeom prst="rect">
              <a:avLst/>
            </a:prstGeom>
            <a:noFill/>
            <a:ln>
              <a:noFill/>
            </a:ln>
          </p:spPr>
          <p:txBody>
            <a:bodyPr wrap="square" lIns="0" rIns="0" rtlCol="0">
              <a:spAutoFit/>
            </a:bodyPr>
            <a:lstStyle/>
            <a:p>
              <a:pPr algn="ctr"/>
              <a:r>
                <a:rPr lang="en-US" altLang="zh-CN" sz="3600" b="1">
                  <a:solidFill>
                    <a:schemeClr val="bg1"/>
                  </a:solidFill>
                  <a:cs typeface="+mn-ea"/>
                  <a:sym typeface="+mn-lt"/>
                </a:rPr>
                <a:t>03</a:t>
              </a:r>
            </a:p>
          </p:txBody>
        </p:sp>
      </p:grpSp>
      <p:cxnSp>
        <p:nvCxnSpPr>
          <p:cNvPr id="4" name="直接连接符 3">
            <a:extLst>
              <a:ext uri="{FF2B5EF4-FFF2-40B4-BE49-F238E27FC236}">
                <a16:creationId xmlns:a16="http://schemas.microsoft.com/office/drawing/2014/main" id="{3705D9FB-658D-4172-AA83-18CB7B5F4A8C}"/>
              </a:ext>
            </a:extLst>
          </p:cNvPr>
          <p:cNvCxnSpPr>
            <a:cxnSpLocks/>
          </p:cNvCxnSpPr>
          <p:nvPr/>
        </p:nvCxnSpPr>
        <p:spPr>
          <a:xfrm>
            <a:off x="1230691" y="800426"/>
            <a:ext cx="10397152" cy="0"/>
          </a:xfrm>
          <a:prstGeom prst="line">
            <a:avLst/>
          </a:prstGeom>
          <a:ln>
            <a:solidFill>
              <a:srgbClr val="6A005F"/>
            </a:solidFill>
          </a:ln>
        </p:spPr>
        <p:style>
          <a:lnRef idx="1">
            <a:schemeClr val="accent1"/>
          </a:lnRef>
          <a:fillRef idx="0">
            <a:schemeClr val="accent1"/>
          </a:fillRef>
          <a:effectRef idx="0">
            <a:schemeClr val="accent1"/>
          </a:effectRef>
          <a:fontRef idx="minor">
            <a:schemeClr val="tx1"/>
          </a:fontRef>
        </p:style>
      </p:cxnSp>
      <p:sp>
        <p:nvSpPr>
          <p:cNvPr id="3" name="灯片编号占位符 2">
            <a:extLst>
              <a:ext uri="{FF2B5EF4-FFF2-40B4-BE49-F238E27FC236}">
                <a16:creationId xmlns:a16="http://schemas.microsoft.com/office/drawing/2014/main" id="{FC4E853E-EA26-40DB-8A46-2B519846D45D}"/>
              </a:ext>
            </a:extLst>
          </p:cNvPr>
          <p:cNvSpPr>
            <a:spLocks noGrp="1"/>
          </p:cNvSpPr>
          <p:nvPr>
            <p:ph type="sldNum" sz="quarter" idx="12"/>
          </p:nvPr>
        </p:nvSpPr>
        <p:spPr>
          <a:xfrm>
            <a:off x="8610600" y="6356350"/>
            <a:ext cx="2743200" cy="365125"/>
          </a:xfrm>
        </p:spPr>
        <p:txBody>
          <a:bodyPr/>
          <a:lstStyle/>
          <a:p>
            <a:fld id="{15931A4B-E62A-4F8E-837E-E9B10A41F2CC}" type="slidenum">
              <a:rPr lang="zh-CN" altLang="en-US" smtClean="0"/>
              <a:pPr/>
              <a:t>18</a:t>
            </a:fld>
            <a:endParaRPr lang="zh-CN" altLang="en-US"/>
          </a:p>
        </p:txBody>
      </p:sp>
      <p:pic>
        <p:nvPicPr>
          <p:cNvPr id="14" name="图片 13">
            <a:extLst>
              <a:ext uri="{FF2B5EF4-FFF2-40B4-BE49-F238E27FC236}">
                <a16:creationId xmlns:a16="http://schemas.microsoft.com/office/drawing/2014/main" id="{D0F6F797-69B9-496C-AB8A-4CD649650CA9}"/>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r="2603"/>
          <a:stretch/>
        </p:blipFill>
        <p:spPr>
          <a:xfrm>
            <a:off x="10105941" y="199280"/>
            <a:ext cx="1521902" cy="523335"/>
          </a:xfrm>
          <a:prstGeom prst="rect">
            <a:avLst/>
          </a:prstGeom>
        </p:spPr>
      </p:pic>
      <p:pic>
        <p:nvPicPr>
          <p:cNvPr id="15" name="图片 14">
            <a:extLst>
              <a:ext uri="{FF2B5EF4-FFF2-40B4-BE49-F238E27FC236}">
                <a16:creationId xmlns:a16="http://schemas.microsoft.com/office/drawing/2014/main" id="{4DBA242C-2D8A-415C-8600-2634BB3A0A65}"/>
              </a:ext>
            </a:extLst>
          </p:cNvPr>
          <p:cNvPicPr>
            <a:picLocks noChangeAspect="1"/>
          </p:cNvPicPr>
          <p:nvPr/>
        </p:nvPicPr>
        <p:blipFill>
          <a:blip r:embed="rId4"/>
          <a:stretch>
            <a:fillRect/>
          </a:stretch>
        </p:blipFill>
        <p:spPr>
          <a:xfrm>
            <a:off x="9444418" y="191389"/>
            <a:ext cx="537782" cy="539116"/>
          </a:xfrm>
          <a:prstGeom prst="rect">
            <a:avLst/>
          </a:prstGeom>
        </p:spPr>
      </p:pic>
      <p:sp>
        <p:nvSpPr>
          <p:cNvPr id="16" name="矩形 15">
            <a:extLst>
              <a:ext uri="{FF2B5EF4-FFF2-40B4-BE49-F238E27FC236}">
                <a16:creationId xmlns:a16="http://schemas.microsoft.com/office/drawing/2014/main" id="{0936B895-992D-42EC-9639-8CFAF90E41B0}"/>
              </a:ext>
            </a:extLst>
          </p:cNvPr>
          <p:cNvSpPr/>
          <p:nvPr/>
        </p:nvSpPr>
        <p:spPr>
          <a:xfrm>
            <a:off x="1325834" y="109554"/>
            <a:ext cx="7475266" cy="661207"/>
          </a:xfrm>
          <a:prstGeom prst="rect">
            <a:avLst/>
          </a:prstGeom>
        </p:spPr>
        <p:txBody>
          <a:bodyPr wrap="square">
            <a:spAutoFit/>
          </a:bodyPr>
          <a:lstStyle/>
          <a:p>
            <a:pPr>
              <a:lnSpc>
                <a:spcPct val="150000"/>
              </a:lnSpc>
            </a:pPr>
            <a:r>
              <a:rPr lang="en-US" altLang="zh-CN" sz="2800" b="1">
                <a:solidFill>
                  <a:srgbClr val="053DC7"/>
                </a:solidFill>
                <a:cs typeface="+mn-ea"/>
                <a:sym typeface="+mn-lt"/>
              </a:rPr>
              <a:t>Experiments</a:t>
            </a:r>
            <a:r>
              <a:rPr lang="en-US" altLang="zh-CN" b="1">
                <a:solidFill>
                  <a:srgbClr val="053DC7"/>
                </a:solidFill>
                <a:cs typeface="+mn-ea"/>
                <a:sym typeface="+mn-lt"/>
              </a:rPr>
              <a:t>: Ablation Study</a:t>
            </a:r>
          </a:p>
        </p:txBody>
      </p:sp>
      <p:pic>
        <p:nvPicPr>
          <p:cNvPr id="24" name="图片 23">
            <a:extLst>
              <a:ext uri="{FF2B5EF4-FFF2-40B4-BE49-F238E27FC236}">
                <a16:creationId xmlns:a16="http://schemas.microsoft.com/office/drawing/2014/main" id="{999FAC79-AC2F-3397-3E9F-29E7C1EE6A55}"/>
              </a:ext>
            </a:extLst>
          </p:cNvPr>
          <p:cNvPicPr>
            <a:picLocks noChangeAspect="1"/>
          </p:cNvPicPr>
          <p:nvPr/>
        </p:nvPicPr>
        <p:blipFill>
          <a:blip r:embed="rId5"/>
          <a:stretch>
            <a:fillRect/>
          </a:stretch>
        </p:blipFill>
        <p:spPr>
          <a:xfrm>
            <a:off x="564157" y="1446757"/>
            <a:ext cx="5179440" cy="1607150"/>
          </a:xfrm>
          <a:prstGeom prst="rect">
            <a:avLst/>
          </a:prstGeom>
        </p:spPr>
      </p:pic>
      <p:pic>
        <p:nvPicPr>
          <p:cNvPr id="26" name="图片 25">
            <a:extLst>
              <a:ext uri="{FF2B5EF4-FFF2-40B4-BE49-F238E27FC236}">
                <a16:creationId xmlns:a16="http://schemas.microsoft.com/office/drawing/2014/main" id="{91316CFC-9C6F-C252-39A5-7E98ED7BC963}"/>
              </a:ext>
            </a:extLst>
          </p:cNvPr>
          <p:cNvPicPr>
            <a:picLocks noChangeAspect="1"/>
          </p:cNvPicPr>
          <p:nvPr/>
        </p:nvPicPr>
        <p:blipFill>
          <a:blip r:embed="rId6"/>
          <a:stretch>
            <a:fillRect/>
          </a:stretch>
        </p:blipFill>
        <p:spPr>
          <a:xfrm>
            <a:off x="564157" y="4004709"/>
            <a:ext cx="4958553" cy="1591916"/>
          </a:xfrm>
          <a:prstGeom prst="rect">
            <a:avLst/>
          </a:prstGeom>
        </p:spPr>
      </p:pic>
      <p:pic>
        <p:nvPicPr>
          <p:cNvPr id="29" name="图片 28">
            <a:extLst>
              <a:ext uri="{FF2B5EF4-FFF2-40B4-BE49-F238E27FC236}">
                <a16:creationId xmlns:a16="http://schemas.microsoft.com/office/drawing/2014/main" id="{A843CF98-DF78-2122-BE60-9E651F3CC335}"/>
              </a:ext>
            </a:extLst>
          </p:cNvPr>
          <p:cNvPicPr>
            <a:picLocks noChangeAspect="1"/>
          </p:cNvPicPr>
          <p:nvPr/>
        </p:nvPicPr>
        <p:blipFill>
          <a:blip r:embed="rId7"/>
          <a:stretch>
            <a:fillRect/>
          </a:stretch>
        </p:blipFill>
        <p:spPr>
          <a:xfrm>
            <a:off x="6151346" y="2036621"/>
            <a:ext cx="5476497" cy="2521169"/>
          </a:xfrm>
          <a:prstGeom prst="rect">
            <a:avLst/>
          </a:prstGeom>
        </p:spPr>
      </p:pic>
    </p:spTree>
    <p:extLst>
      <p:ext uri="{BB962C8B-B14F-4D97-AF65-F5344CB8AC3E}">
        <p14:creationId xmlns:p14="http://schemas.microsoft.com/office/powerpoint/2010/main" val="20518425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a:extLst>
              <a:ext uri="{FF2B5EF4-FFF2-40B4-BE49-F238E27FC236}">
                <a16:creationId xmlns:a16="http://schemas.microsoft.com/office/drawing/2014/main" id="{5D4EA632-F3A6-4CD9-839D-FC5F1BF16BC3}"/>
              </a:ext>
            </a:extLst>
          </p:cNvPr>
          <p:cNvGrpSpPr/>
          <p:nvPr/>
        </p:nvGrpSpPr>
        <p:grpSpPr>
          <a:xfrm>
            <a:off x="564157" y="-1"/>
            <a:ext cx="666535" cy="900113"/>
            <a:chOff x="773600" y="-1"/>
            <a:chExt cx="666535" cy="900113"/>
          </a:xfrm>
        </p:grpSpPr>
        <p:grpSp>
          <p:nvGrpSpPr>
            <p:cNvPr id="11" name="组合 10">
              <a:extLst>
                <a:ext uri="{FF2B5EF4-FFF2-40B4-BE49-F238E27FC236}">
                  <a16:creationId xmlns:a16="http://schemas.microsoft.com/office/drawing/2014/main" id="{5CAF0CFC-C6AB-4850-BBDD-71817B46B5F6}"/>
                </a:ext>
              </a:extLst>
            </p:cNvPr>
            <p:cNvGrpSpPr/>
            <p:nvPr/>
          </p:nvGrpSpPr>
          <p:grpSpPr>
            <a:xfrm>
              <a:off x="773600" y="-1"/>
              <a:ext cx="666534" cy="900113"/>
              <a:chOff x="2381250" y="3019425"/>
              <a:chExt cx="504825" cy="590541"/>
            </a:xfrm>
            <a:effectLst>
              <a:outerShdw blurRad="50800" dist="38100" dir="8100000" algn="tr" rotWithShape="0">
                <a:prstClr val="black">
                  <a:alpha val="40000"/>
                </a:prstClr>
              </a:outerShdw>
            </a:effectLst>
          </p:grpSpPr>
          <p:sp>
            <p:nvSpPr>
              <p:cNvPr id="9" name="矩形: 圆角 8">
                <a:extLst>
                  <a:ext uri="{FF2B5EF4-FFF2-40B4-BE49-F238E27FC236}">
                    <a16:creationId xmlns:a16="http://schemas.microsoft.com/office/drawing/2014/main" id="{69EAA2C4-61E2-4553-9B8B-7A375CF908F8}"/>
                  </a:ext>
                </a:extLst>
              </p:cNvPr>
              <p:cNvSpPr/>
              <p:nvPr/>
            </p:nvSpPr>
            <p:spPr>
              <a:xfrm>
                <a:off x="2381250" y="3019425"/>
                <a:ext cx="504825" cy="590541"/>
              </a:xfrm>
              <a:prstGeom prst="roundRect">
                <a:avLst/>
              </a:prstGeom>
              <a:solidFill>
                <a:srgbClr val="053D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7030A0"/>
                  </a:solidFill>
                </a:endParaRPr>
              </a:p>
            </p:txBody>
          </p:sp>
          <p:sp>
            <p:nvSpPr>
              <p:cNvPr id="10" name="矩形 9">
                <a:extLst>
                  <a:ext uri="{FF2B5EF4-FFF2-40B4-BE49-F238E27FC236}">
                    <a16:creationId xmlns:a16="http://schemas.microsoft.com/office/drawing/2014/main" id="{EA9541B7-87A5-442B-AFE2-100B29413EB5}"/>
                  </a:ext>
                </a:extLst>
              </p:cNvPr>
              <p:cNvSpPr/>
              <p:nvPr/>
            </p:nvSpPr>
            <p:spPr>
              <a:xfrm>
                <a:off x="2381250" y="3019425"/>
                <a:ext cx="504825" cy="302417"/>
              </a:xfrm>
              <a:prstGeom prst="rect">
                <a:avLst/>
              </a:prstGeom>
              <a:solidFill>
                <a:srgbClr val="053D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7030A0"/>
                  </a:solidFill>
                </a:endParaRPr>
              </a:p>
            </p:txBody>
          </p:sp>
        </p:grpSp>
        <p:sp>
          <p:nvSpPr>
            <p:cNvPr id="27" name="文本框 26">
              <a:extLst>
                <a:ext uri="{FF2B5EF4-FFF2-40B4-BE49-F238E27FC236}">
                  <a16:creationId xmlns:a16="http://schemas.microsoft.com/office/drawing/2014/main" id="{10C4FD04-3E9E-489E-83D8-80B6B159DEB5}"/>
                </a:ext>
              </a:extLst>
            </p:cNvPr>
            <p:cNvSpPr txBox="1"/>
            <p:nvPr/>
          </p:nvSpPr>
          <p:spPr>
            <a:xfrm>
              <a:off x="773600" y="171835"/>
              <a:ext cx="666535" cy="646331"/>
            </a:xfrm>
            <a:prstGeom prst="rect">
              <a:avLst/>
            </a:prstGeom>
            <a:noFill/>
            <a:ln>
              <a:noFill/>
            </a:ln>
          </p:spPr>
          <p:txBody>
            <a:bodyPr wrap="square" lIns="0" rIns="0" rtlCol="0">
              <a:spAutoFit/>
            </a:bodyPr>
            <a:lstStyle/>
            <a:p>
              <a:pPr algn="ctr"/>
              <a:r>
                <a:rPr lang="en-US" altLang="zh-CN" sz="3600" b="1">
                  <a:solidFill>
                    <a:schemeClr val="bg1"/>
                  </a:solidFill>
                  <a:cs typeface="+mn-ea"/>
                  <a:sym typeface="+mn-lt"/>
                </a:rPr>
                <a:t>04</a:t>
              </a:r>
            </a:p>
          </p:txBody>
        </p:sp>
      </p:grpSp>
      <p:cxnSp>
        <p:nvCxnSpPr>
          <p:cNvPr id="4" name="直接连接符 3">
            <a:extLst>
              <a:ext uri="{FF2B5EF4-FFF2-40B4-BE49-F238E27FC236}">
                <a16:creationId xmlns:a16="http://schemas.microsoft.com/office/drawing/2014/main" id="{3705D9FB-658D-4172-AA83-18CB7B5F4A8C}"/>
              </a:ext>
            </a:extLst>
          </p:cNvPr>
          <p:cNvCxnSpPr>
            <a:cxnSpLocks/>
          </p:cNvCxnSpPr>
          <p:nvPr/>
        </p:nvCxnSpPr>
        <p:spPr>
          <a:xfrm>
            <a:off x="1230691" y="800426"/>
            <a:ext cx="10397152" cy="0"/>
          </a:xfrm>
          <a:prstGeom prst="line">
            <a:avLst/>
          </a:prstGeom>
          <a:ln>
            <a:solidFill>
              <a:srgbClr val="6A005F"/>
            </a:solidFill>
          </a:ln>
        </p:spPr>
        <p:style>
          <a:lnRef idx="1">
            <a:schemeClr val="accent1"/>
          </a:lnRef>
          <a:fillRef idx="0">
            <a:schemeClr val="accent1"/>
          </a:fillRef>
          <a:effectRef idx="0">
            <a:schemeClr val="accent1"/>
          </a:effectRef>
          <a:fontRef idx="minor">
            <a:schemeClr val="tx1"/>
          </a:fontRef>
        </p:style>
      </p:cxnSp>
      <p:sp>
        <p:nvSpPr>
          <p:cNvPr id="3" name="灯片编号占位符 2">
            <a:extLst>
              <a:ext uri="{FF2B5EF4-FFF2-40B4-BE49-F238E27FC236}">
                <a16:creationId xmlns:a16="http://schemas.microsoft.com/office/drawing/2014/main" id="{FC4E853E-EA26-40DB-8A46-2B519846D45D}"/>
              </a:ext>
            </a:extLst>
          </p:cNvPr>
          <p:cNvSpPr>
            <a:spLocks noGrp="1"/>
          </p:cNvSpPr>
          <p:nvPr>
            <p:ph type="sldNum" sz="quarter" idx="12"/>
          </p:nvPr>
        </p:nvSpPr>
        <p:spPr>
          <a:xfrm>
            <a:off x="8610600" y="6356350"/>
            <a:ext cx="2743200" cy="365125"/>
          </a:xfrm>
        </p:spPr>
        <p:txBody>
          <a:bodyPr/>
          <a:lstStyle/>
          <a:p>
            <a:fld id="{15931A4B-E62A-4F8E-837E-E9B10A41F2CC}" type="slidenum">
              <a:rPr lang="zh-CN" altLang="en-US" smtClean="0"/>
              <a:pPr/>
              <a:t>19</a:t>
            </a:fld>
            <a:endParaRPr lang="zh-CN" altLang="en-US"/>
          </a:p>
        </p:txBody>
      </p:sp>
      <p:pic>
        <p:nvPicPr>
          <p:cNvPr id="14" name="图片 13">
            <a:extLst>
              <a:ext uri="{FF2B5EF4-FFF2-40B4-BE49-F238E27FC236}">
                <a16:creationId xmlns:a16="http://schemas.microsoft.com/office/drawing/2014/main" id="{D0F6F797-69B9-496C-AB8A-4CD649650CA9}"/>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r="2603"/>
          <a:stretch/>
        </p:blipFill>
        <p:spPr>
          <a:xfrm>
            <a:off x="10105941" y="199280"/>
            <a:ext cx="1521902" cy="523335"/>
          </a:xfrm>
          <a:prstGeom prst="rect">
            <a:avLst/>
          </a:prstGeom>
        </p:spPr>
      </p:pic>
      <p:pic>
        <p:nvPicPr>
          <p:cNvPr id="15" name="图片 14">
            <a:extLst>
              <a:ext uri="{FF2B5EF4-FFF2-40B4-BE49-F238E27FC236}">
                <a16:creationId xmlns:a16="http://schemas.microsoft.com/office/drawing/2014/main" id="{4DBA242C-2D8A-415C-8600-2634BB3A0A65}"/>
              </a:ext>
            </a:extLst>
          </p:cNvPr>
          <p:cNvPicPr>
            <a:picLocks noChangeAspect="1"/>
          </p:cNvPicPr>
          <p:nvPr/>
        </p:nvPicPr>
        <p:blipFill>
          <a:blip r:embed="rId4"/>
          <a:stretch>
            <a:fillRect/>
          </a:stretch>
        </p:blipFill>
        <p:spPr>
          <a:xfrm>
            <a:off x="9444418" y="191389"/>
            <a:ext cx="537782" cy="539116"/>
          </a:xfrm>
          <a:prstGeom prst="rect">
            <a:avLst/>
          </a:prstGeom>
        </p:spPr>
      </p:pic>
      <p:sp>
        <p:nvSpPr>
          <p:cNvPr id="16" name="矩形 15">
            <a:extLst>
              <a:ext uri="{FF2B5EF4-FFF2-40B4-BE49-F238E27FC236}">
                <a16:creationId xmlns:a16="http://schemas.microsoft.com/office/drawing/2014/main" id="{0936B895-992D-42EC-9639-8CFAF90E41B0}"/>
              </a:ext>
            </a:extLst>
          </p:cNvPr>
          <p:cNvSpPr/>
          <p:nvPr/>
        </p:nvSpPr>
        <p:spPr>
          <a:xfrm>
            <a:off x="1325834" y="109554"/>
            <a:ext cx="7475266" cy="661207"/>
          </a:xfrm>
          <a:prstGeom prst="rect">
            <a:avLst/>
          </a:prstGeom>
        </p:spPr>
        <p:txBody>
          <a:bodyPr wrap="square">
            <a:spAutoFit/>
          </a:bodyPr>
          <a:lstStyle/>
          <a:p>
            <a:pPr>
              <a:lnSpc>
                <a:spcPct val="150000"/>
              </a:lnSpc>
            </a:pPr>
            <a:r>
              <a:rPr lang="en-US" altLang="zh-CN" sz="2800" b="1" err="1">
                <a:solidFill>
                  <a:srgbClr val="053DC7"/>
                </a:solidFill>
                <a:cs typeface="+mn-ea"/>
                <a:sym typeface="+mn-lt"/>
              </a:rPr>
              <a:t>Conclusion&amp;Discussion</a:t>
            </a:r>
            <a:endParaRPr lang="en-US" altLang="zh-CN" b="1">
              <a:solidFill>
                <a:srgbClr val="053DC7"/>
              </a:solidFill>
              <a:cs typeface="+mn-ea"/>
              <a:sym typeface="+mn-lt"/>
            </a:endParaRPr>
          </a:p>
        </p:txBody>
      </p:sp>
      <p:sp>
        <p:nvSpPr>
          <p:cNvPr id="21" name="矩形 20">
            <a:extLst>
              <a:ext uri="{FF2B5EF4-FFF2-40B4-BE49-F238E27FC236}">
                <a16:creationId xmlns:a16="http://schemas.microsoft.com/office/drawing/2014/main" id="{9CF09262-43BC-4837-A02E-C0EF90CB1D51}"/>
              </a:ext>
            </a:extLst>
          </p:cNvPr>
          <p:cNvSpPr/>
          <p:nvPr/>
        </p:nvSpPr>
        <p:spPr>
          <a:xfrm>
            <a:off x="564157" y="900112"/>
            <a:ext cx="11063686" cy="5716758"/>
          </a:xfrm>
          <a:prstGeom prst="rect">
            <a:avLst/>
          </a:prstGeom>
        </p:spPr>
        <p:txBody>
          <a:bodyPr wrap="square">
            <a:spAutoFit/>
          </a:bodyPr>
          <a:lstStyle/>
          <a:p>
            <a:pPr>
              <a:lnSpc>
                <a:spcPct val="150000"/>
              </a:lnSpc>
            </a:pPr>
            <a:r>
              <a:rPr lang="en-US" altLang="zh-CN" sz="1600" dirty="0"/>
              <a:t>This paper proposes a two-stage unified unsupervised SOD framework for generic SOD tasks, with knowledge transfer as the foundation. </a:t>
            </a:r>
          </a:p>
          <a:p>
            <a:pPr>
              <a:lnSpc>
                <a:spcPct val="150000"/>
              </a:lnSpc>
              <a:spcBef>
                <a:spcPts val="1200"/>
              </a:spcBef>
            </a:pPr>
            <a:r>
              <a:rPr lang="en-US" altLang="zh-CN" sz="1600" dirty="0"/>
              <a:t>Merits:</a:t>
            </a:r>
          </a:p>
          <a:p>
            <a:pPr marL="285750" indent="-285750">
              <a:lnSpc>
                <a:spcPct val="150000"/>
              </a:lnSpc>
              <a:buFont typeface="Wingdings" panose="05000000000000000000" pitchFamily="2" charset="2"/>
              <a:buChar char="l"/>
            </a:pPr>
            <a:r>
              <a:rPr lang="en-US" altLang="zh-CN" sz="1400" dirty="0"/>
              <a:t>More stable distilling of saliency cues.</a:t>
            </a:r>
          </a:p>
          <a:p>
            <a:pPr marL="285750" indent="-285750">
              <a:lnSpc>
                <a:spcPct val="150000"/>
              </a:lnSpc>
              <a:buFont typeface="Wingdings" panose="05000000000000000000" pitchFamily="2" charset="2"/>
              <a:buChar char="l"/>
            </a:pPr>
            <a:r>
              <a:rPr lang="en-US" altLang="zh-CN" sz="1400" dirty="0"/>
              <a:t>Improved pseudo-label refinement.</a:t>
            </a:r>
          </a:p>
          <a:p>
            <a:pPr marL="285750" indent="-285750">
              <a:lnSpc>
                <a:spcPct val="150000"/>
              </a:lnSpc>
              <a:buFont typeface="Wingdings" panose="05000000000000000000" pitchFamily="2" charset="2"/>
              <a:buChar char="l"/>
            </a:pPr>
            <a:r>
              <a:rPr lang="en-US" altLang="zh-CN" sz="1400" dirty="0"/>
              <a:t>Adapter-tuning driven knowledge transfer.</a:t>
            </a:r>
            <a:endParaRPr lang="en-US" altLang="zh-CN" sz="1600" dirty="0"/>
          </a:p>
          <a:p>
            <a:pPr>
              <a:lnSpc>
                <a:spcPct val="150000"/>
              </a:lnSpc>
              <a:spcBef>
                <a:spcPts val="1200"/>
              </a:spcBef>
            </a:pPr>
            <a:r>
              <a:rPr lang="en-US" altLang="zh-CN" sz="1600" dirty="0"/>
              <a:t>Limitations and Future works:</a:t>
            </a:r>
          </a:p>
          <a:p>
            <a:pPr marL="285750" indent="-285750">
              <a:lnSpc>
                <a:spcPct val="150000"/>
              </a:lnSpc>
              <a:buFont typeface="Wingdings" panose="05000000000000000000" pitchFamily="2" charset="2"/>
              <a:buChar char="l"/>
            </a:pPr>
            <a:r>
              <a:rPr lang="en-US" altLang="zh-CN" sz="1400" dirty="0"/>
              <a:t>From Modality-Agnostic to Modality-Informed: During the training process, the model treats different modalities, such as depth, thermal, and optical flow, in a modality-agnostic manner, which may limit the model’s ability to exploit saliency information specific to each modality. Hence, transitioning from a modality-agnostic to a modality-informed approach is essential to facilitate better learning of shared saliency knowledge across different SOD tasks. </a:t>
            </a:r>
          </a:p>
          <a:p>
            <a:pPr marL="285750" indent="-285750">
              <a:lnSpc>
                <a:spcPct val="150000"/>
              </a:lnSpc>
              <a:buFont typeface="Wingdings" panose="05000000000000000000" pitchFamily="2" charset="2"/>
              <a:buChar char="l"/>
            </a:pPr>
            <a:endParaRPr lang="en-US" altLang="zh-CN" sz="1400" dirty="0"/>
          </a:p>
          <a:p>
            <a:pPr marL="285750" indent="-285750">
              <a:lnSpc>
                <a:spcPct val="150000"/>
              </a:lnSpc>
              <a:buFont typeface="Wingdings" panose="05000000000000000000" pitchFamily="2" charset="2"/>
              <a:buChar char="l"/>
            </a:pPr>
            <a:r>
              <a:rPr lang="en-US" altLang="zh-CN" sz="1400" dirty="0"/>
              <a:t>Deeper and More Targeted Migration: We treated both tasks as non-NSI SOD tasks without incorporating more targeted adaptation measures. For instance, in video SOD, we did not directly input video data into the model but treated each frame as a separate two-dimensional image. We plan to explore more tailored strategies specifically designed for these tasks.</a:t>
            </a:r>
          </a:p>
          <a:p>
            <a:pPr marL="285750" indent="-285750">
              <a:lnSpc>
                <a:spcPct val="150000"/>
              </a:lnSpc>
              <a:buFont typeface="Wingdings" panose="05000000000000000000" pitchFamily="2" charset="2"/>
              <a:buChar char="l"/>
            </a:pPr>
            <a:endParaRPr lang="en-US" altLang="zh-CN" sz="1400" dirty="0"/>
          </a:p>
        </p:txBody>
      </p:sp>
    </p:spTree>
    <p:extLst>
      <p:ext uri="{BB962C8B-B14F-4D97-AF65-F5344CB8AC3E}">
        <p14:creationId xmlns:p14="http://schemas.microsoft.com/office/powerpoint/2010/main" val="2021240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325835" y="109554"/>
            <a:ext cx="4890030" cy="661207"/>
          </a:xfrm>
          <a:prstGeom prst="rect">
            <a:avLst/>
          </a:prstGeom>
        </p:spPr>
        <p:txBody>
          <a:bodyPr wrap="square">
            <a:spAutoFit/>
          </a:bodyPr>
          <a:lstStyle/>
          <a:p>
            <a:pPr>
              <a:lnSpc>
                <a:spcPct val="150000"/>
              </a:lnSpc>
            </a:pPr>
            <a:r>
              <a:rPr lang="en-US" altLang="zh-CN" sz="2800" b="1">
                <a:solidFill>
                  <a:srgbClr val="053DC7"/>
                </a:solidFill>
                <a:cs typeface="+mn-ea"/>
                <a:sym typeface="+mn-lt"/>
              </a:rPr>
              <a:t>Introduction</a:t>
            </a:r>
            <a:endParaRPr lang="en-US" altLang="zh-CN" sz="2000" b="1">
              <a:solidFill>
                <a:srgbClr val="053DC7"/>
              </a:solidFill>
              <a:cs typeface="+mn-ea"/>
              <a:sym typeface="+mn-lt"/>
            </a:endParaRPr>
          </a:p>
        </p:txBody>
      </p:sp>
      <p:grpSp>
        <p:nvGrpSpPr>
          <p:cNvPr id="12" name="组合 11">
            <a:extLst>
              <a:ext uri="{FF2B5EF4-FFF2-40B4-BE49-F238E27FC236}">
                <a16:creationId xmlns:a16="http://schemas.microsoft.com/office/drawing/2014/main" id="{5D4EA632-F3A6-4CD9-839D-FC5F1BF16BC3}"/>
              </a:ext>
            </a:extLst>
          </p:cNvPr>
          <p:cNvGrpSpPr/>
          <p:nvPr/>
        </p:nvGrpSpPr>
        <p:grpSpPr>
          <a:xfrm>
            <a:off x="564157" y="-1"/>
            <a:ext cx="666535" cy="900113"/>
            <a:chOff x="773600" y="-1"/>
            <a:chExt cx="666535" cy="900113"/>
          </a:xfrm>
        </p:grpSpPr>
        <p:grpSp>
          <p:nvGrpSpPr>
            <p:cNvPr id="11" name="组合 10">
              <a:extLst>
                <a:ext uri="{FF2B5EF4-FFF2-40B4-BE49-F238E27FC236}">
                  <a16:creationId xmlns:a16="http://schemas.microsoft.com/office/drawing/2014/main" id="{5CAF0CFC-C6AB-4850-BBDD-71817B46B5F6}"/>
                </a:ext>
              </a:extLst>
            </p:cNvPr>
            <p:cNvGrpSpPr/>
            <p:nvPr/>
          </p:nvGrpSpPr>
          <p:grpSpPr>
            <a:xfrm>
              <a:off x="773600" y="-1"/>
              <a:ext cx="666534" cy="900113"/>
              <a:chOff x="2381250" y="3019425"/>
              <a:chExt cx="504825" cy="590541"/>
            </a:xfrm>
            <a:effectLst>
              <a:outerShdw blurRad="50800" dist="38100" dir="8100000" algn="tr" rotWithShape="0">
                <a:prstClr val="black">
                  <a:alpha val="40000"/>
                </a:prstClr>
              </a:outerShdw>
            </a:effectLst>
          </p:grpSpPr>
          <p:sp>
            <p:nvSpPr>
              <p:cNvPr id="9" name="矩形: 圆角 8">
                <a:extLst>
                  <a:ext uri="{FF2B5EF4-FFF2-40B4-BE49-F238E27FC236}">
                    <a16:creationId xmlns:a16="http://schemas.microsoft.com/office/drawing/2014/main" id="{69EAA2C4-61E2-4553-9B8B-7A375CF908F8}"/>
                  </a:ext>
                </a:extLst>
              </p:cNvPr>
              <p:cNvSpPr/>
              <p:nvPr/>
            </p:nvSpPr>
            <p:spPr>
              <a:xfrm>
                <a:off x="2381250" y="3019425"/>
                <a:ext cx="504825" cy="590541"/>
              </a:xfrm>
              <a:prstGeom prst="roundRect">
                <a:avLst/>
              </a:prstGeom>
              <a:solidFill>
                <a:srgbClr val="053D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7030A0"/>
                  </a:solidFill>
                </a:endParaRPr>
              </a:p>
            </p:txBody>
          </p:sp>
          <p:sp>
            <p:nvSpPr>
              <p:cNvPr id="10" name="矩形 9">
                <a:extLst>
                  <a:ext uri="{FF2B5EF4-FFF2-40B4-BE49-F238E27FC236}">
                    <a16:creationId xmlns:a16="http://schemas.microsoft.com/office/drawing/2014/main" id="{EA9541B7-87A5-442B-AFE2-100B29413EB5}"/>
                  </a:ext>
                </a:extLst>
              </p:cNvPr>
              <p:cNvSpPr/>
              <p:nvPr/>
            </p:nvSpPr>
            <p:spPr>
              <a:xfrm>
                <a:off x="2381250" y="3019425"/>
                <a:ext cx="504825" cy="302417"/>
              </a:xfrm>
              <a:prstGeom prst="rect">
                <a:avLst/>
              </a:prstGeom>
              <a:solidFill>
                <a:srgbClr val="053D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7030A0"/>
                  </a:solidFill>
                </a:endParaRPr>
              </a:p>
            </p:txBody>
          </p:sp>
        </p:grpSp>
        <p:sp>
          <p:nvSpPr>
            <p:cNvPr id="27" name="文本框 26">
              <a:extLst>
                <a:ext uri="{FF2B5EF4-FFF2-40B4-BE49-F238E27FC236}">
                  <a16:creationId xmlns:a16="http://schemas.microsoft.com/office/drawing/2014/main" id="{10C4FD04-3E9E-489E-83D8-80B6B159DEB5}"/>
                </a:ext>
              </a:extLst>
            </p:cNvPr>
            <p:cNvSpPr txBox="1"/>
            <p:nvPr/>
          </p:nvSpPr>
          <p:spPr>
            <a:xfrm>
              <a:off x="773600" y="171835"/>
              <a:ext cx="666535" cy="646331"/>
            </a:xfrm>
            <a:prstGeom prst="rect">
              <a:avLst/>
            </a:prstGeom>
            <a:noFill/>
            <a:ln>
              <a:noFill/>
            </a:ln>
          </p:spPr>
          <p:txBody>
            <a:bodyPr wrap="square" lIns="0" rIns="0" rtlCol="0">
              <a:spAutoFit/>
            </a:bodyPr>
            <a:lstStyle/>
            <a:p>
              <a:pPr algn="ctr"/>
              <a:r>
                <a:rPr lang="en-US" altLang="zh-CN" sz="3600" b="1">
                  <a:solidFill>
                    <a:schemeClr val="bg1"/>
                  </a:solidFill>
                  <a:cs typeface="+mn-ea"/>
                  <a:sym typeface="+mn-lt"/>
                </a:rPr>
                <a:t>01</a:t>
              </a:r>
            </a:p>
          </p:txBody>
        </p:sp>
      </p:grpSp>
      <p:cxnSp>
        <p:nvCxnSpPr>
          <p:cNvPr id="4" name="直接连接符 3">
            <a:extLst>
              <a:ext uri="{FF2B5EF4-FFF2-40B4-BE49-F238E27FC236}">
                <a16:creationId xmlns:a16="http://schemas.microsoft.com/office/drawing/2014/main" id="{3705D9FB-658D-4172-AA83-18CB7B5F4A8C}"/>
              </a:ext>
            </a:extLst>
          </p:cNvPr>
          <p:cNvCxnSpPr>
            <a:cxnSpLocks/>
          </p:cNvCxnSpPr>
          <p:nvPr/>
        </p:nvCxnSpPr>
        <p:spPr>
          <a:xfrm>
            <a:off x="1230691" y="800426"/>
            <a:ext cx="10397152" cy="0"/>
          </a:xfrm>
          <a:prstGeom prst="line">
            <a:avLst/>
          </a:prstGeom>
          <a:ln>
            <a:solidFill>
              <a:srgbClr val="6A005F"/>
            </a:solidFill>
          </a:ln>
        </p:spPr>
        <p:style>
          <a:lnRef idx="1">
            <a:schemeClr val="accent1"/>
          </a:lnRef>
          <a:fillRef idx="0">
            <a:schemeClr val="accent1"/>
          </a:fillRef>
          <a:effectRef idx="0">
            <a:schemeClr val="accent1"/>
          </a:effectRef>
          <a:fontRef idx="minor">
            <a:schemeClr val="tx1"/>
          </a:fontRef>
        </p:style>
      </p:cxnSp>
      <p:sp>
        <p:nvSpPr>
          <p:cNvPr id="13" name="矩形 12">
            <a:extLst>
              <a:ext uri="{FF2B5EF4-FFF2-40B4-BE49-F238E27FC236}">
                <a16:creationId xmlns:a16="http://schemas.microsoft.com/office/drawing/2014/main" id="{4C604127-7DDF-40E9-BA18-0802229ECD84}"/>
              </a:ext>
            </a:extLst>
          </p:cNvPr>
          <p:cNvSpPr/>
          <p:nvPr/>
        </p:nvSpPr>
        <p:spPr>
          <a:xfrm>
            <a:off x="564157" y="1446757"/>
            <a:ext cx="4666211" cy="3372077"/>
          </a:xfrm>
          <a:prstGeom prst="rect">
            <a:avLst/>
          </a:prstGeom>
        </p:spPr>
        <p:txBody>
          <a:bodyPr wrap="square">
            <a:spAutoFit/>
          </a:bodyPr>
          <a:lstStyle/>
          <a:p>
            <a:pPr>
              <a:lnSpc>
                <a:spcPct val="150000"/>
              </a:lnSpc>
            </a:pPr>
            <a:r>
              <a:rPr lang="en-US" altLang="zh-CN" sz="1600"/>
              <a:t>Salient object detection (SOD) aims to identify the most visually significant objects in images. Supervised SOD methods have achieved excellent results, but due to their heavy reliance on pixel-level annotations for salient objects, unsupervised SOD (USOD) has been gaining increasing attention. </a:t>
            </a:r>
          </a:p>
          <a:p>
            <a:pPr>
              <a:lnSpc>
                <a:spcPct val="150000"/>
              </a:lnSpc>
            </a:pPr>
            <a:endParaRPr lang="en-US" altLang="zh-CN" sz="1600"/>
          </a:p>
          <a:p>
            <a:pPr>
              <a:lnSpc>
                <a:spcPct val="150000"/>
              </a:lnSpc>
            </a:pPr>
            <a:r>
              <a:rPr lang="en-US" altLang="zh-CN" sz="1600"/>
              <a:t>USOD not only eliminates the need for annotated data but also exhibits strong generalization performance.</a:t>
            </a:r>
          </a:p>
        </p:txBody>
      </p:sp>
      <p:sp>
        <p:nvSpPr>
          <p:cNvPr id="3" name="灯片编号占位符 2">
            <a:extLst>
              <a:ext uri="{FF2B5EF4-FFF2-40B4-BE49-F238E27FC236}">
                <a16:creationId xmlns:a16="http://schemas.microsoft.com/office/drawing/2014/main" id="{FC4E853E-EA26-40DB-8A46-2B519846D45D}"/>
              </a:ext>
            </a:extLst>
          </p:cNvPr>
          <p:cNvSpPr>
            <a:spLocks noGrp="1"/>
          </p:cNvSpPr>
          <p:nvPr>
            <p:ph type="sldNum" sz="quarter" idx="12"/>
          </p:nvPr>
        </p:nvSpPr>
        <p:spPr/>
        <p:txBody>
          <a:bodyPr/>
          <a:lstStyle/>
          <a:p>
            <a:fld id="{15931A4B-E62A-4F8E-837E-E9B10A41F2CC}" type="slidenum">
              <a:rPr lang="zh-CN" altLang="en-US" smtClean="0"/>
              <a:pPr/>
              <a:t>2</a:t>
            </a:fld>
            <a:endParaRPr lang="zh-CN" altLang="en-US"/>
          </a:p>
        </p:txBody>
      </p:sp>
      <p:pic>
        <p:nvPicPr>
          <p:cNvPr id="14" name="图片 13">
            <a:extLst>
              <a:ext uri="{FF2B5EF4-FFF2-40B4-BE49-F238E27FC236}">
                <a16:creationId xmlns:a16="http://schemas.microsoft.com/office/drawing/2014/main" id="{D0F6F797-69B9-496C-AB8A-4CD649650CA9}"/>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r="2603"/>
          <a:stretch/>
        </p:blipFill>
        <p:spPr>
          <a:xfrm>
            <a:off x="10105941" y="199280"/>
            <a:ext cx="1521902" cy="523335"/>
          </a:xfrm>
          <a:prstGeom prst="rect">
            <a:avLst/>
          </a:prstGeom>
        </p:spPr>
      </p:pic>
      <p:pic>
        <p:nvPicPr>
          <p:cNvPr id="15" name="图片 14">
            <a:extLst>
              <a:ext uri="{FF2B5EF4-FFF2-40B4-BE49-F238E27FC236}">
                <a16:creationId xmlns:a16="http://schemas.microsoft.com/office/drawing/2014/main" id="{4DBA242C-2D8A-415C-8600-2634BB3A0A65}"/>
              </a:ext>
            </a:extLst>
          </p:cNvPr>
          <p:cNvPicPr>
            <a:picLocks noChangeAspect="1"/>
          </p:cNvPicPr>
          <p:nvPr/>
        </p:nvPicPr>
        <p:blipFill>
          <a:blip r:embed="rId4"/>
          <a:stretch>
            <a:fillRect/>
          </a:stretch>
        </p:blipFill>
        <p:spPr>
          <a:xfrm>
            <a:off x="9444418" y="191389"/>
            <a:ext cx="537782" cy="539116"/>
          </a:xfrm>
          <a:prstGeom prst="rect">
            <a:avLst/>
          </a:prstGeom>
        </p:spPr>
      </p:pic>
      <p:pic>
        <p:nvPicPr>
          <p:cNvPr id="21" name="图片 20" descr="图示&#10;&#10;描述已自动生成">
            <a:extLst>
              <a:ext uri="{FF2B5EF4-FFF2-40B4-BE49-F238E27FC236}">
                <a16:creationId xmlns:a16="http://schemas.microsoft.com/office/drawing/2014/main" id="{19B4E904-F01B-A9E1-8B5D-FCD7025B3084}"/>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673228" y="1272965"/>
            <a:ext cx="5791200" cy="1930400"/>
          </a:xfrm>
          <a:prstGeom prst="rect">
            <a:avLst/>
          </a:prstGeom>
        </p:spPr>
      </p:pic>
      <p:pic>
        <p:nvPicPr>
          <p:cNvPr id="26" name="图片 25" descr="图示&#10;&#10;描述已自动生成">
            <a:extLst>
              <a:ext uri="{FF2B5EF4-FFF2-40B4-BE49-F238E27FC236}">
                <a16:creationId xmlns:a16="http://schemas.microsoft.com/office/drawing/2014/main" id="{5732B5F8-FB12-C68F-E0F4-EB6C9169E809}"/>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673228" y="3610893"/>
            <a:ext cx="5791200" cy="1930400"/>
          </a:xfrm>
          <a:prstGeom prst="rect">
            <a:avLst/>
          </a:prstGeom>
        </p:spPr>
      </p:pic>
    </p:spTree>
    <p:extLst>
      <p:ext uri="{BB962C8B-B14F-4D97-AF65-F5344CB8AC3E}">
        <p14:creationId xmlns:p14="http://schemas.microsoft.com/office/powerpoint/2010/main" val="29204181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12" name="组合 11">
            <a:extLst>
              <a:ext uri="{FF2B5EF4-FFF2-40B4-BE49-F238E27FC236}">
                <a16:creationId xmlns:a16="http://schemas.microsoft.com/office/drawing/2014/main" id="{5D4EA632-F3A6-4CD9-839D-FC5F1BF16BC3}"/>
              </a:ext>
            </a:extLst>
          </p:cNvPr>
          <p:cNvGrpSpPr/>
          <p:nvPr/>
        </p:nvGrpSpPr>
        <p:grpSpPr>
          <a:xfrm>
            <a:off x="564157" y="-1"/>
            <a:ext cx="666535" cy="900113"/>
            <a:chOff x="773600" y="-1"/>
            <a:chExt cx="666535" cy="900113"/>
          </a:xfrm>
        </p:grpSpPr>
        <p:grpSp>
          <p:nvGrpSpPr>
            <p:cNvPr id="11" name="组合 10">
              <a:extLst>
                <a:ext uri="{FF2B5EF4-FFF2-40B4-BE49-F238E27FC236}">
                  <a16:creationId xmlns:a16="http://schemas.microsoft.com/office/drawing/2014/main" id="{5CAF0CFC-C6AB-4850-BBDD-71817B46B5F6}"/>
                </a:ext>
              </a:extLst>
            </p:cNvPr>
            <p:cNvGrpSpPr/>
            <p:nvPr/>
          </p:nvGrpSpPr>
          <p:grpSpPr>
            <a:xfrm>
              <a:off x="773600" y="-1"/>
              <a:ext cx="666534" cy="900113"/>
              <a:chOff x="2381250" y="3019425"/>
              <a:chExt cx="504825" cy="590541"/>
            </a:xfrm>
            <a:effectLst>
              <a:outerShdw blurRad="50800" dist="38100" dir="8100000" algn="tr" rotWithShape="0">
                <a:prstClr val="black">
                  <a:alpha val="40000"/>
                </a:prstClr>
              </a:outerShdw>
            </a:effectLst>
          </p:grpSpPr>
          <p:sp>
            <p:nvSpPr>
              <p:cNvPr id="9" name="矩形: 圆角 8">
                <a:extLst>
                  <a:ext uri="{FF2B5EF4-FFF2-40B4-BE49-F238E27FC236}">
                    <a16:creationId xmlns:a16="http://schemas.microsoft.com/office/drawing/2014/main" id="{69EAA2C4-61E2-4553-9B8B-7A375CF908F8}"/>
                  </a:ext>
                </a:extLst>
              </p:cNvPr>
              <p:cNvSpPr/>
              <p:nvPr/>
            </p:nvSpPr>
            <p:spPr>
              <a:xfrm>
                <a:off x="2381250" y="3019425"/>
                <a:ext cx="504825" cy="590541"/>
              </a:xfrm>
              <a:prstGeom prst="roundRect">
                <a:avLst/>
              </a:prstGeom>
              <a:solidFill>
                <a:srgbClr val="053D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7030A0"/>
                  </a:solidFill>
                </a:endParaRPr>
              </a:p>
            </p:txBody>
          </p:sp>
          <p:sp>
            <p:nvSpPr>
              <p:cNvPr id="10" name="矩形 9">
                <a:extLst>
                  <a:ext uri="{FF2B5EF4-FFF2-40B4-BE49-F238E27FC236}">
                    <a16:creationId xmlns:a16="http://schemas.microsoft.com/office/drawing/2014/main" id="{EA9541B7-87A5-442B-AFE2-100B29413EB5}"/>
                  </a:ext>
                </a:extLst>
              </p:cNvPr>
              <p:cNvSpPr/>
              <p:nvPr/>
            </p:nvSpPr>
            <p:spPr>
              <a:xfrm>
                <a:off x="2381250" y="3019425"/>
                <a:ext cx="504825" cy="302417"/>
              </a:xfrm>
              <a:prstGeom prst="rect">
                <a:avLst/>
              </a:prstGeom>
              <a:solidFill>
                <a:srgbClr val="053D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7030A0"/>
                  </a:solidFill>
                </a:endParaRPr>
              </a:p>
            </p:txBody>
          </p:sp>
        </p:grpSp>
        <p:sp>
          <p:nvSpPr>
            <p:cNvPr id="27" name="文本框 26">
              <a:extLst>
                <a:ext uri="{FF2B5EF4-FFF2-40B4-BE49-F238E27FC236}">
                  <a16:creationId xmlns:a16="http://schemas.microsoft.com/office/drawing/2014/main" id="{10C4FD04-3E9E-489E-83D8-80B6B159DEB5}"/>
                </a:ext>
              </a:extLst>
            </p:cNvPr>
            <p:cNvSpPr txBox="1"/>
            <p:nvPr/>
          </p:nvSpPr>
          <p:spPr>
            <a:xfrm>
              <a:off x="773600" y="171835"/>
              <a:ext cx="666535" cy="646331"/>
            </a:xfrm>
            <a:prstGeom prst="rect">
              <a:avLst/>
            </a:prstGeom>
            <a:noFill/>
            <a:ln>
              <a:noFill/>
            </a:ln>
          </p:spPr>
          <p:txBody>
            <a:bodyPr wrap="square" lIns="0" rIns="0" rtlCol="0">
              <a:spAutoFit/>
            </a:bodyPr>
            <a:lstStyle/>
            <a:p>
              <a:pPr algn="ctr"/>
              <a:r>
                <a:rPr lang="en-US" altLang="zh-CN" sz="3600" b="1">
                  <a:solidFill>
                    <a:schemeClr val="bg1"/>
                  </a:solidFill>
                  <a:cs typeface="+mn-ea"/>
                  <a:sym typeface="+mn-lt"/>
                </a:rPr>
                <a:t>04</a:t>
              </a:r>
            </a:p>
          </p:txBody>
        </p:sp>
      </p:grpSp>
      <p:cxnSp>
        <p:nvCxnSpPr>
          <p:cNvPr id="4" name="直接连接符 3">
            <a:extLst>
              <a:ext uri="{FF2B5EF4-FFF2-40B4-BE49-F238E27FC236}">
                <a16:creationId xmlns:a16="http://schemas.microsoft.com/office/drawing/2014/main" id="{3705D9FB-658D-4172-AA83-18CB7B5F4A8C}"/>
              </a:ext>
            </a:extLst>
          </p:cNvPr>
          <p:cNvCxnSpPr>
            <a:cxnSpLocks/>
          </p:cNvCxnSpPr>
          <p:nvPr/>
        </p:nvCxnSpPr>
        <p:spPr>
          <a:xfrm>
            <a:off x="1230691" y="800426"/>
            <a:ext cx="10397152" cy="0"/>
          </a:xfrm>
          <a:prstGeom prst="line">
            <a:avLst/>
          </a:prstGeom>
          <a:ln>
            <a:solidFill>
              <a:srgbClr val="6A005F"/>
            </a:solidFill>
          </a:ln>
        </p:spPr>
        <p:style>
          <a:lnRef idx="1">
            <a:schemeClr val="accent1"/>
          </a:lnRef>
          <a:fillRef idx="0">
            <a:schemeClr val="accent1"/>
          </a:fillRef>
          <a:effectRef idx="0">
            <a:schemeClr val="accent1"/>
          </a:effectRef>
          <a:fontRef idx="minor">
            <a:schemeClr val="tx1"/>
          </a:fontRef>
        </p:style>
      </p:cxnSp>
      <p:sp>
        <p:nvSpPr>
          <p:cNvPr id="3" name="灯片编号占位符 2">
            <a:extLst>
              <a:ext uri="{FF2B5EF4-FFF2-40B4-BE49-F238E27FC236}">
                <a16:creationId xmlns:a16="http://schemas.microsoft.com/office/drawing/2014/main" id="{FC4E853E-EA26-40DB-8A46-2B519846D45D}"/>
              </a:ext>
            </a:extLst>
          </p:cNvPr>
          <p:cNvSpPr>
            <a:spLocks noGrp="1"/>
          </p:cNvSpPr>
          <p:nvPr>
            <p:ph type="sldNum" sz="quarter" idx="12"/>
          </p:nvPr>
        </p:nvSpPr>
        <p:spPr>
          <a:xfrm>
            <a:off x="8610600" y="6356350"/>
            <a:ext cx="2743200" cy="365125"/>
          </a:xfrm>
        </p:spPr>
        <p:txBody>
          <a:bodyPr/>
          <a:lstStyle/>
          <a:p>
            <a:fld id="{15931A4B-E62A-4F8E-837E-E9B10A41F2CC}" type="slidenum">
              <a:rPr lang="zh-CN" altLang="en-US" smtClean="0"/>
              <a:pPr/>
              <a:t>20</a:t>
            </a:fld>
            <a:endParaRPr lang="zh-CN" altLang="en-US"/>
          </a:p>
        </p:txBody>
      </p:sp>
      <p:pic>
        <p:nvPicPr>
          <p:cNvPr id="14" name="图片 13">
            <a:extLst>
              <a:ext uri="{FF2B5EF4-FFF2-40B4-BE49-F238E27FC236}">
                <a16:creationId xmlns:a16="http://schemas.microsoft.com/office/drawing/2014/main" id="{D0F6F797-69B9-496C-AB8A-4CD649650CA9}"/>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r="2603"/>
          <a:stretch/>
        </p:blipFill>
        <p:spPr>
          <a:xfrm>
            <a:off x="10105941" y="199280"/>
            <a:ext cx="1521902" cy="523335"/>
          </a:xfrm>
          <a:prstGeom prst="rect">
            <a:avLst/>
          </a:prstGeom>
        </p:spPr>
      </p:pic>
      <p:pic>
        <p:nvPicPr>
          <p:cNvPr id="15" name="图片 14">
            <a:extLst>
              <a:ext uri="{FF2B5EF4-FFF2-40B4-BE49-F238E27FC236}">
                <a16:creationId xmlns:a16="http://schemas.microsoft.com/office/drawing/2014/main" id="{4DBA242C-2D8A-415C-8600-2634BB3A0A65}"/>
              </a:ext>
            </a:extLst>
          </p:cNvPr>
          <p:cNvPicPr>
            <a:picLocks noChangeAspect="1"/>
          </p:cNvPicPr>
          <p:nvPr/>
        </p:nvPicPr>
        <p:blipFill>
          <a:blip r:embed="rId3"/>
          <a:stretch>
            <a:fillRect/>
          </a:stretch>
        </p:blipFill>
        <p:spPr>
          <a:xfrm>
            <a:off x="9444418" y="191389"/>
            <a:ext cx="537782" cy="539116"/>
          </a:xfrm>
          <a:prstGeom prst="rect">
            <a:avLst/>
          </a:prstGeom>
        </p:spPr>
      </p:pic>
      <p:sp>
        <p:nvSpPr>
          <p:cNvPr id="16" name="矩形 15">
            <a:extLst>
              <a:ext uri="{FF2B5EF4-FFF2-40B4-BE49-F238E27FC236}">
                <a16:creationId xmlns:a16="http://schemas.microsoft.com/office/drawing/2014/main" id="{0936B895-992D-42EC-9639-8CFAF90E41B0}"/>
              </a:ext>
            </a:extLst>
          </p:cNvPr>
          <p:cNvSpPr/>
          <p:nvPr/>
        </p:nvSpPr>
        <p:spPr>
          <a:xfrm>
            <a:off x="1325834" y="109554"/>
            <a:ext cx="7475266" cy="661207"/>
          </a:xfrm>
          <a:prstGeom prst="rect">
            <a:avLst/>
          </a:prstGeom>
        </p:spPr>
        <p:txBody>
          <a:bodyPr wrap="square">
            <a:spAutoFit/>
          </a:bodyPr>
          <a:lstStyle/>
          <a:p>
            <a:pPr>
              <a:lnSpc>
                <a:spcPct val="150000"/>
              </a:lnSpc>
            </a:pPr>
            <a:r>
              <a:rPr lang="en-US" altLang="zh-CN" sz="2800" b="1" err="1">
                <a:solidFill>
                  <a:srgbClr val="053DC7"/>
                </a:solidFill>
                <a:cs typeface="+mn-ea"/>
                <a:sym typeface="+mn-lt"/>
              </a:rPr>
              <a:t>Conclusion&amp;Discussion</a:t>
            </a:r>
            <a:endParaRPr lang="en-US" altLang="zh-CN" b="1">
              <a:solidFill>
                <a:srgbClr val="053DC7"/>
              </a:solidFill>
              <a:cs typeface="+mn-ea"/>
              <a:sym typeface="+mn-lt"/>
            </a:endParaRPr>
          </a:p>
        </p:txBody>
      </p:sp>
      <p:sp>
        <p:nvSpPr>
          <p:cNvPr id="21" name="矩形 20">
            <a:extLst>
              <a:ext uri="{FF2B5EF4-FFF2-40B4-BE49-F238E27FC236}">
                <a16:creationId xmlns:a16="http://schemas.microsoft.com/office/drawing/2014/main" id="{9CF09262-43BC-4837-A02E-C0EF90CB1D51}"/>
              </a:ext>
            </a:extLst>
          </p:cNvPr>
          <p:cNvSpPr/>
          <p:nvPr/>
        </p:nvSpPr>
        <p:spPr>
          <a:xfrm>
            <a:off x="564157" y="900112"/>
            <a:ext cx="11063686" cy="5131982"/>
          </a:xfrm>
          <a:prstGeom prst="rect">
            <a:avLst/>
          </a:prstGeom>
        </p:spPr>
        <p:txBody>
          <a:bodyPr wrap="square">
            <a:spAutoFit/>
          </a:bodyPr>
          <a:lstStyle/>
          <a:p>
            <a:pPr>
              <a:lnSpc>
                <a:spcPct val="150000"/>
              </a:lnSpc>
            </a:pPr>
            <a:r>
              <a:rPr lang="en-US" altLang="zh-CN" sz="1600"/>
              <a:t>This paper proposes an efficient learning-based geometry codec, dubbed Pointsoup, aiming at large-scale point cloud scenes.</a:t>
            </a:r>
          </a:p>
          <a:p>
            <a:pPr>
              <a:lnSpc>
                <a:spcPct val="150000"/>
              </a:lnSpc>
            </a:pPr>
            <a:endParaRPr lang="en-US" altLang="zh-CN" sz="1600"/>
          </a:p>
          <a:p>
            <a:pPr>
              <a:lnSpc>
                <a:spcPct val="150000"/>
              </a:lnSpc>
            </a:pPr>
            <a:r>
              <a:rPr lang="en-US" altLang="zh-CN" sz="1600"/>
              <a:t>Merits:</a:t>
            </a:r>
          </a:p>
          <a:p>
            <a:pPr marL="285750" indent="-285750">
              <a:lnSpc>
                <a:spcPct val="150000"/>
              </a:lnSpc>
              <a:buFont typeface="Wingdings" panose="05000000000000000000" pitchFamily="2" charset="2"/>
              <a:buChar char="l"/>
            </a:pPr>
            <a:r>
              <a:rPr lang="en-US" altLang="zh-CN" sz="1400"/>
              <a:t>High Performance - SOTA efficiency on multiple large-scale benchmarks.</a:t>
            </a:r>
          </a:p>
          <a:p>
            <a:pPr marL="285750" indent="-285750">
              <a:lnSpc>
                <a:spcPct val="150000"/>
              </a:lnSpc>
              <a:buFont typeface="Wingdings" panose="05000000000000000000" pitchFamily="2" charset="2"/>
              <a:buChar char="l"/>
            </a:pPr>
            <a:r>
              <a:rPr lang="en-US" altLang="zh-CN" sz="1400"/>
              <a:t>Low Decoding Latency - 90~160× faster than the conventional </a:t>
            </a:r>
            <a:r>
              <a:rPr lang="en-US" altLang="zh-CN" sz="1400" err="1"/>
              <a:t>Trisoup</a:t>
            </a:r>
            <a:r>
              <a:rPr lang="en-US" altLang="zh-CN" sz="1400"/>
              <a:t> decoder.</a:t>
            </a:r>
          </a:p>
          <a:p>
            <a:pPr marL="285750" indent="-285750">
              <a:lnSpc>
                <a:spcPct val="150000"/>
              </a:lnSpc>
              <a:buFont typeface="Wingdings" panose="05000000000000000000" pitchFamily="2" charset="2"/>
              <a:buChar char="l"/>
            </a:pPr>
            <a:r>
              <a:rPr lang="en-US" altLang="zh-CN" sz="1400"/>
              <a:t>Robust Generalizability - Applicable to large-scale samples once trained on small objects.</a:t>
            </a:r>
          </a:p>
          <a:p>
            <a:pPr marL="285750" indent="-285750">
              <a:lnSpc>
                <a:spcPct val="150000"/>
              </a:lnSpc>
              <a:buFont typeface="Wingdings" panose="05000000000000000000" pitchFamily="2" charset="2"/>
              <a:buChar char="l"/>
            </a:pPr>
            <a:r>
              <a:rPr lang="en-US" altLang="zh-CN" sz="1400"/>
              <a:t>High Flexibility - Variable-rate control with a single neural model.</a:t>
            </a:r>
          </a:p>
          <a:p>
            <a:pPr marL="285750" indent="-285750">
              <a:lnSpc>
                <a:spcPct val="150000"/>
              </a:lnSpc>
              <a:buFont typeface="Wingdings" panose="05000000000000000000" pitchFamily="2" charset="2"/>
              <a:buChar char="l"/>
            </a:pPr>
            <a:r>
              <a:rPr lang="en-US" altLang="zh-CN" sz="1400"/>
              <a:t>Light Weight - Fairly small with 761k parameters (about 2.9MB).</a:t>
            </a:r>
          </a:p>
          <a:p>
            <a:pPr>
              <a:lnSpc>
                <a:spcPct val="150000"/>
              </a:lnSpc>
            </a:pPr>
            <a:endParaRPr lang="en-US" altLang="zh-CN" sz="1600"/>
          </a:p>
          <a:p>
            <a:pPr>
              <a:lnSpc>
                <a:spcPct val="150000"/>
              </a:lnSpc>
            </a:pPr>
            <a:r>
              <a:rPr lang="en-US" altLang="zh-CN" sz="1600"/>
              <a:t>Limitations:</a:t>
            </a:r>
          </a:p>
          <a:p>
            <a:pPr marL="285750" indent="-285750">
              <a:lnSpc>
                <a:spcPct val="150000"/>
              </a:lnSpc>
              <a:buFont typeface="Wingdings" panose="05000000000000000000" pitchFamily="2" charset="2"/>
              <a:buChar char="l"/>
            </a:pPr>
            <a:r>
              <a:rPr lang="en-US" altLang="zh-CN" sz="1400"/>
              <a:t>Rate-distortion performance is inferior to G-PCC Octree codec at high bitrates (e.g., </a:t>
            </a:r>
            <a:r>
              <a:rPr lang="en-US" altLang="zh-CN" sz="1400" err="1"/>
              <a:t>bpp</a:t>
            </a:r>
            <a:r>
              <a:rPr lang="en-US" altLang="zh-CN" sz="1400"/>
              <a:t>&gt;1). The surface approximation-based approaches (Pointsoup and </a:t>
            </a:r>
            <a:r>
              <a:rPr lang="en-US" altLang="zh-CN" sz="1400" err="1"/>
              <a:t>Trisoup</a:t>
            </a:r>
            <a:r>
              <a:rPr lang="en-US" altLang="zh-CN" sz="1400"/>
              <a:t>) seem hard to characterize accurate point positions even if given enough bitrate budget.</a:t>
            </a:r>
          </a:p>
          <a:p>
            <a:pPr>
              <a:lnSpc>
                <a:spcPct val="150000"/>
              </a:lnSpc>
            </a:pPr>
            <a:endParaRPr lang="en-US" altLang="zh-CN" sz="1400"/>
          </a:p>
          <a:p>
            <a:pPr marL="285750" indent="-285750">
              <a:lnSpc>
                <a:spcPct val="150000"/>
              </a:lnSpc>
              <a:buFont typeface="Wingdings" panose="05000000000000000000" pitchFamily="2" charset="2"/>
              <a:buChar char="l"/>
            </a:pPr>
            <a:r>
              <a:rPr lang="en-US" altLang="zh-CN" sz="1400"/>
              <a:t>Naive outdoor LiDAR frame coding efficacy is unsatisfactory. Due to the used </a:t>
            </a:r>
            <a:r>
              <a:rPr lang="en-US" altLang="zh-CN" sz="1400" err="1"/>
              <a:t>sampling&amp;grouping</a:t>
            </a:r>
            <a:r>
              <a:rPr lang="en-US" altLang="zh-CN" sz="1400"/>
              <a:t> strategy, the </a:t>
            </a:r>
            <a:r>
              <a:rPr lang="en-US" altLang="zh-CN" sz="1400" err="1"/>
              <a:t>pointsoup</a:t>
            </a:r>
            <a:r>
              <a:rPr lang="en-US" altLang="zh-CN" sz="1400"/>
              <a:t> is limited to point clouds with relatively uniform distributed points, such as S3DIS, </a:t>
            </a:r>
            <a:r>
              <a:rPr lang="en-US" altLang="zh-CN" sz="1400" err="1"/>
              <a:t>ScanNet</a:t>
            </a:r>
            <a:r>
              <a:rPr lang="en-US" altLang="zh-CN" sz="1400"/>
              <a:t>, dense point cloud map, 8iVFB (human body), </a:t>
            </a:r>
            <a:r>
              <a:rPr lang="en-US" altLang="zh-CN" sz="1400" err="1"/>
              <a:t>Visionair</a:t>
            </a:r>
            <a:r>
              <a:rPr lang="en-US" altLang="zh-CN" sz="1400"/>
              <a:t> (objects), etc.</a:t>
            </a:r>
          </a:p>
        </p:txBody>
      </p:sp>
      <p:pic>
        <p:nvPicPr>
          <p:cNvPr id="2" name="图片 1">
            <a:extLst>
              <a:ext uri="{FF2B5EF4-FFF2-40B4-BE49-F238E27FC236}">
                <a16:creationId xmlns:a16="http://schemas.microsoft.com/office/drawing/2014/main" id="{41A99561-F780-58FB-B648-519F4275A0FB}"/>
              </a:ext>
            </a:extLst>
          </p:cNvPr>
          <p:cNvPicPr>
            <a:picLocks noChangeAspect="1"/>
          </p:cNvPicPr>
          <p:nvPr/>
        </p:nvPicPr>
        <p:blipFill>
          <a:blip r:embed="rId4"/>
          <a:stretch>
            <a:fillRect/>
          </a:stretch>
        </p:blipFill>
        <p:spPr>
          <a:xfrm>
            <a:off x="387275" y="1661803"/>
            <a:ext cx="11415860" cy="4273223"/>
          </a:xfrm>
          <a:prstGeom prst="rect">
            <a:avLst/>
          </a:prstGeom>
        </p:spPr>
      </p:pic>
    </p:spTree>
    <p:extLst>
      <p:ext uri="{BB962C8B-B14F-4D97-AF65-F5344CB8AC3E}">
        <p14:creationId xmlns:p14="http://schemas.microsoft.com/office/powerpoint/2010/main" val="39877344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 name="直接连接符 17">
            <a:extLst>
              <a:ext uri="{FF2B5EF4-FFF2-40B4-BE49-F238E27FC236}">
                <a16:creationId xmlns:a16="http://schemas.microsoft.com/office/drawing/2014/main" id="{4F33A9FE-D23C-4A20-9280-997366DFC9A7}"/>
              </a:ext>
            </a:extLst>
          </p:cNvPr>
          <p:cNvCxnSpPr>
            <a:cxnSpLocks/>
          </p:cNvCxnSpPr>
          <p:nvPr/>
        </p:nvCxnSpPr>
        <p:spPr>
          <a:xfrm>
            <a:off x="881856" y="3621117"/>
            <a:ext cx="104632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灯片编号占位符 1">
            <a:extLst>
              <a:ext uri="{FF2B5EF4-FFF2-40B4-BE49-F238E27FC236}">
                <a16:creationId xmlns:a16="http://schemas.microsoft.com/office/drawing/2014/main" id="{726095E6-AC8C-4A8F-97B0-FC4C38D927FB}"/>
              </a:ext>
            </a:extLst>
          </p:cNvPr>
          <p:cNvSpPr>
            <a:spLocks noGrp="1"/>
          </p:cNvSpPr>
          <p:nvPr>
            <p:ph type="sldNum" sz="quarter" idx="12"/>
          </p:nvPr>
        </p:nvSpPr>
        <p:spPr/>
        <p:txBody>
          <a:bodyPr/>
          <a:lstStyle/>
          <a:p>
            <a:fld id="{15931A4B-E62A-4F8E-837E-E9B10A41F2CC}" type="slidenum">
              <a:rPr lang="zh-CN" altLang="en-US" smtClean="0"/>
              <a:pPr/>
              <a:t>21</a:t>
            </a:fld>
            <a:endParaRPr lang="zh-CN" altLang="en-US"/>
          </a:p>
        </p:txBody>
      </p:sp>
      <p:cxnSp>
        <p:nvCxnSpPr>
          <p:cNvPr id="14" name="直接连接符 13">
            <a:extLst>
              <a:ext uri="{FF2B5EF4-FFF2-40B4-BE49-F238E27FC236}">
                <a16:creationId xmlns:a16="http://schemas.microsoft.com/office/drawing/2014/main" id="{8526EE15-96FA-4BE4-9FDB-F01004C13B7B}"/>
              </a:ext>
            </a:extLst>
          </p:cNvPr>
          <p:cNvCxnSpPr>
            <a:cxnSpLocks/>
          </p:cNvCxnSpPr>
          <p:nvPr/>
        </p:nvCxnSpPr>
        <p:spPr>
          <a:xfrm>
            <a:off x="881856" y="1982817"/>
            <a:ext cx="104632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 name="文本框 2">
            <a:extLst>
              <a:ext uri="{FF2B5EF4-FFF2-40B4-BE49-F238E27FC236}">
                <a16:creationId xmlns:a16="http://schemas.microsoft.com/office/drawing/2014/main" id="{9C3278E3-866C-4317-995E-D56123CC22C3}"/>
              </a:ext>
            </a:extLst>
          </p:cNvPr>
          <p:cNvSpPr txBox="1"/>
          <p:nvPr/>
        </p:nvSpPr>
        <p:spPr>
          <a:xfrm>
            <a:off x="881856" y="2121257"/>
            <a:ext cx="10471944" cy="1307537"/>
          </a:xfrm>
          <a:prstGeom prst="rect">
            <a:avLst/>
          </a:prstGeom>
          <a:noFill/>
        </p:spPr>
        <p:txBody>
          <a:bodyPr wrap="square" rtlCol="0">
            <a:spAutoFit/>
          </a:bodyPr>
          <a:lstStyle/>
          <a:p>
            <a:pPr algn="ctr">
              <a:lnSpc>
                <a:spcPct val="150000"/>
              </a:lnSpc>
            </a:pPr>
            <a:r>
              <a:rPr lang="en-US" altLang="zh-CN" sz="2800"/>
              <a:t>Thank you for listening! </a:t>
            </a:r>
          </a:p>
          <a:p>
            <a:pPr algn="ctr">
              <a:lnSpc>
                <a:spcPct val="150000"/>
              </a:lnSpc>
            </a:pPr>
            <a:r>
              <a:rPr lang="en-US" altLang="zh-CN" sz="2800"/>
              <a:t>For more information, please check:</a:t>
            </a:r>
            <a:endParaRPr lang="zh-CN" altLang="en-US" sz="2800"/>
          </a:p>
        </p:txBody>
      </p:sp>
      <p:pic>
        <p:nvPicPr>
          <p:cNvPr id="20" name="图片 19">
            <a:extLst>
              <a:ext uri="{FF2B5EF4-FFF2-40B4-BE49-F238E27FC236}">
                <a16:creationId xmlns:a16="http://schemas.microsoft.com/office/drawing/2014/main" id="{64CB5B6F-F8DC-497E-9ED0-B860E4DE25A2}"/>
              </a:ext>
            </a:extLst>
          </p:cNvPr>
          <p:cNvPicPr>
            <a:picLocks noChangeAspect="1"/>
          </p:cNvPicPr>
          <p:nvPr/>
        </p:nvPicPr>
        <p:blipFill>
          <a:blip r:embed="rId2"/>
          <a:stretch>
            <a:fillRect/>
          </a:stretch>
        </p:blipFill>
        <p:spPr>
          <a:xfrm>
            <a:off x="10310449" y="594782"/>
            <a:ext cx="1043351" cy="1045939"/>
          </a:xfrm>
          <a:prstGeom prst="rect">
            <a:avLst/>
          </a:prstGeom>
        </p:spPr>
      </p:pic>
      <p:pic>
        <p:nvPicPr>
          <p:cNvPr id="8" name="图片 7">
            <a:extLst>
              <a:ext uri="{FF2B5EF4-FFF2-40B4-BE49-F238E27FC236}">
                <a16:creationId xmlns:a16="http://schemas.microsoft.com/office/drawing/2014/main" id="{8E9EFC52-66BE-4357-89A5-4C86DDCF5F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1856" y="594783"/>
            <a:ext cx="3125165" cy="1046670"/>
          </a:xfrm>
          <a:prstGeom prst="rect">
            <a:avLst/>
          </a:prstGeom>
        </p:spPr>
      </p:pic>
      <p:pic>
        <p:nvPicPr>
          <p:cNvPr id="12" name="图片 11">
            <a:extLst>
              <a:ext uri="{FF2B5EF4-FFF2-40B4-BE49-F238E27FC236}">
                <a16:creationId xmlns:a16="http://schemas.microsoft.com/office/drawing/2014/main" id="{47E8D65C-A0AF-49E2-B43E-5EF5CC8BAF0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511318" y="4079201"/>
            <a:ext cx="1692000" cy="1692000"/>
          </a:xfrm>
          <a:prstGeom prst="rect">
            <a:avLst/>
          </a:prstGeom>
        </p:spPr>
      </p:pic>
      <p:sp>
        <p:nvSpPr>
          <p:cNvPr id="13" name="文本框 12">
            <a:extLst>
              <a:ext uri="{FF2B5EF4-FFF2-40B4-BE49-F238E27FC236}">
                <a16:creationId xmlns:a16="http://schemas.microsoft.com/office/drawing/2014/main" id="{7D7CAEA5-8106-4C64-B897-695F1B17DDA9}"/>
              </a:ext>
            </a:extLst>
          </p:cNvPr>
          <p:cNvSpPr txBox="1"/>
          <p:nvPr/>
        </p:nvSpPr>
        <p:spPr>
          <a:xfrm>
            <a:off x="1828753" y="5775198"/>
            <a:ext cx="1644274" cy="276999"/>
          </a:xfrm>
          <a:prstGeom prst="rect">
            <a:avLst/>
          </a:prstGeom>
          <a:noFill/>
        </p:spPr>
        <p:txBody>
          <a:bodyPr wrap="square" rtlCol="0">
            <a:spAutoFit/>
          </a:bodyPr>
          <a:lstStyle/>
          <a:p>
            <a:pPr algn="ctr"/>
            <a:r>
              <a:rPr lang="en-US" altLang="zh-CN" sz="1200" b="1" err="1">
                <a:latin typeface="+mn-ea"/>
              </a:rPr>
              <a:t>Github</a:t>
            </a:r>
            <a:endParaRPr lang="zh-CN" altLang="en-US" sz="1200" b="1">
              <a:latin typeface="+mn-ea"/>
            </a:endParaRPr>
          </a:p>
        </p:txBody>
      </p:sp>
      <p:sp>
        <p:nvSpPr>
          <p:cNvPr id="15" name="文本框 14">
            <a:extLst>
              <a:ext uri="{FF2B5EF4-FFF2-40B4-BE49-F238E27FC236}">
                <a16:creationId xmlns:a16="http://schemas.microsoft.com/office/drawing/2014/main" id="{E81587A1-0A07-4C52-A99F-4D647007C20A}"/>
              </a:ext>
            </a:extLst>
          </p:cNvPr>
          <p:cNvSpPr txBox="1"/>
          <p:nvPr/>
        </p:nvSpPr>
        <p:spPr>
          <a:xfrm>
            <a:off x="8559044" y="5771201"/>
            <a:ext cx="1644274" cy="276999"/>
          </a:xfrm>
          <a:prstGeom prst="rect">
            <a:avLst/>
          </a:prstGeom>
          <a:noFill/>
        </p:spPr>
        <p:txBody>
          <a:bodyPr wrap="square" rtlCol="0">
            <a:spAutoFit/>
          </a:bodyPr>
          <a:lstStyle/>
          <a:p>
            <a:pPr algn="ctr"/>
            <a:r>
              <a:rPr lang="en-US" altLang="zh-CN" sz="1200" b="1">
                <a:latin typeface="+mn-ea"/>
              </a:rPr>
              <a:t>I2ML Website</a:t>
            </a:r>
            <a:endParaRPr lang="zh-CN" altLang="en-US" sz="1200" b="1">
              <a:latin typeface="+mn-ea"/>
            </a:endParaRPr>
          </a:p>
        </p:txBody>
      </p:sp>
      <p:pic>
        <p:nvPicPr>
          <p:cNvPr id="4" name="图片 3">
            <a:extLst>
              <a:ext uri="{FF2B5EF4-FFF2-40B4-BE49-F238E27FC236}">
                <a16:creationId xmlns:a16="http://schemas.microsoft.com/office/drawing/2014/main" id="{77C34227-E95F-4AD7-7E16-2196C730B232}"/>
              </a:ext>
            </a:extLst>
          </p:cNvPr>
          <p:cNvPicPr>
            <a:picLocks noChangeAspect="1"/>
          </p:cNvPicPr>
          <p:nvPr/>
        </p:nvPicPr>
        <p:blipFill>
          <a:blip r:embed="rId5"/>
          <a:stretch>
            <a:fillRect/>
          </a:stretch>
        </p:blipFill>
        <p:spPr>
          <a:xfrm>
            <a:off x="5271126" y="4126934"/>
            <a:ext cx="1649748" cy="1644267"/>
          </a:xfrm>
          <a:prstGeom prst="rect">
            <a:avLst/>
          </a:prstGeom>
        </p:spPr>
      </p:pic>
      <p:pic>
        <p:nvPicPr>
          <p:cNvPr id="5" name="图片 4" descr="QR 代码&#10;&#10;描述已自动生成">
            <a:extLst>
              <a:ext uri="{FF2B5EF4-FFF2-40B4-BE49-F238E27FC236}">
                <a16:creationId xmlns:a16="http://schemas.microsoft.com/office/drawing/2014/main" id="{79D871CC-4235-07AE-FD8A-8FA7933668D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828753" y="4079201"/>
            <a:ext cx="1747034" cy="1747034"/>
          </a:xfrm>
          <a:prstGeom prst="rect">
            <a:avLst/>
          </a:prstGeom>
        </p:spPr>
      </p:pic>
      <p:sp>
        <p:nvSpPr>
          <p:cNvPr id="6" name="文本框 5">
            <a:extLst>
              <a:ext uri="{FF2B5EF4-FFF2-40B4-BE49-F238E27FC236}">
                <a16:creationId xmlns:a16="http://schemas.microsoft.com/office/drawing/2014/main" id="{F47B43E1-B903-6A01-EF8A-19384EAA48D1}"/>
              </a:ext>
            </a:extLst>
          </p:cNvPr>
          <p:cNvSpPr txBox="1"/>
          <p:nvPr/>
        </p:nvSpPr>
        <p:spPr>
          <a:xfrm>
            <a:off x="5271126" y="5771201"/>
            <a:ext cx="1644274" cy="276999"/>
          </a:xfrm>
          <a:prstGeom prst="rect">
            <a:avLst/>
          </a:prstGeom>
          <a:noFill/>
        </p:spPr>
        <p:txBody>
          <a:bodyPr wrap="square" rtlCol="0">
            <a:spAutoFit/>
          </a:bodyPr>
          <a:lstStyle/>
          <a:p>
            <a:pPr algn="ctr"/>
            <a:r>
              <a:rPr lang="en-US" altLang="zh-CN" sz="1200" b="1">
                <a:latin typeface="+mn-ea"/>
              </a:rPr>
              <a:t>WeChat</a:t>
            </a:r>
            <a:endParaRPr lang="zh-CN" altLang="en-US" sz="1200" b="1">
              <a:latin typeface="+mn-ea"/>
            </a:endParaRPr>
          </a:p>
        </p:txBody>
      </p:sp>
    </p:spTree>
    <p:extLst>
      <p:ext uri="{BB962C8B-B14F-4D97-AF65-F5344CB8AC3E}">
        <p14:creationId xmlns:p14="http://schemas.microsoft.com/office/powerpoint/2010/main" val="1575337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325835" y="109554"/>
            <a:ext cx="4890030" cy="661207"/>
          </a:xfrm>
          <a:prstGeom prst="rect">
            <a:avLst/>
          </a:prstGeom>
        </p:spPr>
        <p:txBody>
          <a:bodyPr wrap="square">
            <a:spAutoFit/>
          </a:bodyPr>
          <a:lstStyle/>
          <a:p>
            <a:pPr>
              <a:lnSpc>
                <a:spcPct val="150000"/>
              </a:lnSpc>
            </a:pPr>
            <a:r>
              <a:rPr lang="en-US" altLang="zh-CN" sz="2800" b="1">
                <a:solidFill>
                  <a:srgbClr val="053DC7"/>
                </a:solidFill>
                <a:cs typeface="+mn-ea"/>
                <a:sym typeface="+mn-lt"/>
              </a:rPr>
              <a:t>Introduction</a:t>
            </a:r>
            <a:endParaRPr lang="en-US" altLang="zh-CN" sz="2000" b="1">
              <a:solidFill>
                <a:srgbClr val="053DC7"/>
              </a:solidFill>
              <a:cs typeface="+mn-ea"/>
              <a:sym typeface="+mn-lt"/>
            </a:endParaRPr>
          </a:p>
        </p:txBody>
      </p:sp>
      <p:grpSp>
        <p:nvGrpSpPr>
          <p:cNvPr id="12" name="组合 11">
            <a:extLst>
              <a:ext uri="{FF2B5EF4-FFF2-40B4-BE49-F238E27FC236}">
                <a16:creationId xmlns:a16="http://schemas.microsoft.com/office/drawing/2014/main" id="{5D4EA632-F3A6-4CD9-839D-FC5F1BF16BC3}"/>
              </a:ext>
            </a:extLst>
          </p:cNvPr>
          <p:cNvGrpSpPr/>
          <p:nvPr/>
        </p:nvGrpSpPr>
        <p:grpSpPr>
          <a:xfrm>
            <a:off x="564157" y="-1"/>
            <a:ext cx="666535" cy="900113"/>
            <a:chOff x="773600" y="-1"/>
            <a:chExt cx="666535" cy="900113"/>
          </a:xfrm>
        </p:grpSpPr>
        <p:grpSp>
          <p:nvGrpSpPr>
            <p:cNvPr id="11" name="组合 10">
              <a:extLst>
                <a:ext uri="{FF2B5EF4-FFF2-40B4-BE49-F238E27FC236}">
                  <a16:creationId xmlns:a16="http://schemas.microsoft.com/office/drawing/2014/main" id="{5CAF0CFC-C6AB-4850-BBDD-71817B46B5F6}"/>
                </a:ext>
              </a:extLst>
            </p:cNvPr>
            <p:cNvGrpSpPr/>
            <p:nvPr/>
          </p:nvGrpSpPr>
          <p:grpSpPr>
            <a:xfrm>
              <a:off x="773600" y="-1"/>
              <a:ext cx="666534" cy="900113"/>
              <a:chOff x="2381250" y="3019425"/>
              <a:chExt cx="504825" cy="590541"/>
            </a:xfrm>
            <a:effectLst>
              <a:outerShdw blurRad="50800" dist="38100" dir="8100000" algn="tr" rotWithShape="0">
                <a:prstClr val="black">
                  <a:alpha val="40000"/>
                </a:prstClr>
              </a:outerShdw>
            </a:effectLst>
          </p:grpSpPr>
          <p:sp>
            <p:nvSpPr>
              <p:cNvPr id="9" name="矩形: 圆角 8">
                <a:extLst>
                  <a:ext uri="{FF2B5EF4-FFF2-40B4-BE49-F238E27FC236}">
                    <a16:creationId xmlns:a16="http://schemas.microsoft.com/office/drawing/2014/main" id="{69EAA2C4-61E2-4553-9B8B-7A375CF908F8}"/>
                  </a:ext>
                </a:extLst>
              </p:cNvPr>
              <p:cNvSpPr/>
              <p:nvPr/>
            </p:nvSpPr>
            <p:spPr>
              <a:xfrm>
                <a:off x="2381250" y="3019425"/>
                <a:ext cx="504825" cy="590541"/>
              </a:xfrm>
              <a:prstGeom prst="roundRect">
                <a:avLst/>
              </a:prstGeom>
              <a:solidFill>
                <a:srgbClr val="053D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7030A0"/>
                  </a:solidFill>
                </a:endParaRPr>
              </a:p>
            </p:txBody>
          </p:sp>
          <p:sp>
            <p:nvSpPr>
              <p:cNvPr id="10" name="矩形 9">
                <a:extLst>
                  <a:ext uri="{FF2B5EF4-FFF2-40B4-BE49-F238E27FC236}">
                    <a16:creationId xmlns:a16="http://schemas.microsoft.com/office/drawing/2014/main" id="{EA9541B7-87A5-442B-AFE2-100B29413EB5}"/>
                  </a:ext>
                </a:extLst>
              </p:cNvPr>
              <p:cNvSpPr/>
              <p:nvPr/>
            </p:nvSpPr>
            <p:spPr>
              <a:xfrm>
                <a:off x="2381250" y="3019425"/>
                <a:ext cx="504825" cy="302417"/>
              </a:xfrm>
              <a:prstGeom prst="rect">
                <a:avLst/>
              </a:prstGeom>
              <a:solidFill>
                <a:srgbClr val="053D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7030A0"/>
                  </a:solidFill>
                </a:endParaRPr>
              </a:p>
            </p:txBody>
          </p:sp>
        </p:grpSp>
        <p:sp>
          <p:nvSpPr>
            <p:cNvPr id="27" name="文本框 26">
              <a:extLst>
                <a:ext uri="{FF2B5EF4-FFF2-40B4-BE49-F238E27FC236}">
                  <a16:creationId xmlns:a16="http://schemas.microsoft.com/office/drawing/2014/main" id="{10C4FD04-3E9E-489E-83D8-80B6B159DEB5}"/>
                </a:ext>
              </a:extLst>
            </p:cNvPr>
            <p:cNvSpPr txBox="1"/>
            <p:nvPr/>
          </p:nvSpPr>
          <p:spPr>
            <a:xfrm>
              <a:off x="773600" y="171835"/>
              <a:ext cx="666535" cy="646331"/>
            </a:xfrm>
            <a:prstGeom prst="rect">
              <a:avLst/>
            </a:prstGeom>
            <a:noFill/>
            <a:ln>
              <a:noFill/>
            </a:ln>
          </p:spPr>
          <p:txBody>
            <a:bodyPr wrap="square" lIns="0" rIns="0" rtlCol="0">
              <a:spAutoFit/>
            </a:bodyPr>
            <a:lstStyle/>
            <a:p>
              <a:pPr algn="ctr"/>
              <a:r>
                <a:rPr lang="en-US" altLang="zh-CN" sz="3600" b="1">
                  <a:solidFill>
                    <a:schemeClr val="bg1"/>
                  </a:solidFill>
                  <a:cs typeface="+mn-ea"/>
                  <a:sym typeface="+mn-lt"/>
                </a:rPr>
                <a:t>01</a:t>
              </a:r>
            </a:p>
          </p:txBody>
        </p:sp>
      </p:grpSp>
      <p:cxnSp>
        <p:nvCxnSpPr>
          <p:cNvPr id="4" name="直接连接符 3">
            <a:extLst>
              <a:ext uri="{FF2B5EF4-FFF2-40B4-BE49-F238E27FC236}">
                <a16:creationId xmlns:a16="http://schemas.microsoft.com/office/drawing/2014/main" id="{3705D9FB-658D-4172-AA83-18CB7B5F4A8C}"/>
              </a:ext>
            </a:extLst>
          </p:cNvPr>
          <p:cNvCxnSpPr>
            <a:cxnSpLocks/>
          </p:cNvCxnSpPr>
          <p:nvPr/>
        </p:nvCxnSpPr>
        <p:spPr>
          <a:xfrm>
            <a:off x="1230691" y="800426"/>
            <a:ext cx="10397152" cy="0"/>
          </a:xfrm>
          <a:prstGeom prst="line">
            <a:avLst/>
          </a:prstGeom>
          <a:ln>
            <a:solidFill>
              <a:srgbClr val="6A005F"/>
            </a:solidFill>
          </a:ln>
        </p:spPr>
        <p:style>
          <a:lnRef idx="1">
            <a:schemeClr val="accent1"/>
          </a:lnRef>
          <a:fillRef idx="0">
            <a:schemeClr val="accent1"/>
          </a:fillRef>
          <a:effectRef idx="0">
            <a:schemeClr val="accent1"/>
          </a:effectRef>
          <a:fontRef idx="minor">
            <a:schemeClr val="tx1"/>
          </a:fontRef>
        </p:style>
      </p:cxnSp>
      <p:sp>
        <p:nvSpPr>
          <p:cNvPr id="13" name="矩形 12">
            <a:extLst>
              <a:ext uri="{FF2B5EF4-FFF2-40B4-BE49-F238E27FC236}">
                <a16:creationId xmlns:a16="http://schemas.microsoft.com/office/drawing/2014/main" id="{4C604127-7DDF-40E9-BA18-0802229ECD84}"/>
              </a:ext>
            </a:extLst>
          </p:cNvPr>
          <p:cNvSpPr/>
          <p:nvPr/>
        </p:nvSpPr>
        <p:spPr>
          <a:xfrm>
            <a:off x="564157" y="1076827"/>
            <a:ext cx="11063686" cy="4110741"/>
          </a:xfrm>
          <a:prstGeom prst="rect">
            <a:avLst/>
          </a:prstGeom>
        </p:spPr>
        <p:txBody>
          <a:bodyPr wrap="square">
            <a:spAutoFit/>
          </a:bodyPr>
          <a:lstStyle/>
          <a:p>
            <a:pPr>
              <a:lnSpc>
                <a:spcPct val="150000"/>
              </a:lnSpc>
            </a:pPr>
            <a:r>
              <a:rPr lang="en-US" altLang="zh-CN" sz="1600" dirty="0"/>
              <a:t>However, current Unsupervised Salient Object Detection (USOD) methods still face the following three major challenges:</a:t>
            </a:r>
          </a:p>
          <a:p>
            <a:pPr>
              <a:lnSpc>
                <a:spcPct val="150000"/>
              </a:lnSpc>
            </a:pPr>
            <a:endParaRPr lang="en-US" altLang="zh-CN" sz="1600" dirty="0"/>
          </a:p>
          <a:p>
            <a:pPr>
              <a:lnSpc>
                <a:spcPct val="150000"/>
              </a:lnSpc>
            </a:pPr>
            <a:r>
              <a:rPr lang="en-US" altLang="zh-CN" sz="1600" dirty="0"/>
              <a:t>1. </a:t>
            </a:r>
            <a:r>
              <a:rPr lang="en-US" altLang="zh-CN" sz="1600" b="1" dirty="0"/>
              <a:t>Obtaining initial saliency cues (pseudo-labels). </a:t>
            </a:r>
            <a:r>
              <a:rPr lang="en-US" altLang="zh-CN" sz="1600" dirty="0"/>
              <a:t>Existing hand-crafted feature-based methods and deep learning methods still unable to complete this task well.</a:t>
            </a:r>
          </a:p>
          <a:p>
            <a:pPr marL="342900" indent="-342900">
              <a:lnSpc>
                <a:spcPct val="150000"/>
              </a:lnSpc>
              <a:buAutoNum type="arabicPeriod"/>
            </a:pPr>
            <a:endParaRPr lang="en-US" altLang="zh-CN" sz="1600" dirty="0"/>
          </a:p>
          <a:p>
            <a:pPr>
              <a:lnSpc>
                <a:spcPct val="150000"/>
              </a:lnSpc>
            </a:pPr>
            <a:r>
              <a:rPr lang="en-US" altLang="zh-CN" sz="1600" dirty="0"/>
              <a:t>2. </a:t>
            </a:r>
            <a:r>
              <a:rPr lang="en-US" altLang="zh-CN" sz="1600" b="1" dirty="0"/>
              <a:t>Improving pseudo-label quality. </a:t>
            </a:r>
            <a:r>
              <a:rPr lang="en-US" altLang="zh-CN" sz="1600" dirty="0"/>
              <a:t>The performance of the saliency model heavily relies on the quality of pseudo-labels. Enhancing the quality of these labels can significantly improve the model's effectiveness.</a:t>
            </a:r>
          </a:p>
          <a:p>
            <a:pPr marL="342900" indent="-342900">
              <a:lnSpc>
                <a:spcPct val="150000"/>
              </a:lnSpc>
              <a:buAutoNum type="arabicPeriod"/>
            </a:pPr>
            <a:endParaRPr lang="en-US" altLang="zh-CN" sz="1600" dirty="0"/>
          </a:p>
          <a:p>
            <a:pPr>
              <a:lnSpc>
                <a:spcPct val="150000"/>
              </a:lnSpc>
            </a:pPr>
            <a:r>
              <a:rPr lang="en-US" altLang="zh-CN" sz="1600" dirty="0"/>
              <a:t>3. L</a:t>
            </a:r>
            <a:r>
              <a:rPr lang="en-US" altLang="zh-CN" sz="1600" b="1" dirty="0"/>
              <a:t>imited exploration in migration. </a:t>
            </a:r>
            <a:r>
              <a:rPr lang="en-US" altLang="zh-CN" sz="1600" dirty="0"/>
              <a:t>Current USOD methods predominantly target specific modalities like RGB, RGB-D, and RGB-T, yet they have not extensively investigated the potential benefits of unsupervised approaches in transfer learning and generalization.</a:t>
            </a:r>
          </a:p>
        </p:txBody>
      </p:sp>
      <p:sp>
        <p:nvSpPr>
          <p:cNvPr id="3" name="灯片编号占位符 2">
            <a:extLst>
              <a:ext uri="{FF2B5EF4-FFF2-40B4-BE49-F238E27FC236}">
                <a16:creationId xmlns:a16="http://schemas.microsoft.com/office/drawing/2014/main" id="{FC4E853E-EA26-40DB-8A46-2B519846D45D}"/>
              </a:ext>
            </a:extLst>
          </p:cNvPr>
          <p:cNvSpPr>
            <a:spLocks noGrp="1"/>
          </p:cNvSpPr>
          <p:nvPr>
            <p:ph type="sldNum" sz="quarter" idx="12"/>
          </p:nvPr>
        </p:nvSpPr>
        <p:spPr/>
        <p:txBody>
          <a:bodyPr/>
          <a:lstStyle/>
          <a:p>
            <a:fld id="{15931A4B-E62A-4F8E-837E-E9B10A41F2CC}" type="slidenum">
              <a:rPr lang="zh-CN" altLang="en-US" smtClean="0"/>
              <a:pPr/>
              <a:t>3</a:t>
            </a:fld>
            <a:endParaRPr lang="zh-CN" altLang="en-US"/>
          </a:p>
        </p:txBody>
      </p:sp>
      <p:pic>
        <p:nvPicPr>
          <p:cNvPr id="14" name="图片 13">
            <a:extLst>
              <a:ext uri="{FF2B5EF4-FFF2-40B4-BE49-F238E27FC236}">
                <a16:creationId xmlns:a16="http://schemas.microsoft.com/office/drawing/2014/main" id="{D0F6F797-69B9-496C-AB8A-4CD649650CA9}"/>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r="2603"/>
          <a:stretch/>
        </p:blipFill>
        <p:spPr>
          <a:xfrm>
            <a:off x="10105941" y="199280"/>
            <a:ext cx="1521902" cy="523335"/>
          </a:xfrm>
          <a:prstGeom prst="rect">
            <a:avLst/>
          </a:prstGeom>
        </p:spPr>
      </p:pic>
      <p:pic>
        <p:nvPicPr>
          <p:cNvPr id="15" name="图片 14">
            <a:extLst>
              <a:ext uri="{FF2B5EF4-FFF2-40B4-BE49-F238E27FC236}">
                <a16:creationId xmlns:a16="http://schemas.microsoft.com/office/drawing/2014/main" id="{4DBA242C-2D8A-415C-8600-2634BB3A0A65}"/>
              </a:ext>
            </a:extLst>
          </p:cNvPr>
          <p:cNvPicPr>
            <a:picLocks noChangeAspect="1"/>
          </p:cNvPicPr>
          <p:nvPr/>
        </p:nvPicPr>
        <p:blipFill>
          <a:blip r:embed="rId4"/>
          <a:stretch>
            <a:fillRect/>
          </a:stretch>
        </p:blipFill>
        <p:spPr>
          <a:xfrm>
            <a:off x="9444418" y="191389"/>
            <a:ext cx="537782" cy="539116"/>
          </a:xfrm>
          <a:prstGeom prst="rect">
            <a:avLst/>
          </a:prstGeom>
        </p:spPr>
      </p:pic>
    </p:spTree>
    <p:extLst>
      <p:ext uri="{BB962C8B-B14F-4D97-AF65-F5344CB8AC3E}">
        <p14:creationId xmlns:p14="http://schemas.microsoft.com/office/powerpoint/2010/main" val="930189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325835" y="109554"/>
            <a:ext cx="4890030" cy="661207"/>
          </a:xfrm>
          <a:prstGeom prst="rect">
            <a:avLst/>
          </a:prstGeom>
        </p:spPr>
        <p:txBody>
          <a:bodyPr wrap="square">
            <a:spAutoFit/>
          </a:bodyPr>
          <a:lstStyle/>
          <a:p>
            <a:pPr>
              <a:lnSpc>
                <a:spcPct val="150000"/>
              </a:lnSpc>
            </a:pPr>
            <a:r>
              <a:rPr lang="en-US" altLang="zh-CN" sz="2800" b="1">
                <a:solidFill>
                  <a:srgbClr val="053DC7"/>
                </a:solidFill>
                <a:cs typeface="+mn-ea"/>
                <a:sym typeface="+mn-lt"/>
              </a:rPr>
              <a:t>Introduction</a:t>
            </a:r>
            <a:endParaRPr lang="en-US" altLang="zh-CN" sz="2000" b="1">
              <a:solidFill>
                <a:srgbClr val="053DC7"/>
              </a:solidFill>
              <a:cs typeface="+mn-ea"/>
              <a:sym typeface="+mn-lt"/>
            </a:endParaRPr>
          </a:p>
        </p:txBody>
      </p:sp>
      <p:grpSp>
        <p:nvGrpSpPr>
          <p:cNvPr id="12" name="组合 11">
            <a:extLst>
              <a:ext uri="{FF2B5EF4-FFF2-40B4-BE49-F238E27FC236}">
                <a16:creationId xmlns:a16="http://schemas.microsoft.com/office/drawing/2014/main" id="{5D4EA632-F3A6-4CD9-839D-FC5F1BF16BC3}"/>
              </a:ext>
            </a:extLst>
          </p:cNvPr>
          <p:cNvGrpSpPr/>
          <p:nvPr/>
        </p:nvGrpSpPr>
        <p:grpSpPr>
          <a:xfrm>
            <a:off x="564157" y="-1"/>
            <a:ext cx="666535" cy="900113"/>
            <a:chOff x="773600" y="-1"/>
            <a:chExt cx="666535" cy="900113"/>
          </a:xfrm>
        </p:grpSpPr>
        <p:grpSp>
          <p:nvGrpSpPr>
            <p:cNvPr id="11" name="组合 10">
              <a:extLst>
                <a:ext uri="{FF2B5EF4-FFF2-40B4-BE49-F238E27FC236}">
                  <a16:creationId xmlns:a16="http://schemas.microsoft.com/office/drawing/2014/main" id="{5CAF0CFC-C6AB-4850-BBDD-71817B46B5F6}"/>
                </a:ext>
              </a:extLst>
            </p:cNvPr>
            <p:cNvGrpSpPr/>
            <p:nvPr/>
          </p:nvGrpSpPr>
          <p:grpSpPr>
            <a:xfrm>
              <a:off x="773600" y="-1"/>
              <a:ext cx="666534" cy="900113"/>
              <a:chOff x="2381250" y="3019425"/>
              <a:chExt cx="504825" cy="590541"/>
            </a:xfrm>
            <a:effectLst>
              <a:outerShdw blurRad="50800" dist="38100" dir="8100000" algn="tr" rotWithShape="0">
                <a:prstClr val="black">
                  <a:alpha val="40000"/>
                </a:prstClr>
              </a:outerShdw>
            </a:effectLst>
          </p:grpSpPr>
          <p:sp>
            <p:nvSpPr>
              <p:cNvPr id="9" name="矩形: 圆角 8">
                <a:extLst>
                  <a:ext uri="{FF2B5EF4-FFF2-40B4-BE49-F238E27FC236}">
                    <a16:creationId xmlns:a16="http://schemas.microsoft.com/office/drawing/2014/main" id="{69EAA2C4-61E2-4553-9B8B-7A375CF908F8}"/>
                  </a:ext>
                </a:extLst>
              </p:cNvPr>
              <p:cNvSpPr/>
              <p:nvPr/>
            </p:nvSpPr>
            <p:spPr>
              <a:xfrm>
                <a:off x="2381250" y="3019425"/>
                <a:ext cx="504825" cy="590541"/>
              </a:xfrm>
              <a:prstGeom prst="roundRect">
                <a:avLst/>
              </a:prstGeom>
              <a:solidFill>
                <a:srgbClr val="053D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7030A0"/>
                  </a:solidFill>
                </a:endParaRPr>
              </a:p>
            </p:txBody>
          </p:sp>
          <p:sp>
            <p:nvSpPr>
              <p:cNvPr id="10" name="矩形 9">
                <a:extLst>
                  <a:ext uri="{FF2B5EF4-FFF2-40B4-BE49-F238E27FC236}">
                    <a16:creationId xmlns:a16="http://schemas.microsoft.com/office/drawing/2014/main" id="{EA9541B7-87A5-442B-AFE2-100B29413EB5}"/>
                  </a:ext>
                </a:extLst>
              </p:cNvPr>
              <p:cNvSpPr/>
              <p:nvPr/>
            </p:nvSpPr>
            <p:spPr>
              <a:xfrm>
                <a:off x="2381250" y="3019425"/>
                <a:ext cx="504825" cy="302417"/>
              </a:xfrm>
              <a:prstGeom prst="rect">
                <a:avLst/>
              </a:prstGeom>
              <a:solidFill>
                <a:srgbClr val="053D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7030A0"/>
                  </a:solidFill>
                </a:endParaRPr>
              </a:p>
            </p:txBody>
          </p:sp>
        </p:grpSp>
        <p:sp>
          <p:nvSpPr>
            <p:cNvPr id="27" name="文本框 26">
              <a:extLst>
                <a:ext uri="{FF2B5EF4-FFF2-40B4-BE49-F238E27FC236}">
                  <a16:creationId xmlns:a16="http://schemas.microsoft.com/office/drawing/2014/main" id="{10C4FD04-3E9E-489E-83D8-80B6B159DEB5}"/>
                </a:ext>
              </a:extLst>
            </p:cNvPr>
            <p:cNvSpPr txBox="1"/>
            <p:nvPr/>
          </p:nvSpPr>
          <p:spPr>
            <a:xfrm>
              <a:off x="773600" y="171835"/>
              <a:ext cx="666535" cy="646331"/>
            </a:xfrm>
            <a:prstGeom prst="rect">
              <a:avLst/>
            </a:prstGeom>
            <a:noFill/>
            <a:ln>
              <a:noFill/>
            </a:ln>
          </p:spPr>
          <p:txBody>
            <a:bodyPr wrap="square" lIns="0" rIns="0" rtlCol="0">
              <a:spAutoFit/>
            </a:bodyPr>
            <a:lstStyle/>
            <a:p>
              <a:pPr algn="ctr"/>
              <a:r>
                <a:rPr lang="en-US" altLang="zh-CN" sz="3600" b="1">
                  <a:solidFill>
                    <a:schemeClr val="bg1"/>
                  </a:solidFill>
                  <a:cs typeface="+mn-ea"/>
                  <a:sym typeface="+mn-lt"/>
                </a:rPr>
                <a:t>01</a:t>
              </a:r>
            </a:p>
          </p:txBody>
        </p:sp>
      </p:grpSp>
      <p:cxnSp>
        <p:nvCxnSpPr>
          <p:cNvPr id="4" name="直接连接符 3">
            <a:extLst>
              <a:ext uri="{FF2B5EF4-FFF2-40B4-BE49-F238E27FC236}">
                <a16:creationId xmlns:a16="http://schemas.microsoft.com/office/drawing/2014/main" id="{3705D9FB-658D-4172-AA83-18CB7B5F4A8C}"/>
              </a:ext>
            </a:extLst>
          </p:cNvPr>
          <p:cNvCxnSpPr>
            <a:cxnSpLocks/>
          </p:cNvCxnSpPr>
          <p:nvPr/>
        </p:nvCxnSpPr>
        <p:spPr>
          <a:xfrm>
            <a:off x="1230691" y="800426"/>
            <a:ext cx="10397152" cy="0"/>
          </a:xfrm>
          <a:prstGeom prst="line">
            <a:avLst/>
          </a:prstGeom>
          <a:ln>
            <a:solidFill>
              <a:srgbClr val="6A005F"/>
            </a:solidFill>
          </a:ln>
        </p:spPr>
        <p:style>
          <a:lnRef idx="1">
            <a:schemeClr val="accent1"/>
          </a:lnRef>
          <a:fillRef idx="0">
            <a:schemeClr val="accent1"/>
          </a:fillRef>
          <a:effectRef idx="0">
            <a:schemeClr val="accent1"/>
          </a:effectRef>
          <a:fontRef idx="minor">
            <a:schemeClr val="tx1"/>
          </a:fontRef>
        </p:style>
      </p:cxnSp>
      <p:sp>
        <p:nvSpPr>
          <p:cNvPr id="13" name="矩形 12">
            <a:extLst>
              <a:ext uri="{FF2B5EF4-FFF2-40B4-BE49-F238E27FC236}">
                <a16:creationId xmlns:a16="http://schemas.microsoft.com/office/drawing/2014/main" id="{4C604127-7DDF-40E9-BA18-0802229ECD84}"/>
              </a:ext>
            </a:extLst>
          </p:cNvPr>
          <p:cNvSpPr/>
          <p:nvPr/>
        </p:nvSpPr>
        <p:spPr>
          <a:xfrm>
            <a:off x="6702377" y="1586515"/>
            <a:ext cx="4651423" cy="3372077"/>
          </a:xfrm>
          <a:prstGeom prst="rect">
            <a:avLst/>
          </a:prstGeom>
        </p:spPr>
        <p:txBody>
          <a:bodyPr wrap="square">
            <a:spAutoFit/>
          </a:bodyPr>
          <a:lstStyle/>
          <a:p>
            <a:pPr>
              <a:lnSpc>
                <a:spcPct val="150000"/>
              </a:lnSpc>
            </a:pPr>
            <a:r>
              <a:rPr lang="en-US" altLang="zh-CN" sz="1600" dirty="0"/>
              <a:t>Our method is grounded in knowledge transfer. </a:t>
            </a:r>
          </a:p>
          <a:p>
            <a:pPr>
              <a:lnSpc>
                <a:spcPct val="150000"/>
              </a:lnSpc>
            </a:pPr>
            <a:r>
              <a:rPr lang="en-US" altLang="zh-CN" sz="1600" dirty="0"/>
              <a:t>It incorporates two types of transfer: one extracts saliency cues from pre-trained deep networks (e.g., MoCo-v2), while the other transfers knowledge from Natural Still Image (NSI) SOD (including RGB, RGB-D, RGB-T) to non-NSI SOD.</a:t>
            </a:r>
          </a:p>
          <a:p>
            <a:pPr>
              <a:lnSpc>
                <a:spcPct val="150000"/>
              </a:lnSpc>
            </a:pPr>
            <a:endParaRPr lang="en-US" altLang="zh-CN" sz="1600" dirty="0"/>
          </a:p>
          <a:p>
            <a:pPr>
              <a:lnSpc>
                <a:spcPct val="150000"/>
              </a:lnSpc>
            </a:pPr>
            <a:r>
              <a:rPr lang="en-US" altLang="zh-CN" sz="1600" dirty="0"/>
              <a:t>Our contribution is fundamentally based on how to achieve these two types of knowledge transfer.</a:t>
            </a:r>
          </a:p>
        </p:txBody>
      </p:sp>
      <p:sp>
        <p:nvSpPr>
          <p:cNvPr id="3" name="灯片编号占位符 2">
            <a:extLst>
              <a:ext uri="{FF2B5EF4-FFF2-40B4-BE49-F238E27FC236}">
                <a16:creationId xmlns:a16="http://schemas.microsoft.com/office/drawing/2014/main" id="{FC4E853E-EA26-40DB-8A46-2B519846D45D}"/>
              </a:ext>
            </a:extLst>
          </p:cNvPr>
          <p:cNvSpPr>
            <a:spLocks noGrp="1"/>
          </p:cNvSpPr>
          <p:nvPr>
            <p:ph type="sldNum" sz="quarter" idx="12"/>
          </p:nvPr>
        </p:nvSpPr>
        <p:spPr/>
        <p:txBody>
          <a:bodyPr/>
          <a:lstStyle/>
          <a:p>
            <a:fld id="{15931A4B-E62A-4F8E-837E-E9B10A41F2CC}" type="slidenum">
              <a:rPr lang="zh-CN" altLang="en-US" smtClean="0"/>
              <a:pPr/>
              <a:t>4</a:t>
            </a:fld>
            <a:endParaRPr lang="zh-CN" altLang="en-US"/>
          </a:p>
        </p:txBody>
      </p:sp>
      <p:pic>
        <p:nvPicPr>
          <p:cNvPr id="14" name="图片 13">
            <a:extLst>
              <a:ext uri="{FF2B5EF4-FFF2-40B4-BE49-F238E27FC236}">
                <a16:creationId xmlns:a16="http://schemas.microsoft.com/office/drawing/2014/main" id="{D0F6F797-69B9-496C-AB8A-4CD649650CA9}"/>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r="2603"/>
          <a:stretch/>
        </p:blipFill>
        <p:spPr>
          <a:xfrm>
            <a:off x="10105941" y="199280"/>
            <a:ext cx="1521902" cy="523335"/>
          </a:xfrm>
          <a:prstGeom prst="rect">
            <a:avLst/>
          </a:prstGeom>
        </p:spPr>
      </p:pic>
      <p:pic>
        <p:nvPicPr>
          <p:cNvPr id="15" name="图片 14">
            <a:extLst>
              <a:ext uri="{FF2B5EF4-FFF2-40B4-BE49-F238E27FC236}">
                <a16:creationId xmlns:a16="http://schemas.microsoft.com/office/drawing/2014/main" id="{4DBA242C-2D8A-415C-8600-2634BB3A0A65}"/>
              </a:ext>
            </a:extLst>
          </p:cNvPr>
          <p:cNvPicPr>
            <a:picLocks noChangeAspect="1"/>
          </p:cNvPicPr>
          <p:nvPr/>
        </p:nvPicPr>
        <p:blipFill>
          <a:blip r:embed="rId4"/>
          <a:stretch>
            <a:fillRect/>
          </a:stretch>
        </p:blipFill>
        <p:spPr>
          <a:xfrm>
            <a:off x="9444418" y="191389"/>
            <a:ext cx="537782" cy="539116"/>
          </a:xfrm>
          <a:prstGeom prst="rect">
            <a:avLst/>
          </a:prstGeom>
        </p:spPr>
      </p:pic>
      <p:pic>
        <p:nvPicPr>
          <p:cNvPr id="5" name="图片 4">
            <a:extLst>
              <a:ext uri="{FF2B5EF4-FFF2-40B4-BE49-F238E27FC236}">
                <a16:creationId xmlns:a16="http://schemas.microsoft.com/office/drawing/2014/main" id="{B8EC4DBE-8419-C590-9D6F-6E19B4AD6CB4}"/>
              </a:ext>
            </a:extLst>
          </p:cNvPr>
          <p:cNvPicPr>
            <a:picLocks noChangeAspect="1"/>
          </p:cNvPicPr>
          <p:nvPr/>
        </p:nvPicPr>
        <p:blipFill>
          <a:blip r:embed="rId5"/>
          <a:stretch>
            <a:fillRect/>
          </a:stretch>
        </p:blipFill>
        <p:spPr>
          <a:xfrm>
            <a:off x="957174" y="1271536"/>
            <a:ext cx="5138826" cy="4654792"/>
          </a:xfrm>
          <a:prstGeom prst="rect">
            <a:avLst/>
          </a:prstGeom>
        </p:spPr>
      </p:pic>
    </p:spTree>
    <p:extLst>
      <p:ext uri="{BB962C8B-B14F-4D97-AF65-F5344CB8AC3E}">
        <p14:creationId xmlns:p14="http://schemas.microsoft.com/office/powerpoint/2010/main" val="1192761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325835" y="109554"/>
            <a:ext cx="4890030" cy="661207"/>
          </a:xfrm>
          <a:prstGeom prst="rect">
            <a:avLst/>
          </a:prstGeom>
        </p:spPr>
        <p:txBody>
          <a:bodyPr wrap="square">
            <a:spAutoFit/>
          </a:bodyPr>
          <a:lstStyle/>
          <a:p>
            <a:pPr>
              <a:lnSpc>
                <a:spcPct val="150000"/>
              </a:lnSpc>
            </a:pPr>
            <a:r>
              <a:rPr lang="en-US" altLang="zh-CN" sz="2800" b="1">
                <a:solidFill>
                  <a:srgbClr val="053DC7"/>
                </a:solidFill>
                <a:cs typeface="+mn-ea"/>
                <a:sym typeface="+mn-lt"/>
              </a:rPr>
              <a:t>Introduction</a:t>
            </a:r>
            <a:endParaRPr lang="en-US" altLang="zh-CN" sz="2000" b="1">
              <a:solidFill>
                <a:srgbClr val="053DC7"/>
              </a:solidFill>
              <a:cs typeface="+mn-ea"/>
              <a:sym typeface="+mn-lt"/>
            </a:endParaRPr>
          </a:p>
        </p:txBody>
      </p:sp>
      <p:grpSp>
        <p:nvGrpSpPr>
          <p:cNvPr id="12" name="组合 11">
            <a:extLst>
              <a:ext uri="{FF2B5EF4-FFF2-40B4-BE49-F238E27FC236}">
                <a16:creationId xmlns:a16="http://schemas.microsoft.com/office/drawing/2014/main" id="{5D4EA632-F3A6-4CD9-839D-FC5F1BF16BC3}"/>
              </a:ext>
            </a:extLst>
          </p:cNvPr>
          <p:cNvGrpSpPr/>
          <p:nvPr/>
        </p:nvGrpSpPr>
        <p:grpSpPr>
          <a:xfrm>
            <a:off x="564157" y="-1"/>
            <a:ext cx="666535" cy="900113"/>
            <a:chOff x="773600" y="-1"/>
            <a:chExt cx="666535" cy="900113"/>
          </a:xfrm>
        </p:grpSpPr>
        <p:grpSp>
          <p:nvGrpSpPr>
            <p:cNvPr id="11" name="组合 10">
              <a:extLst>
                <a:ext uri="{FF2B5EF4-FFF2-40B4-BE49-F238E27FC236}">
                  <a16:creationId xmlns:a16="http://schemas.microsoft.com/office/drawing/2014/main" id="{5CAF0CFC-C6AB-4850-BBDD-71817B46B5F6}"/>
                </a:ext>
              </a:extLst>
            </p:cNvPr>
            <p:cNvGrpSpPr/>
            <p:nvPr/>
          </p:nvGrpSpPr>
          <p:grpSpPr>
            <a:xfrm>
              <a:off x="773600" y="-1"/>
              <a:ext cx="666534" cy="900113"/>
              <a:chOff x="2381250" y="3019425"/>
              <a:chExt cx="504825" cy="590541"/>
            </a:xfrm>
            <a:effectLst>
              <a:outerShdw blurRad="50800" dist="38100" dir="8100000" algn="tr" rotWithShape="0">
                <a:prstClr val="black">
                  <a:alpha val="40000"/>
                </a:prstClr>
              </a:outerShdw>
            </a:effectLst>
          </p:grpSpPr>
          <p:sp>
            <p:nvSpPr>
              <p:cNvPr id="9" name="矩形: 圆角 8">
                <a:extLst>
                  <a:ext uri="{FF2B5EF4-FFF2-40B4-BE49-F238E27FC236}">
                    <a16:creationId xmlns:a16="http://schemas.microsoft.com/office/drawing/2014/main" id="{69EAA2C4-61E2-4553-9B8B-7A375CF908F8}"/>
                  </a:ext>
                </a:extLst>
              </p:cNvPr>
              <p:cNvSpPr/>
              <p:nvPr/>
            </p:nvSpPr>
            <p:spPr>
              <a:xfrm>
                <a:off x="2381250" y="3019425"/>
                <a:ext cx="504825" cy="590541"/>
              </a:xfrm>
              <a:prstGeom prst="roundRect">
                <a:avLst/>
              </a:prstGeom>
              <a:solidFill>
                <a:srgbClr val="053D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7030A0"/>
                  </a:solidFill>
                </a:endParaRPr>
              </a:p>
            </p:txBody>
          </p:sp>
          <p:sp>
            <p:nvSpPr>
              <p:cNvPr id="10" name="矩形 9">
                <a:extLst>
                  <a:ext uri="{FF2B5EF4-FFF2-40B4-BE49-F238E27FC236}">
                    <a16:creationId xmlns:a16="http://schemas.microsoft.com/office/drawing/2014/main" id="{EA9541B7-87A5-442B-AFE2-100B29413EB5}"/>
                  </a:ext>
                </a:extLst>
              </p:cNvPr>
              <p:cNvSpPr/>
              <p:nvPr/>
            </p:nvSpPr>
            <p:spPr>
              <a:xfrm>
                <a:off x="2381250" y="3019425"/>
                <a:ext cx="504825" cy="302417"/>
              </a:xfrm>
              <a:prstGeom prst="rect">
                <a:avLst/>
              </a:prstGeom>
              <a:solidFill>
                <a:srgbClr val="053D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7030A0"/>
                  </a:solidFill>
                </a:endParaRPr>
              </a:p>
            </p:txBody>
          </p:sp>
        </p:grpSp>
        <p:sp>
          <p:nvSpPr>
            <p:cNvPr id="27" name="文本框 26">
              <a:extLst>
                <a:ext uri="{FF2B5EF4-FFF2-40B4-BE49-F238E27FC236}">
                  <a16:creationId xmlns:a16="http://schemas.microsoft.com/office/drawing/2014/main" id="{10C4FD04-3E9E-489E-83D8-80B6B159DEB5}"/>
                </a:ext>
              </a:extLst>
            </p:cNvPr>
            <p:cNvSpPr txBox="1"/>
            <p:nvPr/>
          </p:nvSpPr>
          <p:spPr>
            <a:xfrm>
              <a:off x="773600" y="171835"/>
              <a:ext cx="666535" cy="646331"/>
            </a:xfrm>
            <a:prstGeom prst="rect">
              <a:avLst/>
            </a:prstGeom>
            <a:noFill/>
            <a:ln>
              <a:noFill/>
            </a:ln>
          </p:spPr>
          <p:txBody>
            <a:bodyPr wrap="square" lIns="0" rIns="0" rtlCol="0">
              <a:spAutoFit/>
            </a:bodyPr>
            <a:lstStyle/>
            <a:p>
              <a:pPr algn="ctr"/>
              <a:r>
                <a:rPr lang="en-US" altLang="zh-CN" sz="3600" b="1">
                  <a:solidFill>
                    <a:schemeClr val="bg1"/>
                  </a:solidFill>
                  <a:cs typeface="+mn-ea"/>
                  <a:sym typeface="+mn-lt"/>
                </a:rPr>
                <a:t>01</a:t>
              </a:r>
            </a:p>
          </p:txBody>
        </p:sp>
      </p:grpSp>
      <p:cxnSp>
        <p:nvCxnSpPr>
          <p:cNvPr id="4" name="直接连接符 3">
            <a:extLst>
              <a:ext uri="{FF2B5EF4-FFF2-40B4-BE49-F238E27FC236}">
                <a16:creationId xmlns:a16="http://schemas.microsoft.com/office/drawing/2014/main" id="{3705D9FB-658D-4172-AA83-18CB7B5F4A8C}"/>
              </a:ext>
            </a:extLst>
          </p:cNvPr>
          <p:cNvCxnSpPr>
            <a:cxnSpLocks/>
          </p:cNvCxnSpPr>
          <p:nvPr/>
        </p:nvCxnSpPr>
        <p:spPr>
          <a:xfrm>
            <a:off x="1230691" y="800426"/>
            <a:ext cx="10397152" cy="0"/>
          </a:xfrm>
          <a:prstGeom prst="line">
            <a:avLst/>
          </a:prstGeom>
          <a:ln>
            <a:solidFill>
              <a:srgbClr val="6A005F"/>
            </a:solidFill>
          </a:ln>
        </p:spPr>
        <p:style>
          <a:lnRef idx="1">
            <a:schemeClr val="accent1"/>
          </a:lnRef>
          <a:fillRef idx="0">
            <a:schemeClr val="accent1"/>
          </a:fillRef>
          <a:effectRef idx="0">
            <a:schemeClr val="accent1"/>
          </a:effectRef>
          <a:fontRef idx="minor">
            <a:schemeClr val="tx1"/>
          </a:fontRef>
        </p:style>
      </p:cxnSp>
      <p:sp>
        <p:nvSpPr>
          <p:cNvPr id="13" name="矩形 12">
            <a:extLst>
              <a:ext uri="{FF2B5EF4-FFF2-40B4-BE49-F238E27FC236}">
                <a16:creationId xmlns:a16="http://schemas.microsoft.com/office/drawing/2014/main" id="{4C604127-7DDF-40E9-BA18-0802229ECD84}"/>
              </a:ext>
            </a:extLst>
          </p:cNvPr>
          <p:cNvSpPr/>
          <p:nvPr/>
        </p:nvSpPr>
        <p:spPr>
          <a:xfrm>
            <a:off x="564157" y="1139905"/>
            <a:ext cx="11063686" cy="3741409"/>
          </a:xfrm>
          <a:prstGeom prst="rect">
            <a:avLst/>
          </a:prstGeom>
        </p:spPr>
        <p:txBody>
          <a:bodyPr wrap="square">
            <a:spAutoFit/>
          </a:bodyPr>
          <a:lstStyle/>
          <a:p>
            <a:pPr>
              <a:lnSpc>
                <a:spcPct val="150000"/>
              </a:lnSpc>
            </a:pPr>
            <a:r>
              <a:rPr lang="en-US" altLang="zh-CN" sz="1600" dirty="0"/>
              <a:t>Main contributions can be summarized as:</a:t>
            </a:r>
          </a:p>
          <a:p>
            <a:pPr>
              <a:lnSpc>
                <a:spcPct val="150000"/>
              </a:lnSpc>
            </a:pPr>
            <a:endParaRPr lang="en-US" altLang="zh-CN" sz="1600" dirty="0"/>
          </a:p>
          <a:p>
            <a:pPr>
              <a:lnSpc>
                <a:spcPct val="150000"/>
              </a:lnSpc>
            </a:pPr>
            <a:r>
              <a:rPr lang="en-US" altLang="zh-CN" sz="1600" dirty="0"/>
              <a:t>1) We propose the </a:t>
            </a:r>
            <a:r>
              <a:rPr lang="en-US" altLang="zh-CN" sz="1600" b="1" dirty="0"/>
              <a:t>Progressive Curriculum Learning-based Saliency Distilling </a:t>
            </a:r>
            <a:r>
              <a:rPr lang="en-US" altLang="zh-CN" sz="1600" dirty="0"/>
              <a:t>(PCL-SD) mechanism to extract saliency cues from easy samples to hard ones.</a:t>
            </a:r>
          </a:p>
          <a:p>
            <a:pPr marL="342900" indent="-342900">
              <a:lnSpc>
                <a:spcPct val="150000"/>
              </a:lnSpc>
              <a:buAutoNum type="arabicParenR"/>
            </a:pPr>
            <a:endParaRPr lang="en-US" altLang="zh-CN" sz="1600" dirty="0"/>
          </a:p>
          <a:p>
            <a:pPr>
              <a:lnSpc>
                <a:spcPct val="150000"/>
              </a:lnSpc>
            </a:pPr>
            <a:r>
              <a:rPr lang="en-US" altLang="zh-CN" sz="1600" dirty="0"/>
              <a:t>2) We design the </a:t>
            </a:r>
            <a:r>
              <a:rPr lang="en-US" altLang="zh-CN" sz="1600" b="1" dirty="0"/>
              <a:t>Self-rectify Pseudo-label Refinement (SPR) </a:t>
            </a:r>
            <a:r>
              <a:rPr lang="en-US" altLang="zh-CN" sz="1600" dirty="0"/>
              <a:t>mechanism to gradually improve the quality of pseudo-labels during the training process.</a:t>
            </a:r>
          </a:p>
          <a:p>
            <a:pPr>
              <a:lnSpc>
                <a:spcPct val="150000"/>
              </a:lnSpc>
            </a:pPr>
            <a:endParaRPr lang="en-US" altLang="zh-CN" sz="1600" dirty="0"/>
          </a:p>
          <a:p>
            <a:pPr>
              <a:lnSpc>
                <a:spcPct val="150000"/>
              </a:lnSpc>
            </a:pPr>
            <a:r>
              <a:rPr lang="en-US" altLang="zh-CN" sz="1600" dirty="0"/>
              <a:t>3) We devise an </a:t>
            </a:r>
            <a:r>
              <a:rPr lang="en-US" altLang="zh-CN" sz="1600" b="1" dirty="0"/>
              <a:t>Adapter-tuning</a:t>
            </a:r>
            <a:r>
              <a:rPr lang="en-US" altLang="zh-CN" sz="1600" dirty="0"/>
              <a:t> method to transfer saliency knowledge from NSI SOD to non-NSI SOD tasks, achieving impressive transfer performance.</a:t>
            </a:r>
          </a:p>
        </p:txBody>
      </p:sp>
      <p:sp>
        <p:nvSpPr>
          <p:cNvPr id="3" name="灯片编号占位符 2">
            <a:extLst>
              <a:ext uri="{FF2B5EF4-FFF2-40B4-BE49-F238E27FC236}">
                <a16:creationId xmlns:a16="http://schemas.microsoft.com/office/drawing/2014/main" id="{FC4E853E-EA26-40DB-8A46-2B519846D45D}"/>
              </a:ext>
            </a:extLst>
          </p:cNvPr>
          <p:cNvSpPr>
            <a:spLocks noGrp="1"/>
          </p:cNvSpPr>
          <p:nvPr>
            <p:ph type="sldNum" sz="quarter" idx="12"/>
          </p:nvPr>
        </p:nvSpPr>
        <p:spPr/>
        <p:txBody>
          <a:bodyPr/>
          <a:lstStyle/>
          <a:p>
            <a:fld id="{15931A4B-E62A-4F8E-837E-E9B10A41F2CC}" type="slidenum">
              <a:rPr lang="zh-CN" altLang="en-US" smtClean="0"/>
              <a:pPr/>
              <a:t>5</a:t>
            </a:fld>
            <a:endParaRPr lang="zh-CN" altLang="en-US"/>
          </a:p>
        </p:txBody>
      </p:sp>
      <p:pic>
        <p:nvPicPr>
          <p:cNvPr id="14" name="图片 13">
            <a:extLst>
              <a:ext uri="{FF2B5EF4-FFF2-40B4-BE49-F238E27FC236}">
                <a16:creationId xmlns:a16="http://schemas.microsoft.com/office/drawing/2014/main" id="{D0F6F797-69B9-496C-AB8A-4CD649650CA9}"/>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r="2603"/>
          <a:stretch/>
        </p:blipFill>
        <p:spPr>
          <a:xfrm>
            <a:off x="10105941" y="199280"/>
            <a:ext cx="1521902" cy="523335"/>
          </a:xfrm>
          <a:prstGeom prst="rect">
            <a:avLst/>
          </a:prstGeom>
        </p:spPr>
      </p:pic>
      <p:pic>
        <p:nvPicPr>
          <p:cNvPr id="15" name="图片 14">
            <a:extLst>
              <a:ext uri="{FF2B5EF4-FFF2-40B4-BE49-F238E27FC236}">
                <a16:creationId xmlns:a16="http://schemas.microsoft.com/office/drawing/2014/main" id="{4DBA242C-2D8A-415C-8600-2634BB3A0A65}"/>
              </a:ext>
            </a:extLst>
          </p:cNvPr>
          <p:cNvPicPr>
            <a:picLocks noChangeAspect="1"/>
          </p:cNvPicPr>
          <p:nvPr/>
        </p:nvPicPr>
        <p:blipFill>
          <a:blip r:embed="rId4"/>
          <a:stretch>
            <a:fillRect/>
          </a:stretch>
        </p:blipFill>
        <p:spPr>
          <a:xfrm>
            <a:off x="9444418" y="191389"/>
            <a:ext cx="537782" cy="539116"/>
          </a:xfrm>
          <a:prstGeom prst="rect">
            <a:avLst/>
          </a:prstGeom>
        </p:spPr>
      </p:pic>
    </p:spTree>
    <p:extLst>
      <p:ext uri="{BB962C8B-B14F-4D97-AF65-F5344CB8AC3E}">
        <p14:creationId xmlns:p14="http://schemas.microsoft.com/office/powerpoint/2010/main" val="4007440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a:extLst>
              <a:ext uri="{FF2B5EF4-FFF2-40B4-BE49-F238E27FC236}">
                <a16:creationId xmlns:a16="http://schemas.microsoft.com/office/drawing/2014/main" id="{5D4EA632-F3A6-4CD9-839D-FC5F1BF16BC3}"/>
              </a:ext>
            </a:extLst>
          </p:cNvPr>
          <p:cNvGrpSpPr/>
          <p:nvPr/>
        </p:nvGrpSpPr>
        <p:grpSpPr>
          <a:xfrm>
            <a:off x="564157" y="-1"/>
            <a:ext cx="666535" cy="900113"/>
            <a:chOff x="773600" y="-1"/>
            <a:chExt cx="666535" cy="900113"/>
          </a:xfrm>
        </p:grpSpPr>
        <p:grpSp>
          <p:nvGrpSpPr>
            <p:cNvPr id="11" name="组合 10">
              <a:extLst>
                <a:ext uri="{FF2B5EF4-FFF2-40B4-BE49-F238E27FC236}">
                  <a16:creationId xmlns:a16="http://schemas.microsoft.com/office/drawing/2014/main" id="{5CAF0CFC-C6AB-4850-BBDD-71817B46B5F6}"/>
                </a:ext>
              </a:extLst>
            </p:cNvPr>
            <p:cNvGrpSpPr/>
            <p:nvPr/>
          </p:nvGrpSpPr>
          <p:grpSpPr>
            <a:xfrm>
              <a:off x="773600" y="-1"/>
              <a:ext cx="666534" cy="900113"/>
              <a:chOff x="2381250" y="3019425"/>
              <a:chExt cx="504825" cy="590541"/>
            </a:xfrm>
            <a:effectLst>
              <a:outerShdw blurRad="50800" dist="38100" dir="8100000" algn="tr" rotWithShape="0">
                <a:prstClr val="black">
                  <a:alpha val="40000"/>
                </a:prstClr>
              </a:outerShdw>
            </a:effectLst>
          </p:grpSpPr>
          <p:sp>
            <p:nvSpPr>
              <p:cNvPr id="9" name="矩形: 圆角 8">
                <a:extLst>
                  <a:ext uri="{FF2B5EF4-FFF2-40B4-BE49-F238E27FC236}">
                    <a16:creationId xmlns:a16="http://schemas.microsoft.com/office/drawing/2014/main" id="{69EAA2C4-61E2-4553-9B8B-7A375CF908F8}"/>
                  </a:ext>
                </a:extLst>
              </p:cNvPr>
              <p:cNvSpPr/>
              <p:nvPr/>
            </p:nvSpPr>
            <p:spPr>
              <a:xfrm>
                <a:off x="2381250" y="3019425"/>
                <a:ext cx="504825" cy="590541"/>
              </a:xfrm>
              <a:prstGeom prst="roundRect">
                <a:avLst/>
              </a:prstGeom>
              <a:solidFill>
                <a:srgbClr val="053D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7030A0"/>
                  </a:solidFill>
                </a:endParaRPr>
              </a:p>
            </p:txBody>
          </p:sp>
          <p:sp>
            <p:nvSpPr>
              <p:cNvPr id="10" name="矩形 9">
                <a:extLst>
                  <a:ext uri="{FF2B5EF4-FFF2-40B4-BE49-F238E27FC236}">
                    <a16:creationId xmlns:a16="http://schemas.microsoft.com/office/drawing/2014/main" id="{EA9541B7-87A5-442B-AFE2-100B29413EB5}"/>
                  </a:ext>
                </a:extLst>
              </p:cNvPr>
              <p:cNvSpPr/>
              <p:nvPr/>
            </p:nvSpPr>
            <p:spPr>
              <a:xfrm>
                <a:off x="2381250" y="3019425"/>
                <a:ext cx="504825" cy="302417"/>
              </a:xfrm>
              <a:prstGeom prst="rect">
                <a:avLst/>
              </a:prstGeom>
              <a:solidFill>
                <a:srgbClr val="053D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7030A0"/>
                  </a:solidFill>
                </a:endParaRPr>
              </a:p>
            </p:txBody>
          </p:sp>
        </p:grpSp>
        <p:sp>
          <p:nvSpPr>
            <p:cNvPr id="27" name="文本框 26">
              <a:extLst>
                <a:ext uri="{FF2B5EF4-FFF2-40B4-BE49-F238E27FC236}">
                  <a16:creationId xmlns:a16="http://schemas.microsoft.com/office/drawing/2014/main" id="{10C4FD04-3E9E-489E-83D8-80B6B159DEB5}"/>
                </a:ext>
              </a:extLst>
            </p:cNvPr>
            <p:cNvSpPr txBox="1"/>
            <p:nvPr/>
          </p:nvSpPr>
          <p:spPr>
            <a:xfrm>
              <a:off x="773600" y="171835"/>
              <a:ext cx="666535" cy="646331"/>
            </a:xfrm>
            <a:prstGeom prst="rect">
              <a:avLst/>
            </a:prstGeom>
            <a:noFill/>
            <a:ln>
              <a:noFill/>
            </a:ln>
          </p:spPr>
          <p:txBody>
            <a:bodyPr wrap="square" lIns="0" rIns="0" rtlCol="0">
              <a:spAutoFit/>
            </a:bodyPr>
            <a:lstStyle/>
            <a:p>
              <a:pPr algn="ctr"/>
              <a:r>
                <a:rPr lang="en-US" altLang="zh-CN" sz="3600" b="1">
                  <a:solidFill>
                    <a:schemeClr val="bg1"/>
                  </a:solidFill>
                  <a:cs typeface="+mn-ea"/>
                  <a:sym typeface="+mn-lt"/>
                </a:rPr>
                <a:t>02</a:t>
              </a:r>
            </a:p>
          </p:txBody>
        </p:sp>
      </p:grpSp>
      <p:cxnSp>
        <p:nvCxnSpPr>
          <p:cNvPr id="4" name="直接连接符 3">
            <a:extLst>
              <a:ext uri="{FF2B5EF4-FFF2-40B4-BE49-F238E27FC236}">
                <a16:creationId xmlns:a16="http://schemas.microsoft.com/office/drawing/2014/main" id="{3705D9FB-658D-4172-AA83-18CB7B5F4A8C}"/>
              </a:ext>
            </a:extLst>
          </p:cNvPr>
          <p:cNvCxnSpPr>
            <a:cxnSpLocks/>
          </p:cNvCxnSpPr>
          <p:nvPr/>
        </p:nvCxnSpPr>
        <p:spPr>
          <a:xfrm>
            <a:off x="1230691" y="800426"/>
            <a:ext cx="10397152" cy="0"/>
          </a:xfrm>
          <a:prstGeom prst="line">
            <a:avLst/>
          </a:prstGeom>
          <a:ln>
            <a:solidFill>
              <a:srgbClr val="6A005F"/>
            </a:solidFill>
          </a:ln>
        </p:spPr>
        <p:style>
          <a:lnRef idx="1">
            <a:schemeClr val="accent1"/>
          </a:lnRef>
          <a:fillRef idx="0">
            <a:schemeClr val="accent1"/>
          </a:fillRef>
          <a:effectRef idx="0">
            <a:schemeClr val="accent1"/>
          </a:effectRef>
          <a:fontRef idx="minor">
            <a:schemeClr val="tx1"/>
          </a:fontRef>
        </p:style>
      </p:cxnSp>
      <p:sp>
        <p:nvSpPr>
          <p:cNvPr id="13" name="矩形 12">
            <a:extLst>
              <a:ext uri="{FF2B5EF4-FFF2-40B4-BE49-F238E27FC236}">
                <a16:creationId xmlns:a16="http://schemas.microsoft.com/office/drawing/2014/main" id="{4C604127-7DDF-40E9-BA18-0802229ECD84}"/>
              </a:ext>
            </a:extLst>
          </p:cNvPr>
          <p:cNvSpPr/>
          <p:nvPr/>
        </p:nvSpPr>
        <p:spPr>
          <a:xfrm>
            <a:off x="564157" y="900112"/>
            <a:ext cx="11063686" cy="1156086"/>
          </a:xfrm>
          <a:prstGeom prst="rect">
            <a:avLst/>
          </a:prstGeom>
        </p:spPr>
        <p:txBody>
          <a:bodyPr wrap="square">
            <a:spAutoFit/>
          </a:bodyPr>
          <a:lstStyle/>
          <a:p>
            <a:pPr>
              <a:lnSpc>
                <a:spcPct val="150000"/>
              </a:lnSpc>
            </a:pPr>
            <a:r>
              <a:rPr lang="en-US" altLang="zh-CN" sz="1600" dirty="0"/>
              <a:t>The PCL-SD mechanism rigidly excludes hard samples at the early stages of training and gradually incorporates them as training progresses. As a result, the model progressively extracts saliency knowledge from easy to hard samples, and the entire training process becomes more robust and stable.</a:t>
            </a:r>
          </a:p>
        </p:txBody>
      </p:sp>
      <p:sp>
        <p:nvSpPr>
          <p:cNvPr id="3" name="灯片编号占位符 2">
            <a:extLst>
              <a:ext uri="{FF2B5EF4-FFF2-40B4-BE49-F238E27FC236}">
                <a16:creationId xmlns:a16="http://schemas.microsoft.com/office/drawing/2014/main" id="{FC4E853E-EA26-40DB-8A46-2B519846D45D}"/>
              </a:ext>
            </a:extLst>
          </p:cNvPr>
          <p:cNvSpPr>
            <a:spLocks noGrp="1"/>
          </p:cNvSpPr>
          <p:nvPr>
            <p:ph type="sldNum" sz="quarter" idx="12"/>
          </p:nvPr>
        </p:nvSpPr>
        <p:spPr/>
        <p:txBody>
          <a:bodyPr/>
          <a:lstStyle/>
          <a:p>
            <a:fld id="{15931A4B-E62A-4F8E-837E-E9B10A41F2CC}" type="slidenum">
              <a:rPr lang="zh-CN" altLang="en-US" smtClean="0"/>
              <a:pPr/>
              <a:t>6</a:t>
            </a:fld>
            <a:endParaRPr lang="zh-CN" altLang="en-US"/>
          </a:p>
        </p:txBody>
      </p:sp>
      <p:pic>
        <p:nvPicPr>
          <p:cNvPr id="14" name="图片 13">
            <a:extLst>
              <a:ext uri="{FF2B5EF4-FFF2-40B4-BE49-F238E27FC236}">
                <a16:creationId xmlns:a16="http://schemas.microsoft.com/office/drawing/2014/main" id="{D0F6F797-69B9-496C-AB8A-4CD649650CA9}"/>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r="2603"/>
          <a:stretch/>
        </p:blipFill>
        <p:spPr>
          <a:xfrm>
            <a:off x="10105941" y="199280"/>
            <a:ext cx="1521902" cy="523335"/>
          </a:xfrm>
          <a:prstGeom prst="rect">
            <a:avLst/>
          </a:prstGeom>
        </p:spPr>
      </p:pic>
      <p:pic>
        <p:nvPicPr>
          <p:cNvPr id="15" name="图片 14">
            <a:extLst>
              <a:ext uri="{FF2B5EF4-FFF2-40B4-BE49-F238E27FC236}">
                <a16:creationId xmlns:a16="http://schemas.microsoft.com/office/drawing/2014/main" id="{4DBA242C-2D8A-415C-8600-2634BB3A0A65}"/>
              </a:ext>
            </a:extLst>
          </p:cNvPr>
          <p:cNvPicPr>
            <a:picLocks noChangeAspect="1"/>
          </p:cNvPicPr>
          <p:nvPr/>
        </p:nvPicPr>
        <p:blipFill>
          <a:blip r:embed="rId4"/>
          <a:stretch>
            <a:fillRect/>
          </a:stretch>
        </p:blipFill>
        <p:spPr>
          <a:xfrm>
            <a:off x="9444418" y="191389"/>
            <a:ext cx="537782" cy="539116"/>
          </a:xfrm>
          <a:prstGeom prst="rect">
            <a:avLst/>
          </a:prstGeom>
        </p:spPr>
      </p:pic>
      <p:sp>
        <p:nvSpPr>
          <p:cNvPr id="18" name="矩形 17">
            <a:extLst>
              <a:ext uri="{FF2B5EF4-FFF2-40B4-BE49-F238E27FC236}">
                <a16:creationId xmlns:a16="http://schemas.microsoft.com/office/drawing/2014/main" id="{71216A36-6904-4C60-9C55-C160001B6DE8}"/>
              </a:ext>
            </a:extLst>
          </p:cNvPr>
          <p:cNvSpPr/>
          <p:nvPr/>
        </p:nvSpPr>
        <p:spPr>
          <a:xfrm>
            <a:off x="1325834" y="109554"/>
            <a:ext cx="9080038" cy="661207"/>
          </a:xfrm>
          <a:prstGeom prst="rect">
            <a:avLst/>
          </a:prstGeom>
        </p:spPr>
        <p:txBody>
          <a:bodyPr wrap="square">
            <a:spAutoFit/>
          </a:bodyPr>
          <a:lstStyle/>
          <a:p>
            <a:pPr>
              <a:lnSpc>
                <a:spcPct val="150000"/>
              </a:lnSpc>
            </a:pPr>
            <a:r>
              <a:rPr lang="en-US" altLang="zh-CN" sz="2800" b="1" dirty="0">
                <a:solidFill>
                  <a:srgbClr val="053DC7"/>
                </a:solidFill>
                <a:cs typeface="+mn-ea"/>
                <a:sym typeface="+mn-lt"/>
              </a:rPr>
              <a:t>Methodology</a:t>
            </a:r>
            <a:r>
              <a:rPr lang="en-US" altLang="zh-CN" b="1" dirty="0">
                <a:solidFill>
                  <a:srgbClr val="053DC7"/>
                </a:solidFill>
                <a:cs typeface="+mn-ea"/>
                <a:sym typeface="+mn-lt"/>
              </a:rPr>
              <a:t>: Progressive Curriculum Learning-based Saliency Distilling</a:t>
            </a:r>
          </a:p>
        </p:txBody>
      </p:sp>
      <p:pic>
        <p:nvPicPr>
          <p:cNvPr id="2" name="图片 1">
            <a:extLst>
              <a:ext uri="{FF2B5EF4-FFF2-40B4-BE49-F238E27FC236}">
                <a16:creationId xmlns:a16="http://schemas.microsoft.com/office/drawing/2014/main" id="{267B5BA4-4EDE-7A20-7FF6-5A5EEBB4B40B}"/>
              </a:ext>
            </a:extLst>
          </p:cNvPr>
          <p:cNvPicPr>
            <a:picLocks noChangeAspect="1"/>
          </p:cNvPicPr>
          <p:nvPr/>
        </p:nvPicPr>
        <p:blipFill>
          <a:blip r:embed="rId5"/>
          <a:stretch>
            <a:fillRect/>
          </a:stretch>
        </p:blipFill>
        <p:spPr>
          <a:xfrm>
            <a:off x="564157" y="2623470"/>
            <a:ext cx="6066667" cy="2676190"/>
          </a:xfrm>
          <a:prstGeom prst="rect">
            <a:avLst/>
          </a:prstGeom>
        </p:spPr>
      </p:pic>
      <p:pic>
        <p:nvPicPr>
          <p:cNvPr id="6" name="图片 5">
            <a:extLst>
              <a:ext uri="{FF2B5EF4-FFF2-40B4-BE49-F238E27FC236}">
                <a16:creationId xmlns:a16="http://schemas.microsoft.com/office/drawing/2014/main" id="{4BF9033F-BDC7-4A0E-FFDE-18FA819266AC}"/>
              </a:ext>
            </a:extLst>
          </p:cNvPr>
          <p:cNvPicPr>
            <a:picLocks noChangeAspect="1"/>
          </p:cNvPicPr>
          <p:nvPr/>
        </p:nvPicPr>
        <p:blipFill>
          <a:blip r:embed="rId6"/>
          <a:stretch>
            <a:fillRect/>
          </a:stretch>
        </p:blipFill>
        <p:spPr>
          <a:xfrm>
            <a:off x="7427193" y="1811199"/>
            <a:ext cx="3247199" cy="714594"/>
          </a:xfrm>
          <a:prstGeom prst="rect">
            <a:avLst/>
          </a:prstGeom>
        </p:spPr>
      </p:pic>
      <p:pic>
        <p:nvPicPr>
          <p:cNvPr id="8" name="图片 7">
            <a:extLst>
              <a:ext uri="{FF2B5EF4-FFF2-40B4-BE49-F238E27FC236}">
                <a16:creationId xmlns:a16="http://schemas.microsoft.com/office/drawing/2014/main" id="{4732E828-42FA-678A-9A42-42161F7012A2}"/>
              </a:ext>
            </a:extLst>
          </p:cNvPr>
          <p:cNvPicPr>
            <a:picLocks noChangeAspect="1"/>
          </p:cNvPicPr>
          <p:nvPr/>
        </p:nvPicPr>
        <p:blipFill>
          <a:blip r:embed="rId7"/>
          <a:stretch>
            <a:fillRect/>
          </a:stretch>
        </p:blipFill>
        <p:spPr>
          <a:xfrm>
            <a:off x="8236364" y="3175020"/>
            <a:ext cx="1628855" cy="304753"/>
          </a:xfrm>
          <a:prstGeom prst="rect">
            <a:avLst/>
          </a:prstGeom>
        </p:spPr>
      </p:pic>
      <p:pic>
        <p:nvPicPr>
          <p:cNvPr id="17" name="图片 16">
            <a:extLst>
              <a:ext uri="{FF2B5EF4-FFF2-40B4-BE49-F238E27FC236}">
                <a16:creationId xmlns:a16="http://schemas.microsoft.com/office/drawing/2014/main" id="{322C3E1A-6A82-FD13-484A-86BEC46BA540}"/>
              </a:ext>
            </a:extLst>
          </p:cNvPr>
          <p:cNvPicPr>
            <a:picLocks noChangeAspect="1"/>
          </p:cNvPicPr>
          <p:nvPr/>
        </p:nvPicPr>
        <p:blipFill>
          <a:blip r:embed="rId8"/>
          <a:stretch>
            <a:fillRect/>
          </a:stretch>
        </p:blipFill>
        <p:spPr>
          <a:xfrm>
            <a:off x="7024199" y="4326571"/>
            <a:ext cx="4329601" cy="1408171"/>
          </a:xfrm>
          <a:prstGeom prst="rect">
            <a:avLst/>
          </a:prstGeom>
        </p:spPr>
      </p:pic>
      <p:sp>
        <p:nvSpPr>
          <p:cNvPr id="7" name="文本框 6">
            <a:extLst>
              <a:ext uri="{FF2B5EF4-FFF2-40B4-BE49-F238E27FC236}">
                <a16:creationId xmlns:a16="http://schemas.microsoft.com/office/drawing/2014/main" id="{566BE908-BDC3-3228-73E9-C3556727F29A}"/>
              </a:ext>
            </a:extLst>
          </p:cNvPr>
          <p:cNvSpPr txBox="1"/>
          <p:nvPr/>
        </p:nvSpPr>
        <p:spPr>
          <a:xfrm>
            <a:off x="7899425" y="2471101"/>
            <a:ext cx="2575497" cy="338554"/>
          </a:xfrm>
          <a:prstGeom prst="rect">
            <a:avLst/>
          </a:prstGeom>
          <a:noFill/>
        </p:spPr>
        <p:txBody>
          <a:bodyPr wrap="square">
            <a:spAutoFit/>
          </a:bodyPr>
          <a:lstStyle/>
          <a:p>
            <a:pPr algn="ctr"/>
            <a:r>
              <a:rPr lang="en-US" altLang="zh-CN" sz="1600" dirty="0"/>
              <a:t>The basic saliency distilling.</a:t>
            </a:r>
            <a:endParaRPr lang="zh-CN" altLang="en-US" sz="1600" dirty="0"/>
          </a:p>
        </p:txBody>
      </p:sp>
      <p:sp>
        <p:nvSpPr>
          <p:cNvPr id="16" name="文本框 15">
            <a:extLst>
              <a:ext uri="{FF2B5EF4-FFF2-40B4-BE49-F238E27FC236}">
                <a16:creationId xmlns:a16="http://schemas.microsoft.com/office/drawing/2014/main" id="{D1948037-DABC-75C9-9E11-1E5BF29F6926}"/>
              </a:ext>
            </a:extLst>
          </p:cNvPr>
          <p:cNvSpPr txBox="1"/>
          <p:nvPr/>
        </p:nvSpPr>
        <p:spPr>
          <a:xfrm>
            <a:off x="7626660" y="3507205"/>
            <a:ext cx="2848262" cy="338554"/>
          </a:xfrm>
          <a:prstGeom prst="rect">
            <a:avLst/>
          </a:prstGeom>
          <a:noFill/>
        </p:spPr>
        <p:txBody>
          <a:bodyPr wrap="square">
            <a:spAutoFit/>
          </a:bodyPr>
          <a:lstStyle/>
          <a:p>
            <a:pPr algn="ctr"/>
            <a:r>
              <a:rPr lang="en-US" altLang="zh-CN" sz="1600" dirty="0"/>
              <a:t>The partitioning of hard samples.</a:t>
            </a:r>
          </a:p>
        </p:txBody>
      </p:sp>
      <p:sp>
        <p:nvSpPr>
          <p:cNvPr id="19" name="文本框 18">
            <a:extLst>
              <a:ext uri="{FF2B5EF4-FFF2-40B4-BE49-F238E27FC236}">
                <a16:creationId xmlns:a16="http://schemas.microsoft.com/office/drawing/2014/main" id="{6DD20D6F-3223-BCF7-0347-6D9950CA6B80}"/>
              </a:ext>
            </a:extLst>
          </p:cNvPr>
          <p:cNvSpPr txBox="1"/>
          <p:nvPr/>
        </p:nvSpPr>
        <p:spPr>
          <a:xfrm>
            <a:off x="8035810" y="5750146"/>
            <a:ext cx="2302726" cy="338554"/>
          </a:xfrm>
          <a:prstGeom prst="rect">
            <a:avLst/>
          </a:prstGeom>
          <a:noFill/>
        </p:spPr>
        <p:txBody>
          <a:bodyPr wrap="square">
            <a:spAutoFit/>
          </a:bodyPr>
          <a:lstStyle/>
          <a:p>
            <a:pPr algn="ctr"/>
            <a:r>
              <a:rPr lang="en-US" altLang="zh-CN" sz="1600"/>
              <a:t>The proposed PCL-SD.</a:t>
            </a:r>
            <a:endParaRPr lang="zh-CN" altLang="en-US" sz="1600"/>
          </a:p>
        </p:txBody>
      </p:sp>
    </p:spTree>
    <p:extLst>
      <p:ext uri="{BB962C8B-B14F-4D97-AF65-F5344CB8AC3E}">
        <p14:creationId xmlns:p14="http://schemas.microsoft.com/office/powerpoint/2010/main" val="23146386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a:extLst>
              <a:ext uri="{FF2B5EF4-FFF2-40B4-BE49-F238E27FC236}">
                <a16:creationId xmlns:a16="http://schemas.microsoft.com/office/drawing/2014/main" id="{5D4EA632-F3A6-4CD9-839D-FC5F1BF16BC3}"/>
              </a:ext>
            </a:extLst>
          </p:cNvPr>
          <p:cNvGrpSpPr/>
          <p:nvPr/>
        </p:nvGrpSpPr>
        <p:grpSpPr>
          <a:xfrm>
            <a:off x="564157" y="-1"/>
            <a:ext cx="666535" cy="900113"/>
            <a:chOff x="773600" y="-1"/>
            <a:chExt cx="666535" cy="900113"/>
          </a:xfrm>
        </p:grpSpPr>
        <p:grpSp>
          <p:nvGrpSpPr>
            <p:cNvPr id="11" name="组合 10">
              <a:extLst>
                <a:ext uri="{FF2B5EF4-FFF2-40B4-BE49-F238E27FC236}">
                  <a16:creationId xmlns:a16="http://schemas.microsoft.com/office/drawing/2014/main" id="{5CAF0CFC-C6AB-4850-BBDD-71817B46B5F6}"/>
                </a:ext>
              </a:extLst>
            </p:cNvPr>
            <p:cNvGrpSpPr/>
            <p:nvPr/>
          </p:nvGrpSpPr>
          <p:grpSpPr>
            <a:xfrm>
              <a:off x="773600" y="-1"/>
              <a:ext cx="666534" cy="900113"/>
              <a:chOff x="2381250" y="3019425"/>
              <a:chExt cx="504825" cy="590541"/>
            </a:xfrm>
            <a:effectLst>
              <a:outerShdw blurRad="50800" dist="38100" dir="8100000" algn="tr" rotWithShape="0">
                <a:prstClr val="black">
                  <a:alpha val="40000"/>
                </a:prstClr>
              </a:outerShdw>
            </a:effectLst>
          </p:grpSpPr>
          <p:sp>
            <p:nvSpPr>
              <p:cNvPr id="9" name="矩形: 圆角 8">
                <a:extLst>
                  <a:ext uri="{FF2B5EF4-FFF2-40B4-BE49-F238E27FC236}">
                    <a16:creationId xmlns:a16="http://schemas.microsoft.com/office/drawing/2014/main" id="{69EAA2C4-61E2-4553-9B8B-7A375CF908F8}"/>
                  </a:ext>
                </a:extLst>
              </p:cNvPr>
              <p:cNvSpPr/>
              <p:nvPr/>
            </p:nvSpPr>
            <p:spPr>
              <a:xfrm>
                <a:off x="2381250" y="3019425"/>
                <a:ext cx="504825" cy="590541"/>
              </a:xfrm>
              <a:prstGeom prst="roundRect">
                <a:avLst/>
              </a:prstGeom>
              <a:solidFill>
                <a:srgbClr val="053D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7030A0"/>
                  </a:solidFill>
                </a:endParaRPr>
              </a:p>
            </p:txBody>
          </p:sp>
          <p:sp>
            <p:nvSpPr>
              <p:cNvPr id="10" name="矩形 9">
                <a:extLst>
                  <a:ext uri="{FF2B5EF4-FFF2-40B4-BE49-F238E27FC236}">
                    <a16:creationId xmlns:a16="http://schemas.microsoft.com/office/drawing/2014/main" id="{EA9541B7-87A5-442B-AFE2-100B29413EB5}"/>
                  </a:ext>
                </a:extLst>
              </p:cNvPr>
              <p:cNvSpPr/>
              <p:nvPr/>
            </p:nvSpPr>
            <p:spPr>
              <a:xfrm>
                <a:off x="2381250" y="3019425"/>
                <a:ext cx="504825" cy="302417"/>
              </a:xfrm>
              <a:prstGeom prst="rect">
                <a:avLst/>
              </a:prstGeom>
              <a:solidFill>
                <a:srgbClr val="053D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7030A0"/>
                  </a:solidFill>
                </a:endParaRPr>
              </a:p>
            </p:txBody>
          </p:sp>
        </p:grpSp>
        <p:sp>
          <p:nvSpPr>
            <p:cNvPr id="27" name="文本框 26">
              <a:extLst>
                <a:ext uri="{FF2B5EF4-FFF2-40B4-BE49-F238E27FC236}">
                  <a16:creationId xmlns:a16="http://schemas.microsoft.com/office/drawing/2014/main" id="{10C4FD04-3E9E-489E-83D8-80B6B159DEB5}"/>
                </a:ext>
              </a:extLst>
            </p:cNvPr>
            <p:cNvSpPr txBox="1"/>
            <p:nvPr/>
          </p:nvSpPr>
          <p:spPr>
            <a:xfrm>
              <a:off x="773600" y="171835"/>
              <a:ext cx="666535" cy="646331"/>
            </a:xfrm>
            <a:prstGeom prst="rect">
              <a:avLst/>
            </a:prstGeom>
            <a:noFill/>
            <a:ln>
              <a:noFill/>
            </a:ln>
          </p:spPr>
          <p:txBody>
            <a:bodyPr wrap="square" lIns="0" rIns="0" rtlCol="0">
              <a:spAutoFit/>
            </a:bodyPr>
            <a:lstStyle/>
            <a:p>
              <a:pPr algn="ctr"/>
              <a:r>
                <a:rPr lang="en-US" altLang="zh-CN" sz="3600" b="1">
                  <a:solidFill>
                    <a:schemeClr val="bg1"/>
                  </a:solidFill>
                  <a:cs typeface="+mn-ea"/>
                  <a:sym typeface="+mn-lt"/>
                </a:rPr>
                <a:t>02</a:t>
              </a:r>
            </a:p>
          </p:txBody>
        </p:sp>
      </p:grpSp>
      <p:cxnSp>
        <p:nvCxnSpPr>
          <p:cNvPr id="4" name="直接连接符 3">
            <a:extLst>
              <a:ext uri="{FF2B5EF4-FFF2-40B4-BE49-F238E27FC236}">
                <a16:creationId xmlns:a16="http://schemas.microsoft.com/office/drawing/2014/main" id="{3705D9FB-658D-4172-AA83-18CB7B5F4A8C}"/>
              </a:ext>
            </a:extLst>
          </p:cNvPr>
          <p:cNvCxnSpPr>
            <a:cxnSpLocks/>
          </p:cNvCxnSpPr>
          <p:nvPr/>
        </p:nvCxnSpPr>
        <p:spPr>
          <a:xfrm>
            <a:off x="1230691" y="800426"/>
            <a:ext cx="10397152" cy="0"/>
          </a:xfrm>
          <a:prstGeom prst="line">
            <a:avLst/>
          </a:prstGeom>
          <a:ln>
            <a:solidFill>
              <a:srgbClr val="6A005F"/>
            </a:solidFill>
          </a:ln>
        </p:spPr>
        <p:style>
          <a:lnRef idx="1">
            <a:schemeClr val="accent1"/>
          </a:lnRef>
          <a:fillRef idx="0">
            <a:schemeClr val="accent1"/>
          </a:fillRef>
          <a:effectRef idx="0">
            <a:schemeClr val="accent1"/>
          </a:effectRef>
          <a:fontRef idx="minor">
            <a:schemeClr val="tx1"/>
          </a:fontRef>
        </p:style>
      </p:cxnSp>
      <p:sp>
        <p:nvSpPr>
          <p:cNvPr id="13" name="矩形 12">
            <a:extLst>
              <a:ext uri="{FF2B5EF4-FFF2-40B4-BE49-F238E27FC236}">
                <a16:creationId xmlns:a16="http://schemas.microsoft.com/office/drawing/2014/main" id="{4C604127-7DDF-40E9-BA18-0802229ECD84}"/>
              </a:ext>
            </a:extLst>
          </p:cNvPr>
          <p:cNvSpPr/>
          <p:nvPr/>
        </p:nvSpPr>
        <p:spPr>
          <a:xfrm>
            <a:off x="6803257" y="1110239"/>
            <a:ext cx="4824586" cy="3372077"/>
          </a:xfrm>
          <a:prstGeom prst="rect">
            <a:avLst/>
          </a:prstGeom>
        </p:spPr>
        <p:txBody>
          <a:bodyPr wrap="square">
            <a:spAutoFit/>
          </a:bodyPr>
          <a:lstStyle/>
          <a:p>
            <a:pPr>
              <a:lnSpc>
                <a:spcPct val="150000"/>
              </a:lnSpc>
            </a:pPr>
            <a:r>
              <a:rPr lang="en-US" altLang="zh-CN" sz="1600" dirty="0"/>
              <a:t>From the left image, it is evident that the initial pseudo-labels, the posterior rectifications from the model's saliency prediction, and the prior rectification from a real-time pixel refiner each possess distinct advantages and disadvantages. </a:t>
            </a:r>
          </a:p>
          <a:p>
            <a:pPr>
              <a:lnSpc>
                <a:spcPct val="150000"/>
              </a:lnSpc>
            </a:pPr>
            <a:r>
              <a:rPr lang="en-US" altLang="zh-CN" sz="1600" dirty="0"/>
              <a:t>The SPR mechanism effectively integrates prior and posterior rectifications, gradually improving the quality of pseudo labels during the training process, demonstrating strong self-supervised performance.</a:t>
            </a:r>
          </a:p>
        </p:txBody>
      </p:sp>
      <p:sp>
        <p:nvSpPr>
          <p:cNvPr id="3" name="灯片编号占位符 2">
            <a:extLst>
              <a:ext uri="{FF2B5EF4-FFF2-40B4-BE49-F238E27FC236}">
                <a16:creationId xmlns:a16="http://schemas.microsoft.com/office/drawing/2014/main" id="{FC4E853E-EA26-40DB-8A46-2B519846D45D}"/>
              </a:ext>
            </a:extLst>
          </p:cNvPr>
          <p:cNvSpPr>
            <a:spLocks noGrp="1"/>
          </p:cNvSpPr>
          <p:nvPr>
            <p:ph type="sldNum" sz="quarter" idx="12"/>
          </p:nvPr>
        </p:nvSpPr>
        <p:spPr/>
        <p:txBody>
          <a:bodyPr/>
          <a:lstStyle/>
          <a:p>
            <a:fld id="{15931A4B-E62A-4F8E-837E-E9B10A41F2CC}" type="slidenum">
              <a:rPr lang="zh-CN" altLang="en-US" smtClean="0"/>
              <a:pPr/>
              <a:t>7</a:t>
            </a:fld>
            <a:endParaRPr lang="zh-CN" altLang="en-US"/>
          </a:p>
        </p:txBody>
      </p:sp>
      <p:pic>
        <p:nvPicPr>
          <p:cNvPr id="14" name="图片 13">
            <a:extLst>
              <a:ext uri="{FF2B5EF4-FFF2-40B4-BE49-F238E27FC236}">
                <a16:creationId xmlns:a16="http://schemas.microsoft.com/office/drawing/2014/main" id="{D0F6F797-69B9-496C-AB8A-4CD649650CA9}"/>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r="2603"/>
          <a:stretch/>
        </p:blipFill>
        <p:spPr>
          <a:xfrm>
            <a:off x="10105941" y="199280"/>
            <a:ext cx="1521902" cy="523335"/>
          </a:xfrm>
          <a:prstGeom prst="rect">
            <a:avLst/>
          </a:prstGeom>
        </p:spPr>
      </p:pic>
      <p:pic>
        <p:nvPicPr>
          <p:cNvPr id="15" name="图片 14">
            <a:extLst>
              <a:ext uri="{FF2B5EF4-FFF2-40B4-BE49-F238E27FC236}">
                <a16:creationId xmlns:a16="http://schemas.microsoft.com/office/drawing/2014/main" id="{4DBA242C-2D8A-415C-8600-2634BB3A0A65}"/>
              </a:ext>
            </a:extLst>
          </p:cNvPr>
          <p:cNvPicPr>
            <a:picLocks noChangeAspect="1"/>
          </p:cNvPicPr>
          <p:nvPr/>
        </p:nvPicPr>
        <p:blipFill>
          <a:blip r:embed="rId4"/>
          <a:stretch>
            <a:fillRect/>
          </a:stretch>
        </p:blipFill>
        <p:spPr>
          <a:xfrm>
            <a:off x="9444418" y="191389"/>
            <a:ext cx="537782" cy="539116"/>
          </a:xfrm>
          <a:prstGeom prst="rect">
            <a:avLst/>
          </a:prstGeom>
        </p:spPr>
      </p:pic>
      <p:sp>
        <p:nvSpPr>
          <p:cNvPr id="18" name="矩形 17">
            <a:extLst>
              <a:ext uri="{FF2B5EF4-FFF2-40B4-BE49-F238E27FC236}">
                <a16:creationId xmlns:a16="http://schemas.microsoft.com/office/drawing/2014/main" id="{71216A36-6904-4C60-9C55-C160001B6DE8}"/>
              </a:ext>
            </a:extLst>
          </p:cNvPr>
          <p:cNvSpPr/>
          <p:nvPr/>
        </p:nvSpPr>
        <p:spPr>
          <a:xfrm>
            <a:off x="1325834" y="109554"/>
            <a:ext cx="9080038" cy="661207"/>
          </a:xfrm>
          <a:prstGeom prst="rect">
            <a:avLst/>
          </a:prstGeom>
        </p:spPr>
        <p:txBody>
          <a:bodyPr wrap="square">
            <a:spAutoFit/>
          </a:bodyPr>
          <a:lstStyle/>
          <a:p>
            <a:pPr>
              <a:lnSpc>
                <a:spcPct val="150000"/>
              </a:lnSpc>
            </a:pPr>
            <a:r>
              <a:rPr lang="en-US" altLang="zh-CN" sz="2800" b="1">
                <a:solidFill>
                  <a:srgbClr val="053DC7"/>
                </a:solidFill>
                <a:cs typeface="+mn-ea"/>
                <a:sym typeface="+mn-lt"/>
              </a:rPr>
              <a:t>Methodology</a:t>
            </a:r>
            <a:r>
              <a:rPr lang="en-US" altLang="zh-CN" b="1">
                <a:solidFill>
                  <a:srgbClr val="053DC7"/>
                </a:solidFill>
                <a:cs typeface="+mn-ea"/>
                <a:sym typeface="+mn-lt"/>
              </a:rPr>
              <a:t>: Self-rectify Pseudo-label Refinement (SPR)</a:t>
            </a:r>
          </a:p>
        </p:txBody>
      </p:sp>
      <p:pic>
        <p:nvPicPr>
          <p:cNvPr id="2" name="图片 1">
            <a:extLst>
              <a:ext uri="{FF2B5EF4-FFF2-40B4-BE49-F238E27FC236}">
                <a16:creationId xmlns:a16="http://schemas.microsoft.com/office/drawing/2014/main" id="{4AED6E19-C9E8-7BFF-BFC2-02841E309F23}"/>
              </a:ext>
            </a:extLst>
          </p:cNvPr>
          <p:cNvPicPr>
            <a:picLocks noChangeAspect="1"/>
          </p:cNvPicPr>
          <p:nvPr/>
        </p:nvPicPr>
        <p:blipFill>
          <a:blip r:embed="rId5"/>
          <a:stretch>
            <a:fillRect/>
          </a:stretch>
        </p:blipFill>
        <p:spPr>
          <a:xfrm>
            <a:off x="564157" y="1110239"/>
            <a:ext cx="6133333" cy="5085714"/>
          </a:xfrm>
          <a:prstGeom prst="rect">
            <a:avLst/>
          </a:prstGeom>
        </p:spPr>
      </p:pic>
      <p:pic>
        <p:nvPicPr>
          <p:cNvPr id="6" name="图片 5">
            <a:extLst>
              <a:ext uri="{FF2B5EF4-FFF2-40B4-BE49-F238E27FC236}">
                <a16:creationId xmlns:a16="http://schemas.microsoft.com/office/drawing/2014/main" id="{C1F40A56-369E-CD7B-3094-3F06E7B48457}"/>
              </a:ext>
            </a:extLst>
          </p:cNvPr>
          <p:cNvPicPr>
            <a:picLocks noChangeAspect="1"/>
          </p:cNvPicPr>
          <p:nvPr/>
        </p:nvPicPr>
        <p:blipFill>
          <a:blip r:embed="rId6"/>
          <a:stretch>
            <a:fillRect/>
          </a:stretch>
        </p:blipFill>
        <p:spPr>
          <a:xfrm>
            <a:off x="7232948" y="4973247"/>
            <a:ext cx="3965202" cy="446085"/>
          </a:xfrm>
          <a:prstGeom prst="rect">
            <a:avLst/>
          </a:prstGeom>
        </p:spPr>
      </p:pic>
      <p:sp>
        <p:nvSpPr>
          <p:cNvPr id="7" name="文本框 6">
            <a:extLst>
              <a:ext uri="{FF2B5EF4-FFF2-40B4-BE49-F238E27FC236}">
                <a16:creationId xmlns:a16="http://schemas.microsoft.com/office/drawing/2014/main" id="{31F0794D-CC6C-3D01-9953-7A95427DD246}"/>
              </a:ext>
            </a:extLst>
          </p:cNvPr>
          <p:cNvSpPr txBox="1"/>
          <p:nvPr/>
        </p:nvSpPr>
        <p:spPr>
          <a:xfrm>
            <a:off x="7437934" y="5409207"/>
            <a:ext cx="3555231" cy="338554"/>
          </a:xfrm>
          <a:prstGeom prst="rect">
            <a:avLst/>
          </a:prstGeom>
          <a:noFill/>
        </p:spPr>
        <p:txBody>
          <a:bodyPr wrap="square">
            <a:spAutoFit/>
          </a:bodyPr>
          <a:lstStyle/>
          <a:p>
            <a:pPr algn="ctr"/>
            <a:r>
              <a:rPr lang="en-US" altLang="zh-CN" sz="1600"/>
              <a:t>The process of updating pseudo labels.</a:t>
            </a:r>
          </a:p>
        </p:txBody>
      </p:sp>
    </p:spTree>
    <p:extLst>
      <p:ext uri="{BB962C8B-B14F-4D97-AF65-F5344CB8AC3E}">
        <p14:creationId xmlns:p14="http://schemas.microsoft.com/office/powerpoint/2010/main" val="13224010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a:extLst>
              <a:ext uri="{FF2B5EF4-FFF2-40B4-BE49-F238E27FC236}">
                <a16:creationId xmlns:a16="http://schemas.microsoft.com/office/drawing/2014/main" id="{5D4EA632-F3A6-4CD9-839D-FC5F1BF16BC3}"/>
              </a:ext>
            </a:extLst>
          </p:cNvPr>
          <p:cNvGrpSpPr/>
          <p:nvPr/>
        </p:nvGrpSpPr>
        <p:grpSpPr>
          <a:xfrm>
            <a:off x="564157" y="-1"/>
            <a:ext cx="666535" cy="900113"/>
            <a:chOff x="773600" y="-1"/>
            <a:chExt cx="666535" cy="900113"/>
          </a:xfrm>
        </p:grpSpPr>
        <p:grpSp>
          <p:nvGrpSpPr>
            <p:cNvPr id="11" name="组合 10">
              <a:extLst>
                <a:ext uri="{FF2B5EF4-FFF2-40B4-BE49-F238E27FC236}">
                  <a16:creationId xmlns:a16="http://schemas.microsoft.com/office/drawing/2014/main" id="{5CAF0CFC-C6AB-4850-BBDD-71817B46B5F6}"/>
                </a:ext>
              </a:extLst>
            </p:cNvPr>
            <p:cNvGrpSpPr/>
            <p:nvPr/>
          </p:nvGrpSpPr>
          <p:grpSpPr>
            <a:xfrm>
              <a:off x="773600" y="-1"/>
              <a:ext cx="666534" cy="900113"/>
              <a:chOff x="2381250" y="3019425"/>
              <a:chExt cx="504825" cy="590541"/>
            </a:xfrm>
            <a:effectLst>
              <a:outerShdw blurRad="50800" dist="38100" dir="8100000" algn="tr" rotWithShape="0">
                <a:prstClr val="black">
                  <a:alpha val="40000"/>
                </a:prstClr>
              </a:outerShdw>
            </a:effectLst>
          </p:grpSpPr>
          <p:sp>
            <p:nvSpPr>
              <p:cNvPr id="9" name="矩形: 圆角 8">
                <a:extLst>
                  <a:ext uri="{FF2B5EF4-FFF2-40B4-BE49-F238E27FC236}">
                    <a16:creationId xmlns:a16="http://schemas.microsoft.com/office/drawing/2014/main" id="{69EAA2C4-61E2-4553-9B8B-7A375CF908F8}"/>
                  </a:ext>
                </a:extLst>
              </p:cNvPr>
              <p:cNvSpPr/>
              <p:nvPr/>
            </p:nvSpPr>
            <p:spPr>
              <a:xfrm>
                <a:off x="2381250" y="3019425"/>
                <a:ext cx="504825" cy="590541"/>
              </a:xfrm>
              <a:prstGeom prst="roundRect">
                <a:avLst/>
              </a:prstGeom>
              <a:solidFill>
                <a:srgbClr val="053D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7030A0"/>
                  </a:solidFill>
                </a:endParaRPr>
              </a:p>
            </p:txBody>
          </p:sp>
          <p:sp>
            <p:nvSpPr>
              <p:cNvPr id="10" name="矩形 9">
                <a:extLst>
                  <a:ext uri="{FF2B5EF4-FFF2-40B4-BE49-F238E27FC236}">
                    <a16:creationId xmlns:a16="http://schemas.microsoft.com/office/drawing/2014/main" id="{EA9541B7-87A5-442B-AFE2-100B29413EB5}"/>
                  </a:ext>
                </a:extLst>
              </p:cNvPr>
              <p:cNvSpPr/>
              <p:nvPr/>
            </p:nvSpPr>
            <p:spPr>
              <a:xfrm>
                <a:off x="2381250" y="3019425"/>
                <a:ext cx="504825" cy="302417"/>
              </a:xfrm>
              <a:prstGeom prst="rect">
                <a:avLst/>
              </a:prstGeom>
              <a:solidFill>
                <a:srgbClr val="053D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7030A0"/>
                  </a:solidFill>
                </a:endParaRPr>
              </a:p>
            </p:txBody>
          </p:sp>
        </p:grpSp>
        <p:sp>
          <p:nvSpPr>
            <p:cNvPr id="27" name="文本框 26">
              <a:extLst>
                <a:ext uri="{FF2B5EF4-FFF2-40B4-BE49-F238E27FC236}">
                  <a16:creationId xmlns:a16="http://schemas.microsoft.com/office/drawing/2014/main" id="{10C4FD04-3E9E-489E-83D8-80B6B159DEB5}"/>
                </a:ext>
              </a:extLst>
            </p:cNvPr>
            <p:cNvSpPr txBox="1"/>
            <p:nvPr/>
          </p:nvSpPr>
          <p:spPr>
            <a:xfrm>
              <a:off x="773600" y="171835"/>
              <a:ext cx="666535" cy="646331"/>
            </a:xfrm>
            <a:prstGeom prst="rect">
              <a:avLst/>
            </a:prstGeom>
            <a:noFill/>
            <a:ln>
              <a:noFill/>
            </a:ln>
          </p:spPr>
          <p:txBody>
            <a:bodyPr wrap="square" lIns="0" rIns="0" rtlCol="0">
              <a:spAutoFit/>
            </a:bodyPr>
            <a:lstStyle/>
            <a:p>
              <a:pPr algn="ctr"/>
              <a:r>
                <a:rPr lang="en-US" altLang="zh-CN" sz="3600" b="1">
                  <a:solidFill>
                    <a:schemeClr val="bg1"/>
                  </a:solidFill>
                  <a:cs typeface="+mn-ea"/>
                  <a:sym typeface="+mn-lt"/>
                </a:rPr>
                <a:t>02</a:t>
              </a:r>
            </a:p>
          </p:txBody>
        </p:sp>
      </p:grpSp>
      <p:cxnSp>
        <p:nvCxnSpPr>
          <p:cNvPr id="4" name="直接连接符 3">
            <a:extLst>
              <a:ext uri="{FF2B5EF4-FFF2-40B4-BE49-F238E27FC236}">
                <a16:creationId xmlns:a16="http://schemas.microsoft.com/office/drawing/2014/main" id="{3705D9FB-658D-4172-AA83-18CB7B5F4A8C}"/>
              </a:ext>
            </a:extLst>
          </p:cNvPr>
          <p:cNvCxnSpPr>
            <a:cxnSpLocks/>
          </p:cNvCxnSpPr>
          <p:nvPr/>
        </p:nvCxnSpPr>
        <p:spPr>
          <a:xfrm>
            <a:off x="1230691" y="800426"/>
            <a:ext cx="10397152" cy="0"/>
          </a:xfrm>
          <a:prstGeom prst="line">
            <a:avLst/>
          </a:prstGeom>
          <a:ln>
            <a:solidFill>
              <a:srgbClr val="6A005F"/>
            </a:solidFill>
          </a:ln>
        </p:spPr>
        <p:style>
          <a:lnRef idx="1">
            <a:schemeClr val="accent1"/>
          </a:lnRef>
          <a:fillRef idx="0">
            <a:schemeClr val="accent1"/>
          </a:fillRef>
          <a:effectRef idx="0">
            <a:schemeClr val="accent1"/>
          </a:effectRef>
          <a:fontRef idx="minor">
            <a:schemeClr val="tx1"/>
          </a:fontRef>
        </p:style>
      </p:cxnSp>
      <p:sp>
        <p:nvSpPr>
          <p:cNvPr id="13" name="矩形 12">
            <a:extLst>
              <a:ext uri="{FF2B5EF4-FFF2-40B4-BE49-F238E27FC236}">
                <a16:creationId xmlns:a16="http://schemas.microsoft.com/office/drawing/2014/main" id="{4C604127-7DDF-40E9-BA18-0802229ECD84}"/>
              </a:ext>
            </a:extLst>
          </p:cNvPr>
          <p:cNvSpPr/>
          <p:nvPr/>
        </p:nvSpPr>
        <p:spPr>
          <a:xfrm>
            <a:off x="564157" y="1043295"/>
            <a:ext cx="11063686" cy="1156086"/>
          </a:xfrm>
          <a:prstGeom prst="rect">
            <a:avLst/>
          </a:prstGeom>
        </p:spPr>
        <p:txBody>
          <a:bodyPr wrap="square">
            <a:spAutoFit/>
          </a:bodyPr>
          <a:lstStyle/>
          <a:p>
            <a:pPr>
              <a:lnSpc>
                <a:spcPct val="150000"/>
              </a:lnSpc>
            </a:pPr>
            <a:r>
              <a:rPr lang="en-US" altLang="zh-CN" sz="1600" dirty="0"/>
              <a:t>We devise an Adapter-tuning method to transfer the acquired saliency knowledge, leveraging shared knowledge to attain superior transferring performance on the target tasks. Specifically, we employed an Adapter structure to fine-tune the deep layers of the model, allowing it to adapt to the target task without experiencing performance degradation.</a:t>
            </a:r>
          </a:p>
        </p:txBody>
      </p:sp>
      <p:sp>
        <p:nvSpPr>
          <p:cNvPr id="3" name="灯片编号占位符 2">
            <a:extLst>
              <a:ext uri="{FF2B5EF4-FFF2-40B4-BE49-F238E27FC236}">
                <a16:creationId xmlns:a16="http://schemas.microsoft.com/office/drawing/2014/main" id="{FC4E853E-EA26-40DB-8A46-2B519846D45D}"/>
              </a:ext>
            </a:extLst>
          </p:cNvPr>
          <p:cNvSpPr>
            <a:spLocks noGrp="1"/>
          </p:cNvSpPr>
          <p:nvPr>
            <p:ph type="sldNum" sz="quarter" idx="12"/>
          </p:nvPr>
        </p:nvSpPr>
        <p:spPr/>
        <p:txBody>
          <a:bodyPr/>
          <a:lstStyle/>
          <a:p>
            <a:fld id="{15931A4B-E62A-4F8E-837E-E9B10A41F2CC}" type="slidenum">
              <a:rPr lang="zh-CN" altLang="en-US" smtClean="0"/>
              <a:pPr/>
              <a:t>8</a:t>
            </a:fld>
            <a:endParaRPr lang="zh-CN" altLang="en-US"/>
          </a:p>
        </p:txBody>
      </p:sp>
      <p:pic>
        <p:nvPicPr>
          <p:cNvPr id="14" name="图片 13">
            <a:extLst>
              <a:ext uri="{FF2B5EF4-FFF2-40B4-BE49-F238E27FC236}">
                <a16:creationId xmlns:a16="http://schemas.microsoft.com/office/drawing/2014/main" id="{D0F6F797-69B9-496C-AB8A-4CD649650CA9}"/>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r="2603"/>
          <a:stretch/>
        </p:blipFill>
        <p:spPr>
          <a:xfrm>
            <a:off x="10105941" y="199280"/>
            <a:ext cx="1521902" cy="523335"/>
          </a:xfrm>
          <a:prstGeom prst="rect">
            <a:avLst/>
          </a:prstGeom>
        </p:spPr>
      </p:pic>
      <p:pic>
        <p:nvPicPr>
          <p:cNvPr id="15" name="图片 14">
            <a:extLst>
              <a:ext uri="{FF2B5EF4-FFF2-40B4-BE49-F238E27FC236}">
                <a16:creationId xmlns:a16="http://schemas.microsoft.com/office/drawing/2014/main" id="{4DBA242C-2D8A-415C-8600-2634BB3A0A65}"/>
              </a:ext>
            </a:extLst>
          </p:cNvPr>
          <p:cNvPicPr>
            <a:picLocks noChangeAspect="1"/>
          </p:cNvPicPr>
          <p:nvPr/>
        </p:nvPicPr>
        <p:blipFill>
          <a:blip r:embed="rId4"/>
          <a:stretch>
            <a:fillRect/>
          </a:stretch>
        </p:blipFill>
        <p:spPr>
          <a:xfrm>
            <a:off x="9444418" y="191389"/>
            <a:ext cx="537782" cy="539116"/>
          </a:xfrm>
          <a:prstGeom prst="rect">
            <a:avLst/>
          </a:prstGeom>
        </p:spPr>
      </p:pic>
      <p:sp>
        <p:nvSpPr>
          <p:cNvPr id="18" name="矩形 17">
            <a:extLst>
              <a:ext uri="{FF2B5EF4-FFF2-40B4-BE49-F238E27FC236}">
                <a16:creationId xmlns:a16="http://schemas.microsoft.com/office/drawing/2014/main" id="{71216A36-6904-4C60-9C55-C160001B6DE8}"/>
              </a:ext>
            </a:extLst>
          </p:cNvPr>
          <p:cNvSpPr/>
          <p:nvPr/>
        </p:nvSpPr>
        <p:spPr>
          <a:xfrm>
            <a:off x="1325834" y="109554"/>
            <a:ext cx="9080038" cy="661207"/>
          </a:xfrm>
          <a:prstGeom prst="rect">
            <a:avLst/>
          </a:prstGeom>
        </p:spPr>
        <p:txBody>
          <a:bodyPr wrap="square">
            <a:spAutoFit/>
          </a:bodyPr>
          <a:lstStyle/>
          <a:p>
            <a:pPr>
              <a:lnSpc>
                <a:spcPct val="150000"/>
              </a:lnSpc>
            </a:pPr>
            <a:r>
              <a:rPr lang="en-US" altLang="zh-CN" sz="2800" b="1">
                <a:solidFill>
                  <a:srgbClr val="053DC7"/>
                </a:solidFill>
                <a:cs typeface="+mn-ea"/>
                <a:sym typeface="+mn-lt"/>
              </a:rPr>
              <a:t>Methodology</a:t>
            </a:r>
            <a:r>
              <a:rPr lang="en-US" altLang="zh-CN" b="1">
                <a:solidFill>
                  <a:srgbClr val="053DC7"/>
                </a:solidFill>
                <a:cs typeface="+mn-ea"/>
                <a:sym typeface="+mn-lt"/>
              </a:rPr>
              <a:t>: Knowledge Transfer via Adapter-tuning</a:t>
            </a:r>
          </a:p>
        </p:txBody>
      </p:sp>
      <p:pic>
        <p:nvPicPr>
          <p:cNvPr id="2" name="图片 1">
            <a:extLst>
              <a:ext uri="{FF2B5EF4-FFF2-40B4-BE49-F238E27FC236}">
                <a16:creationId xmlns:a16="http://schemas.microsoft.com/office/drawing/2014/main" id="{657E2AA7-FDE4-C1F2-307C-3FBC22DC85D5}"/>
              </a:ext>
            </a:extLst>
          </p:cNvPr>
          <p:cNvPicPr>
            <a:picLocks noChangeAspect="1"/>
          </p:cNvPicPr>
          <p:nvPr/>
        </p:nvPicPr>
        <p:blipFill>
          <a:blip r:embed="rId5"/>
          <a:stretch>
            <a:fillRect/>
          </a:stretch>
        </p:blipFill>
        <p:spPr>
          <a:xfrm>
            <a:off x="485276" y="2547330"/>
            <a:ext cx="6171429" cy="3000000"/>
          </a:xfrm>
          <a:prstGeom prst="rect">
            <a:avLst/>
          </a:prstGeom>
        </p:spPr>
      </p:pic>
      <p:pic>
        <p:nvPicPr>
          <p:cNvPr id="6" name="图片 5">
            <a:extLst>
              <a:ext uri="{FF2B5EF4-FFF2-40B4-BE49-F238E27FC236}">
                <a16:creationId xmlns:a16="http://schemas.microsoft.com/office/drawing/2014/main" id="{5C048A08-837D-4821-6040-8134B550F7EA}"/>
              </a:ext>
            </a:extLst>
          </p:cNvPr>
          <p:cNvPicPr>
            <a:picLocks noChangeAspect="1"/>
          </p:cNvPicPr>
          <p:nvPr/>
        </p:nvPicPr>
        <p:blipFill>
          <a:blip r:embed="rId6"/>
          <a:stretch>
            <a:fillRect/>
          </a:stretch>
        </p:blipFill>
        <p:spPr>
          <a:xfrm>
            <a:off x="7843898" y="2673173"/>
            <a:ext cx="1244429" cy="386619"/>
          </a:xfrm>
          <a:prstGeom prst="rect">
            <a:avLst/>
          </a:prstGeom>
        </p:spPr>
      </p:pic>
      <p:pic>
        <p:nvPicPr>
          <p:cNvPr id="8" name="图片 7">
            <a:extLst>
              <a:ext uri="{FF2B5EF4-FFF2-40B4-BE49-F238E27FC236}">
                <a16:creationId xmlns:a16="http://schemas.microsoft.com/office/drawing/2014/main" id="{7B34FC19-3769-141F-FD2E-FEE3FA06A7F6}"/>
              </a:ext>
            </a:extLst>
          </p:cNvPr>
          <p:cNvPicPr>
            <a:picLocks noChangeAspect="1"/>
          </p:cNvPicPr>
          <p:nvPr/>
        </p:nvPicPr>
        <p:blipFill>
          <a:blip r:embed="rId7"/>
          <a:stretch>
            <a:fillRect/>
          </a:stretch>
        </p:blipFill>
        <p:spPr>
          <a:xfrm>
            <a:off x="7843898" y="3893129"/>
            <a:ext cx="2283467" cy="398701"/>
          </a:xfrm>
          <a:prstGeom prst="rect">
            <a:avLst/>
          </a:prstGeom>
        </p:spPr>
      </p:pic>
      <p:sp>
        <p:nvSpPr>
          <p:cNvPr id="16" name="文本框 15">
            <a:extLst>
              <a:ext uri="{FF2B5EF4-FFF2-40B4-BE49-F238E27FC236}">
                <a16:creationId xmlns:a16="http://schemas.microsoft.com/office/drawing/2014/main" id="{BFBCE5C1-B954-7BD7-5FCC-95D731CE60CF}"/>
              </a:ext>
            </a:extLst>
          </p:cNvPr>
          <p:cNvSpPr txBox="1"/>
          <p:nvPr/>
        </p:nvSpPr>
        <p:spPr>
          <a:xfrm>
            <a:off x="7843899" y="3032718"/>
            <a:ext cx="2848262" cy="338554"/>
          </a:xfrm>
          <a:prstGeom prst="rect">
            <a:avLst/>
          </a:prstGeom>
          <a:noFill/>
        </p:spPr>
        <p:txBody>
          <a:bodyPr wrap="square">
            <a:spAutoFit/>
          </a:bodyPr>
          <a:lstStyle/>
          <a:p>
            <a:r>
              <a:rPr lang="en-US" altLang="zh-CN" sz="1600"/>
              <a:t>w/o adapter</a:t>
            </a:r>
          </a:p>
        </p:txBody>
      </p:sp>
      <p:sp>
        <p:nvSpPr>
          <p:cNvPr id="17" name="文本框 16">
            <a:extLst>
              <a:ext uri="{FF2B5EF4-FFF2-40B4-BE49-F238E27FC236}">
                <a16:creationId xmlns:a16="http://schemas.microsoft.com/office/drawing/2014/main" id="{05605608-0F47-527C-4864-F83253A6675F}"/>
              </a:ext>
            </a:extLst>
          </p:cNvPr>
          <p:cNvSpPr txBox="1"/>
          <p:nvPr/>
        </p:nvSpPr>
        <p:spPr>
          <a:xfrm>
            <a:off x="7843899" y="4288419"/>
            <a:ext cx="2848262" cy="338554"/>
          </a:xfrm>
          <a:prstGeom prst="rect">
            <a:avLst/>
          </a:prstGeom>
          <a:noFill/>
        </p:spPr>
        <p:txBody>
          <a:bodyPr wrap="square">
            <a:spAutoFit/>
          </a:bodyPr>
          <a:lstStyle/>
          <a:p>
            <a:r>
              <a:rPr lang="en-US" altLang="zh-CN" sz="1600"/>
              <a:t>w/ adapter</a:t>
            </a:r>
          </a:p>
        </p:txBody>
      </p:sp>
    </p:spTree>
    <p:extLst>
      <p:ext uri="{BB962C8B-B14F-4D97-AF65-F5344CB8AC3E}">
        <p14:creationId xmlns:p14="http://schemas.microsoft.com/office/powerpoint/2010/main" val="31346426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325835" y="109554"/>
            <a:ext cx="4890030" cy="661207"/>
          </a:xfrm>
          <a:prstGeom prst="rect">
            <a:avLst/>
          </a:prstGeom>
        </p:spPr>
        <p:txBody>
          <a:bodyPr wrap="square">
            <a:spAutoFit/>
          </a:bodyPr>
          <a:lstStyle/>
          <a:p>
            <a:pPr>
              <a:lnSpc>
                <a:spcPct val="150000"/>
              </a:lnSpc>
            </a:pPr>
            <a:r>
              <a:rPr lang="en-US" altLang="zh-CN" sz="2800" b="1">
                <a:solidFill>
                  <a:srgbClr val="053DC7"/>
                </a:solidFill>
                <a:cs typeface="+mn-ea"/>
                <a:sym typeface="+mn-lt"/>
              </a:rPr>
              <a:t>Methodology</a:t>
            </a:r>
            <a:r>
              <a:rPr lang="en-US" altLang="zh-CN" b="1">
                <a:solidFill>
                  <a:srgbClr val="053DC7"/>
                </a:solidFill>
                <a:cs typeface="+mn-ea"/>
                <a:sym typeface="+mn-lt"/>
              </a:rPr>
              <a:t>: Framework</a:t>
            </a:r>
          </a:p>
        </p:txBody>
      </p:sp>
      <p:grpSp>
        <p:nvGrpSpPr>
          <p:cNvPr id="12" name="组合 11">
            <a:extLst>
              <a:ext uri="{FF2B5EF4-FFF2-40B4-BE49-F238E27FC236}">
                <a16:creationId xmlns:a16="http://schemas.microsoft.com/office/drawing/2014/main" id="{5D4EA632-F3A6-4CD9-839D-FC5F1BF16BC3}"/>
              </a:ext>
            </a:extLst>
          </p:cNvPr>
          <p:cNvGrpSpPr/>
          <p:nvPr/>
        </p:nvGrpSpPr>
        <p:grpSpPr>
          <a:xfrm>
            <a:off x="564157" y="-1"/>
            <a:ext cx="666535" cy="900113"/>
            <a:chOff x="773600" y="-1"/>
            <a:chExt cx="666535" cy="900113"/>
          </a:xfrm>
        </p:grpSpPr>
        <p:grpSp>
          <p:nvGrpSpPr>
            <p:cNvPr id="11" name="组合 10">
              <a:extLst>
                <a:ext uri="{FF2B5EF4-FFF2-40B4-BE49-F238E27FC236}">
                  <a16:creationId xmlns:a16="http://schemas.microsoft.com/office/drawing/2014/main" id="{5CAF0CFC-C6AB-4850-BBDD-71817B46B5F6}"/>
                </a:ext>
              </a:extLst>
            </p:cNvPr>
            <p:cNvGrpSpPr/>
            <p:nvPr/>
          </p:nvGrpSpPr>
          <p:grpSpPr>
            <a:xfrm>
              <a:off x="773600" y="-1"/>
              <a:ext cx="666534" cy="900113"/>
              <a:chOff x="2381250" y="3019425"/>
              <a:chExt cx="504825" cy="590541"/>
            </a:xfrm>
            <a:effectLst>
              <a:outerShdw blurRad="50800" dist="38100" dir="8100000" algn="tr" rotWithShape="0">
                <a:prstClr val="black">
                  <a:alpha val="40000"/>
                </a:prstClr>
              </a:outerShdw>
            </a:effectLst>
          </p:grpSpPr>
          <p:sp>
            <p:nvSpPr>
              <p:cNvPr id="9" name="矩形: 圆角 8">
                <a:extLst>
                  <a:ext uri="{FF2B5EF4-FFF2-40B4-BE49-F238E27FC236}">
                    <a16:creationId xmlns:a16="http://schemas.microsoft.com/office/drawing/2014/main" id="{69EAA2C4-61E2-4553-9B8B-7A375CF908F8}"/>
                  </a:ext>
                </a:extLst>
              </p:cNvPr>
              <p:cNvSpPr/>
              <p:nvPr/>
            </p:nvSpPr>
            <p:spPr>
              <a:xfrm>
                <a:off x="2381250" y="3019425"/>
                <a:ext cx="504825" cy="590541"/>
              </a:xfrm>
              <a:prstGeom prst="roundRect">
                <a:avLst/>
              </a:prstGeom>
              <a:solidFill>
                <a:srgbClr val="053D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7030A0"/>
                  </a:solidFill>
                </a:endParaRPr>
              </a:p>
            </p:txBody>
          </p:sp>
          <p:sp>
            <p:nvSpPr>
              <p:cNvPr id="10" name="矩形 9">
                <a:extLst>
                  <a:ext uri="{FF2B5EF4-FFF2-40B4-BE49-F238E27FC236}">
                    <a16:creationId xmlns:a16="http://schemas.microsoft.com/office/drawing/2014/main" id="{EA9541B7-87A5-442B-AFE2-100B29413EB5}"/>
                  </a:ext>
                </a:extLst>
              </p:cNvPr>
              <p:cNvSpPr/>
              <p:nvPr/>
            </p:nvSpPr>
            <p:spPr>
              <a:xfrm>
                <a:off x="2381250" y="3019425"/>
                <a:ext cx="504825" cy="302417"/>
              </a:xfrm>
              <a:prstGeom prst="rect">
                <a:avLst/>
              </a:prstGeom>
              <a:solidFill>
                <a:srgbClr val="053D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7030A0"/>
                  </a:solidFill>
                </a:endParaRPr>
              </a:p>
            </p:txBody>
          </p:sp>
        </p:grpSp>
        <p:sp>
          <p:nvSpPr>
            <p:cNvPr id="27" name="文本框 26">
              <a:extLst>
                <a:ext uri="{FF2B5EF4-FFF2-40B4-BE49-F238E27FC236}">
                  <a16:creationId xmlns:a16="http://schemas.microsoft.com/office/drawing/2014/main" id="{10C4FD04-3E9E-489E-83D8-80B6B159DEB5}"/>
                </a:ext>
              </a:extLst>
            </p:cNvPr>
            <p:cNvSpPr txBox="1"/>
            <p:nvPr/>
          </p:nvSpPr>
          <p:spPr>
            <a:xfrm>
              <a:off x="773600" y="171835"/>
              <a:ext cx="666535" cy="646331"/>
            </a:xfrm>
            <a:prstGeom prst="rect">
              <a:avLst/>
            </a:prstGeom>
            <a:noFill/>
            <a:ln>
              <a:noFill/>
            </a:ln>
          </p:spPr>
          <p:txBody>
            <a:bodyPr wrap="square" lIns="0" rIns="0" rtlCol="0">
              <a:spAutoFit/>
            </a:bodyPr>
            <a:lstStyle/>
            <a:p>
              <a:pPr algn="ctr"/>
              <a:r>
                <a:rPr lang="en-US" altLang="zh-CN" sz="3600" b="1">
                  <a:solidFill>
                    <a:schemeClr val="bg1"/>
                  </a:solidFill>
                  <a:cs typeface="+mn-ea"/>
                  <a:sym typeface="+mn-lt"/>
                </a:rPr>
                <a:t>02</a:t>
              </a:r>
            </a:p>
          </p:txBody>
        </p:sp>
      </p:grpSp>
      <p:pic>
        <p:nvPicPr>
          <p:cNvPr id="14" name="图片 13">
            <a:extLst>
              <a:ext uri="{FF2B5EF4-FFF2-40B4-BE49-F238E27FC236}">
                <a16:creationId xmlns:a16="http://schemas.microsoft.com/office/drawing/2014/main" id="{D0F6F797-69B9-496C-AB8A-4CD649650CA9}"/>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r="2603"/>
          <a:stretch/>
        </p:blipFill>
        <p:spPr>
          <a:xfrm>
            <a:off x="10105941" y="199280"/>
            <a:ext cx="1521902" cy="523335"/>
          </a:xfrm>
          <a:prstGeom prst="rect">
            <a:avLst/>
          </a:prstGeom>
        </p:spPr>
      </p:pic>
      <p:pic>
        <p:nvPicPr>
          <p:cNvPr id="15" name="图片 14">
            <a:extLst>
              <a:ext uri="{FF2B5EF4-FFF2-40B4-BE49-F238E27FC236}">
                <a16:creationId xmlns:a16="http://schemas.microsoft.com/office/drawing/2014/main" id="{4DBA242C-2D8A-415C-8600-2634BB3A0A65}"/>
              </a:ext>
            </a:extLst>
          </p:cNvPr>
          <p:cNvPicPr>
            <a:picLocks noChangeAspect="1"/>
          </p:cNvPicPr>
          <p:nvPr/>
        </p:nvPicPr>
        <p:blipFill>
          <a:blip r:embed="rId4"/>
          <a:stretch>
            <a:fillRect/>
          </a:stretch>
        </p:blipFill>
        <p:spPr>
          <a:xfrm>
            <a:off x="9444418" y="191389"/>
            <a:ext cx="537782" cy="539116"/>
          </a:xfrm>
          <a:prstGeom prst="rect">
            <a:avLst/>
          </a:prstGeom>
        </p:spPr>
      </p:pic>
      <p:sp>
        <p:nvSpPr>
          <p:cNvPr id="17" name="矩形 16">
            <a:extLst>
              <a:ext uri="{FF2B5EF4-FFF2-40B4-BE49-F238E27FC236}">
                <a16:creationId xmlns:a16="http://schemas.microsoft.com/office/drawing/2014/main" id="{57E3B3A1-61B3-E031-F4B0-3BE096B89172}"/>
              </a:ext>
            </a:extLst>
          </p:cNvPr>
          <p:cNvSpPr/>
          <p:nvPr/>
        </p:nvSpPr>
        <p:spPr>
          <a:xfrm>
            <a:off x="564157" y="900112"/>
            <a:ext cx="11063686" cy="1525418"/>
          </a:xfrm>
          <a:prstGeom prst="rect">
            <a:avLst/>
          </a:prstGeom>
        </p:spPr>
        <p:txBody>
          <a:bodyPr wrap="square">
            <a:spAutoFit/>
          </a:bodyPr>
          <a:lstStyle/>
          <a:p>
            <a:pPr>
              <a:lnSpc>
                <a:spcPct val="150000"/>
              </a:lnSpc>
            </a:pPr>
            <a:r>
              <a:rPr lang="en-US" altLang="zh-CN" sz="1600" dirty="0"/>
              <a:t>We propose a two-stage framework for unified USOD tasks. In stage 1, we train a saliency cue extractor (SCE) to transfer saliency knowledge from a pre-trained deep network (e.g., MoCo-v2). In stage 2, we utilize the obtained saliency cues as initial pseudo-labels to train a saliency detector (SD). We train our base model on Natural Still Image (NSI) datasets and subsequently transfer the model to non-NSI SOD tasks such as video SOD and Remote Sensing Image (RSI) SOD.</a:t>
            </a:r>
          </a:p>
        </p:txBody>
      </p:sp>
      <p:sp>
        <p:nvSpPr>
          <p:cNvPr id="18" name="灯片编号占位符 2">
            <a:extLst>
              <a:ext uri="{FF2B5EF4-FFF2-40B4-BE49-F238E27FC236}">
                <a16:creationId xmlns:a16="http://schemas.microsoft.com/office/drawing/2014/main" id="{19C24FE7-B7C5-3821-D084-F146CEA57A33}"/>
              </a:ext>
            </a:extLst>
          </p:cNvPr>
          <p:cNvSpPr>
            <a:spLocks noGrp="1"/>
          </p:cNvSpPr>
          <p:nvPr>
            <p:ph type="sldNum" sz="quarter" idx="12"/>
          </p:nvPr>
        </p:nvSpPr>
        <p:spPr>
          <a:xfrm>
            <a:off x="8610600" y="6356350"/>
            <a:ext cx="2743200" cy="365125"/>
          </a:xfrm>
        </p:spPr>
        <p:txBody>
          <a:bodyPr/>
          <a:lstStyle/>
          <a:p>
            <a:fld id="{15931A4B-E62A-4F8E-837E-E9B10A41F2CC}" type="slidenum">
              <a:rPr lang="zh-CN" altLang="en-US" smtClean="0"/>
              <a:pPr/>
              <a:t>9</a:t>
            </a:fld>
            <a:endParaRPr lang="zh-CN" altLang="en-US"/>
          </a:p>
        </p:txBody>
      </p:sp>
      <p:pic>
        <p:nvPicPr>
          <p:cNvPr id="19" name="图片 18">
            <a:extLst>
              <a:ext uri="{FF2B5EF4-FFF2-40B4-BE49-F238E27FC236}">
                <a16:creationId xmlns:a16="http://schemas.microsoft.com/office/drawing/2014/main" id="{B3F25F62-20C9-F606-1A05-4EA361081A10}"/>
              </a:ext>
            </a:extLst>
          </p:cNvPr>
          <p:cNvPicPr>
            <a:picLocks noChangeAspect="1"/>
          </p:cNvPicPr>
          <p:nvPr/>
        </p:nvPicPr>
        <p:blipFill>
          <a:blip r:embed="rId5"/>
          <a:stretch>
            <a:fillRect/>
          </a:stretch>
        </p:blipFill>
        <p:spPr>
          <a:xfrm>
            <a:off x="468198" y="2525215"/>
            <a:ext cx="11255604" cy="3565545"/>
          </a:xfrm>
          <a:prstGeom prst="rect">
            <a:avLst/>
          </a:prstGeom>
        </p:spPr>
      </p:pic>
    </p:spTree>
    <p:extLst>
      <p:ext uri="{BB962C8B-B14F-4D97-AF65-F5344CB8AC3E}">
        <p14:creationId xmlns:p14="http://schemas.microsoft.com/office/powerpoint/2010/main" val="20170475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主题">
  <a:themeElements>
    <a:clrScheme name="自定义 1">
      <a:dk1>
        <a:sysClr val="windowText" lastClr="000000"/>
      </a:dk1>
      <a:lt1>
        <a:sysClr val="window" lastClr="FFFFFF"/>
      </a:lt1>
      <a:dk2>
        <a:srgbClr val="44546A"/>
      </a:dk2>
      <a:lt2>
        <a:srgbClr val="E7E6E6"/>
      </a:lt2>
      <a:accent1>
        <a:srgbClr val="3B5FDE"/>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gejeicok">
      <a:majorFont>
        <a:latin typeface="Times New Roman"/>
        <a:ea typeface="微软雅黑"/>
        <a:cs typeface=""/>
      </a:majorFont>
      <a:minorFont>
        <a:latin typeface="Times New Roman"/>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680</TotalTime>
  <Words>2268</Words>
  <Application>Microsoft Office PowerPoint</Application>
  <PresentationFormat>宽屏</PresentationFormat>
  <Paragraphs>179</Paragraphs>
  <Slides>21</Slides>
  <Notes>12</Notes>
  <HiddenSlides>1</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21</vt:i4>
      </vt:variant>
    </vt:vector>
  </HeadingPairs>
  <TitlesOfParts>
    <vt:vector size="26" baseType="lpstr">
      <vt:lpstr>等线</vt:lpstr>
      <vt:lpstr>Arial</vt:lpstr>
      <vt:lpstr>Times New Roman</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PPTS</dc:title>
  <dc:subject>PPTS</dc:subject>
  <dc:creator>PPTS</dc:creator>
  <cp:keywords>PPTS</cp:keywords>
  <dc:description>PPTS</dc:description>
  <cp:lastModifiedBy>_ Ayews</cp:lastModifiedBy>
  <cp:revision>3</cp:revision>
  <dcterms:created xsi:type="dcterms:W3CDTF">2015-07-31T01:43:00Z</dcterms:created>
  <dcterms:modified xsi:type="dcterms:W3CDTF">2024-08-07T02:47:00Z</dcterms:modified>
  <cp:category>PPTS</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2052-10.1.0.5559</vt:lpwstr>
  </property>
</Properties>
</file>