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9" name="PlaceHolder 2"/>
          <p:cNvSpPr>
            <a:spLocks noGrp="1"/>
          </p:cNvSpPr>
          <p:nvPr>
            <p:ph type="hdr"/>
          </p:nvPr>
        </p:nvSpPr>
        <p:spPr>
          <a:xfrm>
            <a:off x="0" y="0"/>
            <a:ext cx="3280320" cy="534240"/>
          </a:xfrm>
          <a:prstGeom prst="rect">
            <a:avLst/>
          </a:prstGeom>
        </p:spPr>
        <p:txBody>
          <a:bodyPr lIns="0" rIns="0" tIns="0" bIns="0"/>
          <a:p>
            <a:r>
              <a:rPr lang="en-IN" sz="1400">
                <a:latin typeface="Times New Roman"/>
              </a:rPr>
              <a:t>&lt;header&gt;</a:t>
            </a:r>
            <a:endParaRPr/>
          </a:p>
        </p:txBody>
      </p:sp>
      <p:sp>
        <p:nvSpPr>
          <p:cNvPr id="80" name="PlaceHolder 3"/>
          <p:cNvSpPr>
            <a:spLocks noGrp="1"/>
          </p:cNvSpPr>
          <p:nvPr>
            <p:ph type="dt"/>
          </p:nvPr>
        </p:nvSpPr>
        <p:spPr>
          <a:xfrm>
            <a:off x="4279320" y="0"/>
            <a:ext cx="3280320" cy="534240"/>
          </a:xfrm>
          <a:prstGeom prst="rect">
            <a:avLst/>
          </a:prstGeom>
        </p:spPr>
        <p:txBody>
          <a:bodyPr lIns="0" rIns="0" tIns="0" bIns="0"/>
          <a:p>
            <a:pPr algn="r"/>
            <a:r>
              <a:rPr lang="en-IN" sz="1400">
                <a:latin typeface="Times New Roman"/>
              </a:rPr>
              <a:t>&lt;date/time&gt;</a:t>
            </a:r>
            <a:endParaRPr/>
          </a:p>
        </p:txBody>
      </p:sp>
      <p:sp>
        <p:nvSpPr>
          <p:cNvPr id="81" name="PlaceHolder 4"/>
          <p:cNvSpPr>
            <a:spLocks noGrp="1"/>
          </p:cNvSpPr>
          <p:nvPr>
            <p:ph type="ftr"/>
          </p:nvPr>
        </p:nvSpPr>
        <p:spPr>
          <a:xfrm>
            <a:off x="0" y="10157400"/>
            <a:ext cx="3280320" cy="534240"/>
          </a:xfrm>
          <a:prstGeom prst="rect">
            <a:avLst/>
          </a:prstGeom>
        </p:spPr>
        <p:txBody>
          <a:bodyPr lIns="0" rIns="0" tIns="0" bIns="0" anchor="b"/>
          <a:p>
            <a:r>
              <a:rPr lang="en-IN" sz="1400">
                <a:latin typeface="Times New Roman"/>
              </a:rPr>
              <a:t>&lt;footer&gt;</a:t>
            </a:r>
            <a:endParaRPr/>
          </a:p>
        </p:txBody>
      </p:sp>
      <p:sp>
        <p:nvSpPr>
          <p:cNvPr id="82" name="PlaceHolder 5"/>
          <p:cNvSpPr>
            <a:spLocks noGrp="1"/>
          </p:cNvSpPr>
          <p:nvPr>
            <p:ph type="sldNum"/>
          </p:nvPr>
        </p:nvSpPr>
        <p:spPr>
          <a:xfrm>
            <a:off x="4279320" y="10157400"/>
            <a:ext cx="3280320" cy="534240"/>
          </a:xfrm>
          <a:prstGeom prst="rect">
            <a:avLst/>
          </a:prstGeom>
        </p:spPr>
        <p:txBody>
          <a:bodyPr lIns="0" rIns="0" tIns="0" bIns="0" anchor="b"/>
          <a:p>
            <a:pPr algn="r"/>
            <a:fld id="{B960AE0F-0886-4283-A30C-AF3FD75F590F}"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PlaceHolder 1"/>
          <p:cNvSpPr>
            <a:spLocks noGrp="1"/>
          </p:cNvSpPr>
          <p:nvPr>
            <p:ph type="body"/>
          </p:nvPr>
        </p:nvSpPr>
        <p:spPr>
          <a:xfrm>
            <a:off x="685800" y="4343400"/>
            <a:ext cx="5486040" cy="4114440"/>
          </a:xfrm>
          <a:prstGeom prst="rect">
            <a:avLst/>
          </a:prstGeom>
        </p:spPr>
        <p:txBody>
          <a:bodyPr/>
          <a:p>
            <a:endParaRPr/>
          </a:p>
        </p:txBody>
      </p:sp>
      <p:sp>
        <p:nvSpPr>
          <p:cNvPr id="92" name="TextShape 2"/>
          <p:cNvSpPr txBox="1"/>
          <p:nvPr/>
        </p:nvSpPr>
        <p:spPr>
          <a:xfrm>
            <a:off x="3884760" y="8685360"/>
            <a:ext cx="2971440" cy="456840"/>
          </a:xfrm>
          <a:prstGeom prst="rect">
            <a:avLst/>
          </a:prstGeom>
        </p:spPr>
        <p:txBody>
          <a:bodyPr anchor="b"/>
          <a:p>
            <a:pPr algn="r">
              <a:lnSpc>
                <a:spcPct val="100000"/>
              </a:lnSpc>
            </a:pPr>
            <a:fld id="{72444E98-B387-42F8-9CF3-1B3A734B4B71}" type="slidenum">
              <a:rPr lang="en-IN"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PlaceHolder 1"/>
          <p:cNvSpPr>
            <a:spLocks noGrp="1"/>
          </p:cNvSpPr>
          <p:nvPr>
            <p:ph type="body"/>
          </p:nvPr>
        </p:nvSpPr>
        <p:spPr>
          <a:xfrm>
            <a:off x="685800" y="4343400"/>
            <a:ext cx="5486040" cy="4114440"/>
          </a:xfrm>
          <a:prstGeom prst="rect">
            <a:avLst/>
          </a:prstGeom>
        </p:spPr>
        <p:txBody>
          <a:bodyPr/>
          <a:p>
            <a:endParaRPr/>
          </a:p>
        </p:txBody>
      </p:sp>
      <p:sp>
        <p:nvSpPr>
          <p:cNvPr id="94" name="TextShape 2"/>
          <p:cNvSpPr txBox="1"/>
          <p:nvPr/>
        </p:nvSpPr>
        <p:spPr>
          <a:xfrm>
            <a:off x="3884760" y="8685360"/>
            <a:ext cx="2971440" cy="456840"/>
          </a:xfrm>
          <a:prstGeom prst="rect">
            <a:avLst/>
          </a:prstGeom>
        </p:spPr>
        <p:txBody>
          <a:bodyPr anchor="b"/>
          <a:p>
            <a:pPr algn="r">
              <a:lnSpc>
                <a:spcPct val="100000"/>
              </a:lnSpc>
            </a:pPr>
            <a:fld id="{FC6DEAEB-49D5-4EEE-8D46-5041380843EB}" type="slidenum">
              <a:rPr lang="en-IN"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685800" y="4343400"/>
            <a:ext cx="5486040" cy="4114440"/>
          </a:xfrm>
          <a:prstGeom prst="rect">
            <a:avLst/>
          </a:prstGeom>
        </p:spPr>
        <p:txBody>
          <a:bodyPr/>
          <a:p>
            <a:endParaRPr/>
          </a:p>
        </p:txBody>
      </p:sp>
      <p:sp>
        <p:nvSpPr>
          <p:cNvPr id="96" name="TextShape 2"/>
          <p:cNvSpPr txBox="1"/>
          <p:nvPr/>
        </p:nvSpPr>
        <p:spPr>
          <a:xfrm>
            <a:off x="3884760" y="8685360"/>
            <a:ext cx="2971440" cy="456840"/>
          </a:xfrm>
          <a:prstGeom prst="rect">
            <a:avLst/>
          </a:prstGeom>
        </p:spPr>
        <p:txBody>
          <a:bodyPr anchor="b"/>
          <a:p>
            <a:pPr algn="r">
              <a:lnSpc>
                <a:spcPct val="100000"/>
              </a:lnSpc>
            </a:pPr>
            <a:fld id="{E9791969-371B-431D-961E-AD92293C2216}" type="slidenum">
              <a:rPr lang="en-IN"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06/02/18</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18E7CEC-E2F4-4C68-B634-B1AE87C6810C}" type="slidenum">
              <a:rPr lang="en-IN"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06/02/18</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9DBF9D5-9EBD-41D3-AAC0-8B80F655F76A}" type="slidenum">
              <a:rPr lang="en-IN"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Assignment4</a:t>
            </a:r>
            <a:endParaRPr/>
          </a:p>
        </p:txBody>
      </p:sp>
      <p:sp>
        <p:nvSpPr>
          <p:cNvPr id="84" name="TextShape 2"/>
          <p:cNvSpPr txBox="1"/>
          <p:nvPr/>
        </p:nvSpPr>
        <p:spPr>
          <a:xfrm>
            <a:off x="1371600" y="3886200"/>
            <a:ext cx="6400440" cy="1752120"/>
          </a:xfrm>
          <a:prstGeom prst="rect">
            <a:avLst/>
          </a:prstGeom>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914400"/>
            <a:ext cx="8229240" cy="5562360"/>
          </a:xfrm>
          <a:prstGeom prst="rect">
            <a:avLst/>
          </a:prstGeom>
        </p:spPr>
        <p:txBody>
          <a:bodyPr/>
          <a:p>
            <a:pPr algn="just">
              <a:lnSpc>
                <a:spcPct val="100000"/>
              </a:lnSpc>
              <a:buFont typeface="Arial"/>
              <a:buAutoNum type="arabicPeriod"/>
            </a:pPr>
            <a:r>
              <a:rPr lang="en-US" sz="3200">
                <a:solidFill>
                  <a:srgbClr val="000000"/>
                </a:solidFill>
                <a:latin typeface="Calibri"/>
              </a:rPr>
              <a:t>Write simulation programs for comparing different MAC protocols in wireless networks using parameter Avg. Energy consumption, Latency and Packet Delivery Ratio with respect to increasing the simulation time from 50s to 300s and packet sending rate from 0.2 to 2.0. </a:t>
            </a:r>
            <a:endParaRPr/>
          </a:p>
          <a:p>
            <a:pPr algn="just">
              <a:lnSpc>
                <a:spcPct val="100000"/>
              </a:lnSpc>
            </a:pPr>
            <a:r>
              <a:rPr lang="en-US" sz="3200">
                <a:solidFill>
                  <a:srgbClr val="000000"/>
                </a:solidFill>
                <a:latin typeface="Calibri"/>
              </a:rPr>
              <a:t>(MAC protocols: IEEE 802.11, IEEE 802.15.4., SensorMac (SMAC), TDMA.) The scenario is  given below.</a:t>
            </a: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86" name="Table 1"/>
          <p:cNvGraphicFramePr/>
          <p:nvPr/>
        </p:nvGraphicFramePr>
        <p:xfrm>
          <a:off x="1981080" y="327240"/>
          <a:ext cx="5486040" cy="5668920"/>
        </p:xfrm>
        <a:graphic>
          <a:graphicData uri="http://schemas.openxmlformats.org/drawingml/2006/table">
            <a:tbl>
              <a:tblPr/>
              <a:tblGrid>
                <a:gridCol w="1028520"/>
                <a:gridCol w="2057400"/>
                <a:gridCol w="2400120"/>
              </a:tblGrid>
              <a:tr h="628200">
                <a:tc>
                  <a:txBody>
                    <a:bodyPr/>
                    <a:p>
                      <a:pPr>
                        <a:lnSpc>
                          <a:spcPct val="100000"/>
                        </a:lnSpc>
                      </a:pPr>
                      <a:r>
                        <a:rPr lang="en-IN">
                          <a:solidFill>
                            <a:srgbClr val="000000"/>
                          </a:solidFill>
                          <a:latin typeface="Calibri"/>
                        </a:rPr>
                        <a:t>SL NO. </a:t>
                      </a:r>
                      <a:endParaRPr/>
                    </a:p>
                    <a:p>
                      <a:pPr>
                        <a:lnSpc>
                          <a:spcPct val="100000"/>
                        </a:lnSpc>
                      </a:pPr>
                      <a:endParaRPr/>
                    </a:p>
                  </a:txBody>
                  <a:tcPr/>
                </a:tc>
                <a:tc>
                  <a:txBody>
                    <a:bodyPr/>
                    <a:p>
                      <a:pPr>
                        <a:lnSpc>
                          <a:spcPct val="100000"/>
                        </a:lnSpc>
                      </a:pPr>
                      <a:r>
                        <a:rPr lang="en-IN">
                          <a:solidFill>
                            <a:srgbClr val="000000"/>
                          </a:solidFill>
                          <a:latin typeface="Calibri"/>
                        </a:rPr>
                        <a:t>PARAMETERS</a:t>
                      </a:r>
                      <a:endParaRPr/>
                    </a:p>
                  </a:txBody>
                  <a:tcPr/>
                </a:tc>
                <a:tc>
                  <a:txBody>
                    <a:bodyPr/>
                    <a:p>
                      <a:pPr>
                        <a:lnSpc>
                          <a:spcPct val="100000"/>
                        </a:lnSpc>
                      </a:pPr>
                      <a:r>
                        <a:rPr lang="en-IN">
                          <a:solidFill>
                            <a:srgbClr val="000000"/>
                          </a:solidFill>
                          <a:latin typeface="Calibri"/>
                        </a:rPr>
                        <a:t>DETAILS</a:t>
                      </a:r>
                      <a:endParaRPr/>
                    </a:p>
                  </a:txBody>
                  <a:tcPr/>
                </a:tc>
              </a:tr>
              <a:tr h="360000">
                <a:tc>
                  <a:txBody>
                    <a:bodyPr/>
                    <a:p>
                      <a:pPr>
                        <a:lnSpc>
                          <a:spcPct val="100000"/>
                        </a:lnSpc>
                      </a:pPr>
                      <a:r>
                        <a:rPr lang="en-IN">
                          <a:solidFill>
                            <a:srgbClr val="000000"/>
                          </a:solidFill>
                          <a:latin typeface="Calibri"/>
                        </a:rPr>
                        <a:t>1 </a:t>
                      </a:r>
                      <a:endParaRPr/>
                    </a:p>
                  </a:txBody>
                  <a:tcPr/>
                </a:tc>
                <a:tc>
                  <a:txBody>
                    <a:bodyPr/>
                    <a:p>
                      <a:pPr>
                        <a:lnSpc>
                          <a:spcPct val="100000"/>
                        </a:lnSpc>
                      </a:pPr>
                      <a:r>
                        <a:rPr lang="en-IN">
                          <a:solidFill>
                            <a:srgbClr val="000000"/>
                          </a:solidFill>
                          <a:latin typeface="Calibri"/>
                        </a:rPr>
                        <a:t>Channel type</a:t>
                      </a:r>
                      <a:endParaRPr/>
                    </a:p>
                  </a:txBody>
                  <a:tcPr/>
                </a:tc>
                <a:tc>
                  <a:txBody>
                    <a:bodyPr/>
                    <a:p>
                      <a:pPr>
                        <a:lnSpc>
                          <a:spcPct val="100000"/>
                        </a:lnSpc>
                      </a:pPr>
                      <a:r>
                        <a:rPr lang="en-IN">
                          <a:solidFill>
                            <a:srgbClr val="000000"/>
                          </a:solidFill>
                          <a:latin typeface="Calibri"/>
                        </a:rPr>
                        <a:t>Wireless channel</a:t>
                      </a:r>
                      <a:endParaRPr/>
                    </a:p>
                  </a:txBody>
                  <a:tcPr/>
                </a:tc>
              </a:tr>
              <a:tr h="628200">
                <a:tc>
                  <a:txBody>
                    <a:bodyPr/>
                    <a:p>
                      <a:pPr>
                        <a:lnSpc>
                          <a:spcPct val="100000"/>
                        </a:lnSpc>
                      </a:pPr>
                      <a:r>
                        <a:rPr lang="en-IN">
                          <a:solidFill>
                            <a:srgbClr val="000000"/>
                          </a:solidFill>
                          <a:latin typeface="Calibri"/>
                        </a:rPr>
                        <a:t>2 </a:t>
                      </a:r>
                      <a:endParaRPr/>
                    </a:p>
                  </a:txBody>
                  <a:tcPr/>
                </a:tc>
                <a:tc>
                  <a:txBody>
                    <a:bodyPr/>
                    <a:p>
                      <a:pPr>
                        <a:lnSpc>
                          <a:spcPct val="100000"/>
                        </a:lnSpc>
                      </a:pPr>
                      <a:r>
                        <a:rPr lang="en-IN">
                          <a:solidFill>
                            <a:srgbClr val="000000"/>
                          </a:solidFill>
                          <a:latin typeface="Calibri"/>
                        </a:rPr>
                        <a:t>Transmission range</a:t>
                      </a:r>
                      <a:endParaRPr/>
                    </a:p>
                  </a:txBody>
                  <a:tcPr/>
                </a:tc>
                <a:tc>
                  <a:txBody>
                    <a:bodyPr/>
                    <a:p>
                      <a:pPr>
                        <a:lnSpc>
                          <a:spcPct val="100000"/>
                        </a:lnSpc>
                      </a:pPr>
                      <a:r>
                        <a:rPr lang="en-IN">
                          <a:solidFill>
                            <a:srgbClr val="000000"/>
                          </a:solidFill>
                          <a:latin typeface="Calibri"/>
                        </a:rPr>
                        <a:t>250 m</a:t>
                      </a:r>
                      <a:endParaRPr/>
                    </a:p>
                  </a:txBody>
                  <a:tcPr/>
                </a:tc>
              </a:tr>
              <a:tr h="360000">
                <a:tc>
                  <a:txBody>
                    <a:bodyPr/>
                    <a:p>
                      <a:pPr>
                        <a:lnSpc>
                          <a:spcPct val="100000"/>
                        </a:lnSpc>
                      </a:pPr>
                      <a:r>
                        <a:rPr lang="en-IN">
                          <a:solidFill>
                            <a:srgbClr val="000000"/>
                          </a:solidFill>
                          <a:latin typeface="Calibri"/>
                        </a:rPr>
                        <a:t>3 </a:t>
                      </a:r>
                      <a:endParaRPr/>
                    </a:p>
                  </a:txBody>
                  <a:tcPr/>
                </a:tc>
                <a:tc>
                  <a:txBody>
                    <a:bodyPr/>
                    <a:p>
                      <a:pPr>
                        <a:lnSpc>
                          <a:spcPct val="100000"/>
                        </a:lnSpc>
                      </a:pPr>
                      <a:r>
                        <a:rPr lang="en-IN">
                          <a:solidFill>
                            <a:srgbClr val="000000"/>
                          </a:solidFill>
                          <a:latin typeface="Calibri"/>
                        </a:rPr>
                        <a:t>No. of nodes</a:t>
                      </a:r>
                      <a:endParaRPr/>
                    </a:p>
                  </a:txBody>
                  <a:tcPr/>
                </a:tc>
                <a:tc>
                  <a:txBody>
                    <a:bodyPr/>
                    <a:p>
                      <a:pPr>
                        <a:lnSpc>
                          <a:spcPct val="100000"/>
                        </a:lnSpc>
                      </a:pPr>
                      <a:r>
                        <a:rPr lang="en-IN">
                          <a:solidFill>
                            <a:srgbClr val="000000"/>
                          </a:solidFill>
                          <a:latin typeface="Calibri"/>
                        </a:rPr>
                        <a:t>50, 60</a:t>
                      </a:r>
                      <a:endParaRPr/>
                    </a:p>
                  </a:txBody>
                  <a:tcPr/>
                </a:tc>
              </a:tr>
              <a:tr h="628200">
                <a:tc>
                  <a:txBody>
                    <a:bodyPr/>
                    <a:p>
                      <a:pPr>
                        <a:lnSpc>
                          <a:spcPct val="100000"/>
                        </a:lnSpc>
                      </a:pPr>
                      <a:r>
                        <a:rPr lang="en-IN">
                          <a:solidFill>
                            <a:srgbClr val="000000"/>
                          </a:solidFill>
                          <a:latin typeface="Calibri"/>
                        </a:rPr>
                        <a:t>4 </a:t>
                      </a:r>
                      <a:endParaRPr/>
                    </a:p>
                  </a:txBody>
                  <a:tcPr/>
                </a:tc>
                <a:tc>
                  <a:txBody>
                    <a:bodyPr/>
                    <a:p>
                      <a:pPr>
                        <a:lnSpc>
                          <a:spcPct val="100000"/>
                        </a:lnSpc>
                      </a:pPr>
                      <a:r>
                        <a:rPr lang="en-IN">
                          <a:solidFill>
                            <a:srgbClr val="000000"/>
                          </a:solidFill>
                          <a:latin typeface="Calibri"/>
                        </a:rPr>
                        <a:t>Maximum connection</a:t>
                      </a:r>
                      <a:endParaRPr/>
                    </a:p>
                  </a:txBody>
                  <a:tcPr/>
                </a:tc>
                <a:tc>
                  <a:txBody>
                    <a:bodyPr/>
                    <a:p>
                      <a:pPr>
                        <a:lnSpc>
                          <a:spcPct val="100000"/>
                        </a:lnSpc>
                      </a:pPr>
                      <a:r>
                        <a:rPr lang="en-IN">
                          <a:solidFill>
                            <a:srgbClr val="000000"/>
                          </a:solidFill>
                          <a:latin typeface="Calibri"/>
                        </a:rPr>
                        <a:t>20, 30</a:t>
                      </a:r>
                      <a:endParaRPr/>
                    </a:p>
                  </a:txBody>
                  <a:tcPr/>
                </a:tc>
              </a:tr>
              <a:tr h="360000">
                <a:tc>
                  <a:txBody>
                    <a:bodyPr/>
                    <a:p>
                      <a:pPr>
                        <a:lnSpc>
                          <a:spcPct val="100000"/>
                        </a:lnSpc>
                      </a:pPr>
                      <a:r>
                        <a:rPr lang="en-IN">
                          <a:solidFill>
                            <a:srgbClr val="000000"/>
                          </a:solidFill>
                          <a:latin typeface="Calibri"/>
                        </a:rPr>
                        <a:t>5 </a:t>
                      </a:r>
                      <a:endParaRPr/>
                    </a:p>
                  </a:txBody>
                  <a:tcPr/>
                </a:tc>
                <a:tc>
                  <a:txBody>
                    <a:bodyPr/>
                    <a:p>
                      <a:pPr>
                        <a:lnSpc>
                          <a:spcPct val="100000"/>
                        </a:lnSpc>
                      </a:pPr>
                      <a:r>
                        <a:rPr lang="en-IN">
                          <a:solidFill>
                            <a:srgbClr val="000000"/>
                          </a:solidFill>
                          <a:latin typeface="Calibri"/>
                        </a:rPr>
                        <a:t>Simulation time</a:t>
                      </a:r>
                      <a:endParaRPr/>
                    </a:p>
                  </a:txBody>
                  <a:tcPr/>
                </a:tc>
                <a:tc>
                  <a:txBody>
                    <a:bodyPr/>
                    <a:p>
                      <a:pPr>
                        <a:lnSpc>
                          <a:spcPct val="100000"/>
                        </a:lnSpc>
                      </a:pPr>
                      <a:r>
                        <a:rPr lang="en-IN">
                          <a:solidFill>
                            <a:srgbClr val="000000"/>
                          </a:solidFill>
                          <a:latin typeface="Calibri"/>
                        </a:rPr>
                        <a:t>50s to 300s</a:t>
                      </a:r>
                      <a:endParaRPr/>
                    </a:p>
                  </a:txBody>
                  <a:tcPr/>
                </a:tc>
              </a:tr>
              <a:tr h="360000">
                <a:tc>
                  <a:txBody>
                    <a:bodyPr/>
                    <a:p>
                      <a:pPr>
                        <a:lnSpc>
                          <a:spcPct val="100000"/>
                        </a:lnSpc>
                      </a:pPr>
                      <a:r>
                        <a:rPr lang="en-IN">
                          <a:solidFill>
                            <a:srgbClr val="000000"/>
                          </a:solidFill>
                          <a:latin typeface="Calibri"/>
                        </a:rPr>
                        <a:t>6 </a:t>
                      </a:r>
                      <a:endParaRPr/>
                    </a:p>
                  </a:txBody>
                  <a:tcPr/>
                </a:tc>
                <a:tc>
                  <a:txBody>
                    <a:bodyPr/>
                    <a:p>
                      <a:pPr>
                        <a:lnSpc>
                          <a:spcPct val="100000"/>
                        </a:lnSpc>
                      </a:pPr>
                      <a:r>
                        <a:rPr lang="en-IN">
                          <a:solidFill>
                            <a:srgbClr val="000000"/>
                          </a:solidFill>
                          <a:latin typeface="Calibri"/>
                        </a:rPr>
                        <a:t>Terrain area</a:t>
                      </a:r>
                      <a:endParaRPr/>
                    </a:p>
                  </a:txBody>
                  <a:tcPr/>
                </a:tc>
                <a:tc>
                  <a:txBody>
                    <a:bodyPr/>
                    <a:p>
                      <a:pPr>
                        <a:lnSpc>
                          <a:spcPct val="100000"/>
                        </a:lnSpc>
                      </a:pPr>
                      <a:r>
                        <a:rPr lang="en-IN">
                          <a:solidFill>
                            <a:srgbClr val="000000"/>
                          </a:solidFill>
                          <a:latin typeface="Calibri"/>
                        </a:rPr>
                        <a:t>500×500 m</a:t>
                      </a:r>
                      <a:r>
                        <a:rPr lang="en-IN" sz="1600" baseline="30000">
                          <a:solidFill>
                            <a:srgbClr val="000000"/>
                          </a:solidFill>
                          <a:latin typeface="Calibri"/>
                        </a:rPr>
                        <a:t>2</a:t>
                      </a:r>
                      <a:endParaRPr/>
                    </a:p>
                  </a:txBody>
                  <a:tcPr/>
                </a:tc>
              </a:tr>
              <a:tr h="360000">
                <a:tc>
                  <a:txBody>
                    <a:bodyPr/>
                    <a:p>
                      <a:pPr>
                        <a:lnSpc>
                          <a:spcPct val="100000"/>
                        </a:lnSpc>
                      </a:pPr>
                      <a:r>
                        <a:rPr lang="en-IN">
                          <a:solidFill>
                            <a:srgbClr val="000000"/>
                          </a:solidFill>
                          <a:latin typeface="Calibri"/>
                        </a:rPr>
                        <a:t>7 </a:t>
                      </a:r>
                      <a:endParaRPr/>
                    </a:p>
                  </a:txBody>
                  <a:tcPr/>
                </a:tc>
                <a:tc>
                  <a:txBody>
                    <a:bodyPr/>
                    <a:p>
                      <a:pPr>
                        <a:lnSpc>
                          <a:spcPct val="100000"/>
                        </a:lnSpc>
                      </a:pPr>
                      <a:r>
                        <a:rPr lang="en-IN">
                          <a:solidFill>
                            <a:srgbClr val="000000"/>
                          </a:solidFill>
                          <a:latin typeface="Calibri"/>
                        </a:rPr>
                        <a:t>Traffic type </a:t>
                      </a:r>
                      <a:endParaRPr/>
                    </a:p>
                  </a:txBody>
                  <a:tcPr/>
                </a:tc>
                <a:tc>
                  <a:txBody>
                    <a:bodyPr/>
                    <a:p>
                      <a:pPr>
                        <a:lnSpc>
                          <a:spcPct val="100000"/>
                        </a:lnSpc>
                      </a:pPr>
                      <a:r>
                        <a:rPr lang="en-IN">
                          <a:solidFill>
                            <a:srgbClr val="000000"/>
                          </a:solidFill>
                          <a:latin typeface="Calibri"/>
                        </a:rPr>
                        <a:t>CBR</a:t>
                      </a:r>
                      <a:endParaRPr/>
                    </a:p>
                  </a:txBody>
                  <a:tcPr/>
                </a:tc>
              </a:tr>
              <a:tr h="628200">
                <a:tc>
                  <a:txBody>
                    <a:bodyPr/>
                    <a:p>
                      <a:pPr>
                        <a:lnSpc>
                          <a:spcPct val="100000"/>
                        </a:lnSpc>
                      </a:pPr>
                      <a:r>
                        <a:rPr lang="en-IN">
                          <a:solidFill>
                            <a:srgbClr val="000000"/>
                          </a:solidFill>
                          <a:latin typeface="Calibri"/>
                        </a:rPr>
                        <a:t>8</a:t>
                      </a:r>
                      <a:endParaRPr/>
                    </a:p>
                  </a:txBody>
                  <a:tcPr/>
                </a:tc>
                <a:tc>
                  <a:txBody>
                    <a:bodyPr/>
                    <a:p>
                      <a:pPr>
                        <a:lnSpc>
                          <a:spcPct val="100000"/>
                        </a:lnSpc>
                      </a:pPr>
                      <a:r>
                        <a:rPr lang="en-IN">
                          <a:solidFill>
                            <a:srgbClr val="000000"/>
                          </a:solidFill>
                          <a:latin typeface="Calibri"/>
                        </a:rPr>
                        <a:t>Node movement</a:t>
                      </a:r>
                      <a:endParaRPr/>
                    </a:p>
                  </a:txBody>
                  <a:tcPr/>
                </a:tc>
                <a:tc>
                  <a:txBody>
                    <a:bodyPr/>
                    <a:p>
                      <a:pPr>
                        <a:lnSpc>
                          <a:spcPct val="100000"/>
                        </a:lnSpc>
                      </a:pPr>
                      <a:r>
                        <a:rPr lang="en-IN">
                          <a:solidFill>
                            <a:srgbClr val="000000"/>
                          </a:solidFill>
                          <a:latin typeface="Calibri"/>
                        </a:rPr>
                        <a:t>Random way point</a:t>
                      </a:r>
                      <a:endParaRPr/>
                    </a:p>
                  </a:txBody>
                  <a:tcPr/>
                </a:tc>
              </a:tr>
              <a:tr h="360000">
                <a:tc>
                  <a:txBody>
                    <a:bodyPr/>
                    <a:p>
                      <a:pPr>
                        <a:lnSpc>
                          <a:spcPct val="100000"/>
                        </a:lnSpc>
                      </a:pPr>
                      <a:r>
                        <a:rPr lang="en-IN">
                          <a:solidFill>
                            <a:srgbClr val="000000"/>
                          </a:solidFill>
                          <a:latin typeface="Calibri"/>
                        </a:rPr>
                        <a:t>9</a:t>
                      </a:r>
                      <a:endParaRPr/>
                    </a:p>
                  </a:txBody>
                  <a:tcPr/>
                </a:tc>
                <a:tc>
                  <a:txBody>
                    <a:bodyPr/>
                    <a:p>
                      <a:pPr>
                        <a:lnSpc>
                          <a:spcPct val="100000"/>
                        </a:lnSpc>
                      </a:pPr>
                      <a:r>
                        <a:rPr lang="en-IN">
                          <a:solidFill>
                            <a:srgbClr val="000000"/>
                          </a:solidFill>
                          <a:latin typeface="Calibri"/>
                        </a:rPr>
                        <a:t>Antenna type</a:t>
                      </a:r>
                      <a:endParaRPr/>
                    </a:p>
                  </a:txBody>
                  <a:tcPr/>
                </a:tc>
                <a:tc>
                  <a:txBody>
                    <a:bodyPr/>
                    <a:p>
                      <a:pPr>
                        <a:lnSpc>
                          <a:spcPct val="100000"/>
                        </a:lnSpc>
                      </a:pPr>
                      <a:r>
                        <a:rPr lang="en-IN">
                          <a:solidFill>
                            <a:srgbClr val="000000"/>
                          </a:solidFill>
                          <a:latin typeface="Calibri"/>
                        </a:rPr>
                        <a:t>Omni directional</a:t>
                      </a:r>
                      <a:endParaRPr/>
                    </a:p>
                  </a:txBody>
                  <a:tcPr/>
                </a:tc>
              </a:tr>
              <a:tr h="628200">
                <a:tc>
                  <a:txBody>
                    <a:bodyPr/>
                    <a:p>
                      <a:pPr>
                        <a:lnSpc>
                          <a:spcPct val="100000"/>
                        </a:lnSpc>
                      </a:pPr>
                      <a:r>
                        <a:rPr lang="en-IN">
                          <a:solidFill>
                            <a:srgbClr val="000000"/>
                          </a:solidFill>
                          <a:latin typeface="Calibri"/>
                        </a:rPr>
                        <a:t>10</a:t>
                      </a:r>
                      <a:endParaRPr/>
                    </a:p>
                  </a:txBody>
                  <a:tcPr/>
                </a:tc>
                <a:tc>
                  <a:txBody>
                    <a:bodyPr/>
                    <a:p>
                      <a:pPr>
                        <a:lnSpc>
                          <a:spcPct val="100000"/>
                        </a:lnSpc>
                      </a:pPr>
                      <a:r>
                        <a:rPr lang="en-IN">
                          <a:solidFill>
                            <a:srgbClr val="000000"/>
                          </a:solidFill>
                          <a:latin typeface="Calibri"/>
                        </a:rPr>
                        <a:t>Radio propagation</a:t>
                      </a:r>
                      <a:endParaRPr/>
                    </a:p>
                  </a:txBody>
                  <a:tcPr/>
                </a:tc>
                <a:tc>
                  <a:txBody>
                    <a:bodyPr/>
                    <a:p>
                      <a:pPr>
                        <a:lnSpc>
                          <a:spcPct val="100000"/>
                        </a:lnSpc>
                      </a:pPr>
                      <a:r>
                        <a:rPr lang="en-IN">
                          <a:solidFill>
                            <a:srgbClr val="000000"/>
                          </a:solidFill>
                          <a:latin typeface="Calibri"/>
                        </a:rPr>
                        <a:t>Two ray ground</a:t>
                      </a:r>
                      <a:endParaRPr/>
                    </a:p>
                  </a:txBody>
                  <a:tcPr/>
                </a:tc>
              </a:tr>
              <a:tr h="360000">
                <a:tc>
                  <a:txBody>
                    <a:bodyPr/>
                    <a:p>
                      <a:pPr>
                        <a:lnSpc>
                          <a:spcPct val="100000"/>
                        </a:lnSpc>
                      </a:pPr>
                      <a:r>
                        <a:rPr lang="en-IN">
                          <a:solidFill>
                            <a:srgbClr val="000000"/>
                          </a:solidFill>
                          <a:latin typeface="Calibri"/>
                        </a:rPr>
                        <a:t>11</a:t>
                      </a:r>
                      <a:endParaRPr/>
                    </a:p>
                  </a:txBody>
                  <a:tcPr/>
                </a:tc>
                <a:tc>
                  <a:txBody>
                    <a:bodyPr/>
                    <a:p>
                      <a:pPr>
                        <a:lnSpc>
                          <a:spcPct val="100000"/>
                        </a:lnSpc>
                      </a:pPr>
                      <a:r>
                        <a:rPr lang="en-IN">
                          <a:solidFill>
                            <a:srgbClr val="000000"/>
                          </a:solidFill>
                          <a:latin typeface="Calibri"/>
                        </a:rPr>
                        <a:t>Routing type</a:t>
                      </a:r>
                      <a:endParaRPr/>
                    </a:p>
                  </a:txBody>
                  <a:tcPr/>
                </a:tc>
                <a:tc>
                  <a:txBody>
                    <a:bodyPr/>
                    <a:p>
                      <a:pPr>
                        <a:lnSpc>
                          <a:spcPct val="100000"/>
                        </a:lnSpc>
                      </a:pPr>
                      <a:r>
                        <a:rPr lang="en-IN">
                          <a:solidFill>
                            <a:srgbClr val="000000"/>
                          </a:solidFill>
                          <a:latin typeface="Calibri"/>
                        </a:rPr>
                        <a:t>DumbAgent</a:t>
                      </a:r>
                      <a:endParaRPr/>
                    </a:p>
                  </a:txBody>
                  <a:tcPr/>
                </a:tc>
              </a:tr>
              <a:tr h="360000">
                <a:tc>
                  <a:txBody>
                    <a:bodyPr/>
                    <a:p>
                      <a:pPr>
                        <a:lnSpc>
                          <a:spcPct val="100000"/>
                        </a:lnSpc>
                      </a:pPr>
                      <a:r>
                        <a:rPr lang="en-IN">
                          <a:solidFill>
                            <a:srgbClr val="000000"/>
                          </a:solidFill>
                          <a:latin typeface="Calibri"/>
                        </a:rPr>
                        <a:t>12</a:t>
                      </a:r>
                      <a:endParaRPr/>
                    </a:p>
                  </a:txBody>
                  <a:tcPr/>
                </a:tc>
                <a:tc>
                  <a:txBody>
                    <a:bodyPr/>
                    <a:p>
                      <a:pPr>
                        <a:lnSpc>
                          <a:spcPct val="100000"/>
                        </a:lnSpc>
                      </a:pPr>
                      <a:r>
                        <a:rPr lang="en-IN">
                          <a:solidFill>
                            <a:srgbClr val="000000"/>
                          </a:solidFill>
                          <a:latin typeface="Calibri"/>
                        </a:rPr>
                        <a:t>Packet size</a:t>
                      </a:r>
                      <a:endParaRPr/>
                    </a:p>
                  </a:txBody>
                  <a:tcPr/>
                </a:tc>
                <a:tc>
                  <a:txBody>
                    <a:bodyPr/>
                    <a:p>
                      <a:pPr>
                        <a:lnSpc>
                          <a:spcPct val="100000"/>
                        </a:lnSpc>
                      </a:pPr>
                      <a:r>
                        <a:rPr lang="en-IN">
                          <a:solidFill>
                            <a:srgbClr val="000000"/>
                          </a:solidFill>
                          <a:latin typeface="Calibri"/>
                        </a:rPr>
                        <a:t>256 bytes</a:t>
                      </a:r>
                      <a:endParaRPr/>
                    </a:p>
                  </a:txBody>
                  <a:tcPr/>
                </a:tc>
              </a:tr>
              <a:tr h="360000">
                <a:tc>
                  <a:txBody>
                    <a:bodyPr/>
                    <a:p>
                      <a:pPr>
                        <a:lnSpc>
                          <a:spcPct val="100000"/>
                        </a:lnSpc>
                      </a:pPr>
                      <a:r>
                        <a:rPr lang="en-IN">
                          <a:solidFill>
                            <a:srgbClr val="000000"/>
                          </a:solidFill>
                          <a:latin typeface="Calibri"/>
                        </a:rPr>
                        <a:t>13</a:t>
                      </a:r>
                      <a:endParaRPr/>
                    </a:p>
                  </a:txBody>
                  <a:tcPr/>
                </a:tc>
                <a:tc>
                  <a:txBody>
                    <a:bodyPr/>
                    <a:p>
                      <a:pPr>
                        <a:lnSpc>
                          <a:spcPct val="100000"/>
                        </a:lnSpc>
                      </a:pPr>
                      <a:r>
                        <a:rPr lang="en-IN">
                          <a:solidFill>
                            <a:srgbClr val="000000"/>
                          </a:solidFill>
                          <a:latin typeface="Calibri"/>
                        </a:rPr>
                        <a:t>Rate</a:t>
                      </a:r>
                      <a:endParaRPr/>
                    </a:p>
                  </a:txBody>
                  <a:tcPr/>
                </a:tc>
                <a:tc>
                  <a:txBody>
                    <a:bodyPr/>
                    <a:p>
                      <a:pPr>
                        <a:lnSpc>
                          <a:spcPct val="100000"/>
                        </a:lnSpc>
                      </a:pPr>
                      <a:r>
                        <a:rPr lang="en-IN">
                          <a:solidFill>
                            <a:srgbClr val="000000"/>
                          </a:solidFill>
                          <a:latin typeface="Calibri"/>
                        </a:rPr>
                        <a:t>0.2 to 2.0</a:t>
                      </a:r>
                      <a:endParaRPr/>
                    </a:p>
                  </a:txBody>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p:spPr>
        <p:txBody>
          <a:bodyPr anchor="ctr"/>
          <a:p>
            <a:endParaRPr/>
          </a:p>
        </p:txBody>
      </p:sp>
      <p:sp>
        <p:nvSpPr>
          <p:cNvPr id="88" name="TextShape 2"/>
          <p:cNvSpPr txBox="1"/>
          <p:nvPr/>
        </p:nvSpPr>
        <p:spPr>
          <a:xfrm>
            <a:off x="457200" y="1600200"/>
            <a:ext cx="8229240" cy="4525560"/>
          </a:xfrm>
          <a:prstGeom prst="rect">
            <a:avLst/>
          </a:prstGeom>
        </p:spPr>
        <p:txBody>
          <a:bodyPr/>
          <a:p>
            <a:pPr algn="just">
              <a:lnSpc>
                <a:spcPct val="100000"/>
              </a:lnSpc>
              <a:buFont typeface="Arial"/>
              <a:buAutoNum type="romanLcPeriod"/>
            </a:pPr>
            <a:r>
              <a:rPr lang="en-US" sz="3200">
                <a:solidFill>
                  <a:srgbClr val="000000"/>
                </a:solidFill>
                <a:latin typeface="Calibri"/>
              </a:rPr>
              <a:t>Case 1: For 50 nodes &amp; 20 connection used the system defined cbr &amp; scene file.</a:t>
            </a:r>
            <a:endParaRPr/>
          </a:p>
          <a:p>
            <a:pPr algn="just">
              <a:lnSpc>
                <a:spcPct val="100000"/>
              </a:lnSpc>
              <a:buFont typeface="Arial"/>
              <a:buAutoNum type="romanLcPeriod"/>
            </a:pPr>
            <a:r>
              <a:rPr lang="en-US" sz="3200">
                <a:solidFill>
                  <a:srgbClr val="000000"/>
                </a:solidFill>
                <a:latin typeface="Calibri"/>
              </a:rPr>
              <a:t>Case 2: For 60 nodes &amp; 30 connection used user defined code.</a:t>
            </a:r>
            <a:endParaRPr/>
          </a:p>
          <a:p>
            <a:pPr algn="just">
              <a:lnSpc>
                <a:spcPct val="100000"/>
              </a:lnSpc>
              <a:buFont typeface="Arial"/>
              <a:buAutoNum type="romanLcPeriod"/>
            </a:pPr>
            <a:r>
              <a:rPr lang="en-US" sz="3200">
                <a:solidFill>
                  <a:srgbClr val="000000"/>
                </a:solidFill>
                <a:latin typeface="Calibri"/>
              </a:rPr>
              <a:t>Varying the flow rate 50s to 300s (constant the packet sending rate at 2.0) calculate PDR, latency, &amp; avg. energy consumption for each MAC protocol.</a:t>
            </a:r>
            <a:endParaRPr/>
          </a:p>
          <a:p>
            <a:pPr algn="just">
              <a:lnSpc>
                <a:spcPct val="100000"/>
              </a:lnSpc>
              <a:buFont typeface="Arial"/>
              <a:buAutoNum type="romanLcPeriod"/>
            </a:pPr>
            <a:r>
              <a:rPr lang="en-US" sz="3200">
                <a:solidFill>
                  <a:srgbClr val="000000"/>
                </a:solidFill>
                <a:latin typeface="Calibri"/>
              </a:rPr>
              <a:t>Varying packet sending rate from 0.2 to 2.0 (constant the simulation time at 300s) calculate PDR, latency, &amp; avg. energy consumption for each MAC protocol.</a:t>
            </a:r>
            <a:endParaRPr/>
          </a:p>
          <a:p>
            <a:pPr algn="just">
              <a:lnSpc>
                <a:spcPct val="100000"/>
              </a:lnSpc>
              <a:buFont typeface="Arial"/>
              <a:buAutoNum type="romanLcPeriod"/>
            </a:pPr>
            <a:r>
              <a:rPr lang="en-US" sz="3200">
                <a:solidFill>
                  <a:srgbClr val="000000"/>
                </a:solidFill>
                <a:latin typeface="Calibri"/>
              </a:rPr>
              <a:t>Plot each scenario results using Gnuplot.</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p>
            <a:endParaRPr/>
          </a:p>
        </p:txBody>
      </p:sp>
      <p:sp>
        <p:nvSpPr>
          <p:cNvPr id="90" name="TextShape 2"/>
          <p:cNvSpPr txBox="1"/>
          <p:nvPr/>
        </p:nvSpPr>
        <p:spPr>
          <a:xfrm>
            <a:off x="457200" y="1600200"/>
            <a:ext cx="8229240" cy="4525560"/>
          </a:xfrm>
          <a:prstGeom prst="rect">
            <a:avLst/>
          </a:prstGeom>
        </p:spPr>
        <p:txBody>
          <a:bodyPr/>
          <a:p>
            <a:pPr>
              <a:lnSpc>
                <a:spcPct val="100000"/>
              </a:lnSpc>
            </a:pPr>
            <a:r>
              <a:rPr lang="en-US" sz="3200">
                <a:solidFill>
                  <a:srgbClr val="000000"/>
                </a:solidFill>
                <a:latin typeface="Calibri"/>
              </a:rPr>
              <a:t>2) Implement OLSR routing protocol for wireless  networks and compare the Throughput, delay and packet loss with other routing protocol for different scenario. </a:t>
            </a:r>
            <a:endParaRPr/>
          </a:p>
          <a:p>
            <a:pPr>
              <a:lnSpc>
                <a:spcPct val="100000"/>
              </a:lnSpc>
            </a:pPr>
            <a:r>
              <a:rPr lang="en-US" sz="3200">
                <a:solidFill>
                  <a:srgbClr val="000000"/>
                </a:solidFill>
                <a:latin typeface="Calibri"/>
              </a:rPr>
              <a:t> </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