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Assignment6</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82841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IN" sz="3200" b="1" dirty="0"/>
              <a:t>Black Hole Attack</a:t>
            </a:r>
            <a:endParaRPr lang="en-IN" sz="3200" dirty="0"/>
          </a:p>
        </p:txBody>
      </p:sp>
      <p:sp>
        <p:nvSpPr>
          <p:cNvPr id="3" name="Content Placeholder 2"/>
          <p:cNvSpPr>
            <a:spLocks noGrp="1"/>
          </p:cNvSpPr>
          <p:nvPr>
            <p:ph idx="1"/>
          </p:nvPr>
        </p:nvSpPr>
        <p:spPr>
          <a:xfrm>
            <a:off x="457200" y="990600"/>
            <a:ext cx="8229600" cy="4525963"/>
          </a:xfrm>
        </p:spPr>
        <p:txBody>
          <a:bodyPr>
            <a:normAutofit/>
          </a:bodyPr>
          <a:lstStyle/>
          <a:p>
            <a:pPr algn="just"/>
            <a:r>
              <a:rPr lang="en-IN" sz="2400" dirty="0"/>
              <a:t>Back Hole attack is kind of </a:t>
            </a:r>
            <a:r>
              <a:rPr lang="en-IN" sz="2400" dirty="0" err="1"/>
              <a:t>DoS</a:t>
            </a:r>
            <a:r>
              <a:rPr lang="en-IN" sz="2400" dirty="0"/>
              <a:t> attack in which a malicious node called black hole </a:t>
            </a:r>
            <a:r>
              <a:rPr lang="en-IN" sz="2400" dirty="0" smtClean="0"/>
              <a:t>node present </a:t>
            </a:r>
            <a:r>
              <a:rPr lang="en-IN" sz="2400" dirty="0"/>
              <a:t>in the network pretend itself as having shortest and safe path to destination by </a:t>
            </a:r>
            <a:r>
              <a:rPr lang="en-IN" sz="2400" dirty="0" smtClean="0"/>
              <a:t>sending false </a:t>
            </a:r>
            <a:r>
              <a:rPr lang="en-IN" sz="2400" dirty="0"/>
              <a:t>RREP to source, due to which source node start to send data packet through that </a:t>
            </a:r>
            <a:r>
              <a:rPr lang="en-IN" sz="2400" dirty="0" smtClean="0"/>
              <a:t>path and </a:t>
            </a:r>
            <a:r>
              <a:rPr lang="en-IN" sz="2400" dirty="0"/>
              <a:t>after receiving data packet, malicious node drop them fully or partially.</a:t>
            </a:r>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429000"/>
            <a:ext cx="5334000" cy="30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7816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5486400"/>
          </a:xfrm>
        </p:spPr>
        <p:txBody>
          <a:bodyPr>
            <a:normAutofit fontScale="92500"/>
          </a:bodyPr>
          <a:lstStyle/>
          <a:p>
            <a:pPr marL="571500" indent="-571500" algn="just">
              <a:buAutoNum type="romanLcParenBoth"/>
            </a:pPr>
            <a:r>
              <a:rPr lang="en-IN" sz="2800" dirty="0" smtClean="0"/>
              <a:t>Design a network according to </a:t>
            </a:r>
            <a:r>
              <a:rPr lang="en-IN" sz="2800" dirty="0"/>
              <a:t>the following </a:t>
            </a:r>
            <a:r>
              <a:rPr lang="en-IN" sz="2800" dirty="0" smtClean="0"/>
              <a:t>parameters detail. Simulate the network to calculate the </a:t>
            </a:r>
            <a:r>
              <a:rPr lang="en-IN" sz="2800" dirty="0"/>
              <a:t>performance </a:t>
            </a:r>
            <a:r>
              <a:rPr lang="en-IN" sz="2800" dirty="0" smtClean="0"/>
              <a:t>metrics: (a) </a:t>
            </a:r>
            <a:r>
              <a:rPr lang="en-IN" sz="2800" dirty="0"/>
              <a:t>Packet Delivery </a:t>
            </a:r>
            <a:r>
              <a:rPr lang="en-IN" sz="2800" dirty="0" smtClean="0"/>
              <a:t>Ratio, (b) </a:t>
            </a:r>
            <a:r>
              <a:rPr lang="en-IN" sz="2800" dirty="0"/>
              <a:t>End to End </a:t>
            </a:r>
            <a:r>
              <a:rPr lang="en-IN" sz="2800" dirty="0" smtClean="0"/>
              <a:t>Delay, &amp; (c) </a:t>
            </a:r>
            <a:r>
              <a:rPr lang="en-IN" sz="2800" dirty="0"/>
              <a:t>Average </a:t>
            </a:r>
            <a:r>
              <a:rPr lang="en-IN" sz="2800" dirty="0" smtClean="0"/>
              <a:t>Throughput. </a:t>
            </a:r>
          </a:p>
          <a:p>
            <a:pPr marL="571500" indent="-571500" algn="just">
              <a:buAutoNum type="romanLcParenBoth"/>
            </a:pPr>
            <a:r>
              <a:rPr lang="en-IN" sz="2800" dirty="0" smtClean="0"/>
              <a:t>Implement the </a:t>
            </a:r>
            <a:r>
              <a:rPr lang="en-IN" sz="2800" b="1" dirty="0"/>
              <a:t>Black Hole </a:t>
            </a:r>
            <a:r>
              <a:rPr lang="en-IN" sz="2800" b="1" dirty="0" smtClean="0"/>
              <a:t>Attack </a:t>
            </a:r>
            <a:r>
              <a:rPr lang="en-IN" sz="2800" dirty="0" smtClean="0"/>
              <a:t>in </a:t>
            </a:r>
            <a:r>
              <a:rPr lang="en-IN" sz="2800" dirty="0"/>
              <a:t>Ad hoc on Demand Distance Vector Routing </a:t>
            </a:r>
            <a:r>
              <a:rPr lang="en-IN" sz="2800" dirty="0" smtClean="0"/>
              <a:t>Protocol (AODV).</a:t>
            </a:r>
          </a:p>
          <a:p>
            <a:pPr marL="571500" indent="-571500" algn="just">
              <a:buAutoNum type="romanLcParenBoth"/>
            </a:pPr>
            <a:r>
              <a:rPr lang="en-IN" sz="2800" dirty="0" smtClean="0"/>
              <a:t>After the Black Hole attack, calculate the </a:t>
            </a:r>
            <a:r>
              <a:rPr lang="en-IN" sz="2800" dirty="0"/>
              <a:t>performance </a:t>
            </a:r>
            <a:r>
              <a:rPr lang="en-IN" sz="2800" dirty="0" smtClean="0"/>
              <a:t>metrics stated as previous with respect to the number of </a:t>
            </a:r>
            <a:r>
              <a:rPr lang="en-IN" sz="2800" dirty="0"/>
              <a:t>malicious </a:t>
            </a:r>
            <a:r>
              <a:rPr lang="en-IN" sz="2800" dirty="0" smtClean="0"/>
              <a:t>node. </a:t>
            </a:r>
          </a:p>
          <a:p>
            <a:pPr marL="571500" indent="-571500" algn="just">
              <a:buAutoNum type="romanLcParenBoth"/>
            </a:pPr>
            <a:r>
              <a:rPr lang="en-IN" sz="2800" dirty="0" smtClean="0"/>
              <a:t>Implement a black hole detection or avoidance method. After the black hole </a:t>
            </a:r>
            <a:r>
              <a:rPr lang="en-IN" sz="2800" dirty="0"/>
              <a:t>attack </a:t>
            </a:r>
            <a:r>
              <a:rPr lang="en-IN" sz="2800" dirty="0" smtClean="0"/>
              <a:t>resolution, compare the results with previous simulation results. </a:t>
            </a:r>
            <a:endParaRPr lang="en-US" sz="2800" dirty="0"/>
          </a:p>
        </p:txBody>
      </p:sp>
    </p:spTree>
    <p:extLst>
      <p:ext uri="{BB962C8B-B14F-4D97-AF65-F5344CB8AC3E}">
        <p14:creationId xmlns:p14="http://schemas.microsoft.com/office/powerpoint/2010/main" val="3996357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62898262"/>
              </p:ext>
            </p:extLst>
          </p:nvPr>
        </p:nvGraphicFramePr>
        <p:xfrm>
          <a:off x="1524000" y="563880"/>
          <a:ext cx="6096000" cy="5760720"/>
        </p:xfrm>
        <a:graphic>
          <a:graphicData uri="http://schemas.openxmlformats.org/drawingml/2006/table">
            <a:tbl>
              <a:tblPr firstRow="1" bandRow="1">
                <a:tableStyleId>{5940675A-B579-460E-94D1-54222C63F5DA}</a:tableStyleId>
              </a:tblPr>
              <a:tblGrid>
                <a:gridCol w="992371"/>
                <a:gridCol w="3260652"/>
                <a:gridCol w="1842977"/>
              </a:tblGrid>
              <a:tr h="5584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SL NO. </a:t>
                      </a:r>
                    </a:p>
                    <a:p>
                      <a:endParaRPr lang="en-US" dirty="0"/>
                    </a:p>
                  </a:txBody>
                  <a:tcPr/>
                </a:tc>
                <a:tc>
                  <a:txBody>
                    <a:bodyPr/>
                    <a:lstStyle/>
                    <a:p>
                      <a:r>
                        <a:rPr lang="en-IN" dirty="0" smtClean="0"/>
                        <a:t>PARAMETERS</a:t>
                      </a:r>
                      <a:endParaRPr lang="en-US" dirty="0"/>
                    </a:p>
                  </a:txBody>
                  <a:tcPr/>
                </a:tc>
                <a:tc>
                  <a:txBody>
                    <a:bodyPr/>
                    <a:lstStyle/>
                    <a:p>
                      <a:r>
                        <a:rPr lang="en-IN" dirty="0" smtClean="0"/>
                        <a:t>DETAILS</a:t>
                      </a:r>
                      <a:endParaRPr lang="en-US" dirty="0"/>
                    </a:p>
                  </a:txBody>
                  <a:tcPr/>
                </a:tc>
              </a:tr>
              <a:tr h="319126">
                <a:tc>
                  <a:txBody>
                    <a:bodyPr/>
                    <a:lstStyle/>
                    <a:p>
                      <a:r>
                        <a:rPr lang="en-IN" dirty="0" smtClean="0"/>
                        <a:t>1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Channel type</a:t>
                      </a:r>
                    </a:p>
                  </a:txBody>
                  <a:tcPr/>
                </a:tc>
                <a:tc>
                  <a:txBody>
                    <a:bodyPr/>
                    <a:lstStyle/>
                    <a:p>
                      <a:r>
                        <a:rPr lang="en-IN" dirty="0" smtClean="0"/>
                        <a:t>Wireless channel</a:t>
                      </a:r>
                    </a:p>
                  </a:txBody>
                  <a:tcPr/>
                </a:tc>
              </a:tr>
              <a:tr h="319126">
                <a:tc>
                  <a:txBody>
                    <a:bodyPr/>
                    <a:lstStyle/>
                    <a:p>
                      <a:r>
                        <a:rPr lang="en-IN" dirty="0" smtClean="0"/>
                        <a:t>2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Transmission range</a:t>
                      </a:r>
                    </a:p>
                  </a:txBody>
                  <a:tcPr/>
                </a:tc>
                <a:tc>
                  <a:txBody>
                    <a:bodyPr/>
                    <a:lstStyle/>
                    <a:p>
                      <a:r>
                        <a:rPr lang="en-IN" dirty="0" smtClean="0"/>
                        <a:t>250 m</a:t>
                      </a:r>
                      <a:endParaRPr lang="en-US" dirty="0" smtClean="0"/>
                    </a:p>
                  </a:txBody>
                  <a:tcPr/>
                </a:tc>
              </a:tr>
              <a:tr h="319126">
                <a:tc>
                  <a:txBody>
                    <a:bodyPr/>
                    <a:lstStyle/>
                    <a:p>
                      <a:r>
                        <a:rPr lang="en-IN" dirty="0" smtClean="0"/>
                        <a:t>3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No. of nodes</a:t>
                      </a:r>
                    </a:p>
                  </a:txBody>
                  <a:tcPr/>
                </a:tc>
                <a:tc>
                  <a:txBody>
                    <a:bodyPr/>
                    <a:lstStyle/>
                    <a:p>
                      <a:r>
                        <a:rPr lang="en-IN" dirty="0" smtClean="0"/>
                        <a:t>50</a:t>
                      </a:r>
                      <a:endParaRPr lang="en-IN" dirty="0" smtClean="0"/>
                    </a:p>
                  </a:txBody>
                  <a:tcPr/>
                </a:tc>
              </a:tr>
              <a:tr h="355028">
                <a:tc>
                  <a:txBody>
                    <a:bodyPr/>
                    <a:lstStyle/>
                    <a:p>
                      <a:r>
                        <a:rPr lang="en-IN" dirty="0" smtClean="0"/>
                        <a:t>4 </a:t>
                      </a:r>
                    </a:p>
                  </a:txBody>
                  <a:tcPr/>
                </a:tc>
                <a:tc>
                  <a:txBody>
                    <a:bodyPr/>
                    <a:lstStyle/>
                    <a:p>
                      <a:r>
                        <a:rPr lang="en-IN" dirty="0" smtClean="0"/>
                        <a:t>Maximum</a:t>
                      </a:r>
                      <a:r>
                        <a:rPr lang="en-IN" baseline="0" dirty="0" smtClean="0"/>
                        <a:t> </a:t>
                      </a:r>
                      <a:r>
                        <a:rPr lang="en-IN" dirty="0" smtClean="0"/>
                        <a:t>connection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20</a:t>
                      </a:r>
                      <a:endParaRPr lang="en-IN" dirty="0" smtClean="0"/>
                    </a:p>
                  </a:txBody>
                  <a:tcPr/>
                </a:tc>
              </a:tr>
              <a:tr h="319126">
                <a:tc>
                  <a:txBody>
                    <a:bodyPr/>
                    <a:lstStyle/>
                    <a:p>
                      <a:r>
                        <a:rPr lang="en-IN" smtClean="0"/>
                        <a:t>5 </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Simulation time</a:t>
                      </a:r>
                    </a:p>
                  </a:txBody>
                  <a:tcPr/>
                </a:tc>
                <a:tc>
                  <a:txBody>
                    <a:bodyPr/>
                    <a:lstStyle/>
                    <a:p>
                      <a:r>
                        <a:rPr lang="en-US" dirty="0" smtClean="0"/>
                        <a:t>150</a:t>
                      </a:r>
                      <a:r>
                        <a:rPr lang="en-US" baseline="0" dirty="0" smtClean="0"/>
                        <a:t> Sec.</a:t>
                      </a:r>
                      <a:endParaRPr lang="en-US" dirty="0" smtClean="0"/>
                    </a:p>
                  </a:txBody>
                  <a:tcPr/>
                </a:tc>
              </a:tr>
              <a:tr h="319126">
                <a:tc>
                  <a:txBody>
                    <a:bodyPr/>
                    <a:lstStyle/>
                    <a:p>
                      <a:r>
                        <a:rPr lang="en-IN" dirty="0" smtClean="0"/>
                        <a:t>6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Terrain area</a:t>
                      </a:r>
                    </a:p>
                  </a:txBody>
                  <a:tcPr/>
                </a:tc>
                <a:tc>
                  <a:txBody>
                    <a:bodyPr/>
                    <a:lstStyle/>
                    <a:p>
                      <a:r>
                        <a:rPr lang="en-IN" dirty="0" smtClean="0"/>
                        <a:t>100×100 </a:t>
                      </a:r>
                      <a:r>
                        <a:rPr lang="en-IN" dirty="0" smtClean="0"/>
                        <a:t>m</a:t>
                      </a:r>
                      <a:r>
                        <a:rPr lang="en-IN" sz="1600" baseline="30000" dirty="0" smtClean="0">
                          <a:effectLst>
                            <a:outerShdw blurRad="38100" dist="38100" dir="2700000" algn="tl">
                              <a:srgbClr val="000000">
                                <a:alpha val="43137"/>
                              </a:srgbClr>
                            </a:outerShdw>
                          </a:effectLst>
                        </a:rPr>
                        <a:t>2</a:t>
                      </a:r>
                      <a:endParaRPr lang="en-IN" baseline="30000" dirty="0" smtClean="0">
                        <a:effectLst>
                          <a:outerShdw blurRad="38100" dist="38100" dir="2700000" algn="tl">
                            <a:srgbClr val="000000">
                              <a:alpha val="43137"/>
                            </a:srgbClr>
                          </a:outerShdw>
                        </a:effectLst>
                      </a:endParaRPr>
                    </a:p>
                  </a:txBody>
                  <a:tcPr/>
                </a:tc>
              </a:tr>
              <a:tr h="319126">
                <a:tc>
                  <a:txBody>
                    <a:bodyPr/>
                    <a:lstStyle/>
                    <a:p>
                      <a:r>
                        <a:rPr lang="en-IN" dirty="0" smtClean="0"/>
                        <a:t>7</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tx1"/>
                          </a:solidFill>
                          <a:latin typeface="+mn-lt"/>
                          <a:ea typeface="+mn-ea"/>
                          <a:cs typeface="+mn-cs"/>
                        </a:rPr>
                        <a:t>Mac Protocol</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tx1"/>
                          </a:solidFill>
                          <a:latin typeface="+mn-lt"/>
                          <a:ea typeface="+mn-ea"/>
                          <a:cs typeface="+mn-cs"/>
                        </a:rPr>
                        <a:t>IEEE 802.11</a:t>
                      </a:r>
                      <a:endParaRPr lang="en-IN" dirty="0" smtClean="0"/>
                    </a:p>
                  </a:txBody>
                  <a:tcPr/>
                </a:tc>
              </a:tr>
              <a:tr h="319126">
                <a:tc>
                  <a:txBody>
                    <a:bodyPr/>
                    <a:lstStyle/>
                    <a:p>
                      <a:r>
                        <a:rPr lang="en-IN" dirty="0" smtClean="0"/>
                        <a:t>8</a:t>
                      </a:r>
                      <a:endParaRPr lang="en-IN" dirty="0" smtClean="0"/>
                    </a:p>
                  </a:txBody>
                  <a:tcPr/>
                </a:tc>
                <a:tc>
                  <a:txBody>
                    <a:bodyPr/>
                    <a:lstStyle/>
                    <a:p>
                      <a:r>
                        <a:rPr lang="en-IN" dirty="0" smtClean="0"/>
                        <a:t>Routing type</a:t>
                      </a:r>
                    </a:p>
                  </a:txBody>
                  <a:tcPr/>
                </a:tc>
                <a:tc>
                  <a:txBody>
                    <a:bodyPr/>
                    <a:lstStyle/>
                    <a:p>
                      <a:r>
                        <a:rPr lang="en-IN" dirty="0" smtClean="0"/>
                        <a:t>AODV</a:t>
                      </a:r>
                    </a:p>
                  </a:txBody>
                  <a:tcPr/>
                </a:tc>
              </a:tr>
              <a:tr h="319126">
                <a:tc>
                  <a:txBody>
                    <a:bodyPr/>
                    <a:lstStyle/>
                    <a:p>
                      <a:r>
                        <a:rPr lang="en-IN" dirty="0" smtClean="0"/>
                        <a:t>7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Traffic type </a:t>
                      </a:r>
                    </a:p>
                  </a:txBody>
                  <a:tcPr/>
                </a:tc>
                <a:tc>
                  <a:txBody>
                    <a:bodyPr/>
                    <a:lstStyle/>
                    <a:p>
                      <a:r>
                        <a:rPr lang="en-IN" dirty="0" smtClean="0"/>
                        <a:t>CBR</a:t>
                      </a:r>
                    </a:p>
                  </a:txBody>
                  <a:tcPr/>
                </a:tc>
              </a:tr>
              <a:tr h="319126">
                <a:tc>
                  <a:txBody>
                    <a:bodyPr/>
                    <a:lstStyle/>
                    <a:p>
                      <a:r>
                        <a:rPr lang="en-IN" dirty="0" smtClean="0"/>
                        <a:t>8</a:t>
                      </a:r>
                    </a:p>
                  </a:txBody>
                  <a:tcPr/>
                </a:tc>
                <a:tc>
                  <a:txBody>
                    <a:bodyPr/>
                    <a:lstStyle/>
                    <a:p>
                      <a:r>
                        <a:rPr lang="en-IN" dirty="0" smtClean="0"/>
                        <a:t>Agent</a:t>
                      </a:r>
                      <a:endParaRPr lang="en-IN" dirty="0" smtClean="0"/>
                    </a:p>
                  </a:txBody>
                  <a:tcPr/>
                </a:tc>
                <a:tc>
                  <a:txBody>
                    <a:bodyPr/>
                    <a:lstStyle/>
                    <a:p>
                      <a:r>
                        <a:rPr lang="en-IN" dirty="0" smtClean="0"/>
                        <a:t>UDP</a:t>
                      </a:r>
                      <a:endParaRPr lang="en-IN" dirty="0" smtClean="0"/>
                    </a:p>
                  </a:txBody>
                  <a:tcPr/>
                </a:tc>
              </a:tr>
              <a:tr h="319126">
                <a:tc>
                  <a:txBody>
                    <a:bodyPr/>
                    <a:lstStyle/>
                    <a:p>
                      <a:r>
                        <a:rPr lang="en-IN" dirty="0" smtClean="0"/>
                        <a:t>9</a:t>
                      </a:r>
                    </a:p>
                  </a:txBody>
                  <a:tcPr/>
                </a:tc>
                <a:tc>
                  <a:txBody>
                    <a:bodyPr/>
                    <a:lstStyle/>
                    <a:p>
                      <a:r>
                        <a:rPr lang="en-IN" dirty="0" smtClean="0"/>
                        <a:t>Antenna type</a:t>
                      </a:r>
                    </a:p>
                  </a:txBody>
                  <a:tcPr/>
                </a:tc>
                <a:tc>
                  <a:txBody>
                    <a:bodyPr/>
                    <a:lstStyle/>
                    <a:p>
                      <a:r>
                        <a:rPr lang="en-IN" dirty="0" smtClean="0"/>
                        <a:t>Omni directional</a:t>
                      </a:r>
                    </a:p>
                  </a:txBody>
                  <a:tcPr/>
                </a:tc>
              </a:tr>
              <a:tr h="319126">
                <a:tc>
                  <a:txBody>
                    <a:bodyPr/>
                    <a:lstStyle/>
                    <a:p>
                      <a:r>
                        <a:rPr lang="en-IN" dirty="0" smtClean="0"/>
                        <a:t>10</a:t>
                      </a:r>
                    </a:p>
                  </a:txBody>
                  <a:tcPr/>
                </a:tc>
                <a:tc>
                  <a:txBody>
                    <a:bodyPr/>
                    <a:lstStyle/>
                    <a:p>
                      <a:r>
                        <a:rPr lang="en-IN" dirty="0" smtClean="0"/>
                        <a:t>Radio propagation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Two ray ground</a:t>
                      </a:r>
                    </a:p>
                  </a:txBody>
                  <a:tcPr/>
                </a:tc>
              </a:tr>
              <a:tr h="319126">
                <a:tc>
                  <a:txBody>
                    <a:bodyPr/>
                    <a:lstStyle/>
                    <a:p>
                      <a:r>
                        <a:rPr lang="en-IN" dirty="0" smtClean="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Packet size</a:t>
                      </a:r>
                      <a:endParaRPr lang="en-US" dirty="0"/>
                    </a:p>
                  </a:txBody>
                  <a:tcPr/>
                </a:tc>
                <a:tc>
                  <a:txBody>
                    <a:bodyPr/>
                    <a:lstStyle/>
                    <a:p>
                      <a:r>
                        <a:rPr lang="en-IN" dirty="0" smtClean="0"/>
                        <a:t>1000 </a:t>
                      </a:r>
                      <a:r>
                        <a:rPr lang="en-IN" dirty="0" smtClean="0"/>
                        <a:t>bytes</a:t>
                      </a:r>
                      <a:endParaRPr lang="en-US" dirty="0"/>
                    </a:p>
                  </a:txBody>
                  <a:tcPr/>
                </a:tc>
              </a:tr>
              <a:tr h="319126">
                <a:tc>
                  <a:txBody>
                    <a:bodyPr/>
                    <a:lstStyle/>
                    <a:p>
                      <a:r>
                        <a:rPr lang="en-US" dirty="0" smtClean="0"/>
                        <a:t>13</a:t>
                      </a:r>
                      <a:endParaRPr lang="en-US" dirty="0"/>
                    </a:p>
                  </a:txBody>
                  <a:tcPr/>
                </a:tc>
                <a:tc>
                  <a:txBody>
                    <a:bodyPr/>
                    <a:lstStyle/>
                    <a:p>
                      <a:r>
                        <a:rPr lang="en-US" dirty="0" smtClean="0"/>
                        <a:t>No.</a:t>
                      </a:r>
                      <a:r>
                        <a:rPr lang="en-US" baseline="0" dirty="0" smtClean="0"/>
                        <a:t> of Black </a:t>
                      </a:r>
                      <a:r>
                        <a:rPr lang="en-IN" sz="1800" b="0" i="0" u="none" strike="noStrike" kern="1200" baseline="0" dirty="0" smtClean="0">
                          <a:solidFill>
                            <a:schemeClr val="tx1"/>
                          </a:solidFill>
                          <a:latin typeface="+mn-lt"/>
                          <a:ea typeface="+mn-ea"/>
                          <a:cs typeface="+mn-cs"/>
                        </a:rPr>
                        <a:t>hole node</a:t>
                      </a:r>
                      <a:r>
                        <a:rPr lang="en-US" baseline="0" dirty="0" smtClean="0"/>
                        <a:t> </a:t>
                      </a:r>
                      <a:endParaRPr lang="en-US" dirty="0"/>
                    </a:p>
                  </a:txBody>
                  <a:tcPr/>
                </a:tc>
                <a:tc>
                  <a:txBody>
                    <a:bodyPr/>
                    <a:lstStyle/>
                    <a:p>
                      <a:r>
                        <a:rPr lang="en-US" dirty="0" smtClean="0"/>
                        <a:t>1,2,3</a:t>
                      </a:r>
                      <a:endParaRPr lang="en-US" dirty="0"/>
                    </a:p>
                  </a:txBody>
                  <a:tcPr/>
                </a:tc>
              </a:tr>
            </a:tbl>
          </a:graphicData>
        </a:graphic>
      </p:graphicFrame>
    </p:spTree>
    <p:extLst>
      <p:ext uri="{BB962C8B-B14F-4D97-AF65-F5344CB8AC3E}">
        <p14:creationId xmlns:p14="http://schemas.microsoft.com/office/powerpoint/2010/main" val="4231839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IN" sz="2800" b="1" dirty="0" smtClean="0"/>
              <a:t>Message passing technology</a:t>
            </a:r>
            <a:endParaRPr lang="en-IN" sz="2800" b="1" dirty="0"/>
          </a:p>
        </p:txBody>
      </p:sp>
      <p:sp>
        <p:nvSpPr>
          <p:cNvPr id="3" name="Content Placeholder 2"/>
          <p:cNvSpPr>
            <a:spLocks noGrp="1"/>
          </p:cNvSpPr>
          <p:nvPr>
            <p:ph idx="1"/>
          </p:nvPr>
        </p:nvSpPr>
        <p:spPr>
          <a:xfrm>
            <a:off x="457200" y="990600"/>
            <a:ext cx="8229600" cy="5410200"/>
          </a:xfrm>
        </p:spPr>
        <p:txBody>
          <a:bodyPr>
            <a:normAutofit fontScale="47500" lnSpcReduction="20000"/>
          </a:bodyPr>
          <a:lstStyle/>
          <a:p>
            <a:pPr marL="0" indent="0">
              <a:buNone/>
            </a:pPr>
            <a:r>
              <a:rPr lang="en-IN" sz="3800" dirty="0" smtClean="0"/>
              <a:t>Implement the message passing technique in the wireless network using the following steps.</a:t>
            </a:r>
          </a:p>
          <a:p>
            <a:pPr marL="0" indent="0">
              <a:buNone/>
            </a:pPr>
            <a:endParaRPr lang="en-IN" sz="3800" dirty="0" smtClean="0"/>
          </a:p>
          <a:p>
            <a:pPr marL="0" indent="0">
              <a:buNone/>
            </a:pPr>
            <a:r>
              <a:rPr lang="en-IN" sz="3800" dirty="0"/>
              <a:t>1. Define the parameters of wireless network.</a:t>
            </a:r>
          </a:p>
          <a:p>
            <a:endParaRPr lang="en-IN" sz="3800" dirty="0"/>
          </a:p>
          <a:p>
            <a:pPr marL="0" indent="0">
              <a:buNone/>
            </a:pPr>
            <a:r>
              <a:rPr lang="en-IN" sz="3800" dirty="0"/>
              <a:t>2. Create the trace file and </a:t>
            </a:r>
            <a:r>
              <a:rPr lang="en-IN" sz="3800" dirty="0" err="1"/>
              <a:t>nam</a:t>
            </a:r>
            <a:r>
              <a:rPr lang="en-IN" sz="3800" dirty="0"/>
              <a:t> file.</a:t>
            </a:r>
          </a:p>
          <a:p>
            <a:endParaRPr lang="en-IN" sz="3800" dirty="0"/>
          </a:p>
          <a:p>
            <a:pPr marL="0" indent="0">
              <a:buNone/>
            </a:pPr>
            <a:r>
              <a:rPr lang="en-IN" sz="3800" dirty="0"/>
              <a:t>3. configure the node.</a:t>
            </a:r>
          </a:p>
          <a:p>
            <a:endParaRPr lang="en-IN" sz="3800" dirty="0"/>
          </a:p>
          <a:p>
            <a:pPr marL="0" indent="0">
              <a:buNone/>
            </a:pPr>
            <a:r>
              <a:rPr lang="en-IN" sz="3800" dirty="0"/>
              <a:t>4. Provide initial (X,Y, for now Z=0) co-ordinates for nodes.</a:t>
            </a:r>
          </a:p>
          <a:p>
            <a:endParaRPr lang="en-IN" sz="3800" dirty="0"/>
          </a:p>
          <a:p>
            <a:pPr marL="0" indent="0">
              <a:buNone/>
            </a:pPr>
            <a:r>
              <a:rPr lang="en-IN" sz="3800" dirty="0"/>
              <a:t>5. Define the connection between the nodes.</a:t>
            </a:r>
          </a:p>
          <a:p>
            <a:endParaRPr lang="en-IN" sz="3800" dirty="0"/>
          </a:p>
          <a:p>
            <a:pPr marL="0" indent="0">
              <a:buNone/>
            </a:pPr>
            <a:r>
              <a:rPr lang="en-IN" sz="3800" dirty="0"/>
              <a:t>6. Define a </a:t>
            </a:r>
            <a:r>
              <a:rPr lang="en-IN" sz="3800" dirty="0" smtClean="0"/>
              <a:t>user define </a:t>
            </a:r>
            <a:r>
              <a:rPr lang="en-IN" sz="3800" dirty="0"/>
              <a:t>array or list array, which stores the random generated value.</a:t>
            </a:r>
          </a:p>
          <a:p>
            <a:endParaRPr lang="en-IN" sz="3800" dirty="0"/>
          </a:p>
          <a:p>
            <a:pPr marL="0" indent="0">
              <a:buNone/>
            </a:pPr>
            <a:r>
              <a:rPr lang="en-IN" sz="3800" dirty="0"/>
              <a:t>7. Define the "</a:t>
            </a:r>
            <a:r>
              <a:rPr lang="en-IN" sz="3800" dirty="0" err="1" smtClean="0"/>
              <a:t>process_data</a:t>
            </a:r>
            <a:r>
              <a:rPr lang="en-IN" sz="3800" dirty="0"/>
              <a:t>" instance procedure is what will process received data if no application is attached to the agent.</a:t>
            </a:r>
          </a:p>
          <a:p>
            <a:pPr marL="0" indent="0">
              <a:buNone/>
            </a:pPr>
            <a:r>
              <a:rPr lang="en-IN" sz="3800" dirty="0"/>
              <a:t>In this case, we respond to messages of the form "ping(###)". We also print received messages to the trace file.</a:t>
            </a:r>
          </a:p>
          <a:p>
            <a:pPr marL="0" indent="0">
              <a:buNone/>
            </a:pPr>
            <a:endParaRPr lang="en-IN" dirty="0" smtClean="0"/>
          </a:p>
        </p:txBody>
      </p:sp>
    </p:spTree>
    <p:extLst>
      <p:ext uri="{BB962C8B-B14F-4D97-AF65-F5344CB8AC3E}">
        <p14:creationId xmlns:p14="http://schemas.microsoft.com/office/powerpoint/2010/main" val="1136625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62500" lnSpcReduction="20000"/>
          </a:bodyPr>
          <a:lstStyle/>
          <a:p>
            <a:pPr marL="0" indent="0">
              <a:buNone/>
            </a:pPr>
            <a:r>
              <a:rPr lang="en-IN" dirty="0"/>
              <a:t>8. Note in the trace file that the packet was received.</a:t>
            </a:r>
          </a:p>
          <a:p>
            <a:endParaRPr lang="en-IN" dirty="0"/>
          </a:p>
          <a:p>
            <a:pPr marL="0" indent="0">
              <a:buNone/>
            </a:pPr>
            <a:r>
              <a:rPr lang="en-IN" dirty="0"/>
              <a:t>9. Now, schedule some messages to be sent, using the UDP "send" procedure. The first argument is the length of the data and the second is the data itself. Note that you can lie about the length, as we do here. This allows you to send packets of whatever size you need in your simulation without actually generating a string of that length. Also, note that the length you specify must not be larger than the maximum UDP packet size (the default is 1000 bytes) if the send procedure is called without a second argument (e.g. "send 100") then a packet of the specified length (or multiple packets, if the number is too high) will be sent, but without any data. In that case, </a:t>
            </a:r>
            <a:r>
              <a:rPr lang="en-IN" dirty="0" err="1" smtClean="0"/>
              <a:t>process_data</a:t>
            </a:r>
            <a:r>
              <a:rPr lang="en-IN" dirty="0" smtClean="0"/>
              <a:t> </a:t>
            </a:r>
            <a:r>
              <a:rPr lang="en-IN" dirty="0"/>
              <a:t>will not be called at the receiver.</a:t>
            </a:r>
          </a:p>
          <a:p>
            <a:endParaRPr lang="en-IN" dirty="0"/>
          </a:p>
          <a:p>
            <a:pPr marL="0" indent="0">
              <a:buNone/>
            </a:pPr>
            <a:r>
              <a:rPr lang="en-IN" dirty="0"/>
              <a:t>10. Tell nodes when the simulation ends, i.e. stop procedure.</a:t>
            </a:r>
          </a:p>
          <a:p>
            <a:endParaRPr lang="en-IN" dirty="0"/>
          </a:p>
          <a:p>
            <a:pPr marL="0" indent="0">
              <a:buNone/>
            </a:pPr>
            <a:r>
              <a:rPr lang="en-IN" dirty="0"/>
              <a:t>11. write:$ ns &lt;</a:t>
            </a:r>
            <a:r>
              <a:rPr lang="en-IN" dirty="0" err="1"/>
              <a:t>file_name</a:t>
            </a:r>
            <a:r>
              <a:rPr lang="en-IN" dirty="0"/>
              <a:t> .</a:t>
            </a:r>
            <a:r>
              <a:rPr lang="en-IN" dirty="0" err="1"/>
              <a:t>tcl</a:t>
            </a:r>
            <a:r>
              <a:rPr lang="en-IN" dirty="0"/>
              <a:t>&gt;</a:t>
            </a:r>
          </a:p>
          <a:p>
            <a:endParaRPr lang="en-IN" dirty="0"/>
          </a:p>
          <a:p>
            <a:pPr marL="0" indent="0">
              <a:buNone/>
            </a:pPr>
            <a:r>
              <a:rPr lang="en-IN" dirty="0"/>
              <a:t>11. Create a </a:t>
            </a:r>
            <a:r>
              <a:rPr lang="en-IN" dirty="0" err="1"/>
              <a:t>awk</a:t>
            </a:r>
            <a:r>
              <a:rPr lang="en-IN" dirty="0"/>
              <a:t> script for tracing the data from trace file. (</a:t>
            </a:r>
            <a:r>
              <a:rPr lang="en-IN" dirty="0" err="1"/>
              <a:t>awk</a:t>
            </a:r>
            <a:r>
              <a:rPr lang="en-IN" dirty="0"/>
              <a:t> -f &lt;</a:t>
            </a:r>
            <a:r>
              <a:rPr lang="en-IN" dirty="0" err="1"/>
              <a:t>awk_script.awk</a:t>
            </a:r>
            <a:r>
              <a:rPr lang="en-IN" dirty="0"/>
              <a:t>&gt; &lt;trace_file.tr&gt;)</a:t>
            </a:r>
          </a:p>
          <a:p>
            <a:endParaRPr lang="en-IN" dirty="0"/>
          </a:p>
        </p:txBody>
      </p:sp>
    </p:spTree>
    <p:extLst>
      <p:ext uri="{BB962C8B-B14F-4D97-AF65-F5344CB8AC3E}">
        <p14:creationId xmlns:p14="http://schemas.microsoft.com/office/powerpoint/2010/main" val="680251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598</Words>
  <Application>Microsoft Office PowerPoint</Application>
  <PresentationFormat>On-screen Show (4:3)</PresentationFormat>
  <Paragraphs>78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Assignment6</vt:lpstr>
      <vt:lpstr>Black Hole Attack</vt:lpstr>
      <vt:lpstr>PowerPoint Presentation</vt:lpstr>
      <vt:lpstr>PowerPoint Presentation</vt:lpstr>
      <vt:lpstr>Message passing technology</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Assignment6</dc:title>
  <dc:creator>Rakesh Ranjan Swain</dc:creator>
  <cp:lastModifiedBy>Rakesh Ranjan Swain</cp:lastModifiedBy>
  <cp:revision>9</cp:revision>
  <dcterms:created xsi:type="dcterms:W3CDTF">2006-08-16T00:00:00Z</dcterms:created>
  <dcterms:modified xsi:type="dcterms:W3CDTF">2018-03-17T15:12:04Z</dcterms:modified>
</cp:coreProperties>
</file>