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68" r:id="rId2"/>
    <p:sldId id="262" r:id="rId3"/>
    <p:sldId id="287" r:id="rId4"/>
    <p:sldId id="264" r:id="rId5"/>
    <p:sldId id="269" r:id="rId6"/>
    <p:sldId id="273" r:id="rId7"/>
    <p:sldId id="276" r:id="rId8"/>
    <p:sldId id="278" r:id="rId9"/>
    <p:sldId id="281" r:id="rId10"/>
    <p:sldId id="286" r:id="rId11"/>
    <p:sldId id="282" r:id="rId12"/>
    <p:sldId id="283" r:id="rId13"/>
    <p:sldId id="284" r:id="rId14"/>
    <p:sldId id="28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7E7D"/>
    <a:srgbClr val="76297E"/>
    <a:srgbClr val="262E68"/>
    <a:srgbClr val="1CADE4"/>
    <a:srgbClr val="272F6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197" autoAdjust="0"/>
  </p:normalViewPr>
  <p:slideViewPr>
    <p:cSldViewPr snapToGrid="0">
      <p:cViewPr varScale="1">
        <p:scale>
          <a:sx n="145" d="100"/>
          <a:sy n="145" d="100"/>
        </p:scale>
        <p:origin x="120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E123E-E264-419F-AF8C-95DBFEA6048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8951C-8D59-47ED-B123-1FA1122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Presented to MIECHV team on September 22, 2021,</a:t>
            </a:r>
            <a:r>
              <a:rPr lang="en-US" baseline="0" dirty="0"/>
              <a:t> by Giorgi Chighladze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51C-8D59-47ED-B123-1FA1122F51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9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Holistic nature of the collecting data will help to reveal the interplay of factors that underlie changes in child quality on more relevant geographical scale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1200" dirty="0"/>
              <a:t>Calculate and incorporate in I2D2 Data Drive new indicators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1200" dirty="0"/>
              <a:t>Get sub-county level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51C-8D59-47ED-B123-1FA1122F51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ECI provide state-wide indicators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ECI indicators are based on more than children’s status, and includes education, health and monetary variables as well as community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51C-8D59-47ED-B123-1FA1122F51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ECI indicators</a:t>
            </a:r>
            <a:r>
              <a:rPr lang="en-US" baseline="0" dirty="0"/>
              <a:t> represent essential m</a:t>
            </a:r>
            <a:r>
              <a:rPr lang="en-US" dirty="0"/>
              <a:t>etrics for</a:t>
            </a:r>
            <a:r>
              <a:rPr lang="en-US" baseline="0" dirty="0"/>
              <a:t> providing comprehensive picture of child wellbeing in Iowa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MIECHV asks contractors to establish and use benchmarks that demonstrate improvements in areas similar to ECI desired results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https://idph.iowa.gov/Portals/1/userfiles/80/IDPH%20MIECHV%20overview%20and%20map%202020.pdf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https://daiseyiowa.daiseysolutions.org/articles/miechv-benchmark-measures-at-a-glance/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51C-8D59-47ED-B123-1FA1122F51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Iowa is not uniform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Counties differ (demographics, economic, health, other)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goal</a:t>
            </a:r>
            <a:r>
              <a:rPr lang="en-US" baseline="0" dirty="0"/>
              <a:t> is to</a:t>
            </a:r>
            <a:r>
              <a:rPr lang="en-US" dirty="0"/>
              <a:t> get</a:t>
            </a:r>
            <a:r>
              <a:rPr lang="en-US" baseline="0" dirty="0"/>
              <a:t> closer to individual</a:t>
            </a:r>
            <a:r>
              <a:rPr lang="en-US" dirty="0"/>
              <a:t> communities and help them understand and address local problems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Local decision makers should be lead by relevant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51C-8D59-47ED-B123-1FA1122F51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New I2D2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51C-8D59-47ED-B123-1FA1122F51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 all indicators are made equal</a:t>
            </a:r>
            <a:r>
              <a:rPr lang="en-US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I2D2 indicators need to be distilled and refined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51C-8D59-47ED-B123-1FA1122F51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4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Covers 10</a:t>
            </a:r>
            <a:r>
              <a:rPr lang="en-US" baseline="0" dirty="0"/>
              <a:t> MIECHV indicators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51C-8D59-47ED-B123-1FA1122F51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Metrics used for indicators are sometimes different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differences should not effect</a:t>
            </a:r>
            <a:r>
              <a:rPr lang="en-US" baseline="0" dirty="0"/>
              <a:t> the ranking of counties used for risk calculations by MIECHV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51C-8D59-47ED-B123-1FA1122F51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51C-8D59-47ED-B123-1FA1122F51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5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4772"/>
            <a:ext cx="10406801" cy="788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5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E40DC44A-DCA9-4152-A3C1-08FE4ABA3E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290443"/>
            <a:ext cx="10406800" cy="774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311443"/>
            <a:ext cx="10406801" cy="499791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FEC7DF2-B408-42F7-8C8E-A5AF3F0041C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0DC44A-DCA9-4152-A3C1-08FE4ABA3E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State System | Early Childhood Iow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43" y="6352674"/>
            <a:ext cx="474048" cy="47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owa&amp;#39;s Integrated Data System for Decision Making | I2D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8" y="378993"/>
            <a:ext cx="499934" cy="49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34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rgbClr val="262E68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lychildhood.iowa.gov/sites/default/files/documents/2021-01/ECI_AnnualReportHighlights2020_Final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earlychildhood.iowa.gov/document/eci-2020-annual-report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I2D2 County-LEVEL INDICATORS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942" y="1665512"/>
            <a:ext cx="12212835" cy="290648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62431" y="5231724"/>
            <a:ext cx="8778240" cy="966600"/>
            <a:chOff x="8375494" y="5212131"/>
            <a:chExt cx="5780235" cy="1055076"/>
          </a:xfrm>
        </p:grpSpPr>
        <p:sp>
          <p:nvSpPr>
            <p:cNvPr id="2" name="Rectangle 1"/>
            <p:cNvSpPr/>
            <p:nvPr/>
          </p:nvSpPr>
          <p:spPr>
            <a:xfrm>
              <a:off x="8375494" y="5273515"/>
              <a:ext cx="1713701" cy="942538"/>
            </a:xfrm>
            <a:prstGeom prst="rect">
              <a:avLst/>
            </a:prstGeom>
            <a:noFill/>
            <a:ln w="38100">
              <a:solidFill>
                <a:srgbClr val="1CADE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95009" y="5212131"/>
              <a:ext cx="5760720" cy="1055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62" y="5372713"/>
            <a:ext cx="627666" cy="6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3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70976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9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I2D2 Data Drive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03" y="1311275"/>
            <a:ext cx="7995920" cy="49974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64504" y="1995487"/>
            <a:ext cx="1023105" cy="2088175"/>
          </a:xfrm>
          <a:prstGeom prst="roundRect">
            <a:avLst>
              <a:gd name="adj" fmla="val 291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64504" y="2138362"/>
            <a:ext cx="1023105" cy="890589"/>
          </a:xfrm>
          <a:prstGeom prst="roundRect">
            <a:avLst>
              <a:gd name="adj" fmla="val 291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64504" y="2290764"/>
            <a:ext cx="1023105" cy="152400"/>
          </a:xfrm>
          <a:prstGeom prst="roundRect">
            <a:avLst>
              <a:gd name="adj" fmla="val 291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7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I2D2 Data Drive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03" y="1311275"/>
            <a:ext cx="7995920" cy="49974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76409" y="3045806"/>
            <a:ext cx="1023105" cy="3549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76409" y="3737635"/>
            <a:ext cx="1023105" cy="3549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95835" y="1907741"/>
            <a:ext cx="1689280" cy="1849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31380" y="1674546"/>
            <a:ext cx="597677" cy="1823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05281" y="1674546"/>
            <a:ext cx="1297747" cy="1823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500714" y="1674546"/>
            <a:ext cx="1112017" cy="1823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10417" y="1674546"/>
            <a:ext cx="847671" cy="1823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76409" y="3490912"/>
            <a:ext cx="1023105" cy="1798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>
            <a:off x="3299514" y="3234083"/>
            <a:ext cx="1636817" cy="275880"/>
          </a:xfrm>
          <a:prstGeom prst="bentConnector3">
            <a:avLst>
              <a:gd name="adj1" fmla="val 652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3299514" y="2747277"/>
            <a:ext cx="4977711" cy="48680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3"/>
            <a:endCxn id="33" idx="1"/>
          </p:cNvCxnSpPr>
          <p:nvPr/>
        </p:nvCxnSpPr>
        <p:spPr>
          <a:xfrm>
            <a:off x="3299514" y="3915089"/>
            <a:ext cx="3720413" cy="494987"/>
          </a:xfrm>
          <a:prstGeom prst="bentConnector3">
            <a:avLst>
              <a:gd name="adj1" fmla="val 1044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019927" y="4352925"/>
            <a:ext cx="2838450" cy="1143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90"/>
                            </p:stCondLst>
                            <p:childTnLst>
                              <p:par>
                                <p:cTn id="18" presetID="21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33" grpId="0" animBg="1"/>
      <p:bldP spid="3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I2D2 Data Drive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03" y="1311275"/>
            <a:ext cx="7995920" cy="49974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76409" y="3045806"/>
            <a:ext cx="1023105" cy="3549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76409" y="3737635"/>
            <a:ext cx="1023105" cy="3549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76409" y="3490912"/>
            <a:ext cx="1023105" cy="1798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00359" y="2119312"/>
            <a:ext cx="6667566" cy="3667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3400" y="3139023"/>
            <a:ext cx="171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Selections apply to all indicators across all categories and tabs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874770" y="3045806"/>
            <a:ext cx="263216" cy="1046736"/>
          </a:xfrm>
          <a:prstGeom prst="leftBrace">
            <a:avLst>
              <a:gd name="adj1" fmla="val 3506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17540" y="2010280"/>
            <a:ext cx="171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 Condensed" panose="020B0502040204020203" pitchFamily="34" charset="0"/>
              </a:rPr>
              <a:t>Indicator-specific selectors</a:t>
            </a:r>
          </a:p>
        </p:txBody>
      </p:sp>
    </p:spTree>
    <p:extLst>
      <p:ext uri="{BB962C8B-B14F-4D97-AF65-F5344CB8AC3E}">
        <p14:creationId xmlns:p14="http://schemas.microsoft.com/office/powerpoint/2010/main" val="38231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I2D2 Data Drive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03" y="1311275"/>
            <a:ext cx="7995920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I2D2 Data Drive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03" y="1311275"/>
            <a:ext cx="7995920" cy="49974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514727" y="4493417"/>
            <a:ext cx="676656" cy="182880"/>
          </a:xfrm>
          <a:prstGeom prst="roundRect">
            <a:avLst>
              <a:gd name="adj" fmla="val 133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07998" y="4493417"/>
            <a:ext cx="676656" cy="182880"/>
          </a:xfrm>
          <a:prstGeom prst="roundRect">
            <a:avLst>
              <a:gd name="adj" fmla="val 133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52815" y="5041106"/>
            <a:ext cx="658368" cy="182880"/>
          </a:xfrm>
          <a:prstGeom prst="roundRect">
            <a:avLst>
              <a:gd name="adj" fmla="val 133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38996" y="5041106"/>
            <a:ext cx="658368" cy="182880"/>
          </a:xfrm>
          <a:prstGeom prst="roundRect">
            <a:avLst>
              <a:gd name="adj" fmla="val 133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50097" y="4148751"/>
            <a:ext cx="1023105" cy="1798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I2D2 Data </a:t>
            </a:r>
            <a:r>
              <a:rPr lang="en-US" sz="2400"/>
              <a:t>Drive contextualizes </a:t>
            </a:r>
            <a:r>
              <a:rPr lang="en-US" sz="2400" dirty="0"/>
              <a:t>the ECI framework to reflect the multi-faceted nature of child wellbeing in Iowa</a:t>
            </a:r>
          </a:p>
          <a:p>
            <a:pPr marL="230188" indent="-230188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Shifting from state- to county-level indicators will allow in-depth understanding of child wellbeing at more relevant geographic scale</a:t>
            </a:r>
          </a:p>
          <a:p>
            <a:pPr marL="230188" indent="-230188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Quantifying quality of life for children and their families at county level will give more comprehensive and high-resolution picture of challenges and opportunities in Iowa counties and enable targeted intervention by identifying services needed</a:t>
            </a:r>
          </a:p>
        </p:txBody>
      </p:sp>
    </p:spTree>
    <p:extLst>
      <p:ext uri="{BB962C8B-B14F-4D97-AF65-F5344CB8AC3E}">
        <p14:creationId xmlns:p14="http://schemas.microsoft.com/office/powerpoint/2010/main" val="32243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ECI State-wide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11443"/>
            <a:ext cx="10406799" cy="8923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Improving the quality of life for young children and their families in Iowa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126" y="6558432"/>
            <a:ext cx="104068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Bahnschrift SemiLight" panose="020B0502040204020203" pitchFamily="34" charset="0"/>
              </a:rPr>
              <a:t>Source: ECI 2020 Annual Report Highlights. </a:t>
            </a:r>
            <a:r>
              <a:rPr lang="en-US" sz="700" dirty="0">
                <a:latin typeface="Bahnschrift SemiLight" panose="020B0502040204020203" pitchFamily="34" charset="0"/>
                <a:hlinkClick r:id="rId3"/>
              </a:rPr>
              <a:t>https://earlychildhood.iowa.gov/sites/default/files/documents/2021-01/ECI_AnnualReportHighlights2020_Final.pdf</a:t>
            </a:r>
            <a:r>
              <a:rPr lang="en-US" sz="700" dirty="0">
                <a:latin typeface="Bahnschrift SemiLight" panose="020B0502040204020203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726" y="2151139"/>
            <a:ext cx="5124208" cy="354577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76529" y="2151139"/>
            <a:ext cx="4422800" cy="366417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2286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Five desired results</a:t>
            </a:r>
          </a:p>
          <a:p>
            <a:pPr marL="341313" indent="-2286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16 state-wide indicators to determine progress toward achieving the result areas</a:t>
            </a:r>
          </a:p>
          <a:p>
            <a:pPr marL="341313" indent="-2286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Usually collected by public agencies </a:t>
            </a:r>
          </a:p>
        </p:txBody>
      </p:sp>
    </p:spTree>
    <p:extLst>
      <p:ext uri="{BB962C8B-B14F-4D97-AF65-F5344CB8AC3E}">
        <p14:creationId xmlns:p14="http://schemas.microsoft.com/office/powerpoint/2010/main" val="4172114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4772"/>
            <a:ext cx="10406801" cy="788070"/>
          </a:xfrm>
        </p:spPr>
        <p:txBody>
          <a:bodyPr>
            <a:normAutofit/>
          </a:bodyPr>
          <a:lstStyle/>
          <a:p>
            <a:r>
              <a:rPr lang="en-US" dirty="0"/>
              <a:t>ECI State-wide indicators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126" y="6558432"/>
            <a:ext cx="104068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Bahnschrift SemiLight" panose="020B0502040204020203" pitchFamily="34" charset="0"/>
              </a:rPr>
              <a:t>Source: ECI Statewide Indicators FY20 Report. </a:t>
            </a:r>
            <a:r>
              <a:rPr lang="en-US" sz="700" dirty="0">
                <a:latin typeface="Bahnschrift SemiLight" panose="020B0502040204020203" pitchFamily="34" charset="0"/>
                <a:hlinkClick r:id="rId3"/>
              </a:rPr>
              <a:t>https://earlychildhood.iowa.gov/document/eci-2020-annual-report</a:t>
            </a:r>
            <a:r>
              <a:rPr lang="en-US" sz="700" dirty="0">
                <a:latin typeface="Bahnschrift SemiLight" panose="020B0502040204020203" pitchFamily="34" charset="0"/>
              </a:rPr>
              <a:t>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6028"/>
          <a:stretch/>
        </p:blipFill>
        <p:spPr>
          <a:xfrm>
            <a:off x="688395" y="1038225"/>
            <a:ext cx="10810185" cy="54864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8724071" y="1272848"/>
            <a:ext cx="2989901" cy="1097280"/>
            <a:chOff x="8312591" y="1242368"/>
            <a:chExt cx="2989901" cy="1097280"/>
          </a:xfrm>
        </p:grpSpPr>
        <p:sp>
          <p:nvSpPr>
            <p:cNvPr id="25" name="Rectangle 24"/>
            <p:cNvSpPr/>
            <p:nvPr/>
          </p:nvSpPr>
          <p:spPr>
            <a:xfrm>
              <a:off x="8312591" y="1242368"/>
              <a:ext cx="2989901" cy="10972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bel" panose="02000506030000020004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414956" y="1425248"/>
              <a:ext cx="2849512" cy="731520"/>
              <a:chOff x="8444692" y="1315671"/>
              <a:chExt cx="2849512" cy="73152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9008204" y="1361391"/>
                <a:ext cx="2286000" cy="58477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6297E"/>
                    </a:solidFill>
                    <a:latin typeface="Abel" panose="02000506030000020004" pitchFamily="2" charset="0"/>
                  </a:rPr>
                  <a:t>Improved Maternal and Newborn Health </a:t>
                </a:r>
                <a:endParaRPr lang="en-US" sz="1600" dirty="0">
                  <a:solidFill>
                    <a:srgbClr val="76297E"/>
                  </a:solidFill>
                  <a:latin typeface="Abel" panose="02000506030000020004" pitchFamily="2" charset="0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5"/>
              <a:srcRect l="5101" r="73919"/>
              <a:stretch/>
            </p:blipFill>
            <p:spPr>
              <a:xfrm>
                <a:off x="8444692" y="1315671"/>
                <a:ext cx="576668" cy="731520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</p:pic>
        </p:grpSp>
      </p:grpSp>
      <p:grpSp>
        <p:nvGrpSpPr>
          <p:cNvPr id="39" name="Group 38"/>
          <p:cNvGrpSpPr/>
          <p:nvPr/>
        </p:nvGrpSpPr>
        <p:grpSpPr>
          <a:xfrm>
            <a:off x="8724071" y="5434244"/>
            <a:ext cx="3103083" cy="1044661"/>
            <a:chOff x="8312591" y="5403764"/>
            <a:chExt cx="3103083" cy="1044661"/>
          </a:xfrm>
        </p:grpSpPr>
        <p:sp>
          <p:nvSpPr>
            <p:cNvPr id="34" name="Rectangle 33"/>
            <p:cNvSpPr/>
            <p:nvPr/>
          </p:nvSpPr>
          <p:spPr>
            <a:xfrm>
              <a:off x="8312591" y="5403764"/>
              <a:ext cx="2989901" cy="10446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bel" panose="02000506030000020004" pitchFamily="2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425773" y="5560334"/>
              <a:ext cx="2989901" cy="731520"/>
              <a:chOff x="8455509" y="5639270"/>
              <a:chExt cx="2989901" cy="73152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9008204" y="5684990"/>
                <a:ext cx="2437206" cy="58477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6297E"/>
                    </a:solidFill>
                    <a:latin typeface="Abel" panose="02000506030000020004" pitchFamily="2" charset="0"/>
                  </a:rPr>
                  <a:t>Improved Family Economic Self-sufficiency </a:t>
                </a:r>
                <a:endParaRPr lang="en-US" sz="1600" dirty="0">
                  <a:solidFill>
                    <a:srgbClr val="76297E"/>
                  </a:solidFill>
                  <a:latin typeface="Abel" panose="02000506030000020004" pitchFamily="2" charset="0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6"/>
              <a:srcRect l="4730" r="74477"/>
              <a:stretch/>
            </p:blipFill>
            <p:spPr>
              <a:xfrm>
                <a:off x="8455509" y="5639270"/>
                <a:ext cx="565851" cy="731520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8724071" y="3070225"/>
            <a:ext cx="2989901" cy="1335562"/>
            <a:chOff x="8312591" y="3039745"/>
            <a:chExt cx="2989901" cy="1335562"/>
          </a:xfrm>
        </p:grpSpPr>
        <p:sp>
          <p:nvSpPr>
            <p:cNvPr id="32" name="Rectangle 31"/>
            <p:cNvSpPr/>
            <p:nvPr/>
          </p:nvSpPr>
          <p:spPr>
            <a:xfrm>
              <a:off x="8312591" y="3039745"/>
              <a:ext cx="2989901" cy="13355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bel" panose="02000506030000020004" pitchFamily="2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347730" y="3341766"/>
              <a:ext cx="2946474" cy="731520"/>
              <a:chOff x="8347730" y="3348557"/>
              <a:chExt cx="2946474" cy="73152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008204" y="3394277"/>
                <a:ext cx="2286000" cy="58477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6297E"/>
                    </a:solidFill>
                    <a:latin typeface="Abel" panose="02000506030000020004" pitchFamily="2" charset="0"/>
                  </a:rPr>
                  <a:t>Reduced Crime or Domestic Violence </a:t>
                </a:r>
                <a:endParaRPr lang="en-US" sz="1600" dirty="0">
                  <a:solidFill>
                    <a:srgbClr val="76297E"/>
                  </a:solidFill>
                  <a:latin typeface="Abel" panose="02000506030000020004" pitchFamily="2" charset="0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7"/>
              <a:srcRect l="4494" r="72485"/>
              <a:stretch/>
            </p:blipFill>
            <p:spPr>
              <a:xfrm>
                <a:off x="8347730" y="3348557"/>
                <a:ext cx="673630" cy="731520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8724071" y="2326743"/>
            <a:ext cx="3203321" cy="743482"/>
            <a:chOff x="8312591" y="2296263"/>
            <a:chExt cx="3203321" cy="743482"/>
          </a:xfrm>
        </p:grpSpPr>
        <p:sp>
          <p:nvSpPr>
            <p:cNvPr id="31" name="Rectangle 30"/>
            <p:cNvSpPr/>
            <p:nvPr/>
          </p:nvSpPr>
          <p:spPr>
            <a:xfrm>
              <a:off x="8312591" y="2296263"/>
              <a:ext cx="2989901" cy="743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bel" panose="02000506030000020004" pitchFamily="2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8396934" y="2340604"/>
              <a:ext cx="3118978" cy="638175"/>
              <a:chOff x="8426670" y="2354583"/>
              <a:chExt cx="3118978" cy="63817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008203" y="2369303"/>
                <a:ext cx="2537445" cy="58477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6297E"/>
                    </a:solidFill>
                    <a:latin typeface="Abel" panose="02000506030000020004" pitchFamily="2" charset="0"/>
                  </a:rPr>
                  <a:t>Improved School Readiness and Achievement </a:t>
                </a:r>
                <a:endParaRPr lang="en-US" sz="1600" dirty="0">
                  <a:solidFill>
                    <a:srgbClr val="76297E"/>
                  </a:solidFill>
                  <a:latin typeface="Abel" panose="02000506030000020004" pitchFamily="2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8"/>
              <a:srcRect l="5794" t="4238" r="73227" b="8522"/>
              <a:stretch/>
            </p:blipFill>
            <p:spPr>
              <a:xfrm>
                <a:off x="8426670" y="2354583"/>
                <a:ext cx="594690" cy="63817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8724071" y="4405788"/>
            <a:ext cx="2989901" cy="1028455"/>
            <a:chOff x="8312591" y="4375308"/>
            <a:chExt cx="2989901" cy="1028455"/>
          </a:xfrm>
        </p:grpSpPr>
        <p:sp>
          <p:nvSpPr>
            <p:cNvPr id="33" name="Rectangle 32"/>
            <p:cNvSpPr/>
            <p:nvPr/>
          </p:nvSpPr>
          <p:spPr>
            <a:xfrm>
              <a:off x="8312591" y="4375308"/>
              <a:ext cx="2989901" cy="10284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bel" panose="02000506030000020004" pitchFamily="2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426818" y="4523775"/>
              <a:ext cx="2837650" cy="731520"/>
              <a:chOff x="8456554" y="4556174"/>
              <a:chExt cx="2837650" cy="7315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9008204" y="4601894"/>
                <a:ext cx="2286000" cy="58477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6297E"/>
                    </a:solidFill>
                    <a:latin typeface="Abel" panose="02000506030000020004" pitchFamily="2" charset="0"/>
                  </a:rPr>
                  <a:t>Reduced Child Injuries, Abuse, and Neglect </a:t>
                </a:r>
                <a:endParaRPr lang="en-US" sz="1600" dirty="0">
                  <a:solidFill>
                    <a:srgbClr val="76297E"/>
                  </a:solidFill>
                  <a:latin typeface="Abel" panose="02000506030000020004" pitchFamily="2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9"/>
              <a:srcRect l="6946" r="72298"/>
              <a:stretch/>
            </p:blipFill>
            <p:spPr>
              <a:xfrm>
                <a:off x="8456554" y="4556174"/>
                <a:ext cx="564806" cy="731520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9377965" y="951734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847E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MIECHV Benchmarks</a:t>
            </a:r>
          </a:p>
        </p:txBody>
      </p:sp>
    </p:spTree>
    <p:extLst>
      <p:ext uri="{BB962C8B-B14F-4D97-AF65-F5344CB8AC3E}">
        <p14:creationId xmlns:p14="http://schemas.microsoft.com/office/powerpoint/2010/main" val="41793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33333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33333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33333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33333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ow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19" y="140170"/>
            <a:ext cx="10972801" cy="65836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owa-County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19" y="140170"/>
            <a:ext cx="10972801" cy="65836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CHALLENGES with STATE-WIDE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435007"/>
            <a:ext cx="10332720" cy="901051"/>
          </a:xfrm>
        </p:spPr>
        <p:txBody>
          <a:bodyPr>
            <a:normAutofit/>
          </a:bodyPr>
          <a:lstStyle/>
          <a:p>
            <a:pPr marL="230188" indent="-230188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State-wide indicators are valuable, but do not reflect county-specific challenges</a:t>
            </a:r>
          </a:p>
          <a:p>
            <a:pPr marL="230188" indent="-230188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24127" y="2336056"/>
            <a:ext cx="10332720" cy="22415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Disaggregation of ECI indicators by county:</a:t>
            </a:r>
          </a:p>
          <a:p>
            <a:pPr marL="684213" lvl="1" indent="-230188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Will shed light on any inequities between counties and provide more comprehensive understanding of the factors limiting child wellbeing</a:t>
            </a:r>
          </a:p>
          <a:p>
            <a:pPr marL="684213" lvl="1" indent="-230188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Will enable stakeholders and decision-makers within a country to implement more accurately targeted intervention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23020" y="4777811"/>
            <a:ext cx="10332720" cy="10058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are scattered across multiple agencies and platforms (in diverse formats) requiring intensive data processing</a:t>
            </a:r>
          </a:p>
          <a:p>
            <a:pPr marL="230188" indent="-230188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85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4127" y="294772"/>
            <a:ext cx="10406801" cy="788070"/>
          </a:xfrm>
        </p:spPr>
        <p:txBody>
          <a:bodyPr/>
          <a:lstStyle/>
          <a:p>
            <a:r>
              <a:rPr lang="en-US" dirty="0"/>
              <a:t>I2D2 Data Drive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095132"/>
              </p:ext>
            </p:extLst>
          </p:nvPr>
        </p:nvGraphicFramePr>
        <p:xfrm>
          <a:off x="3313356" y="2058895"/>
          <a:ext cx="6248651" cy="398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7562880" imgH="4819680" progId="Paint.Picture">
                  <p:embed/>
                </p:oleObj>
              </mc:Choice>
              <mc:Fallback>
                <p:oleObj name="Bitmap Image" r:id="rId4" imgW="7562880" imgH="4819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3356" y="2058895"/>
                        <a:ext cx="6248651" cy="398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394086"/>
            <a:ext cx="4005073" cy="15215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1CADE4"/>
                </a:solidFill>
                <a:latin typeface="Century Gothic" panose="020B0502020202020204" pitchFamily="34" charset="0"/>
              </a:rPr>
              <a:t>Data hub </a:t>
            </a:r>
            <a:r>
              <a:rPr lang="en-US" sz="2000" i="1" dirty="0">
                <a:latin typeface="Century Gothic" panose="020B0502020202020204" pitchFamily="34" charset="0"/>
              </a:rPr>
              <a:t>that provides all relevant info in well structure and fully documented fashion to </a:t>
            </a:r>
            <a:r>
              <a:rPr lang="en-US" sz="2000" b="1" i="1" dirty="0">
                <a:solidFill>
                  <a:srgbClr val="1CADE4"/>
                </a:solidFill>
                <a:latin typeface="Century Gothic" panose="020B0502020202020204" pitchFamily="34" charset="0"/>
              </a:rPr>
              <a:t>drive local decision-making</a:t>
            </a:r>
            <a:endParaRPr lang="en-US" sz="1200" b="1" i="1" dirty="0">
              <a:solidFill>
                <a:srgbClr val="1CADE4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146410" y="1245969"/>
            <a:ext cx="2893841" cy="43795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2E68"/>
                </a:solidFill>
                <a:latin typeface="Century Gothic" panose="020B0502020202020204" pitchFamily="34" charset="0"/>
              </a:rPr>
              <a:t>Data Processing</a:t>
            </a:r>
            <a:endParaRPr lang="en-US" sz="1100" b="1" dirty="0">
              <a:solidFill>
                <a:srgbClr val="262E68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46410" y="1683920"/>
            <a:ext cx="2893841" cy="87501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Abel" panose="02000506030000020004" pitchFamily="2" charset="0"/>
                <a:ea typeface="Gadugi" panose="020B0502040204020203" pitchFamily="34" charset="0"/>
              </a:rPr>
              <a:t>Collecting, synthesizing and updating datasets centrally, thus warranting high quality of the data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003354" y="5145902"/>
            <a:ext cx="2893841" cy="43795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2E68"/>
                </a:solidFill>
                <a:latin typeface="Century Gothic" panose="020B0502020202020204" pitchFamily="34" charset="0"/>
              </a:rPr>
              <a:t>Indicator Computation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003354" y="5583853"/>
            <a:ext cx="2893841" cy="87501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Abel" panose="02000506030000020004" pitchFamily="2" charset="0"/>
                <a:ea typeface="Gadugi" panose="020B0502040204020203" pitchFamily="34" charset="0"/>
              </a:rPr>
              <a:t>Calculating indicators in a consistent manner to ensure uniformity across all counties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23964" y="4144056"/>
            <a:ext cx="2625433" cy="43795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2E68"/>
                </a:solidFill>
                <a:latin typeface="Century Gothic" panose="020B0502020202020204" pitchFamily="34" charset="0"/>
              </a:rPr>
              <a:t>Empowering Interface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23964" y="4582007"/>
            <a:ext cx="2893841" cy="87501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Abel" panose="02000506030000020004" pitchFamily="2" charset="0"/>
                <a:ea typeface="Gadugi" panose="020B0502040204020203" pitchFamily="34" charset="0"/>
              </a:rPr>
              <a:t>Providing interface to interact, visualize and retrieve compiled datasets for further use</a:t>
            </a: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6078512" y="1446551"/>
            <a:ext cx="1920240" cy="640080"/>
          </a:xfrm>
          <a:prstGeom prst="bentConnector3">
            <a:avLst>
              <a:gd name="adj1" fmla="val 18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9024080" y="3904216"/>
            <a:ext cx="1351245" cy="124168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49397" y="4336688"/>
            <a:ext cx="1005840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1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7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I2D2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indent="-230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Light" panose="020B0502040204020203" pitchFamily="34" charset="0"/>
              </a:rPr>
              <a:t>Total of </a:t>
            </a:r>
            <a:r>
              <a:rPr lang="en-US" sz="2800" b="1" dirty="0">
                <a:solidFill>
                  <a:srgbClr val="1CADE4"/>
                </a:solidFill>
                <a:latin typeface="Bahnschrift SemiLight" panose="020B0502040204020203" pitchFamily="34" charset="0"/>
              </a:rPr>
              <a:t>104</a:t>
            </a:r>
            <a:r>
              <a:rPr lang="en-US" sz="2800" dirty="0">
                <a:latin typeface="Bahnschrift SemiLight" panose="020B0502040204020203" pitchFamily="34" charset="0"/>
              </a:rPr>
              <a:t> indicators</a:t>
            </a:r>
          </a:p>
          <a:p>
            <a:pPr marL="568325" lvl="1" indent="-222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Includes all (16) ECI indicators</a:t>
            </a:r>
          </a:p>
          <a:p>
            <a:pPr marL="568325" lvl="1" indent="-222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Encompasses 17 of 23 MIECHV indicators </a:t>
            </a:r>
          </a:p>
          <a:p>
            <a:pPr marL="568325" lvl="1" indent="-222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230188" indent="-230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Light" panose="020B0502040204020203" pitchFamily="34" charset="0"/>
              </a:rPr>
              <a:t>Currently developing </a:t>
            </a:r>
            <a:r>
              <a:rPr lang="en-US" sz="2800" b="1" dirty="0">
                <a:solidFill>
                  <a:srgbClr val="1CADE4"/>
                </a:solidFill>
                <a:latin typeface="Bahnschrift SemiLight" panose="020B0502040204020203" pitchFamily="34" charset="0"/>
              </a:rPr>
              <a:t>21</a:t>
            </a:r>
            <a:r>
              <a:rPr lang="en-US" sz="2800" dirty="0">
                <a:latin typeface="Bahnschrift SemiLight" panose="020B0502040204020203" pitchFamily="34" charset="0"/>
              </a:rPr>
              <a:t> indicators </a:t>
            </a:r>
          </a:p>
          <a:p>
            <a:pPr marL="568325" lvl="1" indent="-222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Comprises 14 of ECI indicators</a:t>
            </a:r>
          </a:p>
          <a:p>
            <a:pPr marL="568325" lvl="1" indent="-222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Overlaps with 10 of MIECHV indicators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49839" y="1568009"/>
            <a:ext cx="2370333" cy="2444834"/>
          </a:xfrm>
          <a:prstGeom prst="rect">
            <a:avLst/>
          </a:prstGeom>
          <a:ln w="28575">
            <a:solidFill>
              <a:srgbClr val="1CADE4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1000" b="1" dirty="0">
                <a:solidFill>
                  <a:srgbClr val="272F69"/>
                </a:solidFill>
                <a:latin typeface="Bahnschrift SemiLight" panose="020B0502040204020203" pitchFamily="34" charset="0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Tw Cen MT" panose="020B0602020104020603" pitchFamily="34" charset="0"/>
              <a:buNone/>
            </a:pPr>
            <a:r>
              <a:rPr lang="en-US" sz="1600" b="1" dirty="0">
                <a:solidFill>
                  <a:srgbClr val="272F69"/>
                </a:solidFill>
                <a:latin typeface="Bahnschrift SemiLight" panose="020B0502040204020203" pitchFamily="34" charset="0"/>
              </a:rPr>
              <a:t>6 Indicators Unique to MIECHV</a:t>
            </a:r>
          </a:p>
          <a:p>
            <a:pPr marL="230188" lvl="2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72F69"/>
                </a:solidFill>
                <a:latin typeface="Bahnschrift SemiLight" panose="020B0502040204020203" pitchFamily="34" charset="0"/>
              </a:rPr>
              <a:t>3rd Trimester smoking</a:t>
            </a:r>
          </a:p>
          <a:p>
            <a:pPr marL="230188" lvl="2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72F69"/>
                </a:solidFill>
                <a:latin typeface="Bahnschrift SemiLight" panose="020B0502040204020203" pitchFamily="34" charset="0"/>
              </a:rPr>
              <a:t>3rd Trimester alcohol use</a:t>
            </a:r>
          </a:p>
          <a:p>
            <a:pPr marL="230188" lvl="2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72F69"/>
                </a:solidFill>
                <a:latin typeface="Bahnschrift SemiLight" panose="020B0502040204020203" pitchFamily="34" charset="0"/>
              </a:rPr>
              <a:t>Income inequality</a:t>
            </a:r>
          </a:p>
          <a:p>
            <a:pPr marL="230188" lvl="2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72F69"/>
                </a:solidFill>
                <a:latin typeface="Bahnschrift SemiLight" panose="020B0502040204020203" pitchFamily="34" charset="0"/>
              </a:rPr>
              <a:t>Alcohol and drug-related crime</a:t>
            </a:r>
          </a:p>
          <a:p>
            <a:pPr marL="230188" lvl="2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72F69"/>
                </a:solidFill>
                <a:latin typeface="Bahnschrift SemiLight" panose="020B0502040204020203" pitchFamily="34" charset="0"/>
              </a:rPr>
              <a:t>Opioid-related hospitalizations</a:t>
            </a:r>
          </a:p>
          <a:p>
            <a:pPr marL="230188" lvl="2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72F69"/>
                </a:solidFill>
                <a:latin typeface="Bahnschrift SemiLight" panose="020B0502040204020203" pitchFamily="34" charset="0"/>
              </a:rPr>
              <a:t>Medicaid-reimbursed births</a:t>
            </a:r>
          </a:p>
        </p:txBody>
      </p:sp>
    </p:spTree>
    <p:extLst>
      <p:ext uri="{BB962C8B-B14F-4D97-AF65-F5344CB8AC3E}">
        <p14:creationId xmlns:p14="http://schemas.microsoft.com/office/powerpoint/2010/main" val="620329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740455"/>
              </p:ext>
            </p:extLst>
          </p:nvPr>
        </p:nvGraphicFramePr>
        <p:xfrm>
          <a:off x="971951" y="613854"/>
          <a:ext cx="10518796" cy="578883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0736">
                  <a:extLst>
                    <a:ext uri="{9D8B030D-6E8A-4147-A177-3AD203B41FA5}">
                      <a16:colId xmlns:a16="http://schemas.microsoft.com/office/drawing/2014/main" val="244444567"/>
                    </a:ext>
                  </a:extLst>
                </a:gridCol>
                <a:gridCol w="1963528">
                  <a:extLst>
                    <a:ext uri="{9D8B030D-6E8A-4147-A177-3AD203B41FA5}">
                      <a16:colId xmlns:a16="http://schemas.microsoft.com/office/drawing/2014/main" val="2802739130"/>
                    </a:ext>
                  </a:extLst>
                </a:gridCol>
                <a:gridCol w="4033039">
                  <a:extLst>
                    <a:ext uri="{9D8B030D-6E8A-4147-A177-3AD203B41FA5}">
                      <a16:colId xmlns:a16="http://schemas.microsoft.com/office/drawing/2014/main" val="3342222188"/>
                    </a:ext>
                  </a:extLst>
                </a:gridCol>
                <a:gridCol w="642195">
                  <a:extLst>
                    <a:ext uri="{9D8B030D-6E8A-4147-A177-3AD203B41FA5}">
                      <a16:colId xmlns:a16="http://schemas.microsoft.com/office/drawing/2014/main" val="641862094"/>
                    </a:ext>
                  </a:extLst>
                </a:gridCol>
                <a:gridCol w="710515">
                  <a:extLst>
                    <a:ext uri="{9D8B030D-6E8A-4147-A177-3AD203B41FA5}">
                      <a16:colId xmlns:a16="http://schemas.microsoft.com/office/drawing/2014/main" val="3322467644"/>
                    </a:ext>
                  </a:extLst>
                </a:gridCol>
                <a:gridCol w="2798783">
                  <a:extLst>
                    <a:ext uri="{9D8B030D-6E8A-4147-A177-3AD203B41FA5}">
                      <a16:colId xmlns:a16="http://schemas.microsoft.com/office/drawing/2014/main" val="3704643645"/>
                    </a:ext>
                  </a:extLst>
                </a:gridCol>
              </a:tblGrid>
              <a:tr h="364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#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Indicator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Definition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ECI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MIECHV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MIECHV Names of Indicators</a:t>
                      </a: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78535"/>
                  </a:ext>
                </a:extLst>
              </a:tr>
              <a:tr h="313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Low Birth Weight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babies born who weigh under 2,500 grams (5lbs. 9 oz.)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573163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Immunized Children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Rate of children immunized in Iowa by age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7836605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Early Literacy Skills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 of kindergartners meeting the Fall benchmark for the early literacy universal screening measure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105679"/>
                  </a:ext>
                </a:extLst>
              </a:tr>
              <a:tr h="467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Educational Attainment of Mothers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women age 15-50 with a birth in the past 12 months by educational attainment (less than high school, high school graduation, some college, bachelor’s degree or higher)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183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Crime 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Rate of serious crime per 100,000 population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4442080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Juvenile Crime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Total juvenile arrests per 100,000 estimated juvenile population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645950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Unemployment 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unemployed persons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6951864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Children in Poverty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children, under 6, who live in families with incomes below 100 percent of the U.S. poverty threshold.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826138"/>
                  </a:ext>
                </a:extLst>
              </a:tr>
              <a:tr h="313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Incidence of Child Abuse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Child Abuse Incidence Rate per 1,000 for children 5 years and under.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922108"/>
                  </a:ext>
                </a:extLst>
              </a:tr>
              <a:tr h="159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Domestic Violence 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Domestic abuse rate per 100,000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1530360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Teen Births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and percentage of all births to mothers under age 20.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21094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Working Parents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children under 6 years with all parents in the labor force.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559513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Quality Early Learning Environments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of quality early learning environments that have achieved a QRS level 4-5.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7784923"/>
                  </a:ext>
                </a:extLst>
              </a:tr>
              <a:tr h="313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Availability of Child Care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of slots potentially available for a child in a licensed or registered setting.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35726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Children with No Dental Problems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students in Kindergarten with no obvious dental problems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03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Availability of Medicaid Doctors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of pediatricians that accept Medicaid for services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43646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Availability of Medicaid Dentists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of dentists that accept Medicaid for services.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392530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Children with Health Coverage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and percentage of minor children with health coverage by income and poverty level.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60731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Homelessness count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Sheltered and unsheltered point in time counts of homeless individuals.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18607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Poverty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Percentage of all people in poverty.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383620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Family Support Programs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accredited family support programs.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96459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3607"/>
              </p:ext>
            </p:extLst>
          </p:nvPr>
        </p:nvGraphicFramePr>
        <p:xfrm>
          <a:off x="9206697" y="978342"/>
          <a:ext cx="1963528" cy="54243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63528">
                  <a:extLst>
                    <a:ext uri="{9D8B030D-6E8A-4147-A177-3AD203B41FA5}">
                      <a16:colId xmlns:a16="http://schemas.microsoft.com/office/drawing/2014/main" val="514814790"/>
                    </a:ext>
                  </a:extLst>
                </a:gridCol>
              </a:tblGrid>
              <a:tr h="31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Low Birth Weight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882718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6978750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1165682"/>
                  </a:ext>
                </a:extLst>
              </a:tr>
              <a:tr h="46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Maternal Education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86008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Crime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642505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Juvenile Crime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395767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Unemployment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644060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Child Poverty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07170"/>
                  </a:ext>
                </a:extLst>
              </a:tr>
              <a:tr h="3132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Child Abuse and Neglect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3491988"/>
                  </a:ext>
                </a:extLst>
              </a:tr>
              <a:tr h="159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Domestic Violence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880127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Teen Births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6890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2302238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517033"/>
                  </a:ext>
                </a:extLst>
              </a:tr>
              <a:tr h="3132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409327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985948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25529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135527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90104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09236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Poverty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121767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46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623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4096"/>
              </p:ext>
            </p:extLst>
          </p:nvPr>
        </p:nvGraphicFramePr>
        <p:xfrm>
          <a:off x="971951" y="613854"/>
          <a:ext cx="10518796" cy="578883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0736">
                  <a:extLst>
                    <a:ext uri="{9D8B030D-6E8A-4147-A177-3AD203B41FA5}">
                      <a16:colId xmlns:a16="http://schemas.microsoft.com/office/drawing/2014/main" val="244444567"/>
                    </a:ext>
                  </a:extLst>
                </a:gridCol>
                <a:gridCol w="1963528">
                  <a:extLst>
                    <a:ext uri="{9D8B030D-6E8A-4147-A177-3AD203B41FA5}">
                      <a16:colId xmlns:a16="http://schemas.microsoft.com/office/drawing/2014/main" val="2802739130"/>
                    </a:ext>
                  </a:extLst>
                </a:gridCol>
                <a:gridCol w="4033039">
                  <a:extLst>
                    <a:ext uri="{9D8B030D-6E8A-4147-A177-3AD203B41FA5}">
                      <a16:colId xmlns:a16="http://schemas.microsoft.com/office/drawing/2014/main" val="3342222188"/>
                    </a:ext>
                  </a:extLst>
                </a:gridCol>
                <a:gridCol w="642195">
                  <a:extLst>
                    <a:ext uri="{9D8B030D-6E8A-4147-A177-3AD203B41FA5}">
                      <a16:colId xmlns:a16="http://schemas.microsoft.com/office/drawing/2014/main" val="641862094"/>
                    </a:ext>
                  </a:extLst>
                </a:gridCol>
                <a:gridCol w="710515">
                  <a:extLst>
                    <a:ext uri="{9D8B030D-6E8A-4147-A177-3AD203B41FA5}">
                      <a16:colId xmlns:a16="http://schemas.microsoft.com/office/drawing/2014/main" val="3322467644"/>
                    </a:ext>
                  </a:extLst>
                </a:gridCol>
                <a:gridCol w="2798783">
                  <a:extLst>
                    <a:ext uri="{9D8B030D-6E8A-4147-A177-3AD203B41FA5}">
                      <a16:colId xmlns:a16="http://schemas.microsoft.com/office/drawing/2014/main" val="3704643645"/>
                    </a:ext>
                  </a:extLst>
                </a:gridCol>
              </a:tblGrid>
              <a:tr h="364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#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Indicator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Definition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ECI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MIECHV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MIECHV Definition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78535"/>
                  </a:ext>
                </a:extLst>
              </a:tr>
              <a:tr h="313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Low Birth Weight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babies born who weigh under 2,500 grams (5lbs. 9 oz.)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live births weighing at less than 5.5 pounds at the time of birth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573163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Immunized Children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Rate of children immunized in Iowa by age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7836605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Early Literacy Skills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 of kindergartners meeting the Fall benchmark for the early literacy universal screening measure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105679"/>
                  </a:ext>
                </a:extLst>
              </a:tr>
              <a:tr h="467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Educational Attainment of Mothers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women age 15-50 with a birth in the past 12 months by educational attainment (less than high school, high school graduation, some college, bachelor’s degree or higher)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mothers who gave birth who have a high school education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183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Crime 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Rate of serious crime per 100,000 population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Crime rate per 1,000 people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4442080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Juvenile Crime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Total juvenile arrests per 100,000 estimated juvenile population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Juvenile arrest rate per 1,000 juveniles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645950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Unemployment 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unemployed persons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labor force population who are unemployed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6951864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Children in Poverty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children, under 6, who live in families with incomes below 100 percent of the U.S. poverty threshold.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population under 18 who live in poverty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826138"/>
                  </a:ext>
                </a:extLst>
              </a:tr>
              <a:tr h="313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Incidence of Child Abuse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Child Abuse Incidence Rate per 1,000 for children 5 years and under.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Rate of children age 0-17 who are confirmed to have been abused or neglected during the year per 1,000 children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922108"/>
                  </a:ext>
                </a:extLst>
              </a:tr>
              <a:tr h="159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Domestic Violence 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Domestic abuse rate per 100,000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Domestic abuse rate per 100,000 people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1530360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Teen Births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and percentage of all births to mothers under age 20.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of births per 1,000 female  population ages 15-19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21094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Working Parents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children under 6 years with all parents in the labor force.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559513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Quality Early Learning Environments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of quality early learning environments that have achieved a QRS level 4-5.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7784923"/>
                  </a:ext>
                </a:extLst>
              </a:tr>
              <a:tr h="313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Availability of Child Care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of slots potentially available for a child in a licensed or registered setting.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35726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Children with No Dental Problems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students in Kindergarten with no obvious dental problems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03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Availability of Medicaid Doctors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of pediatricians that accept Medicaid for services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43646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Availability of Medicaid Dentists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of dentists that accept Medicaid for services.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392530"/>
                  </a:ext>
                </a:extLst>
              </a:tr>
              <a:tr h="31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Children with Health Coverage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Number and percentage of minor children with health coverage by income and poverty level.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60731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Homelessness count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Sheltered and unsheltered point in time counts of homeless individuals.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18607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Poverty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Percentage of all people in poverty.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population for all ages who live in poverty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383620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Bahnschrift SemiLight SemiConde" panose="020B0502040204020203" pitchFamily="34" charset="0"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Family Support Programs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Percentage of accredited family support programs.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5028" marR="5028" marT="5028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62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96459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71951" y="2309024"/>
            <a:ext cx="10518796" cy="203931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1951" y="2521384"/>
            <a:ext cx="10518796" cy="203931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951" y="2955176"/>
            <a:ext cx="10518796" cy="304267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951" y="3273383"/>
            <a:ext cx="10518796" cy="292608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1951" y="3741985"/>
            <a:ext cx="10518796" cy="203931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I2D2 Data Drive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9803" y="1311275"/>
            <a:ext cx="7995920" cy="49974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76409" y="1745673"/>
            <a:ext cx="1023105" cy="2174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1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2465</TotalTime>
  <Words>1460</Words>
  <Application>Microsoft Office PowerPoint</Application>
  <PresentationFormat>Widescreen</PresentationFormat>
  <Paragraphs>294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Abel</vt:lpstr>
      <vt:lpstr>Arial</vt:lpstr>
      <vt:lpstr>Arial Rounded MT Bold</vt:lpstr>
      <vt:lpstr>Bahnschrift Light Condensed</vt:lpstr>
      <vt:lpstr>Bahnschrift SemiLight</vt:lpstr>
      <vt:lpstr>Bahnschrift SemiLight SemiConde</vt:lpstr>
      <vt:lpstr>Calibri</vt:lpstr>
      <vt:lpstr>Century Gothic</vt:lpstr>
      <vt:lpstr>Gadugi</vt:lpstr>
      <vt:lpstr>Tw Cen MT</vt:lpstr>
      <vt:lpstr>Tw Cen MT Condensed</vt:lpstr>
      <vt:lpstr>Wingdings 3</vt:lpstr>
      <vt:lpstr>Integral</vt:lpstr>
      <vt:lpstr>Bitmap Image</vt:lpstr>
      <vt:lpstr>I2D2 County-LEVEL INDICATORS</vt:lpstr>
      <vt:lpstr>ECI State-wide indicators</vt:lpstr>
      <vt:lpstr>ECI State-wide indicators</vt:lpstr>
      <vt:lpstr>CHALLENGES with STATE-WIDE INDICATORS</vt:lpstr>
      <vt:lpstr>I2D2 Data Drive</vt:lpstr>
      <vt:lpstr>I2D2 Indicators</vt:lpstr>
      <vt:lpstr>PowerPoint Presentation</vt:lpstr>
      <vt:lpstr>PowerPoint Presentation</vt:lpstr>
      <vt:lpstr>I2D2 Data Drive</vt:lpstr>
      <vt:lpstr>I2D2 Data Drive</vt:lpstr>
      <vt:lpstr>I2D2 Data Drive</vt:lpstr>
      <vt:lpstr>I2D2 Data Drive</vt:lpstr>
      <vt:lpstr>I2D2 Data Drive</vt:lpstr>
      <vt:lpstr>I2D2 Data Drive</vt:lpstr>
      <vt:lpstr>CONCLUSIONS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Chighladze, Giorgi [HD FS]</dc:creator>
  <cp:lastModifiedBy>Chighladze, Giorgi [HD FS]</cp:lastModifiedBy>
  <cp:revision>143</cp:revision>
  <dcterms:created xsi:type="dcterms:W3CDTF">2021-09-14T18:40:29Z</dcterms:created>
  <dcterms:modified xsi:type="dcterms:W3CDTF">2021-09-22T15:23:56Z</dcterms:modified>
</cp:coreProperties>
</file>