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efc2ca1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efc2ca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014da10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014da10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4630721e9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4630721e9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4630721e9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4630721e9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38302a53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38302a53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38302a53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38302a53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3846420f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3846420f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4b3540d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4b3540d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4b3540d0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4b3540d0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4b3540d0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4b3540d0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3846420f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3846420f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48619936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48619936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014da10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014da10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3846420f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3846420f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389491ba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389491ba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4b3540d0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4b3540d0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40eb3b8a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40eb3b8a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40eb3b8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40eb3b8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40eb3b8a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40eb3b8a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4b3540d0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4b3540d0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4b3540d0a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4b3540d0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4b3540d0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4b3540d0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3759d823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3759d823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014da10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014da10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37f4a75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37f4a75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37f4a758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37f4a758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37f4a758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37f4a758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4630721e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4630721e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014da10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014da10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014da10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014da10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014da100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014da100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014da100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014da100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247a1949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247a1949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1018694b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1018694b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1018694b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1018694b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f138e56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f138e56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1018694b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1018694b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1228bf8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1228bf8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1228bf8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1228bf8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1018694b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1018694b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1018694b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1018694b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1018694b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1018694b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1018694b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1018694bb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1018694bb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1018694bb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1018694bb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1018694b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247a19497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247a19497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f138e56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f138e56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14dbd16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14dbd16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14dbd1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14dbd1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14dbd16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14dbd16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14dbd16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14dbd16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14dbd16a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e14dbd16a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14dbd16a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14dbd16a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14dbd16a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14dbd16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14dbd16a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14dbd16a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14dbd16a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14dbd16a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14dbd16a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14dbd16a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f138e56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f138e5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14dbd16a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14dbd16a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14dbd16a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14dbd16a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14dbd16a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14dbd16a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14dbd16a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14dbd16a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14dbd16a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14dbd16a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e14dbd16a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e14dbd16a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14dbd16a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14dbd16a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4247a1949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4247a1949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0d5c33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0d5c33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247a1949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247a1949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ae86f4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ae86f4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247a1949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247a19497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247a19497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247a19497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247a1949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247a19497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4247a1949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4247a1949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247a19497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247a19497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4247a19497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4247a19497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247a19497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4247a19497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44042ce9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44042ce9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4042ce9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4042ce9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44042ce9a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44042ce9a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247a194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247a194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44042ce9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44042ce9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44042ce9a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44042ce9a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44042ce9a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44042ce9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44042ce9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44042ce9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44042ce9a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44042ce9a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44042ce9a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44042ce9a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44042ce9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44042ce9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44042ce9a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44042ce9a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a2f693e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a2f693e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44042ce9a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44042ce9a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247a1949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247a194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44042ce9a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44042ce9a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44042ce9a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44042ce9a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44042ce9a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44042ce9a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44042ce9a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44042ce9a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44042ce9a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44042ce9a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44042ce9a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44042ce9a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44042ce9a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44042ce9a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5a2f693ed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5a2f693e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5a2f693ed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5a2f693ed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5a2f693e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5a2f693e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014da10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014da10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40eb3b8ac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40eb3b8ac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443e12ff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443e12ff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e42e8548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e42e8548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443e12ff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443e12ff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443e12ff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443e12ff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443e12ff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443e12ff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443e12ff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443e12ff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443e12ff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443e12ff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443e12ffd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443e12ffd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443e12ff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443e12ff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014da10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14da10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443e12ff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443e12ff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443e12ffd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443e12ffd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443e12ff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443e12ff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3759d823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3759d823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4630721e9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4630721e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4630721e9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4630721e9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4630721e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4630721e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4630721e9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4630721e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4630721e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4630721e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4630721e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4630721e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hyperlink" Target="https://cheatography.com/davechild/cheat-sheets/regular-expressions/" TargetMode="External"/><Relationship Id="rId4" Type="http://schemas.openxmlformats.org/officeDocument/2006/relationships/hyperlink" Target="https://regex101.com/"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hyperlink" Target="https://awk.js.org/" TargetMode="External"/><Relationship Id="rId4" Type="http://schemas.openxmlformats.org/officeDocument/2006/relationships/hyperlink" Target="https://quickref.me/awk"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hyperlink" Target="https://www.gnu.org/software/gawk/manual/gawk.html" TargetMode="External"/><Relationship Id="rId4" Type="http://schemas.openxmlformats.org/officeDocument/2006/relationships/hyperlink" Target="https://quickref.me/aw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virtualbox.org/wiki/Downloads" TargetMode="External"/><Relationship Id="rId4" Type="http://schemas.openxmlformats.org/officeDocument/2006/relationships/hyperlink" Target="https://www.linuxmint.com/download.php"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hyperlink" Target="https://tldp.org/LDP/abs/html/fto.html" TargetMode="External"/><Relationship Id="rId4" Type="http://schemas.openxmlformats.org/officeDocument/2006/relationships/hyperlink" Target="https://tldp.org/LDP/abs/html/comparison-ops.html"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7625" y="679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rgbClr val="0000FF"/>
                </a:solidFill>
                <a:latin typeface="Georgia"/>
                <a:ea typeface="Georgia"/>
                <a:cs typeface="Georgia"/>
                <a:sym typeface="Georgia"/>
              </a:rPr>
              <a:t>Course Overview</a:t>
            </a:r>
            <a:endParaRPr sz="3580">
              <a:solidFill>
                <a:srgbClr val="0000FF"/>
              </a:solidFill>
              <a:latin typeface="Georgia"/>
              <a:ea typeface="Georgia"/>
              <a:cs typeface="Georgia"/>
              <a:sym typeface="Georgia"/>
            </a:endParaRPr>
          </a:p>
        </p:txBody>
      </p:sp>
      <p:sp>
        <p:nvSpPr>
          <p:cNvPr id="55" name="Google Shape;55;p13"/>
          <p:cNvSpPr txBox="1"/>
          <p:nvPr/>
        </p:nvSpPr>
        <p:spPr>
          <a:xfrm>
            <a:off x="134400" y="646325"/>
            <a:ext cx="8875200" cy="43653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b="1" lang="en">
                <a:solidFill>
                  <a:srgbClr val="0000FF"/>
                </a:solidFill>
              </a:rPr>
              <a:t>Course </a:t>
            </a:r>
            <a:r>
              <a:rPr b="1" lang="en">
                <a:solidFill>
                  <a:srgbClr val="0000FF"/>
                </a:solidFill>
              </a:rPr>
              <a:t> Objective: Develop your Linux Command Line &amp; Shell Scripting skills and advance your </a:t>
            </a:r>
            <a:endParaRPr b="1">
              <a:solidFill>
                <a:srgbClr val="0000FF"/>
              </a:solidFill>
            </a:endParaRPr>
          </a:p>
          <a:p>
            <a:pPr indent="457200" lvl="0" marL="0" rtl="0" algn="l">
              <a:lnSpc>
                <a:spcPct val="115000"/>
              </a:lnSpc>
              <a:spcBef>
                <a:spcPts val="0"/>
              </a:spcBef>
              <a:spcAft>
                <a:spcPts val="0"/>
              </a:spcAft>
              <a:buClr>
                <a:schemeClr val="dk1"/>
              </a:buClr>
              <a:buSzPts val="1100"/>
              <a:buFont typeface="Arial"/>
              <a:buNone/>
            </a:pPr>
            <a:r>
              <a:rPr b="1" lang="en">
                <a:solidFill>
                  <a:srgbClr val="0000FF"/>
                </a:solidFill>
              </a:rPr>
              <a:t>career</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r>
              <a:t/>
            </a:r>
            <a:endParaRPr b="1">
              <a:solidFill>
                <a:srgbClr val="0000FF"/>
              </a:solidFill>
            </a:endParaRPr>
          </a:p>
          <a:p>
            <a:pPr indent="0" lvl="0" marL="342900" rtl="0" algn="l">
              <a:lnSpc>
                <a:spcPct val="115000"/>
              </a:lnSpc>
              <a:spcBef>
                <a:spcPts val="0"/>
              </a:spcBef>
              <a:spcAft>
                <a:spcPts val="0"/>
              </a:spcAft>
              <a:buClr>
                <a:schemeClr val="dk1"/>
              </a:buClr>
              <a:buSzPts val="1100"/>
              <a:buFont typeface="Arial"/>
              <a:buNone/>
            </a:pPr>
            <a:r>
              <a:rPr b="1" lang="en">
                <a:solidFill>
                  <a:srgbClr val="0000FF"/>
                </a:solidFill>
              </a:rPr>
              <a:t>Basic Admin</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Installing Linux on a Virtual Machine</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Setting up Accounts</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Setting up Permissions</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Unix Commands - A Comprehensive Primer</a:t>
            </a:r>
            <a:endParaRPr b="1">
              <a:solidFill>
                <a:srgbClr val="0000FF"/>
              </a:solidFill>
            </a:endParaRPr>
          </a:p>
          <a:p>
            <a:pPr indent="0" lvl="0" marL="685800" rtl="0" algn="l">
              <a:lnSpc>
                <a:spcPct val="115000"/>
              </a:lnSpc>
              <a:spcBef>
                <a:spcPts val="0"/>
              </a:spcBef>
              <a:spcAft>
                <a:spcPts val="0"/>
              </a:spcAft>
              <a:buNone/>
            </a:pPr>
            <a:r>
              <a:t/>
            </a:r>
            <a:endParaRPr b="1">
              <a:solidFill>
                <a:srgbClr val="0000FF"/>
              </a:solidFill>
            </a:endParaRPr>
          </a:p>
          <a:p>
            <a:pPr indent="0" lvl="0" marL="342900" rtl="0" algn="l">
              <a:lnSpc>
                <a:spcPct val="115000"/>
              </a:lnSpc>
              <a:spcBef>
                <a:spcPts val="0"/>
              </a:spcBef>
              <a:spcAft>
                <a:spcPts val="0"/>
              </a:spcAft>
              <a:buNone/>
            </a:pPr>
            <a:r>
              <a:rPr b="1" lang="en">
                <a:solidFill>
                  <a:srgbClr val="0000FF"/>
                </a:solidFill>
              </a:rPr>
              <a:t>Basics of Shell Scripting</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Overview</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Editors - Vim and Notepad++</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Shell Expansion</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Quotes</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Braces, Brackets and Parentheses</a:t>
            </a:r>
            <a:endParaRPr b="1">
              <a:solidFill>
                <a:srgbClr val="0000FF"/>
              </a:solidFill>
            </a:endParaRPr>
          </a:p>
          <a:p>
            <a:pPr indent="0" lvl="0" marL="685800" rtl="0" algn="l">
              <a:lnSpc>
                <a:spcPct val="115000"/>
              </a:lnSpc>
              <a:spcBef>
                <a:spcPts val="0"/>
              </a:spcBef>
              <a:spcAft>
                <a:spcPts val="0"/>
              </a:spcAft>
              <a:buClr>
                <a:schemeClr val="dk1"/>
              </a:buClr>
              <a:buSzPts val="1100"/>
              <a:buFont typeface="Arial"/>
              <a:buNone/>
            </a:pPr>
            <a:r>
              <a:rPr b="1" lang="en">
                <a:solidFill>
                  <a:srgbClr val="0000FF"/>
                </a:solidFill>
              </a:rPr>
              <a:t>A starter Shell script</a:t>
            </a:r>
            <a:endParaRPr b="1">
              <a:solidFill>
                <a:srgbClr val="0000FF"/>
              </a:solidFill>
            </a:endParaRPr>
          </a:p>
          <a:p>
            <a:pPr indent="0" lvl="0" marL="685800" rtl="0" algn="l">
              <a:lnSpc>
                <a:spcPct val="115000"/>
              </a:lnSpc>
              <a:spcBef>
                <a:spcPts val="0"/>
              </a:spcBef>
              <a:spcAft>
                <a:spcPts val="0"/>
              </a:spcAft>
              <a:buNone/>
            </a:pPr>
            <a:r>
              <a:rPr b="1" lang="en">
                <a:solidFill>
                  <a:srgbClr val="0000FF"/>
                </a:solidFill>
              </a:rPr>
              <a:t>Input and Output Processing</a:t>
            </a:r>
            <a:endParaRPr b="1">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16" name="Google Shape;116;p22"/>
          <p:cNvSpPr txBox="1"/>
          <p:nvPr/>
        </p:nvSpPr>
        <p:spPr>
          <a:xfrm>
            <a:off x="211050" y="921525"/>
            <a:ext cx="86790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Why should you not log in as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Running commands as Root could potentially cause irreversible damage to the system: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You could accidentally delete or modify system files</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   	A malicious program could log in as Root and cause severe damage</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Anyone could log in as Root once they know the password</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What is Sudo?</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Sudo is short form for SuperUser Do. It gives you the ability to act as Root for 'One’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command at a time.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IF Statements…</a:t>
            </a:r>
            <a:endParaRPr sz="3580">
              <a:solidFill>
                <a:schemeClr val="accent1"/>
              </a:solidFill>
              <a:latin typeface="Georgia"/>
              <a:ea typeface="Georgia"/>
              <a:cs typeface="Georgia"/>
              <a:sym typeface="Georgia"/>
            </a:endParaRPr>
          </a:p>
        </p:txBody>
      </p:sp>
      <p:sp>
        <p:nvSpPr>
          <p:cNvPr id="716" name="Google Shape;716;p11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7" name="Google Shape;717;p112"/>
          <p:cNvSpPr txBox="1"/>
          <p:nvPr/>
        </p:nvSpPr>
        <p:spPr>
          <a:xfrm>
            <a:off x="172100" y="1066050"/>
            <a:ext cx="8837400" cy="38481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Single Parentheses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These are used to evaluate a set of conditions within a sub-shell. If the set of conditions </a:t>
            </a:r>
            <a:endParaRPr b="1">
              <a:solidFill>
                <a:schemeClr val="accent1"/>
              </a:solidFill>
            </a:endParaRPr>
          </a:p>
          <a:p>
            <a:pPr indent="457200" lvl="0" marL="457200" rtl="0" algn="l">
              <a:spcBef>
                <a:spcPts val="0"/>
              </a:spcBef>
              <a:spcAft>
                <a:spcPts val="0"/>
              </a:spcAft>
              <a:buNone/>
            </a:pPr>
            <a:r>
              <a:rPr b="1" lang="en">
                <a:solidFill>
                  <a:schemeClr val="accent1"/>
                </a:solidFill>
              </a:rPr>
              <a:t>executes successfully then the commands in the IF clause are executed.</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Double</a:t>
            </a:r>
            <a:r>
              <a:rPr b="1" lang="en">
                <a:solidFill>
                  <a:schemeClr val="accent1"/>
                </a:solidFill>
              </a:rPr>
              <a:t> Parentheses</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rPr b="1" lang="en">
                <a:solidFill>
                  <a:schemeClr val="accent1"/>
                </a:solidFill>
              </a:rPr>
              <a:t>		These are used to evaluate numerical conditions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Single / Double Brackets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914400" rtl="0" algn="l">
              <a:spcBef>
                <a:spcPts val="0"/>
              </a:spcBef>
              <a:spcAft>
                <a:spcPts val="0"/>
              </a:spcAft>
              <a:buNone/>
            </a:pPr>
            <a:r>
              <a:rPr b="1" lang="en">
                <a:solidFill>
                  <a:schemeClr val="accent1"/>
                </a:solidFill>
              </a:rPr>
              <a:t>These are used to compare strings and numbers. The difference between the two is that the double brackets has more enhanced features and allows for numeric operators in comparison and also has additional features such as wildcards</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1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CASE Statement</a:t>
            </a:r>
            <a:endParaRPr sz="3580">
              <a:solidFill>
                <a:schemeClr val="accent1"/>
              </a:solidFill>
              <a:latin typeface="Georgia"/>
              <a:ea typeface="Georgia"/>
              <a:cs typeface="Georgia"/>
              <a:sym typeface="Georgia"/>
            </a:endParaRPr>
          </a:p>
        </p:txBody>
      </p:sp>
      <p:sp>
        <p:nvSpPr>
          <p:cNvPr id="723" name="Google Shape;723;p11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4" name="Google Shape;724;p113"/>
          <p:cNvSpPr txBox="1"/>
          <p:nvPr/>
        </p:nvSpPr>
        <p:spPr>
          <a:xfrm>
            <a:off x="172100" y="1066050"/>
            <a:ext cx="8837400" cy="39234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CASE statement is used instead of the IF statement when multiple branches depend on the value of a single variable. The syntax is: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None/>
            </a:pPr>
            <a:r>
              <a:rPr b="1" lang="en">
                <a:solidFill>
                  <a:schemeClr val="accent1"/>
                </a:solidFill>
              </a:rPr>
              <a:t>case &lt;expression&gt; in</a:t>
            </a:r>
            <a:endParaRPr b="1">
              <a:solidFill>
                <a:schemeClr val="accent1"/>
              </a:solidFill>
            </a:endParaRPr>
          </a:p>
          <a:p>
            <a:pPr indent="457200" lvl="0" marL="1371600" rtl="0" algn="l">
              <a:lnSpc>
                <a:spcPct val="115000"/>
              </a:lnSpc>
              <a:spcBef>
                <a:spcPts val="0"/>
              </a:spcBef>
              <a:spcAft>
                <a:spcPts val="0"/>
              </a:spcAft>
              <a:buNone/>
            </a:pPr>
            <a:r>
              <a:rPr b="1" lang="en">
                <a:solidFill>
                  <a:schemeClr val="accent1"/>
                </a:solidFill>
              </a:rPr>
              <a:t>&lt;pattern_1&gt;)</a:t>
            </a:r>
            <a:endParaRPr b="1">
              <a:solidFill>
                <a:schemeClr val="accent1"/>
              </a:solidFill>
            </a:endParaRPr>
          </a:p>
          <a:p>
            <a:pPr indent="457200" lvl="0" marL="1371600" rtl="0" algn="l">
              <a:lnSpc>
                <a:spcPct val="115000"/>
              </a:lnSpc>
              <a:spcBef>
                <a:spcPts val="0"/>
              </a:spcBef>
              <a:spcAft>
                <a:spcPts val="0"/>
              </a:spcAft>
              <a:buNone/>
            </a:pPr>
            <a:r>
              <a:rPr b="1" lang="en">
                <a:solidFill>
                  <a:schemeClr val="accent1"/>
                </a:solidFill>
              </a:rPr>
              <a:t>&lt;statements&gt;</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&lt;expression&gt; in</a:t>
            </a:r>
            <a:endParaRPr b="1">
              <a:solidFill>
                <a:schemeClr val="accent1"/>
              </a:solidFill>
            </a:endParaRPr>
          </a:p>
          <a:p>
            <a:pPr indent="457200" lvl="0" marL="1371600" rtl="0" algn="l">
              <a:lnSpc>
                <a:spcPct val="115000"/>
              </a:lnSpc>
              <a:spcBef>
                <a:spcPts val="0"/>
              </a:spcBef>
              <a:spcAft>
                <a:spcPts val="0"/>
              </a:spcAft>
              <a:buClr>
                <a:schemeClr val="dk1"/>
              </a:buClr>
              <a:buSzPts val="1100"/>
              <a:buFont typeface="Arial"/>
              <a:buNone/>
            </a:pPr>
            <a:r>
              <a:rPr b="1" lang="en">
                <a:solidFill>
                  <a:schemeClr val="accent1"/>
                </a:solidFill>
              </a:rPr>
              <a:t>&lt;pattern_x&gt;)</a:t>
            </a:r>
            <a:endParaRPr b="1">
              <a:solidFill>
                <a:schemeClr val="accent1"/>
              </a:solidFill>
            </a:endParaRPr>
          </a:p>
          <a:p>
            <a:pPr indent="457200" lvl="0" marL="1371600" rtl="0" algn="l">
              <a:lnSpc>
                <a:spcPct val="115000"/>
              </a:lnSpc>
              <a:spcBef>
                <a:spcPts val="0"/>
              </a:spcBef>
              <a:spcAft>
                <a:spcPts val="0"/>
              </a:spcAft>
              <a:buClr>
                <a:schemeClr val="dk1"/>
              </a:buClr>
              <a:buSzPts val="1100"/>
              <a:buFont typeface="Arial"/>
              <a:buNone/>
            </a:pPr>
            <a:r>
              <a:rPr b="1" lang="en">
                <a:solidFill>
                  <a:schemeClr val="accent1"/>
                </a:solidFill>
              </a:rPr>
              <a:t>&lt;statements&gt;</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a:t>
            </a:r>
            <a:endParaRPr b="1">
              <a:solidFill>
                <a:schemeClr val="accent1"/>
              </a:solidFill>
            </a:endParaRPr>
          </a:p>
          <a:p>
            <a:pPr indent="0" lvl="0" marL="1371600" rtl="0" algn="l">
              <a:lnSpc>
                <a:spcPct val="115000"/>
              </a:lnSpc>
              <a:spcBef>
                <a:spcPts val="0"/>
              </a:spcBef>
              <a:spcAft>
                <a:spcPts val="0"/>
              </a:spcAft>
              <a:buNone/>
            </a:pPr>
            <a:r>
              <a:rPr b="1" lang="en">
                <a:solidFill>
                  <a:schemeClr val="accent1"/>
                </a:solidFill>
              </a:rPr>
              <a:t>*)</a:t>
            </a:r>
            <a:endParaRPr b="1">
              <a:solidFill>
                <a:schemeClr val="accent1"/>
              </a:solidFill>
            </a:endParaRPr>
          </a:p>
          <a:p>
            <a:pPr indent="457200" lvl="0" marL="1371600" rtl="0" algn="l">
              <a:lnSpc>
                <a:spcPct val="115000"/>
              </a:lnSpc>
              <a:spcBef>
                <a:spcPts val="0"/>
              </a:spcBef>
              <a:spcAft>
                <a:spcPts val="0"/>
              </a:spcAft>
              <a:buNone/>
            </a:pPr>
            <a:r>
              <a:rPr b="1" lang="en">
                <a:solidFill>
                  <a:schemeClr val="accent1"/>
                </a:solidFill>
              </a:rPr>
              <a:t>default condition</a:t>
            </a:r>
            <a:endParaRPr b="1">
              <a:solidFill>
                <a:schemeClr val="accent1"/>
              </a:solidFill>
            </a:endParaRPr>
          </a:p>
          <a:p>
            <a:pPr indent="0" lvl="0" marL="1371600" rtl="0" algn="l">
              <a:lnSpc>
                <a:spcPct val="115000"/>
              </a:lnSpc>
              <a:spcBef>
                <a:spcPts val="0"/>
              </a:spcBef>
              <a:spcAft>
                <a:spcPts val="0"/>
              </a:spcAft>
              <a:buNone/>
            </a:pPr>
            <a:r>
              <a:rPr b="1" lang="en">
                <a:solidFill>
                  <a:schemeClr val="accent1"/>
                </a:solidFill>
              </a:rPr>
              <a:t>;;</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esac</a:t>
            </a:r>
            <a:endParaRPr b="1">
              <a:solidFill>
                <a:schemeClr val="accent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1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Regular Expressions</a:t>
            </a:r>
            <a:endParaRPr sz="3580">
              <a:solidFill>
                <a:schemeClr val="accent1"/>
              </a:solidFill>
              <a:latin typeface="Georgia"/>
              <a:ea typeface="Georgia"/>
              <a:cs typeface="Georgia"/>
              <a:sym typeface="Georgia"/>
            </a:endParaRPr>
          </a:p>
        </p:txBody>
      </p:sp>
      <p:sp>
        <p:nvSpPr>
          <p:cNvPr id="730" name="Google Shape;730;p11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1" name="Google Shape;731;p114"/>
          <p:cNvSpPr txBox="1"/>
          <p:nvPr/>
        </p:nvSpPr>
        <p:spPr>
          <a:xfrm>
            <a:off x="172100" y="1066050"/>
            <a:ext cx="8837400" cy="33708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A Regular Expression is a sequence of characters that defines a search pattern in text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Regular Expression is mostly used in conjunction with Unix utilities like SED (Stream Editor) to perform operations such as search and replace</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It is handy to keep a cheat sheet for reference when working out the patterns: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sz="1100" u="sng">
                <a:solidFill>
                  <a:schemeClr val="accent1"/>
                </a:solidFill>
                <a:hlinkClick r:id="rId3">
                  <a:extLst>
                    <a:ext uri="{A12FA001-AC4F-418D-AE19-62706E023703}">
                      <ahyp:hlinkClr val="tx"/>
                    </a:ext>
                  </a:extLst>
                </a:hlinkClick>
              </a:rPr>
              <a:t>Regular Expressions Cheat Sheet by Dave Child - Download free from Cheatography.com</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	Tip: Test out your regular expression at an online regex tester site to confirm your </a:t>
            </a:r>
            <a:endParaRPr b="1">
              <a:solidFill>
                <a:schemeClr val="accent1"/>
              </a:solidFill>
            </a:endParaRPr>
          </a:p>
          <a:p>
            <a:pPr indent="0" lvl="0" marL="914400" rtl="0" algn="l">
              <a:spcBef>
                <a:spcPts val="0"/>
              </a:spcBef>
              <a:spcAft>
                <a:spcPts val="0"/>
              </a:spcAft>
              <a:buNone/>
            </a:pPr>
            <a:r>
              <a:rPr b="1" lang="en">
                <a:solidFill>
                  <a:schemeClr val="accent1"/>
                </a:solidFill>
              </a:rPr>
              <a:t>results before using them in code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u="sng">
                <a:solidFill>
                  <a:schemeClr val="accent1"/>
                </a:solidFill>
                <a:hlinkClick r:id="rId4">
                  <a:extLst>
                    <a:ext uri="{A12FA001-AC4F-418D-AE19-62706E023703}">
                      <ahyp:hlinkClr val="tx"/>
                    </a:ext>
                  </a:extLst>
                </a:hlinkClick>
              </a:rPr>
              <a:t>https://regex101.com/</a:t>
            </a:r>
            <a:endParaRPr b="1">
              <a:solidFill>
                <a:schemeClr val="accent1"/>
              </a:solidFill>
            </a:endParaRPr>
          </a:p>
          <a:p>
            <a:pPr indent="0" lvl="0" marL="0" rtl="0" algn="l">
              <a:spcBef>
                <a:spcPts val="0"/>
              </a:spcBef>
              <a:spcAft>
                <a:spcPts val="0"/>
              </a:spcAft>
              <a:buNone/>
            </a:pPr>
            <a:r>
              <a:t/>
            </a:r>
            <a:endParaRPr b="1">
              <a:solidFill>
                <a:schemeClr val="accent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1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Regular Expressions</a:t>
            </a:r>
            <a:endParaRPr sz="3580">
              <a:solidFill>
                <a:schemeClr val="accent1"/>
              </a:solidFill>
              <a:latin typeface="Georgia"/>
              <a:ea typeface="Georgia"/>
              <a:cs typeface="Georgia"/>
              <a:sym typeface="Georgia"/>
            </a:endParaRPr>
          </a:p>
        </p:txBody>
      </p:sp>
      <p:sp>
        <p:nvSpPr>
          <p:cNvPr id="737" name="Google Shape;737;p11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8" name="Google Shape;738;p115"/>
          <p:cNvSpPr txBox="1"/>
          <p:nvPr/>
        </p:nvSpPr>
        <p:spPr>
          <a:xfrm>
            <a:off x="172100" y="1066050"/>
            <a:ext cx="8837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	Common patterns to check out on test file (regex.txt):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457200" lvl="0" marL="0" rtl="0" algn="l">
              <a:spcBef>
                <a:spcPts val="0"/>
              </a:spcBef>
              <a:spcAft>
                <a:spcPts val="0"/>
              </a:spcAft>
              <a:buNone/>
            </a:pPr>
            <a:r>
              <a:rPr b="1" lang="en">
                <a:solidFill>
                  <a:schemeClr val="accent1"/>
                </a:solidFill>
              </a:rPr>
              <a:t>grep "a.c" </a:t>
            </a:r>
            <a:r>
              <a:rPr b="1" lang="en">
                <a:solidFill>
                  <a:schemeClr val="accent1"/>
                </a:solidFill>
              </a:rPr>
              <a:t>regex</a:t>
            </a:r>
            <a:r>
              <a:rPr b="1" lang="en">
                <a:solidFill>
                  <a:schemeClr val="accent1"/>
                </a:solidFill>
              </a:rPr>
              <a:t>.txt - ‘.’ is a single wildcard character in any position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a:solidFill>
                  <a:schemeClr val="accent1"/>
                </a:solidFill>
              </a:rPr>
              <a:t>grep "a.*c" regex.txt - ‘.*’ zero or more occurrences of a  wildcard character in any position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"x\s*y" regex.txt - ‘.*’ zero or more occurrences of a space in any position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[abAB] test.csv - Character class. One or more of the chars between square brackets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[h-kA-C] regex.txt - Check for Character ranges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 regex.txt - Escape special characters such as ‘[‘ with a backslash</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'^a.*c$' regex.txt - String </a:t>
            </a:r>
            <a:r>
              <a:rPr b="1" lang="en">
                <a:solidFill>
                  <a:schemeClr val="accent1"/>
                </a:solidFill>
              </a:rPr>
              <a:t>beginning</a:t>
            </a:r>
            <a:r>
              <a:rPr b="1" lang="en">
                <a:solidFill>
                  <a:schemeClr val="accent1"/>
                </a:solidFill>
              </a:rPr>
              <a:t> with a and ending with c</a:t>
            </a:r>
            <a:endParaRPr b="1">
              <a:solidFill>
                <a:schemeClr val="accent1"/>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1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Regular Expressions</a:t>
            </a:r>
            <a:endParaRPr sz="3580">
              <a:solidFill>
                <a:schemeClr val="accent1"/>
              </a:solidFill>
              <a:latin typeface="Georgia"/>
              <a:ea typeface="Georgia"/>
              <a:cs typeface="Georgia"/>
              <a:sym typeface="Georgia"/>
            </a:endParaRPr>
          </a:p>
        </p:txBody>
      </p:sp>
      <p:sp>
        <p:nvSpPr>
          <p:cNvPr id="744" name="Google Shape;744;p11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5" name="Google Shape;745;p116"/>
          <p:cNvSpPr txBox="1"/>
          <p:nvPr/>
        </p:nvSpPr>
        <p:spPr>
          <a:xfrm>
            <a:off x="172100" y="1066050"/>
            <a:ext cx="88374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Common patterns to check out on test file (regex.txt):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grep -E '^[0-9]{2}$' regex.txt - Check for occurrences of 2 digits of a number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grep -E '[0-9]{4,}' regex.txt - Check for occurrences of 4 digits or more of a number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-Eo '[0-9]+' regex.txt - Check for multiple occurrences of a number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1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Arrays</a:t>
            </a:r>
            <a:endParaRPr sz="3580">
              <a:solidFill>
                <a:schemeClr val="accent1"/>
              </a:solidFill>
              <a:latin typeface="Georgia"/>
              <a:ea typeface="Georgia"/>
              <a:cs typeface="Georgia"/>
              <a:sym typeface="Georgia"/>
            </a:endParaRPr>
          </a:p>
        </p:txBody>
      </p:sp>
      <p:sp>
        <p:nvSpPr>
          <p:cNvPr id="751" name="Google Shape;751;p11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52" name="Google Shape;752;p117"/>
          <p:cNvSpPr txBox="1"/>
          <p:nvPr/>
        </p:nvSpPr>
        <p:spPr>
          <a:xfrm>
            <a:off x="172100" y="1066050"/>
            <a:ext cx="8837400" cy="3848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Bash supports both Indexed and Associative arrays. Indexed arrays have a numeric key whereas Associative arrays have a numeric or string key</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Indexed arrays are </a:t>
            </a:r>
            <a:r>
              <a:rPr b="1" lang="en">
                <a:solidFill>
                  <a:schemeClr val="accent1"/>
                </a:solidFill>
              </a:rPr>
              <a:t>declared as below:</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a:solidFill>
                  <a:schemeClr val="accent1"/>
                </a:solidFill>
              </a:rPr>
              <a:t>declare -a arr=( 10 20 30 40 )</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 or </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a:solidFill>
                  <a:schemeClr val="accent1"/>
                </a:solidFill>
              </a:rPr>
              <a:t>declare -a arr</a:t>
            </a:r>
            <a:endParaRPr b="1">
              <a:solidFill>
                <a:schemeClr val="accent1"/>
              </a:solidFill>
            </a:endParaRPr>
          </a:p>
          <a:p>
            <a:pPr indent="457200" lvl="0" marL="457200" rtl="0" algn="l">
              <a:spcBef>
                <a:spcPts val="0"/>
              </a:spcBef>
              <a:spcAft>
                <a:spcPts val="0"/>
              </a:spcAft>
              <a:buNone/>
            </a:pPr>
            <a:r>
              <a:rPr b="1" lang="en">
                <a:solidFill>
                  <a:schemeClr val="accent1"/>
                </a:solidFill>
              </a:rPr>
              <a:t>arr=( 10 20 30 40 )</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 or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arr=()</a:t>
            </a:r>
            <a:endParaRPr b="1">
              <a:solidFill>
                <a:schemeClr val="accent1"/>
              </a:solidFill>
            </a:endParaRPr>
          </a:p>
          <a:p>
            <a:pPr indent="0" lvl="0" marL="0" rtl="0" algn="l">
              <a:spcBef>
                <a:spcPts val="0"/>
              </a:spcBef>
              <a:spcAft>
                <a:spcPts val="0"/>
              </a:spcAft>
              <a:buNone/>
            </a:pPr>
            <a:r>
              <a:rPr b="1" lang="en">
                <a:solidFill>
                  <a:schemeClr val="accent1"/>
                </a:solidFill>
              </a:rPr>
              <a:t>		arr[0]=10 	arr[1]=20	arr[3]=30	arr[4]=40</a:t>
            </a:r>
            <a:endParaRPr b="1">
              <a:solidFill>
                <a:schemeClr val="accent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1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Arrays</a:t>
            </a:r>
            <a:endParaRPr sz="3580">
              <a:solidFill>
                <a:schemeClr val="accent1"/>
              </a:solidFill>
              <a:latin typeface="Georgia"/>
              <a:ea typeface="Georgia"/>
              <a:cs typeface="Georgia"/>
              <a:sym typeface="Georgia"/>
            </a:endParaRPr>
          </a:p>
        </p:txBody>
      </p:sp>
      <p:sp>
        <p:nvSpPr>
          <p:cNvPr id="758" name="Google Shape;758;p11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59" name="Google Shape;759;p118"/>
          <p:cNvSpPr txBox="1"/>
          <p:nvPr/>
        </p:nvSpPr>
        <p:spPr>
          <a:xfrm>
            <a:off x="172100" y="1066050"/>
            <a:ext cx="8837400" cy="36327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Arrays can be looped over using either: ${arr[@]} or ${arr[*]}</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In case of string elements with spaces the </a:t>
            </a:r>
            <a:r>
              <a:rPr b="1" lang="en">
                <a:solidFill>
                  <a:schemeClr val="accent1"/>
                </a:solidFill>
              </a:rPr>
              <a:t>array expansion should be enclosed in double </a:t>
            </a:r>
            <a:endParaRPr b="1">
              <a:solidFill>
                <a:schemeClr val="accent1"/>
              </a:solidFill>
            </a:endParaRPr>
          </a:p>
          <a:p>
            <a:pPr indent="457200" lvl="0" marL="0" rtl="0" algn="l">
              <a:spcBef>
                <a:spcPts val="0"/>
              </a:spcBef>
              <a:spcAft>
                <a:spcPts val="0"/>
              </a:spcAft>
              <a:buNone/>
            </a:pPr>
            <a:r>
              <a:rPr b="1" lang="en">
                <a:solidFill>
                  <a:schemeClr val="accent1"/>
                </a:solidFill>
              </a:rPr>
              <a:t>spaces:</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	“${arr[@]}” or “${arr[*]} “</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However, when using ‘*’ the entire array is treated as a single element and so @ is normally used</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For eg: (“One” “Two” “Three Four”) is split into 3 elements using @:</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“One” “Two” and “Three Four”</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…whereas * processes the entire element as one string: “One Two Three Four”</a:t>
            </a:r>
            <a:endParaRPr b="1">
              <a:solidFill>
                <a:schemeClr val="accent1"/>
              </a:solidFill>
            </a:endParaRPr>
          </a:p>
          <a:p>
            <a:pPr indent="45720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1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Arrays</a:t>
            </a:r>
            <a:endParaRPr sz="3580">
              <a:solidFill>
                <a:schemeClr val="accent1"/>
              </a:solidFill>
              <a:latin typeface="Georgia"/>
              <a:ea typeface="Georgia"/>
              <a:cs typeface="Georgia"/>
              <a:sym typeface="Georgia"/>
            </a:endParaRPr>
          </a:p>
        </p:txBody>
      </p:sp>
      <p:sp>
        <p:nvSpPr>
          <p:cNvPr id="765" name="Google Shape;765;p11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6" name="Google Shape;766;p119"/>
          <p:cNvSpPr txBox="1"/>
          <p:nvPr/>
        </p:nvSpPr>
        <p:spPr>
          <a:xfrm>
            <a:off x="172100" y="975225"/>
            <a:ext cx="8837400" cy="40635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entire array can be accessed using: “${arr[@]} “</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access an indexed element: ${arr[0]}</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set a particular element: arr[0]=”Value”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unset a particular element: unset arr[0]</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access all the indexes: ${!arr[@]}</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append a value to the array </a:t>
            </a:r>
            <a:r>
              <a:rPr b="1" lang="en">
                <a:solidFill>
                  <a:schemeClr val="accent1"/>
                </a:solidFill>
              </a:rPr>
              <a:t>without using an index</a:t>
            </a:r>
            <a:r>
              <a:rPr b="1" lang="en">
                <a:solidFill>
                  <a:schemeClr val="accent1"/>
                </a:solidFill>
              </a:rPr>
              <a:t>: arr+=( new_val )</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find the length of an array: ${#arr[@]}</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To get a subset of an array: ${arr[@]:&lt;start_index&gt;:&lt;end_index&gt;}</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2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AWK</a:t>
            </a:r>
            <a:endParaRPr sz="3580">
              <a:solidFill>
                <a:schemeClr val="accent1"/>
              </a:solidFill>
              <a:latin typeface="Georgia"/>
              <a:ea typeface="Georgia"/>
              <a:cs typeface="Georgia"/>
              <a:sym typeface="Georgia"/>
            </a:endParaRPr>
          </a:p>
        </p:txBody>
      </p:sp>
      <p:sp>
        <p:nvSpPr>
          <p:cNvPr id="772" name="Google Shape;772;p12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3" name="Google Shape;773;p120"/>
          <p:cNvSpPr txBox="1"/>
          <p:nvPr/>
        </p:nvSpPr>
        <p:spPr>
          <a:xfrm>
            <a:off x="172100" y="851400"/>
            <a:ext cx="88374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Awk is a scripting language used primarily for data extraction based on patterns and generating formatted reports from raw data</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basic syntax of an AWK program is: (pattern) {action to be performed on </a:t>
            </a:r>
            <a:r>
              <a:rPr b="1" lang="en">
                <a:solidFill>
                  <a:schemeClr val="accent1"/>
                </a:solidFill>
              </a:rPr>
              <a:t>pattern</a:t>
            </a:r>
            <a:r>
              <a:rPr b="1" lang="en">
                <a:solidFill>
                  <a:schemeClr val="accent1"/>
                </a:solidFill>
              </a:rPr>
              <a:t> match}</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The default pattern matches every line if (pattern) is skipped</a:t>
            </a:r>
            <a:endParaRPr b="1">
              <a:solidFill>
                <a:schemeClr val="accent1"/>
              </a:solidFill>
            </a:endParaRPr>
          </a:p>
          <a:p>
            <a:pPr indent="0" lvl="0" marL="0" rtl="0" algn="l">
              <a:spcBef>
                <a:spcPts val="0"/>
              </a:spcBef>
              <a:spcAft>
                <a:spcPts val="0"/>
              </a:spcAft>
              <a:buNone/>
            </a:pPr>
            <a:r>
              <a:rPr b="1" lang="en">
                <a:solidFill>
                  <a:schemeClr val="accent1"/>
                </a:solidFill>
              </a:rPr>
              <a:t>	The default action is to print the line if the action is skipped</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Two optional patterns are: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BEGIN { actions to perform }</a:t>
            </a:r>
            <a:endParaRPr b="1">
              <a:solidFill>
                <a:schemeClr val="accent1"/>
              </a:solidFill>
            </a:endParaRPr>
          </a:p>
          <a:p>
            <a:pPr indent="0" lvl="0" marL="457200" rtl="0" algn="l">
              <a:spcBef>
                <a:spcPts val="0"/>
              </a:spcBef>
              <a:spcAft>
                <a:spcPts val="0"/>
              </a:spcAft>
              <a:buNone/>
            </a:pPr>
            <a:r>
              <a:rPr b="1" lang="en">
                <a:solidFill>
                  <a:schemeClr val="accent1"/>
                </a:solidFill>
              </a:rPr>
              <a:t>(pattern) {action to be performed on pattern match}</a:t>
            </a:r>
            <a:endParaRPr b="1">
              <a:solidFill>
                <a:schemeClr val="accent1"/>
              </a:solidFill>
            </a:endParaRPr>
          </a:p>
          <a:p>
            <a:pPr indent="457200" lvl="0" marL="0" rtl="0" algn="l">
              <a:spcBef>
                <a:spcPts val="0"/>
              </a:spcBef>
              <a:spcAft>
                <a:spcPts val="0"/>
              </a:spcAft>
              <a:buNone/>
            </a:pPr>
            <a:r>
              <a:rPr b="1" lang="en">
                <a:solidFill>
                  <a:schemeClr val="accent1"/>
                </a:solidFill>
              </a:rPr>
              <a:t>END   { actions to perform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0" lvl="0" marL="0" rtl="0" algn="l">
              <a:spcBef>
                <a:spcPts val="0"/>
              </a:spcBef>
              <a:spcAft>
                <a:spcPts val="0"/>
              </a:spcAft>
              <a:buNone/>
            </a:pPr>
            <a:r>
              <a:rPr b="1" lang="en">
                <a:solidFill>
                  <a:schemeClr val="accent1"/>
                </a:solidFill>
              </a:rPr>
              <a:t>	Online reference sites: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u="sng">
                <a:solidFill>
                  <a:schemeClr val="accent1"/>
                </a:solidFill>
                <a:hlinkClick r:id="rId3">
                  <a:extLst>
                    <a:ext uri="{A12FA001-AC4F-418D-AE19-62706E023703}">
                      <ahyp:hlinkClr val="tx"/>
                    </a:ext>
                  </a:extLst>
                </a:hlinkClick>
              </a:rPr>
              <a:t>https://awk.js.org/</a:t>
            </a:r>
            <a:r>
              <a:rPr b="1" lang="en">
                <a:solidFill>
                  <a:schemeClr val="accent1"/>
                </a:solidFill>
              </a:rPr>
              <a:t> - Test AWK online</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u="sng">
                <a:solidFill>
                  <a:schemeClr val="accent1"/>
                </a:solidFill>
                <a:hlinkClick r:id="rId4">
                  <a:extLst>
                    <a:ext uri="{A12FA001-AC4F-418D-AE19-62706E023703}">
                      <ahyp:hlinkClr val="tx"/>
                    </a:ext>
                  </a:extLst>
                </a:hlinkClick>
              </a:rPr>
              <a:t>https://quickref.me/awk</a:t>
            </a:r>
            <a:r>
              <a:rPr b="1" lang="en">
                <a:solidFill>
                  <a:schemeClr val="accent1"/>
                </a:solidFill>
              </a:rPr>
              <a:t> - AWK reference</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2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AWK</a:t>
            </a:r>
            <a:endParaRPr sz="3580">
              <a:solidFill>
                <a:schemeClr val="accent1"/>
              </a:solidFill>
              <a:latin typeface="Georgia"/>
              <a:ea typeface="Georgia"/>
              <a:cs typeface="Georgia"/>
              <a:sym typeface="Georgia"/>
            </a:endParaRPr>
          </a:p>
        </p:txBody>
      </p:sp>
      <p:sp>
        <p:nvSpPr>
          <p:cNvPr id="779" name="Google Shape;779;p12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0" name="Google Shape;780;p121"/>
          <p:cNvSpPr txBox="1"/>
          <p:nvPr/>
        </p:nvSpPr>
        <p:spPr>
          <a:xfrm>
            <a:off x="172100" y="851400"/>
            <a:ext cx="8837400" cy="4540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Awk can be run in 3 formats: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AutoNum type="arabicPeriod"/>
            </a:pPr>
            <a:r>
              <a:rPr b="1" lang="en">
                <a:solidFill>
                  <a:schemeClr val="accent1"/>
                </a:solidFill>
              </a:rPr>
              <a:t>From the command line as a standalone statement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a:solidFill>
                  <a:schemeClr val="accent1"/>
                </a:solidFill>
              </a:rPr>
              <a:t>awk -v &lt;variable_list&gt; &lt;rest of awk statements&gt;</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AutoNum type="arabicPeriod"/>
            </a:pPr>
            <a:r>
              <a:rPr b="1" lang="en">
                <a:solidFill>
                  <a:schemeClr val="accent1"/>
                </a:solidFill>
              </a:rPr>
              <a:t>Inside a bash script</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AutoNum type="arabicPeriod"/>
            </a:pPr>
            <a:r>
              <a:rPr b="1" lang="en">
                <a:solidFill>
                  <a:schemeClr val="accent1"/>
                </a:solidFill>
              </a:rPr>
              <a:t>From the command line but inside an awk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awk -f &lt;awk_file&gt; &lt;input_file&gt;</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GNU Awk reference is available at: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u="sng">
                <a:solidFill>
                  <a:schemeClr val="accent1"/>
                </a:solidFill>
                <a:hlinkClick r:id="rId3">
                  <a:extLst>
                    <a:ext uri="{A12FA001-AC4F-418D-AE19-62706E023703}">
                      <ahyp:hlinkClr val="tx"/>
                    </a:ext>
                  </a:extLst>
                </a:hlinkClick>
              </a:rPr>
              <a:t>https://www.gnu.org/software/gawk/manual/gawk.html</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Awk Cheatsheet:</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u="sng">
                <a:solidFill>
                  <a:schemeClr val="accent1"/>
                </a:solidFill>
                <a:hlinkClick r:id="rId4">
                  <a:extLst>
                    <a:ext uri="{A12FA001-AC4F-418D-AE19-62706E023703}">
                      <ahyp:hlinkClr val="tx"/>
                    </a:ext>
                  </a:extLst>
                </a:hlinkClick>
              </a:rPr>
              <a:t>Awk Command Cheat Sheet &amp; Quick Reference</a:t>
            </a:r>
            <a:r>
              <a:rPr b="1" lang="en" sz="1700">
                <a:solidFill>
                  <a:schemeClr val="accent1"/>
                </a:solidFill>
              </a:rPr>
              <a:t> (https://quickref.me/awk)</a:t>
            </a:r>
            <a:endParaRPr b="1" sz="1700">
              <a:solidFill>
                <a:schemeClr val="accent1"/>
              </a:solidFill>
            </a:endParaRPr>
          </a:p>
          <a:p>
            <a:pPr indent="457200" lvl="0" marL="0" rtl="0" algn="l">
              <a:spcBef>
                <a:spcPts val="0"/>
              </a:spcBef>
              <a:spcAft>
                <a:spcPts val="0"/>
              </a:spcAft>
              <a:buNone/>
            </a:pPr>
            <a:r>
              <a:t/>
            </a:r>
            <a:endParaRPr b="1">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22" name="Google Shape;122;p23"/>
          <p:cNvSpPr txBox="1"/>
          <p:nvPr/>
        </p:nvSpPr>
        <p:spPr>
          <a:xfrm>
            <a:off x="211050" y="921525"/>
            <a:ext cx="86790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Why use Sudo instead of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Since you have to run Sudo for each command you are constantly reminded that you are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running commands as root. It is very unlikely that you will accidentally run commands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causing damage after repeated reminders. Whereas you could be logged in as Root and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forget about it. Inadvertently you could run many commands in sequence that could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cause system wide damage and not realize it. You would need a system reinstall in that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case.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When you log in as Root the user has to log in with the Root user id. You cannot track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which user ran a certain command. In case of Sudo the user has to log in with their own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user id. This way we can track user activity.</a:t>
            </a: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2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Common Awk Variables</a:t>
            </a:r>
            <a:endParaRPr sz="3580">
              <a:solidFill>
                <a:schemeClr val="accent1"/>
              </a:solidFill>
              <a:latin typeface="Georgia"/>
              <a:ea typeface="Georgia"/>
              <a:cs typeface="Georgia"/>
              <a:sym typeface="Georgia"/>
            </a:endParaRPr>
          </a:p>
        </p:txBody>
      </p:sp>
      <p:sp>
        <p:nvSpPr>
          <p:cNvPr id="786" name="Google Shape;786;p12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7" name="Google Shape;787;p122"/>
          <p:cNvSpPr txBox="1"/>
          <p:nvPr/>
        </p:nvSpPr>
        <p:spPr>
          <a:xfrm>
            <a:off x="172100" y="1066050"/>
            <a:ext cx="88374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ARGC - # of arguments at command line - 1 (the </a:t>
            </a:r>
            <a:r>
              <a:rPr b="1" lang="en">
                <a:solidFill>
                  <a:schemeClr val="accent1"/>
                </a:solidFill>
              </a:rPr>
              <a:t>word ‘awk’ is considered one argument)</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ARGV - array storing the command line arguments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FNR - number of records in file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FS - field separator</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NF - number of fields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NR - total number of records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OFS - output field separator</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ORS - output record separator</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RS - input record separator</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2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Awk Regular Expressions</a:t>
            </a:r>
            <a:endParaRPr sz="3580">
              <a:solidFill>
                <a:schemeClr val="accent1"/>
              </a:solidFill>
              <a:latin typeface="Georgia"/>
              <a:ea typeface="Georgia"/>
              <a:cs typeface="Georgia"/>
              <a:sym typeface="Georgia"/>
            </a:endParaRPr>
          </a:p>
        </p:txBody>
      </p:sp>
      <p:sp>
        <p:nvSpPr>
          <p:cNvPr id="793" name="Google Shape;793;p12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94" name="Google Shape;794;p123"/>
          <p:cNvSpPr txBox="1"/>
          <p:nvPr/>
        </p:nvSpPr>
        <p:spPr>
          <a:xfrm>
            <a:off x="172100" y="1066050"/>
            <a:ext cx="8837400" cy="34170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Regular Expressions are used in Awk to search for and replace patterns in the input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For matching a pattern: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a:solidFill>
                  <a:schemeClr val="accent1"/>
                </a:solidFill>
              </a:rPr>
              <a:t>awk -e '&lt;word/s&gt; ~ /&lt;pattern to match&gt;/ {action}' file</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For NOT matching a pattern the exclamation mark is used:</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	</a:t>
            </a:r>
            <a:r>
              <a:rPr b="1" lang="en">
                <a:solidFill>
                  <a:schemeClr val="accent1"/>
                </a:solidFill>
              </a:rPr>
              <a:t>awk -e '&lt;word/s&gt; !~ /&lt;pattern to match&gt;/ {action}'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Clr>
                <a:schemeClr val="dk1"/>
              </a:buClr>
              <a:buSzPts val="1100"/>
              <a:buFont typeface="Arial"/>
              <a:buNone/>
            </a:pPr>
            <a:r>
              <a:rPr b="1" lang="en">
                <a:solidFill>
                  <a:schemeClr val="accent1"/>
                </a:solidFill>
              </a:rPr>
              <a:t>	For replacing all occurrences of the pattern:</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rPr b="1" lang="en">
                <a:solidFill>
                  <a:schemeClr val="accent1"/>
                </a:solidFill>
              </a:rPr>
              <a:t>		awk '{gsub(/{SEARCH_PATTERN}/,{REPLACE_PATTERN}); print}' {file}</a:t>
            </a:r>
            <a:endParaRPr b="1">
              <a:solidFill>
                <a:schemeClr val="accent1"/>
              </a:solidFill>
            </a:endParaRPr>
          </a:p>
          <a:p>
            <a:pPr indent="0" lvl="0" marL="0" rtl="0" algn="l">
              <a:spcBef>
                <a:spcPts val="0"/>
              </a:spcBef>
              <a:spcAft>
                <a:spcPts val="0"/>
              </a:spcAft>
              <a:buNone/>
            </a:pPr>
            <a:r>
              <a:t/>
            </a:r>
            <a:endParaRPr b="1">
              <a:solidFill>
                <a:schemeClr val="accent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2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SED</a:t>
            </a:r>
            <a:endParaRPr sz="3580">
              <a:solidFill>
                <a:schemeClr val="accent1"/>
              </a:solidFill>
              <a:latin typeface="Georgia"/>
              <a:ea typeface="Georgia"/>
              <a:cs typeface="Georgia"/>
              <a:sym typeface="Georgia"/>
            </a:endParaRPr>
          </a:p>
        </p:txBody>
      </p:sp>
      <p:sp>
        <p:nvSpPr>
          <p:cNvPr id="800" name="Google Shape;800;p12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1" name="Google Shape;801;p124"/>
          <p:cNvSpPr txBox="1"/>
          <p:nvPr/>
        </p:nvSpPr>
        <p:spPr>
          <a:xfrm>
            <a:off x="172100" y="962800"/>
            <a:ext cx="8837400" cy="40635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SED is an abbreviation for Stream Editor. It is mainly used for searching and replacing strings in files.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The syntax is: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sed [options] &lt;input_file&gt;</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0" lvl="0" marL="0" rtl="0" algn="l">
              <a:spcBef>
                <a:spcPts val="0"/>
              </a:spcBef>
              <a:spcAft>
                <a:spcPts val="0"/>
              </a:spcAft>
              <a:buNone/>
            </a:pPr>
            <a:r>
              <a:rPr b="1" lang="en">
                <a:solidFill>
                  <a:schemeClr val="accent1"/>
                </a:solidFill>
              </a:rPr>
              <a:t>	Common examples of usage: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‘s/&lt;search&gt;/&lt;replace&gt;/’ filename</a:t>
            </a:r>
            <a:endParaRPr b="1">
              <a:solidFill>
                <a:schemeClr val="accent1"/>
              </a:solidFill>
            </a:endParaRPr>
          </a:p>
          <a:p>
            <a:pPr indent="0" lvl="0" marL="0" rtl="0" algn="l">
              <a:spcBef>
                <a:spcPts val="0"/>
              </a:spcBef>
              <a:spcAft>
                <a:spcPts val="0"/>
              </a:spcAft>
              <a:buNone/>
            </a:pPr>
            <a:r>
              <a:rPr b="1" lang="en">
                <a:solidFill>
                  <a:schemeClr val="accent1"/>
                </a:solidFill>
              </a:rPr>
              <a:t>		– replaces the search pattern with the replace pattern. Only the first occurrence is replaced.</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‘s/&lt;search&gt;/&lt;replace&gt;/g’ filename</a:t>
            </a:r>
            <a:endParaRPr b="1">
              <a:solidFill>
                <a:schemeClr val="accent1"/>
              </a:solidFill>
            </a:endParaRPr>
          </a:p>
          <a:p>
            <a:pPr indent="0" lvl="0" marL="0" rtl="0" algn="l">
              <a:spcBef>
                <a:spcPts val="0"/>
              </a:spcBef>
              <a:spcAft>
                <a:spcPts val="0"/>
              </a:spcAft>
              <a:buNone/>
            </a:pPr>
            <a:r>
              <a:rPr b="1" lang="en">
                <a:solidFill>
                  <a:schemeClr val="accent1"/>
                </a:solidFill>
              </a:rPr>
              <a:t>		– replaces every occurrence in the line</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‘s/&lt;search&gt;/&lt;replace&gt;/n’ filename</a:t>
            </a:r>
            <a:endParaRPr b="1">
              <a:solidFill>
                <a:schemeClr val="accent1"/>
              </a:solidFill>
            </a:endParaRPr>
          </a:p>
          <a:p>
            <a:pPr indent="0" lvl="0" marL="0" rtl="0" algn="l">
              <a:spcBef>
                <a:spcPts val="0"/>
              </a:spcBef>
              <a:spcAft>
                <a:spcPts val="0"/>
              </a:spcAft>
              <a:buNone/>
            </a:pPr>
            <a:r>
              <a:rPr b="1" lang="en">
                <a:solidFill>
                  <a:schemeClr val="accent1"/>
                </a:solidFill>
              </a:rPr>
              <a:t>		– replaces the nth occurrence in the line</a:t>
            </a:r>
            <a:endParaRPr b="1">
              <a:solidFill>
                <a:schemeClr val="accent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2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SED</a:t>
            </a:r>
            <a:endParaRPr sz="3580">
              <a:solidFill>
                <a:schemeClr val="accent1"/>
              </a:solidFill>
              <a:latin typeface="Georgia"/>
              <a:ea typeface="Georgia"/>
              <a:cs typeface="Georgia"/>
              <a:sym typeface="Georgia"/>
            </a:endParaRPr>
          </a:p>
        </p:txBody>
      </p:sp>
      <p:sp>
        <p:nvSpPr>
          <p:cNvPr id="807" name="Google Shape;807;p12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8" name="Google Shape;808;p125"/>
          <p:cNvSpPr txBox="1"/>
          <p:nvPr/>
        </p:nvSpPr>
        <p:spPr>
          <a:xfrm>
            <a:off x="172100" y="962800"/>
            <a:ext cx="8837400" cy="34170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‘1,ns/&lt;search&gt;/&lt;replace&gt;/g’ filename</a:t>
            </a:r>
            <a:endParaRPr b="1">
              <a:solidFill>
                <a:schemeClr val="accent1"/>
              </a:solidFill>
            </a:endParaRPr>
          </a:p>
          <a:p>
            <a:pPr indent="0" lvl="0" marL="0" rtl="0" algn="l">
              <a:spcBef>
                <a:spcPts val="0"/>
              </a:spcBef>
              <a:spcAft>
                <a:spcPts val="0"/>
              </a:spcAft>
              <a:buNone/>
            </a:pPr>
            <a:r>
              <a:rPr b="1" lang="en">
                <a:solidFill>
                  <a:schemeClr val="accent1"/>
                </a:solidFill>
              </a:rPr>
              <a:t>		– replaces the word in a range of lines in the file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‘s/&lt;search&gt;/&lt;replace&gt;/n’ filename</a:t>
            </a:r>
            <a:endParaRPr b="1">
              <a:solidFill>
                <a:schemeClr val="accent1"/>
              </a:solidFill>
            </a:endParaRPr>
          </a:p>
          <a:p>
            <a:pPr indent="0" lvl="0" marL="0" rtl="0" algn="l">
              <a:spcBef>
                <a:spcPts val="0"/>
              </a:spcBef>
              <a:spcAft>
                <a:spcPts val="0"/>
              </a:spcAft>
              <a:buClr>
                <a:schemeClr val="dk1"/>
              </a:buClr>
              <a:buSzPts val="1100"/>
              <a:buFont typeface="Arial"/>
              <a:buNone/>
            </a:pPr>
            <a:r>
              <a:rPr b="1" lang="en">
                <a:solidFill>
                  <a:schemeClr val="accent1"/>
                </a:solidFill>
              </a:rPr>
              <a:t>		– replaces the nth occurrence in the file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‘nd’ filename</a:t>
            </a:r>
            <a:endParaRPr b="1">
              <a:solidFill>
                <a:schemeClr val="accent1"/>
              </a:solidFill>
            </a:endParaRPr>
          </a:p>
          <a:p>
            <a:pPr indent="0" lvl="0" marL="0" rtl="0" algn="l">
              <a:spcBef>
                <a:spcPts val="0"/>
              </a:spcBef>
              <a:spcAft>
                <a:spcPts val="0"/>
              </a:spcAft>
              <a:buNone/>
            </a:pPr>
            <a:r>
              <a:rPr b="1" lang="en">
                <a:solidFill>
                  <a:schemeClr val="accent1"/>
                </a:solidFill>
              </a:rPr>
              <a:t>		– deletes the nth line in the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‘n1,n2d’ filename</a:t>
            </a:r>
            <a:endParaRPr b="1">
              <a:solidFill>
                <a:schemeClr val="accent1"/>
              </a:solidFill>
            </a:endParaRPr>
          </a:p>
          <a:p>
            <a:pPr indent="0" lvl="0" marL="0" rtl="0" algn="l">
              <a:spcBef>
                <a:spcPts val="0"/>
              </a:spcBef>
              <a:spcAft>
                <a:spcPts val="0"/>
              </a:spcAft>
              <a:buNone/>
            </a:pPr>
            <a:r>
              <a:rPr b="1" lang="en">
                <a:solidFill>
                  <a:schemeClr val="accent1"/>
                </a:solidFill>
              </a:rPr>
              <a:t>		– deletes the range of lines in the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sed '/&lt;pattern&gt;/d' filename</a:t>
            </a:r>
            <a:endParaRPr b="1">
              <a:solidFill>
                <a:schemeClr val="accent1"/>
              </a:solidFill>
            </a:endParaRPr>
          </a:p>
          <a:p>
            <a:pPr indent="0" lvl="0" marL="0" rtl="0" algn="l">
              <a:spcBef>
                <a:spcPts val="0"/>
              </a:spcBef>
              <a:spcAft>
                <a:spcPts val="0"/>
              </a:spcAft>
              <a:buNone/>
            </a:pPr>
            <a:r>
              <a:rPr b="1" lang="en">
                <a:solidFill>
                  <a:schemeClr val="accent1"/>
                </a:solidFill>
              </a:rPr>
              <a:t>		– deletes a pattern in the file</a:t>
            </a:r>
            <a:endParaRPr b="1">
              <a:solidFill>
                <a:schemeClr val="accent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2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Grep</a:t>
            </a:r>
            <a:endParaRPr sz="3580">
              <a:solidFill>
                <a:schemeClr val="accent1"/>
              </a:solidFill>
              <a:latin typeface="Georgia"/>
              <a:ea typeface="Georgia"/>
              <a:cs typeface="Georgia"/>
              <a:sym typeface="Georgia"/>
            </a:endParaRPr>
          </a:p>
        </p:txBody>
      </p:sp>
      <p:sp>
        <p:nvSpPr>
          <p:cNvPr id="814" name="Google Shape;814;p12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5" name="Google Shape;815;p126"/>
          <p:cNvSpPr txBox="1"/>
          <p:nvPr/>
        </p:nvSpPr>
        <p:spPr>
          <a:xfrm>
            <a:off x="153300" y="851400"/>
            <a:ext cx="8837400" cy="3848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Grep searches a file for a pattern of characters and returns the lines that match. Some of the common options are: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457200" lvl="0" marL="457200" rtl="0" algn="l">
              <a:spcBef>
                <a:spcPts val="0"/>
              </a:spcBef>
              <a:spcAft>
                <a:spcPts val="0"/>
              </a:spcAft>
              <a:buNone/>
            </a:pPr>
            <a:r>
              <a:rPr b="1" lang="en">
                <a:solidFill>
                  <a:schemeClr val="accent1"/>
                </a:solidFill>
              </a:rPr>
              <a:t>grep -i &lt;pattern&gt; filename - - Case insensitive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-n &lt;pattern&gt; filename - - Returns the line number too</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&lt;^pattern&gt; filename - - Return lines that begin with the pattern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&lt;pattern$&gt; filename - - Return lines that end with the pattern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-r &lt;pattern&gt; - - Recursive grep through sub-directories</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2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Grep</a:t>
            </a:r>
            <a:endParaRPr sz="3580">
              <a:solidFill>
                <a:schemeClr val="accent1"/>
              </a:solidFill>
              <a:latin typeface="Georgia"/>
              <a:ea typeface="Georgia"/>
              <a:cs typeface="Georgia"/>
              <a:sym typeface="Georgia"/>
            </a:endParaRPr>
          </a:p>
        </p:txBody>
      </p:sp>
      <p:sp>
        <p:nvSpPr>
          <p:cNvPr id="821" name="Google Shape;821;p12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2" name="Google Shape;822;p127"/>
          <p:cNvSpPr txBox="1"/>
          <p:nvPr/>
        </p:nvSpPr>
        <p:spPr>
          <a:xfrm>
            <a:off x="153300" y="851400"/>
            <a:ext cx="8837400" cy="40635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Grep can be used within a shell script in the following cases: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Check for a true/false condition</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457200" lvl="0" marL="0" rtl="0" algn="l">
              <a:spcBef>
                <a:spcPts val="0"/>
              </a:spcBef>
              <a:spcAft>
                <a:spcPts val="0"/>
              </a:spcAft>
              <a:buNone/>
            </a:pPr>
            <a:r>
              <a:rPr b="1" lang="en">
                <a:solidFill>
                  <a:schemeClr val="accent1"/>
                </a:solidFill>
              </a:rPr>
              <a:t>	if grep -q &lt;pattern&gt; filename; then</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	&lt;success&gt;</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else</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	&lt;failure&gt;</a:t>
            </a:r>
            <a:endParaRPr b="1">
              <a:solidFill>
                <a:schemeClr val="accent1"/>
              </a:solidFill>
            </a:endParaRPr>
          </a:p>
          <a:p>
            <a:pPr indent="457200" lvl="0" marL="457200" rtl="0" algn="l">
              <a:spcBef>
                <a:spcPts val="0"/>
              </a:spcBef>
              <a:spcAft>
                <a:spcPts val="0"/>
              </a:spcAft>
              <a:buNone/>
            </a:pPr>
            <a:r>
              <a:rPr b="1" lang="en">
                <a:solidFill>
                  <a:schemeClr val="accent1"/>
                </a:solidFill>
              </a:rPr>
              <a:t>fi</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Loop through multiple lines from the result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grep &lt;pattern&gt; filename | while read a; </a:t>
            </a:r>
            <a:endParaRPr b="1">
              <a:solidFill>
                <a:schemeClr val="accent1"/>
              </a:solidFill>
            </a:endParaRPr>
          </a:p>
          <a:p>
            <a:pPr indent="457200" lvl="0" marL="457200" rtl="0" algn="l">
              <a:spcBef>
                <a:spcPts val="0"/>
              </a:spcBef>
              <a:spcAft>
                <a:spcPts val="0"/>
              </a:spcAft>
              <a:buNone/>
            </a:pPr>
            <a:r>
              <a:rPr b="1" lang="en">
                <a:solidFill>
                  <a:schemeClr val="accent1"/>
                </a:solidFill>
              </a:rPr>
              <a:t>do</a:t>
            </a:r>
            <a:endParaRPr b="1">
              <a:solidFill>
                <a:schemeClr val="accent1"/>
              </a:solidFill>
            </a:endParaRPr>
          </a:p>
          <a:p>
            <a:pPr indent="457200" lvl="0" marL="457200" rtl="0" algn="l">
              <a:spcBef>
                <a:spcPts val="0"/>
              </a:spcBef>
              <a:spcAft>
                <a:spcPts val="0"/>
              </a:spcAft>
              <a:buNone/>
            </a:pPr>
            <a:r>
              <a:rPr b="1" lang="en">
                <a:solidFill>
                  <a:schemeClr val="accent1"/>
                </a:solidFill>
              </a:rPr>
              <a:t>	…</a:t>
            </a:r>
            <a:endParaRPr b="1">
              <a:solidFill>
                <a:schemeClr val="accent1"/>
              </a:solidFill>
            </a:endParaRPr>
          </a:p>
          <a:p>
            <a:pPr indent="457200" lvl="0" marL="457200" rtl="0" algn="l">
              <a:spcBef>
                <a:spcPts val="0"/>
              </a:spcBef>
              <a:spcAft>
                <a:spcPts val="0"/>
              </a:spcAft>
              <a:buNone/>
            </a:pPr>
            <a:r>
              <a:rPr b="1" lang="en">
                <a:solidFill>
                  <a:schemeClr val="accent1"/>
                </a:solidFill>
              </a:rPr>
              <a:t>done</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2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Useful Utilities</a:t>
            </a:r>
            <a:endParaRPr sz="3580">
              <a:solidFill>
                <a:schemeClr val="accent1"/>
              </a:solidFill>
              <a:latin typeface="Georgia"/>
              <a:ea typeface="Georgia"/>
              <a:cs typeface="Georgia"/>
              <a:sym typeface="Georgia"/>
            </a:endParaRPr>
          </a:p>
        </p:txBody>
      </p:sp>
      <p:sp>
        <p:nvSpPr>
          <p:cNvPr id="828" name="Google Shape;828;p12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9" name="Google Shape;829;p128"/>
          <p:cNvSpPr txBox="1"/>
          <p:nvPr/>
        </p:nvSpPr>
        <p:spPr>
          <a:xfrm>
            <a:off x="172100" y="1066050"/>
            <a:ext cx="8837400" cy="2555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cut command is used to extract columns from piped inputs or files based on delimiters</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Cut columns 1 and 2 from a csv file: cut -d’,’ -f 1,2  &lt;filename&gt;</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uniq command is used in conjunction with the sort command to eliminate duplicate lines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Sort then get unique lines: sort -t ‘&lt;delimiter&gt;’ -n (numerical) -k&lt;col#&gt; &lt;input_file&gt; | uniq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2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Scheduling Jobs - Cron</a:t>
            </a:r>
            <a:endParaRPr sz="3580">
              <a:solidFill>
                <a:schemeClr val="accent1"/>
              </a:solidFill>
              <a:latin typeface="Georgia"/>
              <a:ea typeface="Georgia"/>
              <a:cs typeface="Georgia"/>
              <a:sym typeface="Georgia"/>
            </a:endParaRPr>
          </a:p>
        </p:txBody>
      </p:sp>
      <p:sp>
        <p:nvSpPr>
          <p:cNvPr id="835" name="Google Shape;835;p12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6" name="Google Shape;836;p129"/>
          <p:cNvSpPr txBox="1"/>
          <p:nvPr/>
        </p:nvSpPr>
        <p:spPr>
          <a:xfrm>
            <a:off x="172100" y="1066050"/>
            <a:ext cx="88374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The Cron utility is used to schedule jobs to run at fixed intervals. Crontab is short form for ‘Cron table’ and is a table used to list all the scheduled Cron jobs.</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common crontab commands are: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List the crontab for the user - ‘crontab -l’</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Edit the crontab - ‘crontab -e’   - Gives an initial choice of an editor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Remove the crontab - ‘crontab -r’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Display the last time edited - ‘crontab -v’</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3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Scheduling Jobs - Cron</a:t>
            </a:r>
            <a:endParaRPr sz="3580">
              <a:solidFill>
                <a:schemeClr val="accent1"/>
              </a:solidFill>
              <a:latin typeface="Georgia"/>
              <a:ea typeface="Georgia"/>
              <a:cs typeface="Georgia"/>
              <a:sym typeface="Georgia"/>
            </a:endParaRPr>
          </a:p>
        </p:txBody>
      </p:sp>
      <p:sp>
        <p:nvSpPr>
          <p:cNvPr id="842" name="Google Shape;842;p13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3" name="Google Shape;843;p130"/>
          <p:cNvSpPr txBox="1"/>
          <p:nvPr/>
        </p:nvSpPr>
        <p:spPr>
          <a:xfrm>
            <a:off x="172100" y="1066050"/>
            <a:ext cx="8837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A starter template for the crontab is listed below:</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 .---------------- Minute (0 - 59)</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 |  .------------- Hour (0 - 23)</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 |  |  .---------- Day Of Month (1 - 31)</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 |  |  |  .------- Month (1 - 12) OR Jan,Feb,Mar,Apr ...</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 |  |  |  |  .---- Day Of Week (0 - 6) (Sunday=0 OR 7)  OR Sun,Mon,Tue,Wed,Thu,Fri,Sat</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 |  |  |  |  |</a:t>
            </a:r>
            <a:endParaRPr b="1">
              <a:solidFill>
                <a:schemeClr val="accent1"/>
              </a:solidFill>
            </a:endParaRPr>
          </a:p>
          <a:p>
            <a:pPr indent="0" lvl="0" marL="457200" rtl="0" algn="l">
              <a:spcBef>
                <a:spcPts val="0"/>
              </a:spcBef>
              <a:spcAft>
                <a:spcPts val="0"/>
              </a:spcAft>
              <a:buNone/>
            </a:pPr>
            <a:r>
              <a:rPr b="1" lang="en">
                <a:solidFill>
                  <a:schemeClr val="accent1"/>
                </a:solidFill>
              </a:rPr>
              <a:t># *  *  *  *  *  Command to be executed</a:t>
            </a:r>
            <a:r>
              <a:rPr b="1" lang="en">
                <a:solidFill>
                  <a:schemeClr val="accent1"/>
                </a:solidFill>
              </a:rPr>
              <a:t>	</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Cheat Sheet: https://quickref.me/cron.html</a:t>
            </a:r>
            <a:endParaRPr b="1">
              <a:solidFill>
                <a:schemeClr val="accent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3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Processing Input</a:t>
            </a:r>
            <a:endParaRPr sz="3580">
              <a:solidFill>
                <a:schemeClr val="accent1"/>
              </a:solidFill>
              <a:latin typeface="Georgia"/>
              <a:ea typeface="Georgia"/>
              <a:cs typeface="Georgia"/>
              <a:sym typeface="Georgia"/>
            </a:endParaRPr>
          </a:p>
        </p:txBody>
      </p:sp>
      <p:sp>
        <p:nvSpPr>
          <p:cNvPr id="849" name="Google Shape;849;p13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0" name="Google Shape;850;p131"/>
          <p:cNvSpPr txBox="1"/>
          <p:nvPr/>
        </p:nvSpPr>
        <p:spPr>
          <a:xfrm>
            <a:off x="153300" y="851400"/>
            <a:ext cx="8837400" cy="4279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Script Input is processed using the following options:</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Using command-line arguments to the script</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Read arguments from a prompt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read - Read data from the keyboard</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read -p - Read data from a prompt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read -s - Read typed data in silent mode (eg. passwords)</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0" lvl="0" marL="1371600" rtl="0" algn="l">
              <a:spcBef>
                <a:spcPts val="0"/>
              </a:spcBef>
              <a:spcAft>
                <a:spcPts val="0"/>
              </a:spcAft>
              <a:buNone/>
            </a:pPr>
            <a:r>
              <a:rPr b="1" lang="en">
                <a:solidFill>
                  <a:schemeClr val="accent1"/>
                </a:solidFill>
              </a:rPr>
              <a:t>$REPLY - Read the whole line of input data. There is no splitting into multiple arguments</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Read a file line-by-line in a loop</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Process the parameters using ‘getopts’</a:t>
            </a:r>
            <a:endParaRPr b="1">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28" name="Google Shape;128;p24"/>
          <p:cNvSpPr txBox="1"/>
          <p:nvPr/>
        </p:nvSpPr>
        <p:spPr>
          <a:xfrm>
            <a:off x="232500" y="778200"/>
            <a:ext cx="86790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How do you lock Root access?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sudo passwd -l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How do you unlock Root access?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sudo passwd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What is an Admin user in Linux Mint? What is the benefit of this role?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By default the Admin is the user that installed the system. The Admin has sudo access by default and can assign the password for the Root user, making Root active.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The benefit of the role is that by default you are starting off with sudo access and Root access is optional and can be kept permanently disabled. In some other versions of Linux, the Root user is the one that installed the system and is the default user. So you could be logged in as Root for a while, simply since that is your default role. That could potentially cause a lot of problems.</a:t>
            </a:r>
            <a:endParaRPr b="1">
              <a:solidFill>
                <a:schemeClr val="accent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3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Processing Input…</a:t>
            </a:r>
            <a:endParaRPr sz="3580">
              <a:solidFill>
                <a:schemeClr val="accent1"/>
              </a:solidFill>
              <a:latin typeface="Georgia"/>
              <a:ea typeface="Georgia"/>
              <a:cs typeface="Georgia"/>
              <a:sym typeface="Georgia"/>
            </a:endParaRPr>
          </a:p>
        </p:txBody>
      </p:sp>
      <p:sp>
        <p:nvSpPr>
          <p:cNvPr id="856" name="Google Shape;856;p13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7" name="Google Shape;857;p132"/>
          <p:cNvSpPr txBox="1"/>
          <p:nvPr/>
        </p:nvSpPr>
        <p:spPr>
          <a:xfrm>
            <a:off x="153300" y="851400"/>
            <a:ext cx="8837400" cy="4063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Getopts is a built-in command of the bash shell. It processes command options and arguments. It is the bash version of the system tool - getopt. </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getopts processes short options which is a ‘-’ followed by a letter or digit</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positional parameters are stored in the shell variable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For the input: ‘command -x value_1 -y value_2’ </a:t>
            </a:r>
            <a:r>
              <a:rPr b="1" lang="en">
                <a:solidFill>
                  <a:schemeClr val="accent1"/>
                </a:solidFill>
              </a:rPr>
              <a:t>the</a:t>
            </a:r>
            <a:r>
              <a:rPr b="1" lang="en">
                <a:solidFill>
                  <a:schemeClr val="accent1"/>
                </a:solidFill>
              </a:rPr>
              <a:t> value of the variable ‘$@’ is </a:t>
            </a:r>
            <a:endParaRPr b="1">
              <a:solidFill>
                <a:schemeClr val="accent1"/>
              </a:solidFill>
            </a:endParaRPr>
          </a:p>
          <a:p>
            <a:pPr indent="457200" lvl="0" marL="457200" rtl="0" algn="l">
              <a:spcBef>
                <a:spcPts val="0"/>
              </a:spcBef>
              <a:spcAft>
                <a:spcPts val="0"/>
              </a:spcAft>
              <a:buNone/>
            </a:pPr>
            <a:r>
              <a:rPr b="1" lang="en">
                <a:solidFill>
                  <a:schemeClr val="accent1"/>
                </a:solidFill>
              </a:rPr>
              <a:t>‘</a:t>
            </a:r>
            <a:r>
              <a:rPr b="1" lang="en">
                <a:solidFill>
                  <a:schemeClr val="accent1"/>
                </a:solidFill>
              </a:rPr>
              <a:t>-x value_1 -y value_2’</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getopts is processed by running it in a loop (while) and processing each option in a loop. The loop is terminated when there are no more options to process.</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For example we will discuss the following line processing getOpts in our demo script: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Processing Input…</a:t>
            </a:r>
            <a:endParaRPr sz="3580">
              <a:solidFill>
                <a:schemeClr val="accent1"/>
              </a:solidFill>
              <a:latin typeface="Georgia"/>
              <a:ea typeface="Georgia"/>
              <a:cs typeface="Georgia"/>
              <a:sym typeface="Georgia"/>
            </a:endParaRPr>
          </a:p>
        </p:txBody>
      </p:sp>
      <p:sp>
        <p:nvSpPr>
          <p:cNvPr id="863" name="Google Shape;863;p13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64" name="Google Shape;864;p133"/>
          <p:cNvSpPr txBox="1"/>
          <p:nvPr/>
        </p:nvSpPr>
        <p:spPr>
          <a:xfrm>
            <a:off x="153300" y="851400"/>
            <a:ext cx="8837400" cy="42792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accent1"/>
              </a:buClr>
              <a:buSzPts val="1400"/>
              <a:buChar char="●"/>
            </a:pPr>
            <a:r>
              <a:rPr b="1" lang="en">
                <a:solidFill>
                  <a:schemeClr val="accent1"/>
                </a:solidFill>
              </a:rPr>
              <a:t>while getopts ":a:bc:" optName; do </a:t>
            </a:r>
            <a:endParaRPr b="1">
              <a:solidFill>
                <a:schemeClr val="accent1"/>
              </a:solidFill>
            </a:endParaRPr>
          </a:p>
          <a:p>
            <a:pPr indent="0" lvl="0" marL="0" rtl="0" algn="l">
              <a:spcBef>
                <a:spcPts val="0"/>
              </a:spcBef>
              <a:spcAft>
                <a:spcPts val="0"/>
              </a:spcAft>
              <a:buNone/>
            </a:pPr>
            <a:r>
              <a:rPr b="1" lang="en">
                <a:solidFill>
                  <a:schemeClr val="accent1"/>
                </a:solidFill>
              </a:rPr>
              <a:t>		… &lt;rest of while loop&gt;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“abc” is the option string with the 3 options being a, b and c</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colon preceding a specifies that getopts does not report errors but the script has to process the errors itself</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colon following ‘a’ specifies that option ‘a’ needs an argument</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There is no colon following b so it does not require an argument</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colon following ‘c’ specifies that option ‘c’ needs an argument</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optional arguments begin after all the options and their arguments have been specified</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Given the options above, this is what our command line would look like:</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0" lvl="0" marL="0" rtl="0" algn="l">
              <a:spcBef>
                <a:spcPts val="0"/>
              </a:spcBef>
              <a:spcAft>
                <a:spcPts val="0"/>
              </a:spcAft>
              <a:buNone/>
            </a:pPr>
            <a:r>
              <a:rPr b="1" lang="en">
                <a:solidFill>
                  <a:schemeClr val="accent1"/>
                </a:solidFill>
              </a:rPr>
              <a:t>			&lt;scriptName&gt; -a &lt;argA&gt; -bc &lt;argC&gt; &lt;inputFileName&gt;</a:t>
            </a:r>
            <a:endParaRPr b="1">
              <a:solidFill>
                <a:schemeClr val="accent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3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Processing Input…</a:t>
            </a:r>
            <a:endParaRPr sz="3580">
              <a:solidFill>
                <a:schemeClr val="accent1"/>
              </a:solidFill>
              <a:latin typeface="Georgia"/>
              <a:ea typeface="Georgia"/>
              <a:cs typeface="Georgia"/>
              <a:sym typeface="Georgia"/>
            </a:endParaRPr>
          </a:p>
        </p:txBody>
      </p:sp>
      <p:sp>
        <p:nvSpPr>
          <p:cNvPr id="870" name="Google Shape;870;p13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1" name="Google Shape;871;p134"/>
          <p:cNvSpPr txBox="1"/>
          <p:nvPr/>
        </p:nvSpPr>
        <p:spPr>
          <a:xfrm>
            <a:off x="153300" y="851400"/>
            <a:ext cx="8837400" cy="40635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accent1"/>
              </a:buClr>
              <a:buSzPts val="1400"/>
              <a:buChar char="●"/>
            </a:pPr>
            <a:r>
              <a:rPr b="1" lang="en">
                <a:solidFill>
                  <a:schemeClr val="accent1"/>
                </a:solidFill>
              </a:rPr>
              <a:t>For </a:t>
            </a:r>
            <a:r>
              <a:rPr b="1" lang="en">
                <a:solidFill>
                  <a:schemeClr val="accent1"/>
                </a:solidFill>
              </a:rPr>
              <a:t>&lt;scriptName&gt; -a &lt;argA&gt; -bc &lt;argC&gt; &lt;inputFileName&gt;</a:t>
            </a:r>
            <a:endParaRPr b="1">
              <a:solidFill>
                <a:schemeClr val="accent1"/>
              </a:solidFill>
            </a:endParaRPr>
          </a:p>
          <a:p>
            <a:pPr indent="0" lvl="0" marL="0" rtl="0" algn="l">
              <a:spcBef>
                <a:spcPts val="0"/>
              </a:spcBef>
              <a:spcAft>
                <a:spcPts val="0"/>
              </a:spcAft>
              <a:buNone/>
            </a:pPr>
            <a:r>
              <a:rPr b="1" lang="en">
                <a:solidFill>
                  <a:schemeClr val="accent1"/>
                </a:solidFill>
              </a:rPr>
              <a:t>		…and the script snippet below:</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while getopts ":a:bc:" optName; do …</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first run of the while loop will place ‘a’ in optName and &lt;argA&gt; in $OPTARG. The second run will place ‘b’ in optName but there is no $OPTARG since there is no following colon. The third run will place ‘c’ in optName and &lt;argC&gt; in $OPTARG. The ‘-’ preceding ‘a, b and c’ indicates that they are options</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If the option does not match ‘a,b or c’ optName is set to ‘?’. If the option matches but there </a:t>
            </a:r>
            <a:endParaRPr b="1">
              <a:solidFill>
                <a:schemeClr val="accent1"/>
              </a:solidFill>
            </a:endParaRPr>
          </a:p>
          <a:p>
            <a:pPr indent="457200" lvl="0" marL="457200" rtl="0" algn="l">
              <a:spcBef>
                <a:spcPts val="0"/>
              </a:spcBef>
              <a:spcAft>
                <a:spcPts val="0"/>
              </a:spcAft>
              <a:buNone/>
            </a:pPr>
            <a:r>
              <a:rPr b="1" lang="en">
                <a:solidFill>
                  <a:schemeClr val="accent1"/>
                </a:solidFill>
              </a:rPr>
              <a:t>is no argument then optName is set to ‘:’</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a:solidFill>
                  <a:schemeClr val="accent1"/>
                </a:solidFill>
              </a:rPr>
              <a:t>&lt;inputFileName&gt; follows all the options and arguments. It is the optional argument. </a:t>
            </a:r>
            <a:endParaRPr b="1">
              <a:solidFill>
                <a:schemeClr val="accent1"/>
              </a:solidFill>
            </a:endParaRPr>
          </a:p>
          <a:p>
            <a:pPr indent="457200" lvl="0" marL="457200" rtl="0" algn="l">
              <a:spcBef>
                <a:spcPts val="0"/>
              </a:spcBef>
              <a:spcAft>
                <a:spcPts val="0"/>
              </a:spcAft>
              <a:buNone/>
            </a:pPr>
            <a:r>
              <a:rPr b="1" lang="en">
                <a:solidFill>
                  <a:schemeClr val="accent1"/>
                </a:solidFill>
              </a:rPr>
              <a:t>${1} is ‘-a’, {2} is &lt;argA&gt;, {3} is ‘-bc’, {4} is &lt;argC&gt;, {5} is &lt;inputFileName&gt;</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457200" lvl="0" marL="457200" rtl="0" algn="l">
              <a:spcBef>
                <a:spcPts val="0"/>
              </a:spcBef>
              <a:spcAft>
                <a:spcPts val="0"/>
              </a:spcAft>
              <a:buNone/>
            </a:pPr>
            <a:r>
              <a:rPr b="1" lang="en">
                <a:solidFill>
                  <a:schemeClr val="accent1"/>
                </a:solidFill>
              </a:rPr>
              <a:t>shift "$(( OPTIND - 1 ))" …. resets {1} to the beginning of the optional arguments which is </a:t>
            </a:r>
            <a:endParaRPr b="1">
              <a:solidFill>
                <a:schemeClr val="accent1"/>
              </a:solidFill>
            </a:endParaRPr>
          </a:p>
          <a:p>
            <a:pPr indent="457200" lvl="0" marL="457200" rtl="0" algn="l">
              <a:spcBef>
                <a:spcPts val="0"/>
              </a:spcBef>
              <a:spcAft>
                <a:spcPts val="0"/>
              </a:spcAft>
              <a:buNone/>
            </a:pPr>
            <a:r>
              <a:rPr b="1" lang="en">
                <a:solidFill>
                  <a:schemeClr val="accent1"/>
                </a:solidFill>
              </a:rPr>
              <a:t>&lt;inputFileName&gt; and any arguments after it would be assigned {2}, {3} etc</a:t>
            </a:r>
            <a:endParaRPr b="1">
              <a:solidFill>
                <a:schemeClr val="accent1"/>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3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Processing Output…</a:t>
            </a:r>
            <a:endParaRPr sz="3580">
              <a:solidFill>
                <a:schemeClr val="accent1"/>
              </a:solidFill>
              <a:latin typeface="Georgia"/>
              <a:ea typeface="Georgia"/>
              <a:cs typeface="Georgia"/>
              <a:sym typeface="Georgia"/>
            </a:endParaRPr>
          </a:p>
        </p:txBody>
      </p:sp>
      <p:sp>
        <p:nvSpPr>
          <p:cNvPr id="877" name="Google Shape;877;p13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8" name="Google Shape;878;p135"/>
          <p:cNvSpPr txBox="1"/>
          <p:nvPr/>
        </p:nvSpPr>
        <p:spPr>
          <a:xfrm>
            <a:off x="153300" y="851400"/>
            <a:ext cx="8837400" cy="40635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accent1"/>
              </a:buClr>
              <a:buSzPts val="1400"/>
              <a:buChar char="●"/>
            </a:pPr>
            <a:r>
              <a:rPr b="1" lang="en">
                <a:solidFill>
                  <a:schemeClr val="accent1"/>
                </a:solidFill>
              </a:rPr>
              <a:t>Output to stdout: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echo &lt;text to display&gt;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Output can be piped out to a file using redirection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echo “&lt;text to output&gt;” &gt; ${outputFile} – (&gt; creates a new file)</a:t>
            </a:r>
            <a:endParaRPr b="1">
              <a:solidFill>
                <a:schemeClr val="accent1"/>
              </a:solidFill>
            </a:endParaRPr>
          </a:p>
          <a:p>
            <a:pPr indent="0" lvl="0" marL="0" rtl="0" algn="l">
              <a:spcBef>
                <a:spcPts val="0"/>
              </a:spcBef>
              <a:spcAft>
                <a:spcPts val="0"/>
              </a:spcAft>
              <a:buNone/>
            </a:pPr>
            <a:r>
              <a:rPr b="1" lang="en">
                <a:solidFill>
                  <a:schemeClr val="accent1"/>
                </a:solidFill>
              </a:rPr>
              <a:t>		echo “&lt;text to output&gt;” &gt;&gt; ${outputFile} – (&gt;&gt; appends to an existing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Display in stdout as well as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a:solidFill>
                  <a:schemeClr val="accent1"/>
                </a:solidFill>
              </a:rPr>
              <a:t>echo “&lt;text to output&gt;” | tee ${outputFile}</a:t>
            </a:r>
            <a:endParaRPr b="1">
              <a:solidFill>
                <a:schemeClr val="accent1"/>
              </a:solidFill>
            </a:endParaRPr>
          </a:p>
          <a:p>
            <a:pPr indent="457200" lvl="0" marL="457200" rtl="0" algn="l">
              <a:spcBef>
                <a:spcPts val="0"/>
              </a:spcBef>
              <a:spcAft>
                <a:spcPts val="0"/>
              </a:spcAft>
              <a:buNone/>
            </a:pPr>
            <a:r>
              <a:rPr b="1" lang="en">
                <a:solidFill>
                  <a:schemeClr val="accent1"/>
                </a:solidFill>
              </a:rPr>
              <a:t>echo “&lt;text to output&gt;” | tee -a ${outputFile} — (Append)</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Send stdout and stderr to the same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echo “&lt;text to output&gt;” &gt;&gt; ${outputFile}</a:t>
            </a:r>
            <a:endParaRPr b="1">
              <a:solidFill>
                <a:schemeClr val="accent1"/>
              </a:solidFill>
            </a:endParaRPr>
          </a:p>
          <a:p>
            <a:pPr indent="457200" lvl="0" marL="457200" rtl="0" algn="l">
              <a:spcBef>
                <a:spcPts val="0"/>
              </a:spcBef>
              <a:spcAft>
                <a:spcPts val="0"/>
              </a:spcAft>
              <a:buNone/>
            </a:pPr>
            <a:r>
              <a:rPr b="1" lang="en">
                <a:solidFill>
                  <a:schemeClr val="accent1"/>
                </a:solidFill>
              </a:rPr>
              <a:t>&lt;Invalid command&gt; &gt;&gt; ${outputFile} 2&gt;&amp;1</a:t>
            </a:r>
            <a:endParaRPr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34" name="Google Shape;134;p25"/>
          <p:cNvSpPr txBox="1"/>
          <p:nvPr/>
        </p:nvSpPr>
        <p:spPr>
          <a:xfrm>
            <a:off x="232500" y="778200"/>
            <a:ext cx="8679000" cy="4192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accent1"/>
              </a:buClr>
              <a:buSzPts val="1200"/>
              <a:buChar char="●"/>
            </a:pPr>
            <a:r>
              <a:rPr b="1" lang="en" sz="1200">
                <a:solidFill>
                  <a:schemeClr val="accent1"/>
                </a:solidFill>
              </a:rPr>
              <a:t>What is a Regular or Standard user? What are the privileges of a Regular user?</a:t>
            </a:r>
            <a:endParaRPr b="1" sz="1200">
              <a:solidFill>
                <a:schemeClr val="accent1"/>
              </a:solidFill>
            </a:endParaRPr>
          </a:p>
          <a:p>
            <a:pPr indent="0" lvl="0" marL="457200" rtl="0" algn="l">
              <a:lnSpc>
                <a:spcPct val="115000"/>
              </a:lnSpc>
              <a:spcBef>
                <a:spcPts val="0"/>
              </a:spcBef>
              <a:spcAft>
                <a:spcPts val="0"/>
              </a:spcAft>
              <a:buNone/>
            </a:pPr>
            <a:r>
              <a:t/>
            </a:r>
            <a:endParaRPr b="1" sz="1200">
              <a:solidFill>
                <a:schemeClr val="accent1"/>
              </a:solidFill>
            </a:endParaRPr>
          </a:p>
          <a:p>
            <a:pPr indent="0" lvl="0" marL="914400" rtl="0" algn="l">
              <a:lnSpc>
                <a:spcPct val="115000"/>
              </a:lnSpc>
              <a:spcBef>
                <a:spcPts val="0"/>
              </a:spcBef>
              <a:spcAft>
                <a:spcPts val="0"/>
              </a:spcAft>
              <a:buNone/>
            </a:pPr>
            <a:r>
              <a:rPr b="1" lang="en" sz="1200">
                <a:solidFill>
                  <a:schemeClr val="accent1"/>
                </a:solidFill>
              </a:rPr>
              <a:t>The Regular or Standard user has the ability to perform routine tasks such as reading and writing files, and running executables. The scope of the Regular user is limited by its permissions.</a:t>
            </a:r>
            <a:endParaRPr b="1" sz="1200">
              <a:solidFill>
                <a:schemeClr val="accent1"/>
              </a:solidFill>
            </a:endParaRPr>
          </a:p>
          <a:p>
            <a:pPr indent="0" lvl="0" marL="457200" rtl="0" algn="l">
              <a:lnSpc>
                <a:spcPct val="115000"/>
              </a:lnSpc>
              <a:spcBef>
                <a:spcPts val="0"/>
              </a:spcBef>
              <a:spcAft>
                <a:spcPts val="0"/>
              </a:spcAft>
              <a:buNone/>
            </a:pPr>
            <a:r>
              <a:rPr b="1" lang="en" sz="1200">
                <a:solidFill>
                  <a:schemeClr val="accent1"/>
                </a:solidFill>
              </a:rPr>
              <a:t>   	 </a:t>
            </a:r>
            <a:endParaRPr b="1"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b="1" lang="en" sz="1200">
                <a:solidFill>
                  <a:schemeClr val="accent1"/>
                </a:solidFill>
              </a:rPr>
              <a:t>How do you give a Regular User Sudo privileges?</a:t>
            </a:r>
            <a:endParaRPr b="1" sz="1200">
              <a:solidFill>
                <a:schemeClr val="accent1"/>
              </a:solidFill>
            </a:endParaRPr>
          </a:p>
          <a:p>
            <a:pPr indent="0" lvl="0" marL="457200" rtl="0" algn="l">
              <a:lnSpc>
                <a:spcPct val="115000"/>
              </a:lnSpc>
              <a:spcBef>
                <a:spcPts val="0"/>
              </a:spcBef>
              <a:spcAft>
                <a:spcPts val="0"/>
              </a:spcAft>
              <a:buNone/>
            </a:pPr>
            <a:r>
              <a:t/>
            </a:r>
            <a:endParaRPr b="1" sz="1200">
              <a:solidFill>
                <a:schemeClr val="accent1"/>
              </a:solidFill>
            </a:endParaRPr>
          </a:p>
          <a:p>
            <a:pPr indent="457200" lvl="0" marL="457200" rtl="0" algn="l">
              <a:lnSpc>
                <a:spcPct val="115000"/>
              </a:lnSpc>
              <a:spcBef>
                <a:spcPts val="0"/>
              </a:spcBef>
              <a:spcAft>
                <a:spcPts val="0"/>
              </a:spcAft>
              <a:buNone/>
            </a:pPr>
            <a:r>
              <a:rPr b="1" lang="en" sz="1200">
                <a:solidFill>
                  <a:schemeClr val="accent1"/>
                </a:solidFill>
              </a:rPr>
              <a:t>Add the user to the Sudo group using either of the following commands:</a:t>
            </a:r>
            <a:endParaRPr b="1" sz="1200">
              <a:solidFill>
                <a:schemeClr val="accent1"/>
              </a:solidFill>
            </a:endParaRPr>
          </a:p>
          <a:p>
            <a:pPr indent="0" lvl="0" marL="457200" rtl="0" algn="l">
              <a:lnSpc>
                <a:spcPct val="115000"/>
              </a:lnSpc>
              <a:spcBef>
                <a:spcPts val="0"/>
              </a:spcBef>
              <a:spcAft>
                <a:spcPts val="0"/>
              </a:spcAft>
              <a:buNone/>
            </a:pPr>
            <a:r>
              <a:rPr b="1" lang="en" sz="1200">
                <a:solidFill>
                  <a:schemeClr val="accent1"/>
                </a:solidFill>
              </a:rPr>
              <a:t>   		sudo adduser &lt;username&gt; sudo</a:t>
            </a:r>
            <a:endParaRPr b="1" sz="1200">
              <a:solidFill>
                <a:schemeClr val="accent1"/>
              </a:solidFill>
            </a:endParaRPr>
          </a:p>
          <a:p>
            <a:pPr indent="0" lvl="0" marL="457200" rtl="0" algn="l">
              <a:lnSpc>
                <a:spcPct val="115000"/>
              </a:lnSpc>
              <a:spcBef>
                <a:spcPts val="0"/>
              </a:spcBef>
              <a:spcAft>
                <a:spcPts val="0"/>
              </a:spcAft>
              <a:buNone/>
            </a:pPr>
            <a:r>
              <a:rPr b="1" lang="en" sz="1200">
                <a:solidFill>
                  <a:schemeClr val="accent1"/>
                </a:solidFill>
              </a:rPr>
              <a:t>   		sudo usermod -a -G sudo &lt;user&gt;</a:t>
            </a:r>
            <a:endParaRPr b="1" sz="1200">
              <a:solidFill>
                <a:schemeClr val="accent1"/>
              </a:solidFill>
            </a:endParaRPr>
          </a:p>
          <a:p>
            <a:pPr indent="0" lvl="0" marL="914400" rtl="0" algn="l">
              <a:lnSpc>
                <a:spcPct val="115000"/>
              </a:lnSpc>
              <a:spcBef>
                <a:spcPts val="0"/>
              </a:spcBef>
              <a:spcAft>
                <a:spcPts val="0"/>
              </a:spcAft>
              <a:buNone/>
            </a:pPr>
            <a:r>
              <a:rPr b="1" lang="en" sz="1200">
                <a:solidFill>
                  <a:schemeClr val="accent1"/>
                </a:solidFill>
              </a:rPr>
              <a:t>   		 </a:t>
            </a:r>
            <a:endParaRPr b="1"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b="1" lang="en" sz="1200">
                <a:solidFill>
                  <a:schemeClr val="accent1"/>
                </a:solidFill>
              </a:rPr>
              <a:t>Adding Users</a:t>
            </a:r>
            <a:endParaRPr b="1" sz="1200">
              <a:solidFill>
                <a:schemeClr val="accent1"/>
              </a:solidFill>
            </a:endParaRPr>
          </a:p>
          <a:p>
            <a:pPr indent="0" lvl="0" marL="914400" rtl="0" algn="l">
              <a:lnSpc>
                <a:spcPct val="115000"/>
              </a:lnSpc>
              <a:spcBef>
                <a:spcPts val="0"/>
              </a:spcBef>
              <a:spcAft>
                <a:spcPts val="0"/>
              </a:spcAft>
              <a:buNone/>
            </a:pPr>
            <a:r>
              <a:t/>
            </a:r>
            <a:endParaRPr b="1" sz="1200">
              <a:solidFill>
                <a:schemeClr val="accent1"/>
              </a:solidFill>
            </a:endParaRPr>
          </a:p>
          <a:p>
            <a:pPr indent="0" lvl="0" marL="914400" rtl="0" algn="l">
              <a:lnSpc>
                <a:spcPct val="115000"/>
              </a:lnSpc>
              <a:spcBef>
                <a:spcPts val="0"/>
              </a:spcBef>
              <a:spcAft>
                <a:spcPts val="0"/>
              </a:spcAft>
              <a:buNone/>
            </a:pPr>
            <a:r>
              <a:rPr b="1" lang="en" sz="1200">
                <a:solidFill>
                  <a:schemeClr val="accent1"/>
                </a:solidFill>
              </a:rPr>
              <a:t>sudo adduser test_user</a:t>
            </a:r>
            <a:endParaRPr b="1" sz="1200">
              <a:solidFill>
                <a:schemeClr val="accent1"/>
              </a:solidFill>
            </a:endParaRPr>
          </a:p>
          <a:p>
            <a:pPr indent="457200" lvl="0" marL="457200" rtl="0" algn="l">
              <a:lnSpc>
                <a:spcPct val="115000"/>
              </a:lnSpc>
              <a:spcBef>
                <a:spcPts val="0"/>
              </a:spcBef>
              <a:spcAft>
                <a:spcPts val="0"/>
              </a:spcAft>
              <a:buNone/>
            </a:pPr>
            <a:r>
              <a:t/>
            </a:r>
            <a:endParaRPr b="1"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b="1" lang="en" sz="1200">
                <a:solidFill>
                  <a:schemeClr val="accent1"/>
                </a:solidFill>
              </a:rPr>
              <a:t>Adding Groups</a:t>
            </a:r>
            <a:endParaRPr b="1" sz="1200">
              <a:solidFill>
                <a:schemeClr val="accent1"/>
              </a:solidFill>
            </a:endParaRPr>
          </a:p>
          <a:p>
            <a:pPr indent="457200" lvl="0" marL="457200" rtl="0" algn="l">
              <a:lnSpc>
                <a:spcPct val="115000"/>
              </a:lnSpc>
              <a:spcBef>
                <a:spcPts val="0"/>
              </a:spcBef>
              <a:spcAft>
                <a:spcPts val="0"/>
              </a:spcAft>
              <a:buNone/>
            </a:pPr>
            <a:r>
              <a:t/>
            </a:r>
            <a:endParaRPr b="1" sz="1200">
              <a:solidFill>
                <a:schemeClr val="accent1"/>
              </a:solidFill>
            </a:endParaRPr>
          </a:p>
          <a:p>
            <a:pPr indent="457200" lvl="0" marL="457200" rtl="0" algn="l">
              <a:lnSpc>
                <a:spcPct val="115000"/>
              </a:lnSpc>
              <a:spcBef>
                <a:spcPts val="0"/>
              </a:spcBef>
              <a:spcAft>
                <a:spcPts val="0"/>
              </a:spcAft>
              <a:buNone/>
            </a:pPr>
            <a:r>
              <a:rPr b="1" lang="en" sz="1200">
                <a:solidFill>
                  <a:schemeClr val="accent1"/>
                </a:solidFill>
              </a:rPr>
              <a:t>sudo addgroup test_main_group</a:t>
            </a:r>
            <a:endParaRPr b="1" sz="1200">
              <a:solidFill>
                <a:schemeClr val="accent1"/>
              </a:solidFill>
            </a:endParaRPr>
          </a:p>
          <a:p>
            <a:pPr indent="0" lvl="0" marL="457200" rtl="0" algn="l">
              <a:lnSpc>
                <a:spcPct val="115000"/>
              </a:lnSpc>
              <a:spcBef>
                <a:spcPts val="0"/>
              </a:spcBef>
              <a:spcAft>
                <a:spcPts val="0"/>
              </a:spcAft>
              <a:buNone/>
            </a:pPr>
            <a:r>
              <a:rPr b="1" lang="en" sz="1200">
                <a:solidFill>
                  <a:schemeClr val="accent1"/>
                </a:solidFill>
              </a:rPr>
              <a:t>   	sudo addgroup test_secondary_group</a:t>
            </a:r>
            <a:endParaRPr b="1" sz="12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40" name="Google Shape;140;p26"/>
          <p:cNvSpPr txBox="1"/>
          <p:nvPr/>
        </p:nvSpPr>
        <p:spPr>
          <a:xfrm>
            <a:off x="232500" y="778200"/>
            <a:ext cx="86790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Where can you see the stored User and Group information?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User information can be viewed in the /etc/passwd file</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Group information can be viewed in the /etc/group file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What are the contents of the /etc/passwd file?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1) Username</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2) Password: 'x' means that the password is encrypted password and is stored in /etc/shadow file</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3) User Id (UID): UID 0 (zero) is root. UIDs 1-999 are reserved for system accounts etc. Regular ids start at 1000</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4) Group Id (GID): The primary group Id. This is stored in the /etc/group file</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5) User Info: Information about the user - full name etc</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6) Home directory: The login directory of the user. If this field is blank, the login directory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for the user is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7) Command/shell: The shell path or command</a:t>
            </a:r>
            <a:endParaRPr b="1">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46" name="Google Shape;146;p27"/>
          <p:cNvSpPr txBox="1"/>
          <p:nvPr/>
        </p:nvSpPr>
        <p:spPr>
          <a:xfrm>
            <a:off x="232500" y="778200"/>
            <a:ext cx="8679000" cy="411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Adding Users to Groups</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Add a user to the main group:</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adduser test_user test_main_group</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Add a user to the main group and make it the primary group for the user:</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usermod -g test_main_group test_user</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Add a user to the secondary group</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usermod -aG test_secondary_group test_user</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Adding User to Sudo group</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sudo adduser &lt;username&gt; sudo</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or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sudo usermod -a -G sudo &lt;user&gt;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 List users for a group</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groups test_user	</a:t>
            </a:r>
            <a:endParaRPr b="1">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52" name="Google Shape;152;p28"/>
          <p:cNvSpPr txBox="1"/>
          <p:nvPr/>
        </p:nvSpPr>
        <p:spPr>
          <a:xfrm>
            <a:off x="232500" y="778200"/>
            <a:ext cx="8679000" cy="2878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Deleting Users from Groups</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sudo deluser test_user test_secondary_group</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Deleting Groups</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sudo delgroup test_secondary_group</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Deleting Users</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sudo  deluser -r test_user</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58" name="Google Shape;158;p29"/>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Overview of Permissions on Files/Folders:</a:t>
            </a:r>
            <a:endParaRPr b="1">
              <a:solidFill>
                <a:schemeClr val="accent1"/>
              </a:solidFill>
            </a:endParaRPr>
          </a:p>
          <a:p>
            <a:pPr indent="0" lvl="0" marL="685800" rtl="0" algn="l">
              <a:lnSpc>
                <a:spcPct val="115000"/>
              </a:lnSpc>
              <a:spcBef>
                <a:spcPts val="0"/>
              </a:spcBef>
              <a:spcAft>
                <a:spcPts val="0"/>
              </a:spcAft>
              <a:buNone/>
            </a:pPr>
            <a:r>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Adding/Changing/Removing Permissions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228600" lvl="0" marL="685800" rtl="0" algn="l">
              <a:lnSpc>
                <a:spcPct val="115000"/>
              </a:lnSpc>
              <a:spcBef>
                <a:spcPts val="0"/>
              </a:spcBef>
              <a:spcAft>
                <a:spcPts val="0"/>
              </a:spcAft>
              <a:buClr>
                <a:schemeClr val="dk1"/>
              </a:buClr>
              <a:buSzPts val="1100"/>
              <a:buFont typeface="Arial"/>
              <a:buNone/>
            </a:pPr>
            <a:r>
              <a:rPr b="1" lang="en">
                <a:solidFill>
                  <a:schemeClr val="accent1"/>
                </a:solidFill>
              </a:rPr>
              <a:t>	Using chmod rwx</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Using chmod with numerical values</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Change Ownership - chown</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Change Group - chgrp</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Miscellaneous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228600" lvl="0" marL="685800" rtl="0" algn="l">
              <a:lnSpc>
                <a:spcPct val="115000"/>
              </a:lnSpc>
              <a:spcBef>
                <a:spcPts val="0"/>
              </a:spcBef>
              <a:spcAft>
                <a:spcPts val="0"/>
              </a:spcAft>
              <a:buClr>
                <a:schemeClr val="dk1"/>
              </a:buClr>
              <a:buSzPts val="1100"/>
              <a:buFont typeface="Arial"/>
              <a:buNone/>
            </a:pPr>
            <a:r>
              <a:rPr b="1" lang="en">
                <a:solidFill>
                  <a:schemeClr val="accent1"/>
                </a:solidFill>
              </a:rPr>
              <a:t>	Copying Permissions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Applying Permissions recursively</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64" name="Google Shape;164;p30"/>
          <p:cNvSpPr txBox="1"/>
          <p:nvPr/>
        </p:nvSpPr>
        <p:spPr>
          <a:xfrm>
            <a:off x="211050" y="921525"/>
            <a:ext cx="86790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Overview of Permissions (contd.):</a:t>
            </a:r>
            <a:endParaRPr b="1">
              <a:solidFill>
                <a:schemeClr val="accent1"/>
              </a:solidFill>
            </a:endParaRPr>
          </a:p>
          <a:p>
            <a:pPr indent="0" lvl="0" marL="685800" rtl="0" algn="l">
              <a:lnSpc>
                <a:spcPct val="115000"/>
              </a:lnSpc>
              <a:spcBef>
                <a:spcPts val="0"/>
              </a:spcBef>
              <a:spcAft>
                <a:spcPts val="0"/>
              </a:spcAft>
              <a:buNone/>
            </a:pPr>
            <a:r>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Permissions on:</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User, Group &amp; Other</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Directories, Files &amp; Links</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Directory vs File Permissions</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6858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70" name="Google Shape;170;p31"/>
          <p:cNvSpPr txBox="1"/>
          <p:nvPr/>
        </p:nvSpPr>
        <p:spPr>
          <a:xfrm>
            <a:off x="232500" y="779750"/>
            <a:ext cx="86790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Adding/Changing/Removing Permissions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The permissions on a file / directory are specified as:</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&lt;d/-/l&gt; rwx (User) rwx (Group) rwx (Other)</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d = Directory</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  = Filename</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l = Link</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r - Read permissions</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w - Write permissions</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x - Execute permissions</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User - The owner of the file/directory</a:t>
            </a:r>
            <a:endParaRPr b="1">
              <a:solidFill>
                <a:schemeClr val="accent1"/>
              </a:solidFill>
            </a:endParaRPr>
          </a:p>
          <a:p>
            <a:pPr indent="228600" lvl="0" marL="228600" rtl="0" algn="l">
              <a:lnSpc>
                <a:spcPct val="115000"/>
              </a:lnSpc>
              <a:spcBef>
                <a:spcPts val="0"/>
              </a:spcBef>
              <a:spcAft>
                <a:spcPts val="0"/>
              </a:spcAft>
              <a:buNone/>
            </a:pPr>
            <a:r>
              <a:rPr b="1" lang="en">
                <a:solidFill>
                  <a:schemeClr val="accent1"/>
                </a:solidFill>
              </a:rPr>
              <a:t>		Group - All users in the Group have access to the file/directory as defined by the </a:t>
            </a:r>
            <a:endParaRPr b="1">
              <a:solidFill>
                <a:schemeClr val="accent1"/>
              </a:solidFill>
            </a:endParaRPr>
          </a:p>
          <a:p>
            <a:pPr indent="228600" lvl="0" marL="1143000" rtl="0" algn="l">
              <a:lnSpc>
                <a:spcPct val="115000"/>
              </a:lnSpc>
              <a:spcBef>
                <a:spcPts val="0"/>
              </a:spcBef>
              <a:spcAft>
                <a:spcPts val="0"/>
              </a:spcAft>
              <a:buClr>
                <a:schemeClr val="dk1"/>
              </a:buClr>
              <a:buSzPts val="1100"/>
              <a:buFont typeface="Arial"/>
              <a:buNone/>
            </a:pPr>
            <a:r>
              <a:rPr b="1" lang="en">
                <a:solidFill>
                  <a:schemeClr val="accent1"/>
                </a:solidFill>
              </a:rPr>
              <a:t>permissions</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Other - Users that do not fall in either the User or Group category </a:t>
            </a:r>
            <a:endParaRPr b="1">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Course Overview</a:t>
            </a:r>
            <a:endParaRPr sz="3580">
              <a:solidFill>
                <a:schemeClr val="accent1"/>
              </a:solidFill>
              <a:latin typeface="Georgia"/>
              <a:ea typeface="Georgia"/>
              <a:cs typeface="Georgia"/>
              <a:sym typeface="Georgia"/>
            </a:endParaRPr>
          </a:p>
        </p:txBody>
      </p:sp>
      <p:sp>
        <p:nvSpPr>
          <p:cNvPr id="61" name="Google Shape;61;p14"/>
          <p:cNvSpPr txBox="1"/>
          <p:nvPr/>
        </p:nvSpPr>
        <p:spPr>
          <a:xfrm>
            <a:off x="134400" y="819400"/>
            <a:ext cx="8875200" cy="3869700"/>
          </a:xfrm>
          <a:prstGeom prst="rect">
            <a:avLst/>
          </a:prstGeom>
          <a:noFill/>
          <a:ln>
            <a:noFill/>
          </a:ln>
        </p:spPr>
        <p:txBody>
          <a:bodyPr anchorCtr="0" anchor="t" bIns="91425" lIns="91425" spcFirstLastPara="1" rIns="91425" wrap="square" tIns="91425">
            <a:spAutoFit/>
          </a:bodyPr>
          <a:lstStyle/>
          <a:p>
            <a:pPr indent="0" lvl="0" marL="685800" rtl="0" algn="l">
              <a:lnSpc>
                <a:spcPct val="115000"/>
              </a:lnSpc>
              <a:spcBef>
                <a:spcPts val="0"/>
              </a:spcBef>
              <a:spcAft>
                <a:spcPts val="0"/>
              </a:spcAft>
              <a:buNone/>
            </a:pPr>
            <a:r>
              <a:rPr lang="en">
                <a:solidFill>
                  <a:srgbClr val="3C87CD"/>
                </a:solidFill>
              </a:rPr>
              <a:t> </a:t>
            </a:r>
            <a:endParaRPr>
              <a:solidFill>
                <a:srgbClr val="3C87CD"/>
              </a:solidFill>
            </a:endParaRPr>
          </a:p>
          <a:p>
            <a:pPr indent="0" lvl="0" marL="342900" rtl="0" algn="l">
              <a:lnSpc>
                <a:spcPct val="115000"/>
              </a:lnSpc>
              <a:spcBef>
                <a:spcPts val="0"/>
              </a:spcBef>
              <a:spcAft>
                <a:spcPts val="0"/>
              </a:spcAft>
              <a:buNone/>
            </a:pPr>
            <a:r>
              <a:rPr b="1" lang="en">
                <a:solidFill>
                  <a:schemeClr val="accent1"/>
                </a:solidFill>
              </a:rPr>
              <a:t>Core Processing</a:t>
            </a:r>
            <a:endParaRPr b="1">
              <a:solidFill>
                <a:schemeClr val="accent1"/>
              </a:solidFill>
            </a:endParaRPr>
          </a:p>
          <a:p>
            <a:pPr indent="0" lvl="0" marL="3429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Iterations</a:t>
            </a:r>
            <a:endParaRPr b="1">
              <a:solidFill>
                <a:schemeClr val="accent1"/>
              </a:solidFill>
            </a:endParaRPr>
          </a:p>
          <a:p>
            <a:pPr indent="0" lvl="0" marL="1028700" rtl="0" algn="l">
              <a:lnSpc>
                <a:spcPct val="115000"/>
              </a:lnSpc>
              <a:spcBef>
                <a:spcPts val="0"/>
              </a:spcBef>
              <a:spcAft>
                <a:spcPts val="0"/>
              </a:spcAft>
              <a:buNone/>
            </a:pPr>
            <a:r>
              <a:rPr b="1" lang="en">
                <a:solidFill>
                  <a:schemeClr val="accent1"/>
                </a:solidFill>
              </a:rPr>
              <a:t>For loops</a:t>
            </a:r>
            <a:endParaRPr b="1">
              <a:solidFill>
                <a:schemeClr val="accent1"/>
              </a:solidFill>
            </a:endParaRPr>
          </a:p>
          <a:p>
            <a:pPr indent="0" lvl="0" marL="1028700" rtl="0" algn="l">
              <a:lnSpc>
                <a:spcPct val="115000"/>
              </a:lnSpc>
              <a:spcBef>
                <a:spcPts val="0"/>
              </a:spcBef>
              <a:spcAft>
                <a:spcPts val="0"/>
              </a:spcAft>
              <a:buNone/>
            </a:pPr>
            <a:r>
              <a:rPr b="1" lang="en">
                <a:solidFill>
                  <a:schemeClr val="accent1"/>
                </a:solidFill>
              </a:rPr>
              <a:t>While loops</a:t>
            </a:r>
            <a:endParaRPr b="1">
              <a:solidFill>
                <a:schemeClr val="accent1"/>
              </a:solidFill>
            </a:endParaRPr>
          </a:p>
          <a:p>
            <a:pPr indent="0" lvl="0" marL="1028700" rtl="0" algn="l">
              <a:lnSpc>
                <a:spcPct val="115000"/>
              </a:lnSpc>
              <a:spcBef>
                <a:spcPts val="0"/>
              </a:spcBef>
              <a:spcAft>
                <a:spcPts val="0"/>
              </a:spcAft>
              <a:buNone/>
            </a:pPr>
            <a:r>
              <a:rPr b="1" lang="en">
                <a:solidFill>
                  <a:schemeClr val="accent1"/>
                </a:solidFill>
              </a:rPr>
              <a:t>Until loops</a:t>
            </a:r>
            <a:endParaRPr b="1">
              <a:solidFill>
                <a:schemeClr val="accent1"/>
              </a:solidFill>
            </a:endParaRPr>
          </a:p>
          <a:p>
            <a:pPr indent="0" lvl="0" marL="1028700" rtl="0" algn="l">
              <a:lnSpc>
                <a:spcPct val="115000"/>
              </a:lnSpc>
              <a:spcBef>
                <a:spcPts val="0"/>
              </a:spcBef>
              <a:spcAft>
                <a:spcPts val="0"/>
              </a:spcAft>
              <a:buNone/>
            </a:pPr>
            <a:r>
              <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IF statements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Case statements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Regular Expressions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Arrays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Dates</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Functions</a:t>
            </a:r>
            <a:endParaRPr b="1">
              <a:solidFill>
                <a:schemeClr val="accent1"/>
              </a:solidFill>
            </a:endParaRPr>
          </a:p>
          <a:p>
            <a:pPr indent="0" lvl="0" marL="685800" rtl="0" algn="l">
              <a:lnSpc>
                <a:spcPct val="115000"/>
              </a:lnSpc>
              <a:spcBef>
                <a:spcPts val="0"/>
              </a:spcBef>
              <a:spcAft>
                <a:spcPts val="0"/>
              </a:spcAft>
              <a:buNone/>
            </a:pPr>
            <a:r>
              <a:t/>
            </a:r>
            <a:endParaRPr b="1">
              <a:solidFill>
                <a:srgbClr val="3C87C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76" name="Google Shape;176;p32"/>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Adding/Changing/Removing Permissions (contd.)</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a:t>
            </a:r>
            <a:r>
              <a:rPr b="1" lang="en">
                <a:solidFill>
                  <a:schemeClr val="accent1"/>
                </a:solidFill>
              </a:rPr>
              <a:t>In case there are no permissions a (-) replaces r (read), w (write) or x (execute)</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The sample permissions for a directory with full permissions for User, Group and Other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drwxrwxrwx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228600" lvl="0" marL="685800" rtl="0" algn="l">
              <a:lnSpc>
                <a:spcPct val="115000"/>
              </a:lnSpc>
              <a:spcBef>
                <a:spcPts val="0"/>
              </a:spcBef>
              <a:spcAft>
                <a:spcPts val="0"/>
              </a:spcAft>
              <a:buClr>
                <a:schemeClr val="dk1"/>
              </a:buClr>
              <a:buSzPts val="1100"/>
              <a:buFont typeface="Arial"/>
              <a:buNone/>
            </a:pPr>
            <a:r>
              <a:rPr b="1" lang="en">
                <a:solidFill>
                  <a:schemeClr val="accent1"/>
                </a:solidFill>
              </a:rPr>
              <a:t>The sample permissions for a file with full permissions for User, Group and Other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-rwxrwxrwx</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A directory with Permissions such as User (Read, Write, Execute), Group (Read, Write) </a:t>
            </a:r>
            <a:endParaRPr b="1">
              <a:solidFill>
                <a:schemeClr val="accent1"/>
              </a:solidFill>
            </a:endParaRPr>
          </a:p>
          <a:p>
            <a:pPr indent="228600" lvl="0" marL="685800" rtl="0" algn="l">
              <a:lnSpc>
                <a:spcPct val="115000"/>
              </a:lnSpc>
              <a:spcBef>
                <a:spcPts val="0"/>
              </a:spcBef>
              <a:spcAft>
                <a:spcPts val="0"/>
              </a:spcAft>
              <a:buClr>
                <a:schemeClr val="dk1"/>
              </a:buClr>
              <a:buSzPts val="1100"/>
              <a:buFont typeface="Arial"/>
              <a:buNone/>
            </a:pPr>
            <a:r>
              <a:rPr b="1" lang="en">
                <a:solidFill>
                  <a:schemeClr val="accent1"/>
                </a:solidFill>
              </a:rPr>
              <a:t>and Other (No permissions) would be defined as:</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d rwx rw- ---	</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82" name="Google Shape;182;p33"/>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Adding/Changing/Removing Permissions (contd.)</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a:t>
            </a:r>
            <a:r>
              <a:rPr b="1" lang="en">
                <a:solidFill>
                  <a:schemeClr val="accent1"/>
                </a:solidFill>
              </a:rPr>
              <a:t>Use the chmod command to add read &lt;r&gt;, write &lt;w&gt;, execute &lt;x&gt; permissions on a </a:t>
            </a:r>
            <a:endParaRPr b="1">
              <a:solidFill>
                <a:schemeClr val="accent1"/>
              </a:solidFill>
            </a:endParaRPr>
          </a:p>
          <a:p>
            <a:pPr indent="228600" lvl="0" marL="685800" rtl="0" algn="l">
              <a:lnSpc>
                <a:spcPct val="115000"/>
              </a:lnSpc>
              <a:spcBef>
                <a:spcPts val="0"/>
              </a:spcBef>
              <a:spcAft>
                <a:spcPts val="0"/>
              </a:spcAft>
              <a:buNone/>
            </a:pPr>
            <a:r>
              <a:rPr b="1" lang="en">
                <a:solidFill>
                  <a:schemeClr val="accent1"/>
                </a:solidFill>
              </a:rPr>
              <a:t>directory / file as below:</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chmod &lt;u/g/o&gt; + rwx &lt;directory / filename&gt;</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…where u - user, g - group, o - other</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Consider a file that has zero permissions for User, Group and Other:</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 --- ---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To set the permissions as User (Read, Write), Group (Read, Write), Other (Read) run the </a:t>
            </a:r>
            <a:endParaRPr b="1">
              <a:solidFill>
                <a:schemeClr val="accent1"/>
              </a:solidFill>
            </a:endParaRPr>
          </a:p>
          <a:p>
            <a:pPr indent="228600" lvl="0" marL="685800" rtl="0" algn="l">
              <a:lnSpc>
                <a:spcPct val="115000"/>
              </a:lnSpc>
              <a:spcBef>
                <a:spcPts val="0"/>
              </a:spcBef>
              <a:spcAft>
                <a:spcPts val="0"/>
              </a:spcAft>
              <a:buClr>
                <a:schemeClr val="dk1"/>
              </a:buClr>
              <a:buSzPts val="1100"/>
              <a:buFont typeface="Arial"/>
              <a:buNone/>
            </a:pPr>
            <a:r>
              <a:rPr b="1" lang="en">
                <a:solidFill>
                  <a:schemeClr val="accent1"/>
                </a:solidFill>
              </a:rPr>
              <a:t>command:</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chmod u+rw,g+rw,o+r &lt;filename&gt;</a:t>
            </a:r>
            <a:endParaRPr b="1">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88" name="Google Shape;188;p34"/>
          <p:cNvSpPr txBox="1"/>
          <p:nvPr/>
        </p:nvSpPr>
        <p:spPr>
          <a:xfrm>
            <a:off x="211050" y="921525"/>
            <a:ext cx="8679000" cy="31263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Adding/Changing/Removing Permissions (contd.)</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a:t>
            </a:r>
            <a:r>
              <a:rPr b="1" lang="en">
                <a:solidFill>
                  <a:schemeClr val="accent1"/>
                </a:solidFill>
              </a:rPr>
              <a:t>To remove permissions use the - sign instead of +. So to remove write permissions on </a:t>
            </a:r>
            <a:endParaRPr b="1">
              <a:solidFill>
                <a:schemeClr val="accent1"/>
              </a:solidFill>
            </a:endParaRPr>
          </a:p>
          <a:p>
            <a:pPr indent="228600" lvl="0" marL="685800" rtl="0" algn="l">
              <a:lnSpc>
                <a:spcPct val="115000"/>
              </a:lnSpc>
              <a:spcBef>
                <a:spcPts val="0"/>
              </a:spcBef>
              <a:spcAft>
                <a:spcPts val="0"/>
              </a:spcAft>
              <a:buNone/>
            </a:pPr>
            <a:r>
              <a:rPr b="1" lang="en">
                <a:solidFill>
                  <a:schemeClr val="accent1"/>
                </a:solidFill>
              </a:rPr>
              <a:t>the User and Group for the above scenario run:</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chmod u-w,g-w &lt;filename&gt;</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To change all (User, Group, Other) permissions use 'a' instead of 'u','g' and 'o':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Clr>
                <a:schemeClr val="dk1"/>
              </a:buClr>
              <a:buSzPts val="1100"/>
              <a:buFont typeface="Arial"/>
              <a:buNone/>
            </a:pPr>
            <a:r>
              <a:rPr b="1" lang="en">
                <a:solidFill>
                  <a:schemeClr val="accent1"/>
                </a:solidFill>
              </a:rPr>
              <a:t>			chmod a+rwx &lt;filename&gt;</a:t>
            </a:r>
            <a:endParaRPr b="1">
              <a:solidFill>
                <a:schemeClr val="accent1"/>
              </a:solidFill>
            </a:endParaRPr>
          </a:p>
          <a:p>
            <a:pPr indent="0" lvl="0" marL="2286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194" name="Google Shape;194;p35"/>
          <p:cNvSpPr txBox="1"/>
          <p:nvPr/>
        </p:nvSpPr>
        <p:spPr>
          <a:xfrm>
            <a:off x="211050" y="921525"/>
            <a:ext cx="8679000" cy="3869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Numerical Permissions</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The numerical permissions are set as below:</a:t>
            </a:r>
            <a:endParaRPr b="1">
              <a:solidFill>
                <a:schemeClr val="accent1"/>
              </a:solidFill>
            </a:endParaRPr>
          </a:p>
          <a:p>
            <a:pPr indent="0" lvl="0" marL="228600" rtl="0" algn="l">
              <a:lnSpc>
                <a:spcPct val="115000"/>
              </a:lnSpc>
              <a:spcBef>
                <a:spcPts val="0"/>
              </a:spcBef>
              <a:spcAft>
                <a:spcPts val="0"/>
              </a:spcAft>
              <a:buNone/>
            </a:pPr>
            <a:r>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R (4 = 2</a:t>
            </a:r>
            <a:r>
              <a:rPr b="1" baseline="30000" lang="en">
                <a:solidFill>
                  <a:schemeClr val="accent1"/>
                </a:solidFill>
              </a:rPr>
              <a:t>2</a:t>
            </a:r>
            <a:r>
              <a:rPr b="1" lang="en">
                <a:solidFill>
                  <a:schemeClr val="accent1"/>
                </a:solidFill>
              </a:rPr>
              <a:t>)</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W (2 = 2</a:t>
            </a:r>
            <a:r>
              <a:rPr b="1" baseline="30000" lang="en">
                <a:solidFill>
                  <a:schemeClr val="accent1"/>
                </a:solidFill>
              </a:rPr>
              <a:t>1</a:t>
            </a:r>
            <a:r>
              <a:rPr b="1" lang="en">
                <a:solidFill>
                  <a:schemeClr val="accent1"/>
                </a:solidFill>
              </a:rPr>
              <a:t>)</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X (1 = 2</a:t>
            </a:r>
            <a:r>
              <a:rPr b="1" baseline="30000" lang="en">
                <a:solidFill>
                  <a:schemeClr val="accent1"/>
                </a:solidFill>
              </a:rPr>
              <a:t>0</a:t>
            </a:r>
            <a:r>
              <a:rPr b="1" lang="en">
                <a:solidFill>
                  <a:schemeClr val="accent1"/>
                </a:solidFill>
              </a:rPr>
              <a:t>)</a:t>
            </a:r>
            <a:endParaRPr b="1">
              <a:solidFill>
                <a:schemeClr val="accent1"/>
              </a:solidFill>
            </a:endParaRPr>
          </a:p>
          <a:p>
            <a:pPr indent="0" lvl="0" marL="228600" rtl="0" algn="l">
              <a:lnSpc>
                <a:spcPct val="115000"/>
              </a:lnSpc>
              <a:spcBef>
                <a:spcPts val="0"/>
              </a:spcBef>
              <a:spcAft>
                <a:spcPts val="0"/>
              </a:spcAft>
              <a:buNone/>
            </a:pPr>
            <a:r>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The total permissions are got by adding R+W+X for user, group and other</a:t>
            </a:r>
            <a:endParaRPr b="1">
              <a:solidFill>
                <a:schemeClr val="accent1"/>
              </a:solidFill>
            </a:endParaRPr>
          </a:p>
          <a:p>
            <a:pPr indent="0" lvl="0" marL="228600" rtl="0" algn="l">
              <a:lnSpc>
                <a:spcPct val="115000"/>
              </a:lnSpc>
              <a:spcBef>
                <a:spcPts val="0"/>
              </a:spcBef>
              <a:spcAft>
                <a:spcPts val="0"/>
              </a:spcAft>
              <a:buNone/>
            </a:pPr>
            <a:r>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To get r-x rwx -- x you would use 5(r-x) 7(rwx) 1(--x)</a:t>
            </a:r>
            <a:endParaRPr b="1">
              <a:solidFill>
                <a:schemeClr val="accent1"/>
              </a:solidFill>
            </a:endParaRPr>
          </a:p>
          <a:p>
            <a:pPr indent="0" lvl="0" marL="228600" rtl="0" algn="l">
              <a:lnSpc>
                <a:spcPct val="115000"/>
              </a:lnSpc>
              <a:spcBef>
                <a:spcPts val="0"/>
              </a:spcBef>
              <a:spcAft>
                <a:spcPts val="0"/>
              </a:spcAft>
              <a:buNone/>
            </a:pPr>
            <a:r>
              <a:t/>
            </a:r>
            <a:endParaRPr b="1">
              <a:solidFill>
                <a:schemeClr val="accent1"/>
              </a:solidFill>
            </a:endParaRPr>
          </a:p>
          <a:p>
            <a:pPr indent="0" lvl="0" marL="228600" rtl="0" algn="l">
              <a:lnSpc>
                <a:spcPct val="115000"/>
              </a:lnSpc>
              <a:spcBef>
                <a:spcPts val="0"/>
              </a:spcBef>
              <a:spcAft>
                <a:spcPts val="0"/>
              </a:spcAft>
              <a:buNone/>
            </a:pPr>
            <a:r>
              <a:rPr b="1" lang="en">
                <a:solidFill>
                  <a:schemeClr val="accent1"/>
                </a:solidFill>
              </a:rPr>
              <a:t>		Instead of chmod u+rx,g+rwx,o+x you could use chmod 571</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200" name="Google Shape;200;p36"/>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Change Ownership - chown</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The Ownership of a file/directory can be changed using chown:</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chown &lt;user&gt; &lt;file/directory&gt;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Use the -v option for verbose output: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chown -v &lt;user&gt; &lt;file/directory&gt;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Change Group Ownership - chgrp</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The Group Ownership of a file/directory can be changed using chown:</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chgrp &lt;user&gt; &lt;file/directory&gt;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Use the -v option for verbose output: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chgrp -v &lt;user&gt; &lt;file/directory&gt;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206" name="Google Shape;206;p37"/>
          <p:cNvSpPr txBox="1"/>
          <p:nvPr/>
        </p:nvSpPr>
        <p:spPr>
          <a:xfrm>
            <a:off x="211050" y="921525"/>
            <a:ext cx="8679000" cy="36219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Copying Permissions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Permissions can be copied between files and directories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&lt;chmod/chown/chgrp&gt; --reference=file1 file2</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Changing Permissions Recursively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Permissions can be changed recursively: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sudo &lt;chmod/chown/chgrp&gt; -R &lt;user&gt; &lt;file/directory&gt;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212" name="Google Shape;212;p38"/>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Permissions on:</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Users, Groups &amp; Other</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User permissions apply only to the owner of the file/directory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Group permissions apply to all users within the group of the file/directory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Other permissions apply to users that do not fall in either the User or Group </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category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Directories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read - Can list the contents of the directory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write - Can create files/directories in the directory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execute - Can switch to the directory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218" name="Google Shape;218;p39"/>
          <p:cNvSpPr txBox="1"/>
          <p:nvPr/>
        </p:nvSpPr>
        <p:spPr>
          <a:xfrm>
            <a:off x="211050" y="921525"/>
            <a:ext cx="8679000" cy="3869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Permissions on:</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r>
              <a:rPr b="1" lang="en">
                <a:solidFill>
                  <a:schemeClr val="accent1"/>
                </a:solidFill>
              </a:rPr>
              <a:t>Files</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read - Can read the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write - Can write to the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execute - Can run the executable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Links</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371600" rtl="0" algn="l">
              <a:lnSpc>
                <a:spcPct val="115000"/>
              </a:lnSpc>
              <a:spcBef>
                <a:spcPts val="0"/>
              </a:spcBef>
              <a:spcAft>
                <a:spcPts val="0"/>
              </a:spcAft>
              <a:buClr>
                <a:schemeClr val="dk1"/>
              </a:buClr>
              <a:buSzPts val="1100"/>
              <a:buFont typeface="Arial"/>
              <a:buNone/>
            </a:pPr>
            <a:r>
              <a:rPr b="1" lang="en">
                <a:solidFill>
                  <a:schemeClr val="accent1"/>
                </a:solidFill>
              </a:rPr>
              <a:t>The Link displays full permissions but the actual permissions are determined by the file/directory it is pointing to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Permissions</a:t>
            </a:r>
            <a:endParaRPr sz="3580">
              <a:solidFill>
                <a:schemeClr val="accent1"/>
              </a:solidFill>
              <a:latin typeface="Georgia"/>
              <a:ea typeface="Georgia"/>
              <a:cs typeface="Georgia"/>
              <a:sym typeface="Georgia"/>
            </a:endParaRPr>
          </a:p>
        </p:txBody>
      </p:sp>
      <p:sp>
        <p:nvSpPr>
          <p:cNvPr id="224" name="Google Shape;224;p40"/>
          <p:cNvSpPr txBox="1"/>
          <p:nvPr/>
        </p:nvSpPr>
        <p:spPr>
          <a:xfrm>
            <a:off x="211050" y="921525"/>
            <a:ext cx="8679000" cy="23826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Directory vs File Permissions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File permissions are more restrictive/permissive than Directory permissions and override the Directory permissions except in certain cases such as a Delete. For the case of Delete, the permissions of the directory take precedence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30" name="Google Shape;230;p4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41"/>
          <p:cNvSpPr txBox="1"/>
          <p:nvPr/>
        </p:nvSpPr>
        <p:spPr>
          <a:xfrm>
            <a:off x="99475" y="7608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Topics Covered:</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Getting information on commands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Types of Unix commands: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Internal Shell commands (built-in)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External Shell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Alias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Function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Keyword commands</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t/>
            </a:r>
            <a:endParaRPr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69475" y="679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Course Overview</a:t>
            </a:r>
            <a:endParaRPr sz="3580">
              <a:solidFill>
                <a:schemeClr val="accent1"/>
              </a:solidFill>
              <a:latin typeface="Georgia"/>
              <a:ea typeface="Georgia"/>
              <a:cs typeface="Georgia"/>
              <a:sym typeface="Georgia"/>
            </a:endParaRPr>
          </a:p>
        </p:txBody>
      </p:sp>
      <p:sp>
        <p:nvSpPr>
          <p:cNvPr id="67" name="Google Shape;67;p15"/>
          <p:cNvSpPr txBox="1"/>
          <p:nvPr/>
        </p:nvSpPr>
        <p:spPr>
          <a:xfrm>
            <a:off x="134400" y="646325"/>
            <a:ext cx="8875200" cy="4334400"/>
          </a:xfrm>
          <a:prstGeom prst="rect">
            <a:avLst/>
          </a:prstGeom>
          <a:noFill/>
          <a:ln>
            <a:noFill/>
          </a:ln>
        </p:spPr>
        <p:txBody>
          <a:bodyPr anchorCtr="0" anchor="t" bIns="91425" lIns="91425" spcFirstLastPara="1" rIns="91425" wrap="square" tIns="91425">
            <a:spAutoFit/>
          </a:bodyPr>
          <a:lstStyle/>
          <a:p>
            <a:pPr indent="0" lvl="0" marL="342900" rtl="0" algn="l">
              <a:lnSpc>
                <a:spcPct val="115000"/>
              </a:lnSpc>
              <a:spcBef>
                <a:spcPts val="0"/>
              </a:spcBef>
              <a:spcAft>
                <a:spcPts val="0"/>
              </a:spcAft>
              <a:buNone/>
            </a:pPr>
            <a:r>
              <a:rPr b="1" lang="en">
                <a:solidFill>
                  <a:schemeClr val="accent1"/>
                </a:solidFill>
              </a:rPr>
              <a:t>File Processing</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Cut</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Sort</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Uniq</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Awk</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Grep</a:t>
            </a:r>
            <a:endParaRPr b="1">
              <a:solidFill>
                <a:schemeClr val="accent1"/>
              </a:solidFill>
            </a:endParaRPr>
          </a:p>
          <a:p>
            <a:pPr indent="0" lvl="0" marL="685800" rtl="0" algn="l">
              <a:lnSpc>
                <a:spcPct val="115000"/>
              </a:lnSpc>
              <a:spcBef>
                <a:spcPts val="0"/>
              </a:spcBef>
              <a:spcAft>
                <a:spcPts val="0"/>
              </a:spcAft>
              <a:buNone/>
            </a:pPr>
            <a:r>
              <a:rPr b="1" lang="en">
                <a:solidFill>
                  <a:schemeClr val="accent1"/>
                </a:solidFill>
              </a:rPr>
              <a:t>Sed </a:t>
            </a:r>
            <a:endParaRPr b="1">
              <a:solidFill>
                <a:schemeClr val="accent1"/>
              </a:solidFill>
            </a:endParaRPr>
          </a:p>
          <a:p>
            <a:pPr indent="0" lvl="0" marL="685800" rtl="0" algn="l">
              <a:lnSpc>
                <a:spcPct val="115000"/>
              </a:lnSpc>
              <a:spcBef>
                <a:spcPts val="0"/>
              </a:spcBef>
              <a:spcAft>
                <a:spcPts val="0"/>
              </a:spcAft>
              <a:buNone/>
            </a:pPr>
            <a:r>
              <a:t/>
            </a:r>
            <a:endParaRPr b="1">
              <a:solidFill>
                <a:schemeClr val="accent1"/>
              </a:solidFill>
            </a:endParaRPr>
          </a:p>
          <a:p>
            <a:pPr indent="0" lvl="0" marL="342900" rtl="0" algn="l">
              <a:lnSpc>
                <a:spcPct val="115000"/>
              </a:lnSpc>
              <a:spcBef>
                <a:spcPts val="0"/>
              </a:spcBef>
              <a:spcAft>
                <a:spcPts val="0"/>
              </a:spcAft>
              <a:buNone/>
            </a:pPr>
            <a:r>
              <a:rPr b="1" lang="en">
                <a:solidFill>
                  <a:schemeClr val="accent1"/>
                </a:solidFill>
              </a:rPr>
              <a:t>Cron - Job Scheduling</a:t>
            </a:r>
            <a:endParaRPr b="1">
              <a:solidFill>
                <a:schemeClr val="accent1"/>
              </a:solidFill>
            </a:endParaRPr>
          </a:p>
          <a:p>
            <a:pPr indent="0" lvl="0" marL="342900" rtl="0" algn="l">
              <a:lnSpc>
                <a:spcPct val="115000"/>
              </a:lnSpc>
              <a:spcBef>
                <a:spcPts val="0"/>
              </a:spcBef>
              <a:spcAft>
                <a:spcPts val="0"/>
              </a:spcAft>
              <a:buNone/>
            </a:pPr>
            <a:r>
              <a:t/>
            </a:r>
            <a:endParaRPr b="1">
              <a:solidFill>
                <a:schemeClr val="accent1"/>
              </a:solidFill>
            </a:endParaRPr>
          </a:p>
          <a:p>
            <a:pPr indent="0" lvl="0" marL="342900" rtl="0" algn="l">
              <a:lnSpc>
                <a:spcPct val="115000"/>
              </a:lnSpc>
              <a:spcBef>
                <a:spcPts val="0"/>
              </a:spcBef>
              <a:spcAft>
                <a:spcPts val="0"/>
              </a:spcAft>
              <a:buNone/>
            </a:pPr>
            <a:r>
              <a:rPr b="1" lang="en" sz="1200">
                <a:solidFill>
                  <a:schemeClr val="accent1"/>
                </a:solidFill>
              </a:rPr>
              <a:t>Projects</a:t>
            </a:r>
            <a:endParaRPr b="1">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Document Merge</a:t>
            </a:r>
            <a:endParaRPr b="1" sz="1200">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Listing Users and Groups</a:t>
            </a:r>
            <a:endParaRPr b="1" sz="1200">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Cron - Scheduling a backup</a:t>
            </a:r>
            <a:endParaRPr b="1" sz="1200">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Aggregating data in CSV files</a:t>
            </a:r>
            <a:endParaRPr b="1" sz="1200">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Pivoting input data</a:t>
            </a:r>
            <a:endParaRPr b="1" sz="1200">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Formatting output data</a:t>
            </a:r>
            <a:endParaRPr b="1" sz="1200">
              <a:solidFill>
                <a:schemeClr val="accent1"/>
              </a:solidFill>
            </a:endParaRPr>
          </a:p>
          <a:p>
            <a:pPr indent="0" lvl="0" marL="685800" rtl="0" algn="l">
              <a:lnSpc>
                <a:spcPct val="115000"/>
              </a:lnSpc>
              <a:spcBef>
                <a:spcPts val="0"/>
              </a:spcBef>
              <a:spcAft>
                <a:spcPts val="0"/>
              </a:spcAft>
              <a:buNone/>
            </a:pPr>
            <a:r>
              <a:rPr b="1" lang="en" sz="1200">
                <a:solidFill>
                  <a:schemeClr val="accent1"/>
                </a:solidFill>
              </a:rPr>
              <a:t>An Enterprise-level shell script putting it all together</a:t>
            </a:r>
            <a:endParaRPr b="1" sz="12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37" name="Google Shape;237;p4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8" name="Google Shape;238;p42"/>
          <p:cNvSpPr txBox="1"/>
          <p:nvPr/>
        </p:nvSpPr>
        <p:spPr>
          <a:xfrm>
            <a:off x="99475" y="7608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Topics Covered (contd.):</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Categories: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System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File and Directory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User Info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Networking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SSH and File Transfer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Disk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Security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Archiving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Search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Installation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 User Management Commands</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t/>
            </a:r>
            <a:endParaRPr b="1">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44" name="Google Shape;244;p4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p43"/>
          <p:cNvSpPr txBox="1"/>
          <p:nvPr/>
        </p:nvSpPr>
        <p:spPr>
          <a:xfrm>
            <a:off x="99475" y="7608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Getting information on commands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Listing all commands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compgen -c (lists all the commands you could run)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compgen -a (lists all the aliases you could run)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compgen -b (lists all the built-ins you could run)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compgen -k (lists all the keywords you could run)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compgen -A function (lists all the functions you could run)</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Getting help on commands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&lt;command&gt; --help/h</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man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tldr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bropages</a:t>
            </a:r>
            <a:endParaRPr b="1">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ctrTitle"/>
          </p:nvPr>
        </p:nvSpPr>
        <p:spPr>
          <a:xfrm>
            <a:off x="369475" y="5637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51" name="Google Shape;251;p4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44"/>
          <p:cNvSpPr txBox="1"/>
          <p:nvPr/>
        </p:nvSpPr>
        <p:spPr>
          <a:xfrm>
            <a:off x="99475" y="634775"/>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Types of Unix commands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Find the Type of command</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type -t</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type -a</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Internal Shell commands (built-in)</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External Shell commands (file)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Alias commands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Function commands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Keyword commands</a:t>
            </a:r>
            <a:endParaRPr b="1">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ctrTitle"/>
          </p:nvPr>
        </p:nvSpPr>
        <p:spPr>
          <a:xfrm>
            <a:off x="369475" y="78500"/>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58" name="Google Shape;258;p4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9" name="Google Shape;259;p45"/>
          <p:cNvSpPr txBox="1"/>
          <p:nvPr/>
        </p:nvSpPr>
        <p:spPr>
          <a:xfrm>
            <a:off x="99475" y="6569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Internal Shell commands (built-in)</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List all built-in commands using:</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help -d</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compgen -b</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Some common shell commands: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cd - Change directory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pwd - Display current path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logout - Log out of the current session</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Some common shell commands are: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syedaf@MintVM:~/test_scripts$ type -a cd</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cd is a shell builtin</a:t>
            </a:r>
            <a:endParaRPr b="1">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65" name="Google Shape;265;p4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46"/>
          <p:cNvSpPr txBox="1"/>
          <p:nvPr/>
        </p:nvSpPr>
        <p:spPr>
          <a:xfrm>
            <a:off x="99475" y="760800"/>
            <a:ext cx="8790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External Shell commands (file)</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These are commands which have their own file or binary and are usually located in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/usr/bin or /bin</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Some examples of External Shell commands are ‘cat’, ‘man’, ‘awk’</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syedaf@MintVM:~/test_scripts$ type -t cat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file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syedaf@MintVM:~/test_scripts$ type -a cat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cat is /usr/bin/cat</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cat is /bin/cat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72" name="Google Shape;272;p4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3" name="Google Shape;273;p47"/>
          <p:cNvSpPr txBox="1"/>
          <p:nvPr/>
        </p:nvSpPr>
        <p:spPr>
          <a:xfrm>
            <a:off x="99475" y="7608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Alias commands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These are shortcut commands which are used to provide a convenient way to run longer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commands without having to type in the full list of options each time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For example, the command ‘ls -latr’ displays all the files in the directory in the long format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sorted by time in the reverse order</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We can create an alias for it (lf) as below:</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syedaf@MintVM:~/test_scripts$ alias lf='ls -latr'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syedaf@MintVM:~/test_scripts$ lf</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total 8</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-rw-r--r--  1 syedaf test_main_group	0 Aug  6 17:05 test.sh</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drwxrwxr-x  2 syedaf syedaf      	4096 Aug  6 17:05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drwxr-x--- 19 syedaf test_main_group 4096 Aug  7 09:45 ..</a:t>
            </a:r>
            <a:endParaRPr b="1">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79" name="Google Shape;279;p4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0" name="Google Shape;280;p48"/>
          <p:cNvSpPr txBox="1"/>
          <p:nvPr/>
        </p:nvSpPr>
        <p:spPr>
          <a:xfrm>
            <a:off x="99475" y="7608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Keyword commands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Keyword commands are commands reserved for shell programming, such as 'if', 'then',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'else', 'for', 'while' etc</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 type if then else for while</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if is a shell keyword</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then is a shell keyword</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else is a shell keyword</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for is a shell keyword</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while is a shell keyword</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86" name="Google Shape;286;p4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7" name="Google Shape;287;p49"/>
          <p:cNvSpPr txBox="1"/>
          <p:nvPr/>
        </p:nvSpPr>
        <p:spPr>
          <a:xfrm>
            <a:off x="99475" y="7608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Function commands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Bash functions allow grouping of a set of commands for execution with a single name.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They differ from aliases in that they allow for control flow of execution.</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 simple function for listing files with a certain extension could be defined as follows: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batchexec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find . -type f -iname '*.'${1}''</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It can be executed as below and will list shell scripts in the directory with a sh extension:</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syedaf@MintVM:~/test_scripts$ batchexec sh</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./test.sh</a:t>
            </a:r>
            <a:endParaRPr b="1">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293" name="Google Shape;293;p5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50"/>
          <p:cNvSpPr txBox="1"/>
          <p:nvPr/>
        </p:nvSpPr>
        <p:spPr>
          <a:xfrm>
            <a:off x="99475" y="7608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System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hostname 	-- Name of the host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whoami 	-- Your current user name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who 		-- Who is logged into the system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date 		-- The current date and time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free -h 	-- Display free and used system memory</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top		-- Display real-time info about running processes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ps -ef	-- Display all current running processes in the system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kill pid	-- Kill a certain process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killall &lt;p&gt;	-- Kill all processes named &lt;p&gt;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ip a 		-- Display all network interfaces and ip addresses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ping &lt;host&gt;			-- Test connection to host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head/tail -n /var/log/syslog	-- Display first or last 'n' lines of the system log</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00" name="Google Shape;300;p5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1" name="Google Shape;301;p51"/>
          <p:cNvSpPr txBox="1"/>
          <p:nvPr/>
        </p:nvSpPr>
        <p:spPr>
          <a:xfrm>
            <a:off x="99475" y="7608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r>
              <a:rPr b="1" lang="en">
                <a:solidFill>
                  <a:schemeClr val="accent1"/>
                </a:solidFill>
              </a:rPr>
              <a:t>File and Directory commands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ls -al 			-- List all the files in a directory (long format)</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rm -f &lt;file&gt;		-- Remove a file without confirmation</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touch &lt;file&gt;	-- Create an empty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cat &lt;file&gt;		-- Read the contents of the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head -n &lt;file&gt;	-- Display the top &lt;n&gt; lines of the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tail -n &lt;file&gt;	-- Display the last &lt;n&gt; lines of the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tail -f &lt;file&gt;	-- Scroll and display the last 10 lines of the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less &lt;file&gt;		-- Scroll through contents of file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mkdir &lt;dir&gt;	-- Make a directory</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rm -rf &lt;dir&gt;	-- Delete the directory and it's contents</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cd 			-- Change to directory</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pwd 			-- Display present working directory</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ln -s 			-- ln -s &lt;filepath&gt; linkname</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accent1"/>
                </a:solidFill>
              </a:rPr>
              <a:t>		cp &lt;file1&gt; &lt;file2&gt;	-- Copy file1 to file</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mv &lt;file1&gt; &lt;file2&gt;	-- Move file1 to file2 (directory)</a:t>
            </a:r>
            <a:endParaRPr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Virtual Environment</a:t>
            </a:r>
            <a:endParaRPr sz="3580">
              <a:solidFill>
                <a:schemeClr val="accent1"/>
              </a:solidFill>
              <a:latin typeface="Georgia"/>
              <a:ea typeface="Georgia"/>
              <a:cs typeface="Georgia"/>
              <a:sym typeface="Georgia"/>
            </a:endParaRPr>
          </a:p>
        </p:txBody>
      </p:sp>
      <p:sp>
        <p:nvSpPr>
          <p:cNvPr id="73" name="Google Shape;73;p16"/>
          <p:cNvSpPr/>
          <p:nvPr/>
        </p:nvSpPr>
        <p:spPr>
          <a:xfrm>
            <a:off x="1612075" y="2304250"/>
            <a:ext cx="6035400" cy="4881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Georgia"/>
                <a:ea typeface="Georgia"/>
                <a:cs typeface="Georgia"/>
                <a:sym typeface="Georgia"/>
              </a:rPr>
              <a:t>Host Machine - CPU, Storage, Memory, Network</a:t>
            </a:r>
            <a:endParaRPr b="1" sz="1800">
              <a:solidFill>
                <a:schemeClr val="accent1"/>
              </a:solidFill>
              <a:latin typeface="Georgia"/>
              <a:ea typeface="Georgia"/>
              <a:cs typeface="Georgia"/>
              <a:sym typeface="Georgia"/>
            </a:endParaRPr>
          </a:p>
        </p:txBody>
      </p:sp>
      <p:sp>
        <p:nvSpPr>
          <p:cNvPr id="74" name="Google Shape;74;p16"/>
          <p:cNvSpPr/>
          <p:nvPr/>
        </p:nvSpPr>
        <p:spPr>
          <a:xfrm>
            <a:off x="2212775" y="1658850"/>
            <a:ext cx="4317600" cy="488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Georgia"/>
                <a:ea typeface="Georgia"/>
                <a:cs typeface="Georgia"/>
                <a:sym typeface="Georgia"/>
              </a:rPr>
              <a:t>Hypervisor</a:t>
            </a:r>
            <a:endParaRPr b="1" sz="1800">
              <a:solidFill>
                <a:schemeClr val="accent1"/>
              </a:solidFill>
              <a:latin typeface="Georgia"/>
              <a:ea typeface="Georgia"/>
              <a:cs typeface="Georgia"/>
              <a:sym typeface="Georgia"/>
            </a:endParaRPr>
          </a:p>
        </p:txBody>
      </p:sp>
      <p:sp>
        <p:nvSpPr>
          <p:cNvPr id="75" name="Google Shape;75;p16"/>
          <p:cNvSpPr/>
          <p:nvPr/>
        </p:nvSpPr>
        <p:spPr>
          <a:xfrm>
            <a:off x="2424175" y="966525"/>
            <a:ext cx="610200" cy="488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Georgia"/>
                <a:ea typeface="Georgia"/>
                <a:cs typeface="Georgia"/>
                <a:sym typeface="Georgia"/>
              </a:rPr>
              <a:t>VM</a:t>
            </a:r>
            <a:endParaRPr b="1">
              <a:solidFill>
                <a:schemeClr val="accent1"/>
              </a:solidFill>
              <a:latin typeface="Georgia"/>
              <a:ea typeface="Georgia"/>
              <a:cs typeface="Georgia"/>
              <a:sym typeface="Georgia"/>
            </a:endParaRPr>
          </a:p>
        </p:txBody>
      </p:sp>
      <p:sp>
        <p:nvSpPr>
          <p:cNvPr id="76" name="Google Shape;76;p16"/>
          <p:cNvSpPr/>
          <p:nvPr/>
        </p:nvSpPr>
        <p:spPr>
          <a:xfrm>
            <a:off x="3214825" y="966525"/>
            <a:ext cx="610200" cy="488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Georgia"/>
                <a:ea typeface="Georgia"/>
                <a:cs typeface="Georgia"/>
                <a:sym typeface="Georgia"/>
              </a:rPr>
              <a:t>VM</a:t>
            </a:r>
            <a:endParaRPr b="1">
              <a:solidFill>
                <a:schemeClr val="accent1"/>
              </a:solidFill>
              <a:latin typeface="Georgia"/>
              <a:ea typeface="Georgia"/>
              <a:cs typeface="Georgia"/>
              <a:sym typeface="Georgia"/>
            </a:endParaRPr>
          </a:p>
        </p:txBody>
      </p:sp>
      <p:sp>
        <p:nvSpPr>
          <p:cNvPr id="77" name="Google Shape;77;p16"/>
          <p:cNvSpPr/>
          <p:nvPr/>
        </p:nvSpPr>
        <p:spPr>
          <a:xfrm>
            <a:off x="4066475" y="966525"/>
            <a:ext cx="610200" cy="488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Georgia"/>
                <a:ea typeface="Georgia"/>
                <a:cs typeface="Georgia"/>
                <a:sym typeface="Georgia"/>
              </a:rPr>
              <a:t>VM</a:t>
            </a:r>
            <a:endParaRPr b="1">
              <a:solidFill>
                <a:schemeClr val="accent1"/>
              </a:solidFill>
              <a:latin typeface="Georgia"/>
              <a:ea typeface="Georgia"/>
              <a:cs typeface="Georgia"/>
              <a:sym typeface="Georgia"/>
            </a:endParaRPr>
          </a:p>
        </p:txBody>
      </p:sp>
      <p:sp>
        <p:nvSpPr>
          <p:cNvPr id="78" name="Google Shape;78;p16"/>
          <p:cNvSpPr/>
          <p:nvPr/>
        </p:nvSpPr>
        <p:spPr>
          <a:xfrm>
            <a:off x="4833650" y="966525"/>
            <a:ext cx="610200" cy="488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Georgia"/>
                <a:ea typeface="Georgia"/>
                <a:cs typeface="Georgia"/>
                <a:sym typeface="Georgia"/>
              </a:rPr>
              <a:t>VM</a:t>
            </a:r>
            <a:endParaRPr b="1">
              <a:solidFill>
                <a:schemeClr val="accent1"/>
              </a:solidFill>
              <a:latin typeface="Georgia"/>
              <a:ea typeface="Georgia"/>
              <a:cs typeface="Georgia"/>
              <a:sym typeface="Georgia"/>
            </a:endParaRPr>
          </a:p>
        </p:txBody>
      </p:sp>
      <p:sp>
        <p:nvSpPr>
          <p:cNvPr id="79" name="Google Shape;79;p16"/>
          <p:cNvSpPr/>
          <p:nvPr/>
        </p:nvSpPr>
        <p:spPr>
          <a:xfrm>
            <a:off x="5708775" y="966525"/>
            <a:ext cx="610200" cy="488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Georgia"/>
                <a:ea typeface="Georgia"/>
                <a:cs typeface="Georgia"/>
                <a:sym typeface="Georgia"/>
              </a:rPr>
              <a:t>VM</a:t>
            </a:r>
            <a:endParaRPr b="1">
              <a:solidFill>
                <a:schemeClr val="accent1"/>
              </a:solidFill>
              <a:latin typeface="Georgia"/>
              <a:ea typeface="Georgia"/>
              <a:cs typeface="Georgia"/>
              <a:sym typeface="Georgia"/>
            </a:endParaRPr>
          </a:p>
        </p:txBody>
      </p:sp>
      <p:sp>
        <p:nvSpPr>
          <p:cNvPr id="80" name="Google Shape;80;p16"/>
          <p:cNvSpPr txBox="1"/>
          <p:nvPr/>
        </p:nvSpPr>
        <p:spPr>
          <a:xfrm>
            <a:off x="369475" y="3167775"/>
            <a:ext cx="8163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Virtual Machine - A computing resource that uses software instead of a physical computer to run programs and deploy apps</a:t>
            </a:r>
            <a:endParaRPr b="1">
              <a:solidFill>
                <a:schemeClr val="accent1"/>
              </a:solidFill>
              <a:latin typeface="Georgia"/>
              <a:ea typeface="Georgia"/>
              <a:cs typeface="Georgia"/>
              <a:sym typeface="Georgia"/>
            </a:endParaRPr>
          </a:p>
          <a:p>
            <a:pPr indent="0" lvl="0" marL="0" rtl="0" algn="l">
              <a:spcBef>
                <a:spcPts val="0"/>
              </a:spcBef>
              <a:spcAft>
                <a:spcPts val="0"/>
              </a:spcAft>
              <a:buNone/>
            </a:pPr>
            <a:r>
              <a:t/>
            </a:r>
            <a:endParaRPr b="1">
              <a:solidFill>
                <a:schemeClr val="accent1"/>
              </a:solidFill>
              <a:latin typeface="Georgia"/>
              <a:ea typeface="Georgia"/>
              <a:cs typeface="Georgia"/>
              <a:sym typeface="Georgia"/>
            </a:endParaRPr>
          </a:p>
          <a:p>
            <a:pPr indent="0" lvl="0" marL="0" rtl="0" algn="l">
              <a:spcBef>
                <a:spcPts val="0"/>
              </a:spcBef>
              <a:spcAft>
                <a:spcPts val="0"/>
              </a:spcAft>
              <a:buNone/>
            </a:pPr>
            <a:r>
              <a:rPr b="1" lang="en">
                <a:solidFill>
                  <a:schemeClr val="accent1"/>
                </a:solidFill>
                <a:latin typeface="Georgia"/>
                <a:ea typeface="Georgia"/>
                <a:cs typeface="Georgia"/>
                <a:sym typeface="Georgia"/>
              </a:rPr>
              <a:t>Each VM in encapsulated from other VMs</a:t>
            </a:r>
            <a:endParaRPr b="1">
              <a:solidFill>
                <a:schemeClr val="accent1"/>
              </a:solidFill>
              <a:latin typeface="Georgia"/>
              <a:ea typeface="Georgia"/>
              <a:cs typeface="Georgia"/>
              <a:sym typeface="Georgia"/>
            </a:endParaRPr>
          </a:p>
          <a:p>
            <a:pPr indent="0" lvl="0" marL="0" rtl="0" algn="l">
              <a:spcBef>
                <a:spcPts val="0"/>
              </a:spcBef>
              <a:spcAft>
                <a:spcPts val="0"/>
              </a:spcAft>
              <a:buNone/>
            </a:pPr>
            <a:r>
              <a:t/>
            </a:r>
            <a:endParaRPr b="1">
              <a:solidFill>
                <a:schemeClr val="accent1"/>
              </a:solidFill>
              <a:latin typeface="Georgia"/>
              <a:ea typeface="Georgia"/>
              <a:cs typeface="Georgia"/>
              <a:sym typeface="Georgia"/>
            </a:endParaRPr>
          </a:p>
          <a:p>
            <a:pPr indent="0" lvl="0" marL="0" rtl="0" algn="l">
              <a:spcBef>
                <a:spcPts val="0"/>
              </a:spcBef>
              <a:spcAft>
                <a:spcPts val="0"/>
              </a:spcAft>
              <a:buNone/>
            </a:pPr>
            <a:r>
              <a:rPr b="1" lang="en">
                <a:solidFill>
                  <a:schemeClr val="accent1"/>
                </a:solidFill>
                <a:latin typeface="Georgia"/>
                <a:ea typeface="Georgia"/>
                <a:cs typeface="Georgia"/>
                <a:sym typeface="Georgia"/>
              </a:rPr>
              <a:t>Hypervisor - It is a program used to manage and run multiple VMs on a computer</a:t>
            </a:r>
            <a:endParaRPr b="1">
              <a:solidFill>
                <a:schemeClr val="accent1"/>
              </a:solidFill>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07" name="Google Shape;307;p5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8" name="Google Shape;308;p52"/>
          <p:cNvSpPr txBox="1"/>
          <p:nvPr/>
        </p:nvSpPr>
        <p:spPr>
          <a:xfrm>
            <a:off x="99475" y="760800"/>
            <a:ext cx="8790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User Info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id &lt;user&gt;			-- Displays the User Id and Group Ids for the user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groups &lt;user&gt;		-- Displays the Groups the User belongs to</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finger &lt;user&gt;		-- Displays detailed information about the user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getent &lt;db&gt; &lt;user&gt;	-- Retrieve user information from the system file - passwd, </a:t>
            </a:r>
            <a:endParaRPr b="1">
              <a:solidFill>
                <a:schemeClr val="accent1"/>
              </a:solidFill>
            </a:endParaRPr>
          </a:p>
          <a:p>
            <a:pPr indent="457200" lvl="0" marL="2743200" rtl="0" algn="l">
              <a:lnSpc>
                <a:spcPct val="115000"/>
              </a:lnSpc>
              <a:spcBef>
                <a:spcPts val="0"/>
              </a:spcBef>
              <a:spcAft>
                <a:spcPts val="0"/>
              </a:spcAft>
              <a:buNone/>
            </a:pPr>
            <a:r>
              <a:rPr b="1" lang="en">
                <a:solidFill>
                  <a:schemeClr val="accent1"/>
                </a:solidFill>
              </a:rPr>
              <a:t>group etc</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lslogins			-- Displays login information about users in the system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users 			-- Displays users currently logged in to the system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last -a 			-- Displays last logged in users on the system</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14" name="Google Shape;314;p5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5" name="Google Shape;315;p53"/>
          <p:cNvSpPr txBox="1"/>
          <p:nvPr/>
        </p:nvSpPr>
        <p:spPr>
          <a:xfrm>
            <a:off x="99475" y="760800"/>
            <a:ext cx="87906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Networking commands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ip a 				-- Display all the IP addresses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ifconfig			-- Display all the IP addresses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netstat 			-- Display network related information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ping				-- Test if a device can be reached over the network</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21" name="Google Shape;321;p5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2" name="Google Shape;322;p54"/>
          <p:cNvSpPr txBox="1"/>
          <p:nvPr/>
        </p:nvSpPr>
        <p:spPr>
          <a:xfrm>
            <a:off x="99475" y="7608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SSH and File Transfer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ssh (Secure Shell) -- Connect to host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scp (Secure Copy Protocol) -- Secure copy file to remote machine. Linear copy.</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Rsync (Remote Sync) -- Sync files between the local and remote systems. Copy </a:t>
            </a:r>
            <a:endParaRPr b="1">
              <a:solidFill>
                <a:schemeClr val="accent1"/>
              </a:solidFill>
            </a:endParaRPr>
          </a:p>
          <a:p>
            <a:pPr indent="457200" lvl="0" marL="2743200" rtl="0" algn="l">
              <a:lnSpc>
                <a:spcPct val="115000"/>
              </a:lnSpc>
              <a:spcBef>
                <a:spcPts val="0"/>
              </a:spcBef>
              <a:spcAft>
                <a:spcPts val="0"/>
              </a:spcAft>
              <a:buNone/>
            </a:pPr>
            <a:r>
              <a:rPr b="1" lang="en">
                <a:solidFill>
                  <a:schemeClr val="accent1"/>
                </a:solidFill>
              </a:rPr>
              <a:t>deltas with the ability to resume interrupted transfers.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ftp / sftp (Secure File Transfer Protocol) -- Connect to remote hostname. Allows for </a:t>
            </a:r>
            <a:endParaRPr b="1">
              <a:solidFill>
                <a:schemeClr val="accent1"/>
              </a:solidFill>
            </a:endParaRPr>
          </a:p>
          <a:p>
            <a:pPr indent="457200" lvl="0" marL="2743200" rtl="0" algn="l">
              <a:lnSpc>
                <a:spcPct val="115000"/>
              </a:lnSpc>
              <a:spcBef>
                <a:spcPts val="0"/>
              </a:spcBef>
              <a:spcAft>
                <a:spcPts val="0"/>
              </a:spcAft>
              <a:buNone/>
            </a:pPr>
            <a:r>
              <a:rPr b="1" lang="en">
                <a:solidFill>
                  <a:schemeClr val="accent1"/>
                </a:solidFill>
              </a:rPr>
              <a:t>remote directory file listings and file removal.</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get/mget		-- Get file(s) from host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put/mput 		-- Put file(s) on host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Note: The Scp and Rsync commands are similar but Rsync provides many more </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options. Rsync can resume interrupted operations. SFTP allows resuming </a:t>
            </a:r>
            <a:endParaRPr b="1">
              <a:solidFill>
                <a:schemeClr val="accent1"/>
              </a:solidFill>
            </a:endParaRPr>
          </a:p>
          <a:p>
            <a:pPr indent="0" lvl="0" marL="1371600" rtl="0" algn="l">
              <a:lnSpc>
                <a:spcPct val="115000"/>
              </a:lnSpc>
              <a:spcBef>
                <a:spcPts val="0"/>
              </a:spcBef>
              <a:spcAft>
                <a:spcPts val="0"/>
              </a:spcAft>
              <a:buNone/>
            </a:pPr>
            <a:r>
              <a:rPr b="1" lang="en">
                <a:solidFill>
                  <a:schemeClr val="accent1"/>
                </a:solidFill>
              </a:rPr>
              <a:t>interrupted transfers, directory listings and remote file removal.</a:t>
            </a:r>
            <a:endParaRPr b="1">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28" name="Google Shape;328;p5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9" name="Google Shape;329;p55"/>
          <p:cNvSpPr txBox="1"/>
          <p:nvPr/>
        </p:nvSpPr>
        <p:spPr>
          <a:xfrm>
            <a:off x="99475" y="7608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Disk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fdisk 		-- Add, delete or make changes to partitions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cfdisk		-- Similar to fdisk but with a GUI</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df -h			-- Report disk usage on mounted filesystems in a human-readable </a:t>
            </a:r>
            <a:endParaRPr b="1">
              <a:solidFill>
                <a:schemeClr val="accent1"/>
              </a:solidFill>
            </a:endParaRPr>
          </a:p>
          <a:p>
            <a:pPr indent="457200" lvl="0" marL="2286000" rtl="0" algn="l">
              <a:lnSpc>
                <a:spcPct val="115000"/>
              </a:lnSpc>
              <a:spcBef>
                <a:spcPts val="0"/>
              </a:spcBef>
              <a:spcAft>
                <a:spcPts val="0"/>
              </a:spcAft>
              <a:buNone/>
            </a:pPr>
            <a:r>
              <a:rPr b="1" lang="en">
                <a:solidFill>
                  <a:schemeClr val="accent1"/>
                </a:solidFill>
              </a:rPr>
              <a:t>format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du -ah		-- Report total disk usage for all files and directories in a </a:t>
            </a:r>
            <a:endParaRPr b="1">
              <a:solidFill>
                <a:schemeClr val="accent1"/>
              </a:solidFill>
            </a:endParaRPr>
          </a:p>
          <a:p>
            <a:pPr indent="457200" lvl="0" marL="2286000" rtl="0" algn="l">
              <a:lnSpc>
                <a:spcPct val="115000"/>
              </a:lnSpc>
              <a:spcBef>
                <a:spcPts val="0"/>
              </a:spcBef>
              <a:spcAft>
                <a:spcPts val="0"/>
              </a:spcAft>
              <a:buNone/>
            </a:pPr>
            <a:r>
              <a:rPr b="1" lang="en">
                <a:solidFill>
                  <a:schemeClr val="accent1"/>
                </a:solidFill>
              </a:rPr>
              <a:t>human-readable format</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	pydf	 		-- Displays mount points and their disk usage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lsblk 			-- Displays disks and their partitions in a graphical manner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hwinfo 		-- General purpose hardware information</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35" name="Google Shape;335;p5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6" name="Google Shape;336;p56"/>
          <p:cNvSpPr txBox="1"/>
          <p:nvPr/>
        </p:nvSpPr>
        <p:spPr>
          <a:xfrm>
            <a:off x="99475" y="64265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Security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who			-- Display information on who is logged in to the system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			-- Displays more detailed information on logged in users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last			-- Display recent logins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ufw 			-- Uncomplicated Firewall. Front-end for configuration of a firewall</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ip 			-- Display information on the network interfaces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kill			-- Kill a process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passwd 		-- Change passwords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pwck			-- Checks for required files and directories in /etc/passwd </a:t>
            </a:r>
            <a:endParaRPr b="1">
              <a:solidFill>
                <a:schemeClr val="accent1"/>
              </a:solidFill>
            </a:endParaRPr>
          </a:p>
          <a:p>
            <a:pPr indent="457200" lvl="0" marL="2286000" rtl="0" algn="l">
              <a:lnSpc>
                <a:spcPct val="115000"/>
              </a:lnSpc>
              <a:spcBef>
                <a:spcPts val="0"/>
              </a:spcBef>
              <a:spcAft>
                <a:spcPts val="0"/>
              </a:spcAft>
              <a:buNone/>
            </a:pPr>
            <a:r>
              <a:rPr b="1" lang="en">
                <a:solidFill>
                  <a:schemeClr val="accent1"/>
                </a:solidFill>
              </a:rPr>
              <a:t>/etc/shadow files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setacl		-- Set file permissions for someone who is not the owner nor part of </a:t>
            </a:r>
            <a:endParaRPr b="1">
              <a:solidFill>
                <a:schemeClr val="accent1"/>
              </a:solidFill>
            </a:endParaRPr>
          </a:p>
          <a:p>
            <a:pPr indent="457200" lvl="0" marL="2286000" rtl="0" algn="l">
              <a:lnSpc>
                <a:spcPct val="115000"/>
              </a:lnSpc>
              <a:spcBef>
                <a:spcPts val="0"/>
              </a:spcBef>
              <a:spcAft>
                <a:spcPts val="0"/>
              </a:spcAft>
              <a:buNone/>
            </a:pPr>
            <a:r>
              <a:rPr b="1" lang="en">
                <a:solidFill>
                  <a:schemeClr val="accent1"/>
                </a:solidFill>
              </a:rPr>
              <a:t>the group</a:t>
            </a:r>
            <a:endParaRPr b="1">
              <a:solidFill>
                <a:schemeClr val="accent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chemeClr val="accent1"/>
                </a:solidFill>
              </a:rPr>
              <a:t>syedaf@Mint-VM:~$ setfacl -m u:test_user:r-x test_dir/</a:t>
            </a:r>
            <a:endParaRPr b="1">
              <a:solidFill>
                <a:schemeClr val="accent1"/>
              </a:solidFill>
            </a:endParaRPr>
          </a:p>
          <a:p>
            <a:pPr indent="457200" lvl="0" marL="2286000" rtl="0" algn="l">
              <a:lnSpc>
                <a:spcPct val="115000"/>
              </a:lnSpc>
              <a:spcBef>
                <a:spcPts val="0"/>
              </a:spcBef>
              <a:spcAft>
                <a:spcPts val="0"/>
              </a:spcAft>
              <a:buNone/>
            </a:pPr>
            <a:r>
              <a:rPr b="1" lang="en">
                <a:solidFill>
                  <a:schemeClr val="accent1"/>
                </a:solidFill>
              </a:rPr>
              <a:t>syedaf@Mint-VM:~$ getfacl test_dir/</a:t>
            </a:r>
            <a:endParaRPr b="1">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ctrTitle"/>
          </p:nvPr>
        </p:nvSpPr>
        <p:spPr>
          <a:xfrm>
            <a:off x="330500" y="5487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42" name="Google Shape;342;p5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3" name="Google Shape;343;p57"/>
          <p:cNvSpPr txBox="1"/>
          <p:nvPr/>
        </p:nvSpPr>
        <p:spPr>
          <a:xfrm>
            <a:off x="195500" y="5954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Archiving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tar 		-- Standard archiving utility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tar cvf (compress) tar xvf (extract)</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ar 		-- Maintains groups of files in a single file. Replaced with tar</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gzip		-- File compression utility for compressing single files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gzip &lt;filename&gt; (compress) gunzip &lt;filename&gt; (extract)</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bzip2		-- Provides higher compression than gzip but at a slower rate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bzip2 -z &lt;filename&gt; (compress) bzip2 -d &lt;filename&gt; (extract)</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zip/unzip	-- Compresses files and directories across platforms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zip - r &lt;zip_file&gt; &lt;dir&gt; (compress) unzip &lt;file&gt; (extract)</a:t>
            </a:r>
            <a:endParaRPr b="1">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ctrTitle"/>
          </p:nvPr>
        </p:nvSpPr>
        <p:spPr>
          <a:xfrm>
            <a:off x="369475" y="70600"/>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Unix Commands</a:t>
            </a:r>
            <a:endParaRPr sz="3580">
              <a:solidFill>
                <a:schemeClr val="accent1"/>
              </a:solidFill>
              <a:latin typeface="Georgia"/>
              <a:ea typeface="Georgia"/>
              <a:cs typeface="Georgia"/>
              <a:sym typeface="Georgia"/>
            </a:endParaRPr>
          </a:p>
        </p:txBody>
      </p:sp>
      <p:sp>
        <p:nvSpPr>
          <p:cNvPr id="349" name="Google Shape;349;p5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0" name="Google Shape;350;p58"/>
          <p:cNvSpPr txBox="1"/>
          <p:nvPr/>
        </p:nvSpPr>
        <p:spPr>
          <a:xfrm>
            <a:off x="138875" y="64900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Categories (contd.) -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Search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find 		-- Finds a file in a given directory and sub-directories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locate 	-- Locates a file in the database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which 	-- Determines which version of a program or command will run and </a:t>
            </a:r>
            <a:endParaRPr b="1">
              <a:solidFill>
                <a:schemeClr val="accent1"/>
              </a:solidFill>
            </a:endParaRPr>
          </a:p>
          <a:p>
            <a:pPr indent="457200" lvl="0" marL="1828800" rtl="0" algn="l">
              <a:lnSpc>
                <a:spcPct val="115000"/>
              </a:lnSpc>
              <a:spcBef>
                <a:spcPts val="0"/>
              </a:spcBef>
              <a:spcAft>
                <a:spcPts val="0"/>
              </a:spcAft>
              <a:buNone/>
            </a:pPr>
            <a:r>
              <a:rPr b="1" lang="en">
                <a:solidFill>
                  <a:schemeClr val="accent1"/>
                </a:solidFill>
              </a:rPr>
              <a:t>displays the path</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whereis 	-- Locates the binary, source, and manual page files for a command</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whatis 	-- Provides summary descriptions from the man page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apropos 	-- Similar to whatis but finds all matches containing the term</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grep 		-- Search for a pattern in file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Installation commands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apt 		– Advanced Packaging Tool. Linux Mint and Debian systems</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rpm/yum	-- Package management utility for CentOS. Automatically installs </a:t>
            </a:r>
            <a:endParaRPr b="1">
              <a:solidFill>
                <a:schemeClr val="accent1"/>
              </a:solidFill>
            </a:endParaRPr>
          </a:p>
          <a:p>
            <a:pPr indent="457200" lvl="0" marL="1828800" rtl="0" algn="l">
              <a:lnSpc>
                <a:spcPct val="115000"/>
              </a:lnSpc>
              <a:spcBef>
                <a:spcPts val="0"/>
              </a:spcBef>
              <a:spcAft>
                <a:spcPts val="0"/>
              </a:spcAft>
              <a:buNone/>
            </a:pPr>
            <a:r>
              <a:rPr b="1" lang="en">
                <a:solidFill>
                  <a:schemeClr val="accent1"/>
                </a:solidFill>
              </a:rPr>
              <a:t>dependencies</a:t>
            </a:r>
            <a:endParaRPr b="1">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a:t>
            </a:r>
            <a:endParaRPr sz="3580">
              <a:solidFill>
                <a:schemeClr val="accent1"/>
              </a:solidFill>
              <a:latin typeface="Georgia"/>
              <a:ea typeface="Georgia"/>
              <a:cs typeface="Georgia"/>
              <a:sym typeface="Georgia"/>
            </a:endParaRPr>
          </a:p>
        </p:txBody>
      </p:sp>
      <p:sp>
        <p:nvSpPr>
          <p:cNvPr id="356" name="Google Shape;356;p59"/>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0" lvl="0" marL="6858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Vi is the command-based screen editor of choice for UNIX systems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Vim is a superset of Vi and has enhanced functionality:</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Multiple undo and redo</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Windows splitting and tabs</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Code highlighting</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Macros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Vi has 2 modes: Command mode and Insert mode</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Command mode is used for copying, pasting, deleting and navigating text and is the default mode on entering the editor</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Insert mode is for entering text and is entered by pressing the ‘i’ key </a:t>
            </a:r>
            <a:endParaRPr b="1">
              <a:solidFill>
                <a:schemeClr val="accent1"/>
              </a:solidFill>
            </a:endParaRPr>
          </a:p>
          <a:p>
            <a:pPr indent="-317500" lvl="1" marL="914400" rtl="0" algn="l">
              <a:lnSpc>
                <a:spcPct val="115000"/>
              </a:lnSpc>
              <a:spcBef>
                <a:spcPts val="0"/>
              </a:spcBef>
              <a:spcAft>
                <a:spcPts val="0"/>
              </a:spcAft>
              <a:buClr>
                <a:schemeClr val="accent1"/>
              </a:buClr>
              <a:buSzPts val="1400"/>
              <a:buChar char="○"/>
            </a:pPr>
            <a:r>
              <a:rPr b="1" lang="en">
                <a:solidFill>
                  <a:schemeClr val="accent1"/>
                </a:solidFill>
              </a:rPr>
              <a:t>Revert back to Command mode from Insert mode by pressing the Esc key</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a:t>
            </a:r>
            <a:endParaRPr sz="3580">
              <a:solidFill>
                <a:schemeClr val="accent1"/>
              </a:solidFill>
              <a:latin typeface="Georgia"/>
              <a:ea typeface="Georgia"/>
              <a:cs typeface="Georgia"/>
              <a:sym typeface="Georgia"/>
            </a:endParaRPr>
          </a:p>
        </p:txBody>
      </p:sp>
      <p:sp>
        <p:nvSpPr>
          <p:cNvPr id="362" name="Google Shape;362;p60"/>
          <p:cNvSpPr txBox="1"/>
          <p:nvPr/>
        </p:nvSpPr>
        <p:spPr>
          <a:xfrm>
            <a:off x="211050" y="921525"/>
            <a:ext cx="8679000" cy="2630400"/>
          </a:xfrm>
          <a:prstGeom prst="rect">
            <a:avLst/>
          </a:prstGeom>
          <a:noFill/>
          <a:ln>
            <a:noFill/>
          </a:ln>
        </p:spPr>
        <p:txBody>
          <a:bodyPr anchorCtr="0" anchor="t" bIns="91425" lIns="91425" spcFirstLastPara="1" rIns="91425" wrap="square" tIns="91425">
            <a:spAutoFit/>
          </a:bodyPr>
          <a:lstStyle/>
          <a:p>
            <a:pPr indent="0" lvl="0" marL="6858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Type vim &lt;filename&gt;	to enter edit mode	</a:t>
            </a:r>
            <a:endParaRPr b="1">
              <a:solidFill>
                <a:schemeClr val="accent1"/>
              </a:solidFill>
            </a:endParaRPr>
          </a:p>
          <a:p>
            <a:pPr indent="0" lvl="0" marL="3429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298450" lvl="0" marL="457200" rtl="0" algn="l">
              <a:lnSpc>
                <a:spcPct val="115000"/>
              </a:lnSpc>
              <a:spcBef>
                <a:spcPts val="0"/>
              </a:spcBef>
              <a:spcAft>
                <a:spcPts val="0"/>
              </a:spcAft>
              <a:buClr>
                <a:schemeClr val="accent1"/>
              </a:buClr>
              <a:buSzPts val="1100"/>
              <a:buChar char="●"/>
            </a:pPr>
            <a:r>
              <a:rPr b="1" lang="en">
                <a:solidFill>
                  <a:schemeClr val="accent1"/>
                </a:solidFill>
              </a:rPr>
              <a:t>q - Quit (will prompt in case changes have been made)</a:t>
            </a:r>
            <a:endParaRPr b="1">
              <a:solidFill>
                <a:schemeClr val="accent1"/>
              </a:solidFill>
            </a:endParaRPr>
          </a:p>
          <a:p>
            <a:pPr indent="-298450" lvl="0" marL="457200" rtl="0" algn="l">
              <a:lnSpc>
                <a:spcPct val="115000"/>
              </a:lnSpc>
              <a:spcBef>
                <a:spcPts val="0"/>
              </a:spcBef>
              <a:spcAft>
                <a:spcPts val="0"/>
              </a:spcAft>
              <a:buClr>
                <a:schemeClr val="accent1"/>
              </a:buClr>
              <a:buSzPts val="1100"/>
              <a:buChar char="●"/>
            </a:pPr>
            <a:r>
              <a:rPr b="1" lang="en">
                <a:solidFill>
                  <a:schemeClr val="accent1"/>
                </a:solidFill>
              </a:rPr>
              <a:t>q! - Quit without being prompted for saving in case of changes</a:t>
            </a:r>
            <a:endParaRPr b="1">
              <a:solidFill>
                <a:schemeClr val="accent1"/>
              </a:solidFill>
            </a:endParaRPr>
          </a:p>
          <a:p>
            <a:pPr indent="0" lvl="0" marL="3429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x - Save and quit (same timestamp)</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wq - Save and quit</a:t>
            </a:r>
            <a:endParaRPr b="1">
              <a:solidFill>
                <a:schemeClr val="accent1"/>
              </a:solidFill>
            </a:endParaRPr>
          </a:p>
          <a:p>
            <a:pPr indent="-298450" lvl="0" marL="457200" rtl="0" algn="l">
              <a:lnSpc>
                <a:spcPct val="115000"/>
              </a:lnSpc>
              <a:spcBef>
                <a:spcPts val="0"/>
              </a:spcBef>
              <a:spcAft>
                <a:spcPts val="0"/>
              </a:spcAft>
              <a:buClr>
                <a:schemeClr val="accent1"/>
              </a:buClr>
              <a:buSzPts val="1100"/>
              <a:buChar char="●"/>
            </a:pPr>
            <a:r>
              <a:rPr b="1" lang="en">
                <a:solidFill>
                  <a:schemeClr val="accent1"/>
                </a:solidFill>
              </a:rPr>
              <a:t>wq! - Save and quit . Force write in case of read-only files.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368" name="Google Shape;368;p61"/>
          <p:cNvSpPr txBox="1"/>
          <p:nvPr/>
        </p:nvSpPr>
        <p:spPr>
          <a:xfrm>
            <a:off x="232500" y="1077400"/>
            <a:ext cx="8679000" cy="2630400"/>
          </a:xfrm>
          <a:prstGeom prst="rect">
            <a:avLst/>
          </a:prstGeom>
          <a:noFill/>
          <a:ln>
            <a:noFill/>
          </a:ln>
        </p:spPr>
        <p:txBody>
          <a:bodyPr anchorCtr="0" anchor="t" bIns="91425" lIns="91425" spcFirstLastPara="1" rIns="91425" wrap="square" tIns="91425">
            <a:spAutoFit/>
          </a:bodyPr>
          <a:lstStyle/>
          <a:p>
            <a:pPr indent="0" lvl="0" marL="6858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Writing out to a file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Difference between :w and :w!</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:w prompts when overwriting a read-only file</a:t>
            </a:r>
            <a:endParaRPr b="1">
              <a:solidFill>
                <a:schemeClr val="accent1"/>
              </a:solidFill>
            </a:endParaRPr>
          </a:p>
          <a:p>
            <a:pPr indent="0" lvl="0" marL="1828800" rtl="0" algn="l">
              <a:lnSpc>
                <a:spcPct val="115000"/>
              </a:lnSpc>
              <a:spcBef>
                <a:spcPts val="0"/>
              </a:spcBef>
              <a:spcAft>
                <a:spcPts val="0"/>
              </a:spcAft>
              <a:buNone/>
            </a:pPr>
            <a:r>
              <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:w! overwrites a file without prompting</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Linux in a Virtual Environment</a:t>
            </a:r>
            <a:endParaRPr sz="3580">
              <a:solidFill>
                <a:schemeClr val="accent1"/>
              </a:solidFill>
              <a:latin typeface="Georgia"/>
              <a:ea typeface="Georgia"/>
              <a:cs typeface="Georgia"/>
              <a:sym typeface="Georgia"/>
            </a:endParaRPr>
          </a:p>
        </p:txBody>
      </p:sp>
      <p:sp>
        <p:nvSpPr>
          <p:cNvPr id="86" name="Google Shape;86;p17"/>
          <p:cNvSpPr txBox="1"/>
          <p:nvPr/>
        </p:nvSpPr>
        <p:spPr>
          <a:xfrm>
            <a:off x="134400" y="819400"/>
            <a:ext cx="8875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We install Linux in a Virtual Environment mainly for the following reasons: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Provides an Isolated Environment - for eg. if you install Linux Mint (a Linux distribution) in a Virtual Environment such as Oracle VirtualBox, on a Windows system, it minimizes setup conflicts. In case something messes up with your Linux install it will not affect your Windows system. You can just delete your Virtual Machine and start all over again.</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Easier to clone a Virtual Machine in Virtual Box rather than re-create multiple instances of Linux distros.</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Provides an easy setup mechanism for students wanting to set up a bare bone system on which they could practice Unix Admin &amp; Shell Scripting without affecting other systems.</a:t>
            </a:r>
            <a:endParaRPr b="1">
              <a:solidFill>
                <a:schemeClr val="accent1"/>
              </a:solidFill>
            </a:endParaRPr>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374" name="Google Shape;374;p62"/>
          <p:cNvSpPr txBox="1"/>
          <p:nvPr/>
        </p:nvSpPr>
        <p:spPr>
          <a:xfrm>
            <a:off x="232500" y="859175"/>
            <a:ext cx="8679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Moving Around</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Use the Arrow keys and PgUp/PgDn keys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Move down</a:t>
            </a:r>
            <a:endParaRPr b="1">
              <a:solidFill>
                <a:schemeClr val="accent1"/>
              </a:solidFill>
            </a:endParaRPr>
          </a:p>
          <a:p>
            <a:pPr indent="0" lvl="0" marL="8001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j - Move down 1 line</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&lt;n&gt;j - J lines to the bottom</a:t>
            </a:r>
            <a:endParaRPr b="1">
              <a:solidFill>
                <a:schemeClr val="accent1"/>
              </a:solidFill>
            </a:endParaRPr>
          </a:p>
          <a:p>
            <a:pPr indent="0" lvl="0" marL="3429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Move to the bottom</a:t>
            </a:r>
            <a:endParaRPr b="1">
              <a:solidFill>
                <a:schemeClr val="accent1"/>
              </a:solidFill>
            </a:endParaRPr>
          </a:p>
          <a:p>
            <a:pPr indent="0" lvl="0" marL="8001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G</a:t>
            </a:r>
            <a:endParaRPr b="1">
              <a:solidFill>
                <a:schemeClr val="accent1"/>
              </a:solidFill>
            </a:endParaRPr>
          </a:p>
          <a:p>
            <a:pPr indent="0" lvl="0" marL="1600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a:t>
            </a:r>
            <a:endParaRPr b="1">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380" name="Google Shape;380;p63"/>
          <p:cNvSpPr txBox="1"/>
          <p:nvPr/>
        </p:nvSpPr>
        <p:spPr>
          <a:xfrm>
            <a:off x="211075" y="859175"/>
            <a:ext cx="8679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Moving Around</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Move up</a:t>
            </a:r>
            <a:endParaRPr b="1">
              <a:solidFill>
                <a:schemeClr val="accent1"/>
              </a:solidFill>
            </a:endParaRPr>
          </a:p>
          <a:p>
            <a:pPr indent="0" lvl="0" marL="8001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k - Move up 1 line</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&lt;n&gt;k - k lines to the top</a:t>
            </a:r>
            <a:endParaRPr b="1">
              <a:solidFill>
                <a:schemeClr val="accent1"/>
              </a:solidFill>
            </a:endParaRPr>
          </a:p>
          <a:p>
            <a:pPr indent="0" lvl="0" marL="3429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Move to the top</a:t>
            </a:r>
            <a:endParaRPr b="1">
              <a:solidFill>
                <a:schemeClr val="accent1"/>
              </a:solidFill>
            </a:endParaRPr>
          </a:p>
          <a:p>
            <a:pPr indent="0" lvl="0" marL="12573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371600" rtl="0" algn="l">
              <a:lnSpc>
                <a:spcPct val="115000"/>
              </a:lnSpc>
              <a:spcBef>
                <a:spcPts val="0"/>
              </a:spcBef>
              <a:spcAft>
                <a:spcPts val="0"/>
              </a:spcAft>
              <a:buNone/>
            </a:pPr>
            <a:r>
              <a:rPr b="1" lang="en">
                <a:solidFill>
                  <a:schemeClr val="accent1"/>
                </a:solidFill>
              </a:rPr>
              <a:t>gg</a:t>
            </a:r>
            <a:endParaRPr b="1">
              <a:solidFill>
                <a:schemeClr val="accent1"/>
              </a:solidFill>
            </a:endParaRPr>
          </a:p>
          <a:p>
            <a:pPr indent="0" lvl="0" marL="20574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1371600" rtl="0" algn="l">
              <a:lnSpc>
                <a:spcPct val="115000"/>
              </a:lnSpc>
              <a:spcBef>
                <a:spcPts val="0"/>
              </a:spcBef>
              <a:spcAft>
                <a:spcPts val="0"/>
              </a:spcAft>
              <a:buNone/>
            </a:pPr>
            <a:r>
              <a:rPr b="1" lang="en">
                <a:solidFill>
                  <a:schemeClr val="accent1"/>
                </a:solidFill>
              </a:rPr>
              <a:t>:1</a:t>
            </a:r>
            <a:endParaRPr b="1">
              <a:solidFill>
                <a:schemeClr val="accent1"/>
              </a:solidFill>
            </a:endParaRPr>
          </a:p>
          <a:p>
            <a:pPr indent="0" lvl="0" marL="342900" rtl="0" algn="l">
              <a:lnSpc>
                <a:spcPct val="115000"/>
              </a:lnSpc>
              <a:spcBef>
                <a:spcPts val="0"/>
              </a:spcBef>
              <a:spcAft>
                <a:spcPts val="0"/>
              </a:spcAft>
              <a:buNone/>
            </a:pPr>
            <a:r>
              <a:rPr lang="en">
                <a:solidFill>
                  <a:schemeClr val="accent1"/>
                </a:solidFill>
              </a:rPr>
              <a:t> </a:t>
            </a:r>
            <a:endParaRPr>
              <a:solidFill>
                <a:schemeClr val="accent1"/>
              </a:solidFill>
            </a:endParaRPr>
          </a:p>
          <a:p>
            <a:pPr indent="114300" lvl="0" marL="342900" rtl="0" algn="l">
              <a:lnSpc>
                <a:spcPct val="115000"/>
              </a:lnSpc>
              <a:spcBef>
                <a:spcPts val="0"/>
              </a:spcBef>
              <a:spcAft>
                <a:spcPts val="0"/>
              </a:spcAft>
              <a:buNone/>
            </a:pPr>
            <a:r>
              <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386" name="Google Shape;386;p64"/>
          <p:cNvSpPr txBox="1"/>
          <p:nvPr/>
        </p:nvSpPr>
        <p:spPr>
          <a:xfrm>
            <a:off x="232500" y="859175"/>
            <a:ext cx="8679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Moving Around</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Move right</a:t>
            </a:r>
            <a:endParaRPr b="1">
              <a:solidFill>
                <a:schemeClr val="accent1"/>
              </a:solidFill>
            </a:endParaRPr>
          </a:p>
          <a:p>
            <a:pPr indent="0" lvl="0" marL="800100" rtl="0" algn="l">
              <a:lnSpc>
                <a:spcPct val="115000"/>
              </a:lnSpc>
              <a:spcBef>
                <a:spcPts val="0"/>
              </a:spcBef>
              <a:spcAft>
                <a:spcPts val="0"/>
              </a:spcAft>
              <a:buNone/>
            </a:pPr>
            <a:r>
              <a:rPr lang="en">
                <a:solidFill>
                  <a:schemeClr val="accent1"/>
                </a:solidFill>
              </a:rPr>
              <a:t> </a:t>
            </a:r>
            <a:endParaRPr>
              <a:solidFill>
                <a:schemeClr val="accent1"/>
              </a:solidFill>
            </a:endParaRPr>
          </a:p>
          <a:p>
            <a:pPr indent="0" lvl="0" marL="1485900" rtl="0" algn="l">
              <a:lnSpc>
                <a:spcPct val="115000"/>
              </a:lnSpc>
              <a:spcBef>
                <a:spcPts val="0"/>
              </a:spcBef>
              <a:spcAft>
                <a:spcPts val="0"/>
              </a:spcAft>
              <a:buNone/>
            </a:pPr>
            <a:r>
              <a:rPr b="1" lang="en">
                <a:solidFill>
                  <a:schemeClr val="accent1"/>
                </a:solidFill>
              </a:rPr>
              <a:t>l - Move right 1 character</a:t>
            </a:r>
            <a:endParaRPr b="1">
              <a:solidFill>
                <a:schemeClr val="accent1"/>
              </a:solidFill>
            </a:endParaRPr>
          </a:p>
          <a:p>
            <a:pPr indent="0" lvl="0" marL="1485900" rtl="0" algn="l">
              <a:lnSpc>
                <a:spcPct val="115000"/>
              </a:lnSpc>
              <a:spcBef>
                <a:spcPts val="0"/>
              </a:spcBef>
              <a:spcAft>
                <a:spcPts val="0"/>
              </a:spcAft>
              <a:buNone/>
            </a:pPr>
            <a:r>
              <a:rPr lang="en">
                <a:solidFill>
                  <a:schemeClr val="accent1"/>
                </a:solidFill>
              </a:rPr>
              <a:t> </a:t>
            </a:r>
            <a:endParaRPr>
              <a:solidFill>
                <a:schemeClr val="accent1"/>
              </a:solidFill>
            </a:endParaRPr>
          </a:p>
          <a:p>
            <a:pPr indent="0" lvl="0" marL="1485900" rtl="0" algn="l">
              <a:lnSpc>
                <a:spcPct val="115000"/>
              </a:lnSpc>
              <a:spcBef>
                <a:spcPts val="0"/>
              </a:spcBef>
              <a:spcAft>
                <a:spcPts val="0"/>
              </a:spcAft>
              <a:buNone/>
            </a:pPr>
            <a:r>
              <a:rPr b="1" lang="en">
                <a:solidFill>
                  <a:schemeClr val="accent1"/>
                </a:solidFill>
              </a:rPr>
              <a:t>&lt;n&gt;l - l characters to the right</a:t>
            </a:r>
            <a:endParaRPr b="1">
              <a:solidFill>
                <a:schemeClr val="accent1"/>
              </a:solidFill>
            </a:endParaRPr>
          </a:p>
          <a:p>
            <a:pPr indent="0" lvl="0" marL="1485900" rtl="0" algn="l">
              <a:lnSpc>
                <a:spcPct val="115000"/>
              </a:lnSpc>
              <a:spcBef>
                <a:spcPts val="0"/>
              </a:spcBef>
              <a:spcAft>
                <a:spcPts val="0"/>
              </a:spcAft>
              <a:buNone/>
            </a:pPr>
            <a:r>
              <a:t/>
            </a:r>
            <a:endParaRPr b="1">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Move left</a:t>
            </a:r>
            <a:endParaRPr b="1">
              <a:solidFill>
                <a:schemeClr val="accent1"/>
              </a:solidFill>
            </a:endParaRPr>
          </a:p>
          <a:p>
            <a:pPr indent="0" lvl="0" marL="800100" rtl="0" algn="l">
              <a:lnSpc>
                <a:spcPct val="115000"/>
              </a:lnSpc>
              <a:spcBef>
                <a:spcPts val="0"/>
              </a:spcBef>
              <a:spcAft>
                <a:spcPts val="0"/>
              </a:spcAft>
              <a:buClr>
                <a:schemeClr val="dk1"/>
              </a:buClr>
              <a:buSzPts val="1100"/>
              <a:buFont typeface="Arial"/>
              <a:buNone/>
            </a:pPr>
            <a:r>
              <a:rPr lang="en">
                <a:solidFill>
                  <a:schemeClr val="accent1"/>
                </a:solidFill>
              </a:rPr>
              <a:t> </a:t>
            </a:r>
            <a:endParaRPr>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h - Move left 1 character</a:t>
            </a:r>
            <a:endParaRPr b="1">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lang="en">
                <a:solidFill>
                  <a:schemeClr val="accent1"/>
                </a:solidFill>
              </a:rPr>
              <a:t> </a:t>
            </a:r>
            <a:endParaRPr>
              <a:solidFill>
                <a:schemeClr val="accent1"/>
              </a:solidFill>
            </a:endParaRPr>
          </a:p>
          <a:p>
            <a:pPr indent="0" lvl="0" marL="1485900" rtl="0" algn="l">
              <a:lnSpc>
                <a:spcPct val="115000"/>
              </a:lnSpc>
              <a:spcBef>
                <a:spcPts val="0"/>
              </a:spcBef>
              <a:spcAft>
                <a:spcPts val="0"/>
              </a:spcAft>
              <a:buClr>
                <a:schemeClr val="dk1"/>
              </a:buClr>
              <a:buSzPts val="1100"/>
              <a:buFont typeface="Arial"/>
              <a:buNone/>
            </a:pPr>
            <a:r>
              <a:rPr b="1" lang="en">
                <a:solidFill>
                  <a:schemeClr val="accent1"/>
                </a:solidFill>
              </a:rPr>
              <a:t>&lt;n&gt;h - h characters to the left</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0" lvl="0" marL="342900" rtl="0" algn="l">
              <a:lnSpc>
                <a:spcPct val="115000"/>
              </a:lnSpc>
              <a:spcBef>
                <a:spcPts val="0"/>
              </a:spcBef>
              <a:spcAft>
                <a:spcPts val="0"/>
              </a:spcAft>
              <a:buNone/>
            </a:pPr>
            <a:r>
              <a:rPr lang="en">
                <a:solidFill>
                  <a:schemeClr val="accent1"/>
                </a:solidFill>
              </a:rPr>
              <a:t> </a:t>
            </a:r>
            <a:endParaRPr b="1">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392" name="Google Shape;392;p65"/>
          <p:cNvSpPr txBox="1"/>
          <p:nvPr/>
        </p:nvSpPr>
        <p:spPr>
          <a:xfrm>
            <a:off x="232500" y="859175"/>
            <a:ext cx="8679000" cy="2938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Moving Around</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914400" rtl="0" algn="l">
              <a:lnSpc>
                <a:spcPct val="115000"/>
              </a:lnSpc>
              <a:spcBef>
                <a:spcPts val="1200"/>
              </a:spcBef>
              <a:spcAft>
                <a:spcPts val="0"/>
              </a:spcAft>
              <a:buClr>
                <a:schemeClr val="accent1"/>
              </a:buClr>
              <a:buSzPts val="1400"/>
              <a:buChar char="●"/>
            </a:pPr>
            <a:r>
              <a:rPr b="1" lang="en">
                <a:solidFill>
                  <a:schemeClr val="accent1"/>
                </a:solidFill>
              </a:rPr>
              <a:t>^ to move the cursor to the start of the current line</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 to move the cursor to the end of the current line</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Page forward - Ctrl-F</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Page backward - Ctrl-B</a:t>
            </a:r>
            <a:endParaRPr b="1">
              <a:solidFill>
                <a:schemeClr val="accent1"/>
              </a:solidFill>
            </a:endParaRPr>
          </a:p>
          <a:p>
            <a:pPr indent="0" lvl="0" marL="0" rtl="0" algn="l">
              <a:lnSpc>
                <a:spcPct val="115000"/>
              </a:lnSpc>
              <a:spcBef>
                <a:spcPts val="1200"/>
              </a:spcBef>
              <a:spcAft>
                <a:spcPts val="1200"/>
              </a:spcAft>
              <a:buNone/>
            </a:pPr>
            <a:r>
              <a:t/>
            </a:r>
            <a:endParaRPr b="1">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398" name="Google Shape;398;p66"/>
          <p:cNvSpPr txBox="1"/>
          <p:nvPr/>
        </p:nvSpPr>
        <p:spPr>
          <a:xfrm>
            <a:off x="232500" y="859175"/>
            <a:ext cx="8679000" cy="352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Inserting Text</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914400" rtl="0" algn="l">
              <a:lnSpc>
                <a:spcPct val="115000"/>
              </a:lnSpc>
              <a:spcBef>
                <a:spcPts val="1200"/>
              </a:spcBef>
              <a:spcAft>
                <a:spcPts val="0"/>
              </a:spcAft>
              <a:buClr>
                <a:schemeClr val="accent1"/>
              </a:buClr>
              <a:buSzPts val="1400"/>
              <a:buChar char="●"/>
            </a:pPr>
            <a:r>
              <a:rPr b="1" lang="en">
                <a:solidFill>
                  <a:schemeClr val="accent1"/>
                </a:solidFill>
              </a:rPr>
              <a:t>a - Append text to the right of the cursor</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A - Append text at the end of the line</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i - Insert text at the left of the cursor</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I - Insert text at the beginning of the line</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o - Open a line below the cursor</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O - Open a line above the cursor</a:t>
            </a:r>
            <a:endParaRPr b="1">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404" name="Google Shape;404;p67"/>
          <p:cNvSpPr txBox="1"/>
          <p:nvPr/>
        </p:nvSpPr>
        <p:spPr>
          <a:xfrm>
            <a:off x="227250" y="835800"/>
            <a:ext cx="86895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Changing Text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cw - Change the word to the right of the cursor</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cc - Replace a line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Deleting Text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x - Deletes a character the cursor is on</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dw - Position the cursor at the beginning of the word and delete the word</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dd - Deletes the line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&lt;n&gt;dd - Deletes n lines</a:t>
            </a:r>
            <a:endParaRPr b="1">
              <a:solidFill>
                <a:schemeClr val="accen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Vim Editor …</a:t>
            </a:r>
            <a:endParaRPr sz="3580">
              <a:solidFill>
                <a:schemeClr val="accent1"/>
              </a:solidFill>
              <a:latin typeface="Georgia"/>
              <a:ea typeface="Georgia"/>
              <a:cs typeface="Georgia"/>
              <a:sym typeface="Georgia"/>
            </a:endParaRPr>
          </a:p>
        </p:txBody>
      </p:sp>
      <p:sp>
        <p:nvSpPr>
          <p:cNvPr id="410" name="Google Shape;410;p68"/>
          <p:cNvSpPr txBox="1"/>
          <p:nvPr/>
        </p:nvSpPr>
        <p:spPr>
          <a:xfrm>
            <a:off x="203275" y="835825"/>
            <a:ext cx="87828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Copy and Paste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yy - Copy/Yank the line</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p - Paste the line below the cursor</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P - Paste the line above the cursor</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&lt;n&gt;yy - Yanks &lt;n&gt; lines into the buffer</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:1,$y - Yanks all lines into the buffer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The above Paste commands work with the Delete command ‘dd’ too which puts the deleted lines in a buffer.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Shell Expansion</a:t>
            </a:r>
            <a:endParaRPr sz="3580">
              <a:solidFill>
                <a:schemeClr val="accent1"/>
              </a:solidFill>
              <a:latin typeface="Georgia"/>
              <a:ea typeface="Georgia"/>
              <a:cs typeface="Georgia"/>
              <a:sym typeface="Georgia"/>
            </a:endParaRPr>
          </a:p>
        </p:txBody>
      </p:sp>
      <p:sp>
        <p:nvSpPr>
          <p:cNvPr id="416" name="Google Shape;416;p6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7" name="Google Shape;417;p69"/>
          <p:cNvSpPr txBox="1"/>
          <p:nvPr/>
        </p:nvSpPr>
        <p:spPr>
          <a:xfrm>
            <a:off x="176700" y="959700"/>
            <a:ext cx="8790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Expansion - The shell processes special characters contained in a command before it processes the entire command as a whole</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The different types of expansion are:</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Brace expansion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Tilde expansion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Parameter expansion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Command substitution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Arithmetic expansion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Process substitution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Word splitting</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Filename expansion</a:t>
            </a: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Quotes		</a:t>
            </a:r>
            <a:endParaRPr b="1">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 </a:t>
            </a:r>
            <a:r>
              <a:rPr lang="en" sz="3580">
                <a:solidFill>
                  <a:schemeClr val="accent1"/>
                </a:solidFill>
                <a:latin typeface="Georgia"/>
                <a:ea typeface="Georgia"/>
                <a:cs typeface="Georgia"/>
                <a:sym typeface="Georgia"/>
              </a:rPr>
              <a:t>Expansion</a:t>
            </a:r>
            <a:endParaRPr sz="3580">
              <a:solidFill>
                <a:schemeClr val="accent1"/>
              </a:solidFill>
              <a:latin typeface="Georgia"/>
              <a:ea typeface="Georgia"/>
              <a:cs typeface="Georgia"/>
              <a:sym typeface="Georgia"/>
            </a:endParaRPr>
          </a:p>
        </p:txBody>
      </p:sp>
      <p:sp>
        <p:nvSpPr>
          <p:cNvPr id="423" name="Google Shape;423;p7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4" name="Google Shape;424;p70"/>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In brace expansion multiple text strings are contained within a pattern </a:t>
            </a:r>
            <a:r>
              <a:rPr b="1" lang="en">
                <a:solidFill>
                  <a:schemeClr val="accent1"/>
                </a:solidFill>
              </a:rPr>
              <a:t>enclosed</a:t>
            </a:r>
            <a:r>
              <a:rPr b="1" lang="en">
                <a:solidFill>
                  <a:schemeClr val="accent1"/>
                </a:solidFill>
              </a:rPr>
              <a:t> in braces</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The main benefit of this expansion is when creating directories. For example when creating a bunch of directories for a series of months for a year range, this saves us a lot of work since we could now do this instead:</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mkdir {2020..2022}-{01..03}</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syedaf@MintVM:~/test_dir$ ls</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2020-01  2020-02  2020-03  2021-01  2021-02  2021-03  2022-01  2022-02  2022-03</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If you had a specific range of years (2020,2022) and months (01-04), you could do this: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mkdir {2020,2022}-{01,04}</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ls</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2020-01  2020-04  2022-01  2022-04</a:t>
            </a:r>
            <a:endParaRPr b="1">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Tilde</a:t>
            </a:r>
            <a:r>
              <a:rPr lang="en" sz="3580">
                <a:solidFill>
                  <a:schemeClr val="accent1"/>
                </a:solidFill>
                <a:latin typeface="Georgia"/>
                <a:ea typeface="Georgia"/>
                <a:cs typeface="Georgia"/>
                <a:sym typeface="Georgia"/>
              </a:rPr>
              <a:t> Expansion</a:t>
            </a:r>
            <a:endParaRPr sz="3580">
              <a:solidFill>
                <a:schemeClr val="accent1"/>
              </a:solidFill>
              <a:latin typeface="Georgia"/>
              <a:ea typeface="Georgia"/>
              <a:cs typeface="Georgia"/>
              <a:sym typeface="Georgia"/>
            </a:endParaRPr>
          </a:p>
        </p:txBody>
      </p:sp>
      <p:sp>
        <p:nvSpPr>
          <p:cNvPr id="430" name="Google Shape;430;p7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1" name="Google Shape;431;p71"/>
          <p:cNvSpPr txBox="1"/>
          <p:nvPr/>
        </p:nvSpPr>
        <p:spPr>
          <a:xfrm>
            <a:off x="176700" y="959700"/>
            <a:ext cx="87906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The tilde character (~) when used at the beginning of a word expands into the home directory of the named user. For example: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echo ~</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/home/syedaf</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echo ~/*D*</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/home/syedaf/Desktop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/home/syedaf/Documents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/home/syedaf/Downloads</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Linux in a Virtual Environment …</a:t>
            </a:r>
            <a:endParaRPr sz="3580">
              <a:solidFill>
                <a:schemeClr val="accent1"/>
              </a:solidFill>
              <a:latin typeface="Georgia"/>
              <a:ea typeface="Georgia"/>
              <a:cs typeface="Georgia"/>
              <a:sym typeface="Georgia"/>
            </a:endParaRPr>
          </a:p>
        </p:txBody>
      </p:sp>
      <p:sp>
        <p:nvSpPr>
          <p:cNvPr id="92" name="Google Shape;92;p18"/>
          <p:cNvSpPr txBox="1"/>
          <p:nvPr/>
        </p:nvSpPr>
        <p:spPr>
          <a:xfrm>
            <a:off x="134400" y="819400"/>
            <a:ext cx="88752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accent1"/>
                </a:solidFill>
              </a:rPr>
              <a:t>What we need to do to set up Linux in a Virtual Environment: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AutoNum type="arabicPeriod"/>
            </a:pPr>
            <a:r>
              <a:rPr b="1" lang="en">
                <a:solidFill>
                  <a:schemeClr val="accent1"/>
                </a:solidFill>
              </a:rPr>
              <a:t>Install Oracle VirtualBox - </a:t>
            </a:r>
            <a:r>
              <a:rPr b="1" lang="en" sz="1100" u="sng">
                <a:solidFill>
                  <a:schemeClr val="accent1"/>
                </a:solidFill>
                <a:hlinkClick r:id="rId3">
                  <a:extLst>
                    <a:ext uri="{A12FA001-AC4F-418D-AE19-62706E023703}">
                      <ahyp:hlinkClr val="tx"/>
                    </a:ext>
                  </a:extLst>
                </a:hlinkClick>
              </a:rPr>
              <a:t>https://www.virtualbox.org/wiki/Downloads</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It provides a shell with a UI for managing your different Virtual Machines. So you could have multiple VMs in VirtualBox for different Linux distros - one for Centos, one for Linux Mint etc. Each one of them can be managed independently.</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AutoNum type="arabicPeriod"/>
            </a:pPr>
            <a:r>
              <a:rPr b="1" lang="en">
                <a:solidFill>
                  <a:schemeClr val="accent1"/>
                </a:solidFill>
              </a:rPr>
              <a:t>Download Linux Mint - </a:t>
            </a:r>
            <a:r>
              <a:rPr b="1" lang="en" u="sng">
                <a:solidFill>
                  <a:schemeClr val="accent1"/>
                </a:solidFill>
                <a:hlinkClick r:id="rId4">
                  <a:extLst>
                    <a:ext uri="{A12FA001-AC4F-418D-AE19-62706E023703}">
                      <ahyp:hlinkClr val="tx"/>
                    </a:ext>
                  </a:extLst>
                </a:hlinkClick>
              </a:rPr>
              <a:t>https://www.linuxmint.com/download.php</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This is one of the more popular Linux distros.</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AutoNum type="arabicPeriod"/>
            </a:pPr>
            <a:r>
              <a:rPr b="1" lang="en">
                <a:solidFill>
                  <a:schemeClr val="accent1"/>
                </a:solidFill>
              </a:rPr>
              <a:t>Install Linux Mint on VirtualBox</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AutoNum type="arabicPeriod"/>
            </a:pPr>
            <a:r>
              <a:rPr b="1" lang="en">
                <a:solidFill>
                  <a:schemeClr val="accent1"/>
                </a:solidFill>
              </a:rPr>
              <a:t>Install any utility software. In our case, we are going to be installing Notepad++ so you have an alternative to using the command-key based Vi editor.</a:t>
            </a:r>
            <a:endParaRPr b="1">
              <a:solidFill>
                <a:schemeClr val="accent1"/>
              </a:solidFill>
            </a:endParaRPr>
          </a:p>
          <a:p>
            <a:pPr indent="0" lvl="0" marL="45720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Parameter </a:t>
            </a:r>
            <a:r>
              <a:rPr lang="en" sz="3580">
                <a:solidFill>
                  <a:schemeClr val="accent1"/>
                </a:solidFill>
                <a:latin typeface="Georgia"/>
                <a:ea typeface="Georgia"/>
                <a:cs typeface="Georgia"/>
                <a:sym typeface="Georgia"/>
              </a:rPr>
              <a:t>Expansion</a:t>
            </a:r>
            <a:endParaRPr sz="3580">
              <a:solidFill>
                <a:schemeClr val="accent1"/>
              </a:solidFill>
              <a:latin typeface="Georgia"/>
              <a:ea typeface="Georgia"/>
              <a:cs typeface="Georgia"/>
              <a:sym typeface="Georgia"/>
            </a:endParaRPr>
          </a:p>
        </p:txBody>
      </p:sp>
      <p:sp>
        <p:nvSpPr>
          <p:cNvPr id="437" name="Google Shape;437;p7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8" name="Google Shape;438;p72"/>
          <p:cNvSpPr txBox="1"/>
          <p:nvPr/>
        </p:nvSpPr>
        <p:spPr>
          <a:xfrm>
            <a:off x="176700" y="959700"/>
            <a:ext cx="8790600" cy="4860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In Parameter expansion the value of a variable which is set is processed to give a new value. For </a:t>
            </a:r>
            <a:r>
              <a:rPr b="1" lang="en">
                <a:solidFill>
                  <a:schemeClr val="accent1"/>
                </a:solidFill>
              </a:rPr>
              <a:t>example</a:t>
            </a:r>
            <a:r>
              <a:rPr b="1" lang="en">
                <a:solidFill>
                  <a:schemeClr val="accent1"/>
                </a:solidFill>
              </a:rPr>
              <a: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syedaf@MintVM:~/test_dir$ var="this is a test string"</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rPr b="1" lang="en">
                <a:solidFill>
                  <a:schemeClr val="accent1"/>
                </a:solidFill>
              </a:rPr>
              <a:t>this is a test string</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${var:0:4}</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rPr b="1" lang="en">
                <a:solidFill>
                  <a:schemeClr val="accent1"/>
                </a:solidFill>
              </a:rPr>
              <a:t>this</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rPr b="1" lang="en">
                <a:solidFill>
                  <a:schemeClr val="accent1"/>
                </a:solidFill>
              </a:rPr>
              <a:t>21</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"${var/this/that}"</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that is a test string</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Command Substitution</a:t>
            </a:r>
            <a:endParaRPr sz="3580">
              <a:solidFill>
                <a:schemeClr val="accent1"/>
              </a:solidFill>
              <a:latin typeface="Georgia"/>
              <a:ea typeface="Georgia"/>
              <a:cs typeface="Georgia"/>
              <a:sym typeface="Georgia"/>
            </a:endParaRPr>
          </a:p>
        </p:txBody>
      </p:sp>
      <p:sp>
        <p:nvSpPr>
          <p:cNvPr id="444" name="Google Shape;444;p7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5" name="Google Shape;445;p73"/>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In Command substitution the output of a command is used to replace the command. For example: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echo $(pwd)</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/home/syedaf/test_dir</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$(ls)</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2020-01 2020-04 2022-01 2022-04</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The output of a command can also be piped to another:</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ls -l $(which mv)</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-rwxr-xr-x 1 root root 137744 Feb  7  2022 /usr/bin/mv</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 variable can be set to the value of a system command using command substitution:</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syedaf@MintVM:~/test_dir$ var=$(date)</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syedaf@MintVM:~/test_dir$ echo $var</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Fri Aug 12 11:26:29 AM EDT 2022</a:t>
            </a:r>
            <a:endParaRPr b="1">
              <a:solidFill>
                <a:schemeClr val="accen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Arithmetic Expansion</a:t>
            </a:r>
            <a:endParaRPr sz="3580">
              <a:solidFill>
                <a:schemeClr val="accent1"/>
              </a:solidFill>
              <a:latin typeface="Georgia"/>
              <a:ea typeface="Georgia"/>
              <a:cs typeface="Georgia"/>
              <a:sym typeface="Georgia"/>
            </a:endParaRPr>
          </a:p>
        </p:txBody>
      </p:sp>
      <p:sp>
        <p:nvSpPr>
          <p:cNvPr id="451" name="Google Shape;451;p7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2" name="Google Shape;452;p74"/>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In Arithmetic expansion the arithmetic expression is evaluated and then substituted:</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y=$((2 + 2))</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$y</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4</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y=$((6 / 2))</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echo $y</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3</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A value of a variable can also be substituted as below:</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y=1</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y=$((y + 1))</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echo $y</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2</a:t>
            </a:r>
            <a:endParaRPr b="1">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Process Substitution</a:t>
            </a:r>
            <a:endParaRPr sz="3580">
              <a:solidFill>
                <a:schemeClr val="accent1"/>
              </a:solidFill>
              <a:latin typeface="Georgia"/>
              <a:ea typeface="Georgia"/>
              <a:cs typeface="Georgia"/>
              <a:sym typeface="Georgia"/>
            </a:endParaRPr>
          </a:p>
        </p:txBody>
      </p:sp>
      <p:sp>
        <p:nvSpPr>
          <p:cNvPr id="458" name="Google Shape;458;p7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9" name="Google Shape;459;p75"/>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Process substitution allows the input or output of a command to appear as file. This helps to minimize the number of operations when comparing files as shown below:</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Comparing 2 files in reverse order:</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diff &lt;(cat test_file_1.txt) &lt;(cat test_file_2.txt)</a:t>
            </a:r>
            <a:endParaRPr b="1">
              <a:solidFill>
                <a:schemeClr val="accent1"/>
              </a:solidFill>
            </a:endParaRPr>
          </a:p>
          <a:p>
            <a:pPr indent="0" lvl="0" marL="1371600" rtl="0" algn="l">
              <a:lnSpc>
                <a:spcPct val="115000"/>
              </a:lnSpc>
              <a:spcBef>
                <a:spcPts val="0"/>
              </a:spcBef>
              <a:spcAft>
                <a:spcPts val="0"/>
              </a:spcAft>
              <a:buNone/>
            </a:pPr>
            <a:r>
              <a:rPr b="1" lang="en">
                <a:solidFill>
                  <a:schemeClr val="accent1"/>
                </a:solidFill>
              </a:rPr>
              <a:t>… &lt;differences displayed&gt;</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Reversing file 2 so they match in order:</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diff &lt;(cat test_file_1.txt) &lt;(cat test_file_2.txt | sort test_file_2.txt)</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To perform the same operation would take multiple steps normally: 1.) Sort the output of file 2 </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and pipe it to a temp file. 2.) Compare this temp file with file 1 3.) Delete the temp file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Word Splitting</a:t>
            </a:r>
            <a:endParaRPr sz="3580">
              <a:solidFill>
                <a:schemeClr val="accent1"/>
              </a:solidFill>
              <a:latin typeface="Georgia"/>
              <a:ea typeface="Georgia"/>
              <a:cs typeface="Georgia"/>
              <a:sym typeface="Georgia"/>
            </a:endParaRPr>
          </a:p>
        </p:txBody>
      </p:sp>
      <p:sp>
        <p:nvSpPr>
          <p:cNvPr id="465" name="Google Shape;465;p7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6" name="Google Shape;466;p76"/>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When a string variable is expanded the default separator is either space, tab or newline. These are the boundaries used to separate words in the string which can now be listed as an array</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This is useful when parsing parameters passed in to a script: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var="parm1 parm2 parm3"</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syedaf@MintVM:~/test_dir$ for word in $var;do </a:t>
            </a:r>
            <a:endParaRPr b="1">
              <a:solidFill>
                <a:schemeClr val="accent1"/>
              </a:solidFill>
            </a:endParaRPr>
          </a:p>
          <a:p>
            <a:pPr indent="457200" lvl="0" marL="914400" rtl="0" algn="l">
              <a:lnSpc>
                <a:spcPct val="115000"/>
              </a:lnSpc>
              <a:spcBef>
                <a:spcPts val="0"/>
              </a:spcBef>
              <a:spcAft>
                <a:spcPts val="0"/>
              </a:spcAft>
              <a:buNone/>
            </a:pPr>
            <a:r>
              <a:rPr b="1" lang="en">
                <a:solidFill>
                  <a:schemeClr val="accent1"/>
                </a:solidFill>
              </a:rPr>
              <a:t>echo "Word: $word"; </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done</a:t>
            </a:r>
            <a:endParaRPr b="1">
              <a:solidFill>
                <a:schemeClr val="accent1"/>
              </a:solidFill>
            </a:endParaRPr>
          </a:p>
          <a:p>
            <a:pPr indent="45720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Output:</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Word: parm1</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Word: parm2</a:t>
            </a:r>
            <a:endParaRPr b="1">
              <a:solidFill>
                <a:schemeClr val="accent1"/>
              </a:solidFill>
            </a:endParaRPr>
          </a:p>
          <a:p>
            <a:pPr indent="457200" lvl="0" marL="914400" rtl="0" algn="l">
              <a:lnSpc>
                <a:spcPct val="115000"/>
              </a:lnSpc>
              <a:spcBef>
                <a:spcPts val="0"/>
              </a:spcBef>
              <a:spcAft>
                <a:spcPts val="0"/>
              </a:spcAft>
              <a:buClr>
                <a:schemeClr val="dk1"/>
              </a:buClr>
              <a:buSzPts val="1100"/>
              <a:buFont typeface="Arial"/>
              <a:buNone/>
            </a:pPr>
            <a:r>
              <a:rPr b="1" lang="en">
                <a:solidFill>
                  <a:schemeClr val="accent1"/>
                </a:solidFill>
              </a:rPr>
              <a:t>Word: parm3</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The word splitting can be prevented by setting the default separator to null as: IFS=</a:t>
            </a:r>
            <a:endParaRPr b="1">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Filename Expansion</a:t>
            </a:r>
            <a:endParaRPr sz="3580">
              <a:solidFill>
                <a:schemeClr val="accent1"/>
              </a:solidFill>
              <a:latin typeface="Georgia"/>
              <a:ea typeface="Georgia"/>
              <a:cs typeface="Georgia"/>
              <a:sym typeface="Georgia"/>
            </a:endParaRPr>
          </a:p>
        </p:txBody>
      </p:sp>
      <p:sp>
        <p:nvSpPr>
          <p:cNvPr id="472" name="Google Shape;472;p7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3" name="Google Shape;473;p77"/>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Wildcards are used to enable filename expansion. For example:</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 - Match a group of 0 or more characters</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syedaf@MintVM:~/test_dir$ ls *.txt</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0.txt  1.txt  2.txt  3.txt  4.txt  5.txt  6.txt  7.txt  8.txt  9.txt  test_file_1.txt  test_file_2.txt</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 - Match exactly 1 character</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ls 1.?xt</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1.txt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 - Matches any of the characters in range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ls [1-4].txt</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1.txt  2.txt  3.txt  4.txt</a:t>
            </a:r>
            <a:endParaRPr b="1">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Quotes</a:t>
            </a:r>
            <a:endParaRPr sz="3580">
              <a:solidFill>
                <a:schemeClr val="accent1"/>
              </a:solidFill>
              <a:latin typeface="Georgia"/>
              <a:ea typeface="Georgia"/>
              <a:cs typeface="Georgia"/>
              <a:sym typeface="Georgia"/>
            </a:endParaRPr>
          </a:p>
        </p:txBody>
      </p:sp>
      <p:sp>
        <p:nvSpPr>
          <p:cNvPr id="479" name="Google Shape;479;p7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0" name="Google Shape;480;p78"/>
          <p:cNvSpPr txBox="1"/>
          <p:nvPr/>
        </p:nvSpPr>
        <p:spPr>
          <a:xfrm>
            <a:off x="176700" y="959700"/>
            <a:ext cx="87906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Quotes are used to prevent unwanted expansions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echo $1000</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000 … since $1 is considered a variable with an undefined value</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To suppress all expansions use single quotes: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'$1000'</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$1000</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"$USER"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syedaf</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'$USER'</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$USER</a:t>
            </a:r>
            <a:endParaRPr b="1">
              <a:solidFill>
                <a:schemeClr val="accen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Quotes…</a:t>
            </a:r>
            <a:endParaRPr sz="3580">
              <a:solidFill>
                <a:schemeClr val="accent1"/>
              </a:solidFill>
              <a:latin typeface="Georgia"/>
              <a:ea typeface="Georgia"/>
              <a:cs typeface="Georgia"/>
              <a:sym typeface="Georgia"/>
            </a:endParaRPr>
          </a:p>
        </p:txBody>
      </p:sp>
      <p:sp>
        <p:nvSpPr>
          <p:cNvPr id="486" name="Google Shape;486;p7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7" name="Google Shape;487;p79"/>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Double</a:t>
            </a:r>
            <a:r>
              <a:rPr b="1" lang="en">
                <a:solidFill>
                  <a:schemeClr val="accent1"/>
                </a:solidFill>
              </a:rPr>
              <a:t> q</a:t>
            </a:r>
            <a:r>
              <a:rPr b="1" lang="en">
                <a:solidFill>
                  <a:schemeClr val="accent1"/>
                </a:solidFill>
              </a:rPr>
              <a:t>uotes are used to prevent unwanted expansions in the case of filenames or to preserve spaces in strings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syedaf@MintVM:~/test_dir$ var="new file.txt"</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syedaf@MintVM:~/test_dir$ cp 1.txt $var</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cp: target 'file.txt' is not a directory</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syedaf@MintVM:~/test_dir$ cp 1.txt "$var"</a:t>
            </a:r>
            <a:endParaRPr b="1">
              <a:solidFill>
                <a:schemeClr val="accent1"/>
              </a:solidFill>
            </a:endParaRPr>
          </a:p>
          <a:p>
            <a:pPr indent="457200" lvl="0" marL="0" rtl="0" algn="l">
              <a:lnSpc>
                <a:spcPct val="115000"/>
              </a:lnSpc>
              <a:spcBef>
                <a:spcPts val="0"/>
              </a:spcBef>
              <a:spcAft>
                <a:spcPts val="0"/>
              </a:spcAft>
              <a:buClr>
                <a:schemeClr val="dk1"/>
              </a:buClr>
              <a:buSzPts val="1100"/>
              <a:buFont typeface="Arial"/>
              <a:buNone/>
            </a:pPr>
            <a:r>
              <a:rPr b="1" lang="en">
                <a:solidFill>
                  <a:schemeClr val="accent1"/>
                </a:solidFill>
              </a:rPr>
              <a:t>syedaf@MintVM:~/test_dir$ ls</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0.txt   1.txt   2020-01   2020-04   2022-01   2022-04   2.txt   3.txt   4.txt   5.txt   6.txt   7.txt   8.txt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9.txt  </a:t>
            </a:r>
            <a:r>
              <a:rPr b="1" lang="en" u="sng">
                <a:solidFill>
                  <a:schemeClr val="accent1"/>
                </a:solidFill>
              </a:rPr>
              <a:t>'new file.txt' </a:t>
            </a:r>
            <a:r>
              <a:rPr b="1" lang="en">
                <a:solidFill>
                  <a:schemeClr val="accent1"/>
                </a:solidFill>
              </a:rPr>
              <a:t>  test_file_1.txt   test_file_2.txt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echo one     	two</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one two</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syedaf@MintVM:~/test_dir$ echo "one    	two"</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one    	two</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Quotes…</a:t>
            </a:r>
            <a:endParaRPr sz="3580">
              <a:solidFill>
                <a:schemeClr val="accent1"/>
              </a:solidFill>
              <a:latin typeface="Georgia"/>
              <a:ea typeface="Georgia"/>
              <a:cs typeface="Georgia"/>
              <a:sym typeface="Georgia"/>
            </a:endParaRPr>
          </a:p>
        </p:txBody>
      </p:sp>
      <p:sp>
        <p:nvSpPr>
          <p:cNvPr id="493" name="Google Shape;493;p8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4" name="Google Shape;494;p80"/>
          <p:cNvSpPr txBox="1"/>
          <p:nvPr/>
        </p:nvSpPr>
        <p:spPr>
          <a:xfrm>
            <a:off x="176700" y="959700"/>
            <a:ext cx="8790600" cy="411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Putting any command between backquotes causes the command to be executed:</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echo `date` is equivalent to</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echo $(date)</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 echo $(date)</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Mon Sep 26 04:27:49 PM EDT 2022</a:t>
            </a:r>
            <a:endParaRPr b="1">
              <a:solidFill>
                <a:schemeClr val="accent1"/>
              </a:solidFill>
            </a:endParaRPr>
          </a:p>
          <a:p>
            <a:pPr indent="457200" lvl="0" marL="45720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syedaf@MintVM:~$ echo `date`</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Mon Sep 26 04:27:58 PM EDT 2022</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Basic Shell Script</a:t>
            </a:r>
            <a:endParaRPr sz="3580">
              <a:solidFill>
                <a:schemeClr val="accent1"/>
              </a:solidFill>
              <a:latin typeface="Georgia"/>
              <a:ea typeface="Georgia"/>
              <a:cs typeface="Georgia"/>
              <a:sym typeface="Georgia"/>
            </a:endParaRPr>
          </a:p>
        </p:txBody>
      </p:sp>
      <p:sp>
        <p:nvSpPr>
          <p:cNvPr id="500" name="Google Shape;500;p8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1" name="Google Shape;501;p81"/>
          <p:cNvSpPr txBox="1"/>
          <p:nvPr/>
        </p:nvSpPr>
        <p:spPr>
          <a:xfrm>
            <a:off x="195500" y="851400"/>
            <a:ext cx="8790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Shebang</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Variables</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Command-line parameters</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Piping commands</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Child scripts</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Variable scope</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Exit code</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Comments</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98" name="Google Shape;98;p19"/>
          <p:cNvSpPr txBox="1"/>
          <p:nvPr/>
        </p:nvSpPr>
        <p:spPr>
          <a:xfrm>
            <a:off x="211050" y="921525"/>
            <a:ext cx="8679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Overview of Topics covered:</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Types of Users - Root (Sudo), Admin and Regular Users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What is a Root User? What are the privileges?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How do you log in as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Why should you not log in as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What is Sudo? Why use Sudo instead of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How do you lock/unlock Root access?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What is an Admin user in Linux Mint? What is the benefit of this role?</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What is a Regular User? What are the privileges of a Regular User?</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How do you give a Regular User Sudo privileges?</a:t>
            </a:r>
            <a:endParaRPr b="1">
              <a:solidFill>
                <a:schemeClr val="accen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Shebang</a:t>
            </a:r>
            <a:endParaRPr sz="3580">
              <a:solidFill>
                <a:schemeClr val="accent1"/>
              </a:solidFill>
              <a:latin typeface="Georgia"/>
              <a:ea typeface="Georgia"/>
              <a:cs typeface="Georgia"/>
              <a:sym typeface="Georgia"/>
            </a:endParaRPr>
          </a:p>
        </p:txBody>
      </p:sp>
      <p:sp>
        <p:nvSpPr>
          <p:cNvPr id="507" name="Google Shape;507;p8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8" name="Google Shape;508;p82"/>
          <p:cNvSpPr txBox="1"/>
          <p:nvPr/>
        </p:nvSpPr>
        <p:spPr>
          <a:xfrm>
            <a:off x="176700" y="962625"/>
            <a:ext cx="8790600" cy="1887000"/>
          </a:xfrm>
          <a:prstGeom prst="rect">
            <a:avLst/>
          </a:prstGeom>
          <a:noFill/>
          <a:ln>
            <a:noFill/>
          </a:ln>
        </p:spPr>
        <p:txBody>
          <a:bodyPr anchorCtr="0" anchor="t" bIns="91425" lIns="91425" spcFirstLastPara="1" rIns="91425" wrap="square" tIns="91425">
            <a:spAutoFit/>
          </a:bodyPr>
          <a:lstStyle/>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The first line in the shell script is called the shebang. It could be either #!/bin/bash or #!/bin/sh. It specifies the shell that the interpreter is supposed to use to run the commands in the script. </a:t>
            </a:r>
            <a:r>
              <a:rPr b="1" lang="en">
                <a:solidFill>
                  <a:schemeClr val="accent1"/>
                </a:solidFill>
              </a:rPr>
              <a:t>#!/bin/bash uses the Bash shell and #!/bin/sh is a symbolic link which could point either to Bash or some other shell such as Dash on recent versions of Ubuntu</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Variables</a:t>
            </a:r>
            <a:endParaRPr sz="3580">
              <a:solidFill>
                <a:schemeClr val="accent1"/>
              </a:solidFill>
              <a:latin typeface="Georgia"/>
              <a:ea typeface="Georgia"/>
              <a:cs typeface="Georgia"/>
              <a:sym typeface="Georgia"/>
            </a:endParaRPr>
          </a:p>
        </p:txBody>
      </p:sp>
      <p:sp>
        <p:nvSpPr>
          <p:cNvPr id="514" name="Google Shape;514;p8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15" name="Google Shape;515;p83"/>
          <p:cNvSpPr txBox="1"/>
          <p:nvPr/>
        </p:nvSpPr>
        <p:spPr>
          <a:xfrm>
            <a:off x="176700" y="962625"/>
            <a:ext cx="8790600" cy="3869700"/>
          </a:xfrm>
          <a:prstGeom prst="rect">
            <a:avLst/>
          </a:prstGeom>
          <a:noFill/>
          <a:ln>
            <a:noFill/>
          </a:ln>
        </p:spPr>
        <p:txBody>
          <a:bodyPr anchorCtr="0" anchor="t" bIns="91425" lIns="91425" spcFirstLastPara="1" rIns="91425" wrap="square" tIns="91425">
            <a:spAutoFit/>
          </a:bodyPr>
          <a:lstStyle/>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 variable is a storage for a piece of information. It represents either a string or a numeric value</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System variables such as the present working directory (PWD) should be in upper-case. User defined variables should preferably be kept in lower-case since variables are case-sensitive and this avoids overwriting system variables by accident</a:t>
            </a:r>
            <a:endParaRPr b="1">
              <a:solidFill>
                <a:schemeClr val="accent1"/>
              </a:solidFill>
            </a:endParaRPr>
          </a:p>
          <a:p>
            <a:pPr indent="0" lvl="0" marL="13716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Assignment takes place with a name</a:t>
            </a:r>
            <a:endParaRPr b="1">
              <a:solidFill>
                <a:schemeClr val="accent1"/>
              </a:solidFill>
            </a:endParaRPr>
          </a:p>
          <a:p>
            <a:pPr indent="0" lvl="0" marL="342900" rtl="0" algn="l">
              <a:lnSpc>
                <a:spcPct val="115000"/>
              </a:lnSpc>
              <a:spcBef>
                <a:spcPts val="0"/>
              </a:spcBef>
              <a:spcAft>
                <a:spcPts val="0"/>
              </a:spcAft>
              <a:buClr>
                <a:schemeClr val="dk1"/>
              </a:buClr>
              <a:buSzPts val="1100"/>
              <a:buFont typeface="Arial"/>
              <a:buNone/>
            </a:pPr>
            <a:r>
              <a:rPr lang="en">
                <a:solidFill>
                  <a:srgbClr val="5B9BD5"/>
                </a:solidFill>
              </a:rPr>
              <a:t> </a:t>
            </a:r>
            <a:endParaRPr>
              <a:solidFill>
                <a:srgbClr val="5B9BD5"/>
              </a:solidFill>
            </a:endParaRPr>
          </a:p>
          <a:p>
            <a:pPr indent="-298450" lvl="0" marL="457200" rtl="0" algn="l">
              <a:lnSpc>
                <a:spcPct val="115000"/>
              </a:lnSpc>
              <a:spcBef>
                <a:spcPts val="0"/>
              </a:spcBef>
              <a:spcAft>
                <a:spcPts val="0"/>
              </a:spcAft>
              <a:buClr>
                <a:schemeClr val="accent1"/>
              </a:buClr>
              <a:buSzPts val="1100"/>
              <a:buChar char="●"/>
            </a:pPr>
            <a:r>
              <a:rPr b="1" lang="en">
                <a:solidFill>
                  <a:schemeClr val="accent1"/>
                </a:solidFill>
              </a:rPr>
              <a:t>The value is displayed by preceding the variable with the $ sign</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accent1"/>
                </a:solidFill>
              </a:rPr>
              <a:t> </a:t>
            </a:r>
            <a:endParaRPr>
              <a:solidFill>
                <a:schemeClr val="accent1"/>
              </a:solidFill>
            </a:endParaRPr>
          </a:p>
          <a:p>
            <a:pPr indent="-298450" lvl="0" marL="457200" rtl="0" algn="l">
              <a:lnSpc>
                <a:spcPct val="115000"/>
              </a:lnSpc>
              <a:spcBef>
                <a:spcPts val="0"/>
              </a:spcBef>
              <a:spcAft>
                <a:spcPts val="0"/>
              </a:spcAft>
              <a:buClr>
                <a:schemeClr val="accent1"/>
              </a:buClr>
              <a:buSzPts val="1100"/>
              <a:buChar char="●"/>
            </a:pPr>
            <a:r>
              <a:rPr b="1" lang="en">
                <a:solidFill>
                  <a:schemeClr val="accent1"/>
                </a:solidFill>
              </a:rPr>
              <a:t>There should be no spacing between the = and the variable and the value.</a:t>
            </a:r>
            <a:endParaRPr b="1">
              <a:solidFill>
                <a:schemeClr val="accent1"/>
              </a:solidFill>
            </a:endParaRPr>
          </a:p>
          <a:p>
            <a:pPr indent="0" lvl="0" marL="342900" rtl="0" algn="l">
              <a:lnSpc>
                <a:spcPct val="115000"/>
              </a:lnSpc>
              <a:spcBef>
                <a:spcPts val="0"/>
              </a:spcBef>
              <a:spcAft>
                <a:spcPts val="0"/>
              </a:spcAft>
              <a:buClr>
                <a:schemeClr val="dk1"/>
              </a:buClr>
              <a:buSzPts val="1100"/>
              <a:buFont typeface="Arial"/>
              <a:buNone/>
            </a:pPr>
            <a:r>
              <a:rPr lang="en">
                <a:solidFill>
                  <a:schemeClr val="accent1"/>
                </a:solidFill>
              </a:rPr>
              <a:t> </a:t>
            </a:r>
            <a:endParaRPr>
              <a:solidFill>
                <a:schemeClr val="accent1"/>
              </a:solidFill>
            </a:endParaRPr>
          </a:p>
          <a:p>
            <a:pPr indent="-298450" lvl="0" marL="914400" rtl="0" algn="l">
              <a:lnSpc>
                <a:spcPct val="115000"/>
              </a:lnSpc>
              <a:spcBef>
                <a:spcPts val="0"/>
              </a:spcBef>
              <a:spcAft>
                <a:spcPts val="0"/>
              </a:spcAft>
              <a:buClr>
                <a:schemeClr val="accent1"/>
              </a:buClr>
              <a:buSzPts val="1100"/>
              <a:buChar char="●"/>
            </a:pPr>
            <a:r>
              <a:rPr b="1" lang="en">
                <a:solidFill>
                  <a:schemeClr val="accent1"/>
                </a:solidFill>
              </a:rPr>
              <a:t>The shell script will throw an error since it treats the variable as a command</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Variables…</a:t>
            </a:r>
            <a:endParaRPr sz="3580">
              <a:solidFill>
                <a:schemeClr val="accent1"/>
              </a:solidFill>
              <a:latin typeface="Georgia"/>
              <a:ea typeface="Georgia"/>
              <a:cs typeface="Georgia"/>
              <a:sym typeface="Georgia"/>
            </a:endParaRPr>
          </a:p>
        </p:txBody>
      </p:sp>
      <p:sp>
        <p:nvSpPr>
          <p:cNvPr id="521" name="Google Shape;521;p84"/>
          <p:cNvSpPr txBox="1"/>
          <p:nvPr/>
        </p:nvSpPr>
        <p:spPr>
          <a:xfrm>
            <a:off x="176700" y="838800"/>
            <a:ext cx="8790600" cy="42714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Special script variables</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$0 - The name of the Bash script</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$1 - $9 - The first 9 arguments to the Bash script. (As mentioned above)</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 - How many arguments were passed to the Bash script</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 - All the arguments supplied to the Bash script</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 - The exit status of the most recently run process</a:t>
            </a:r>
            <a:br>
              <a:rPr b="1" lang="en">
                <a:solidFill>
                  <a:schemeClr val="accent1"/>
                </a:solidFill>
              </a:rPr>
            </a:br>
            <a:endParaRPr b="1">
              <a:solidFill>
                <a:schemeClr val="accent1"/>
              </a:solidFill>
            </a:endParaRPr>
          </a:p>
          <a:p>
            <a:pPr indent="-317500" lvl="0" marL="914400" rtl="0" algn="l">
              <a:lnSpc>
                <a:spcPct val="115000"/>
              </a:lnSpc>
              <a:spcBef>
                <a:spcPts val="0"/>
              </a:spcBef>
              <a:spcAft>
                <a:spcPts val="0"/>
              </a:spcAft>
              <a:buClr>
                <a:schemeClr val="accent1"/>
              </a:buClr>
              <a:buSzPts val="1400"/>
              <a:buChar char="●"/>
            </a:pPr>
            <a:r>
              <a:rPr b="1" lang="en">
                <a:solidFill>
                  <a:schemeClr val="accent1"/>
                </a:solidFill>
              </a:rPr>
              <a:t>$$ - The process ID of the current script</a:t>
            </a:r>
            <a:endParaRPr b="1">
              <a:solidFill>
                <a:schemeClr val="accent1"/>
              </a:solidFill>
            </a:endParaRPr>
          </a:p>
          <a:p>
            <a:pPr indent="0" lvl="0" marL="0" rtl="0" algn="l">
              <a:lnSpc>
                <a:spcPct val="115000"/>
              </a:lnSpc>
              <a:spcBef>
                <a:spcPts val="120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Variables…</a:t>
            </a:r>
            <a:endParaRPr sz="3580">
              <a:solidFill>
                <a:schemeClr val="accent1"/>
              </a:solidFill>
              <a:latin typeface="Georgia"/>
              <a:ea typeface="Georgia"/>
              <a:cs typeface="Georgia"/>
              <a:sym typeface="Georgia"/>
            </a:endParaRPr>
          </a:p>
        </p:txBody>
      </p:sp>
      <p:sp>
        <p:nvSpPr>
          <p:cNvPr id="527" name="Google Shape;527;p8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28" name="Google Shape;528;p85"/>
          <p:cNvSpPr txBox="1"/>
          <p:nvPr/>
        </p:nvSpPr>
        <p:spPr>
          <a:xfrm>
            <a:off x="176700" y="789250"/>
            <a:ext cx="8790600" cy="402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accent1"/>
              </a:buClr>
              <a:buSzPts val="1400"/>
              <a:buChar char="●"/>
            </a:pPr>
            <a:r>
              <a:rPr b="1" lang="en">
                <a:solidFill>
                  <a:schemeClr val="accent1"/>
                </a:solidFill>
              </a:rPr>
              <a:t>Enclose the contents of the variable in single or double quotes to prevent word splitting</a:t>
            </a:r>
            <a:br>
              <a:rPr b="1" lang="en">
                <a:solidFill>
                  <a:schemeClr val="accent1"/>
                </a:solidFill>
              </a:rPr>
            </a:b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The difference between double and single quotes is that double quotes expands the enclosed variable while single quotes translate the enclosed variable literally</a:t>
            </a:r>
            <a:endParaRPr b="1">
              <a:solidFill>
                <a:schemeClr val="accent1"/>
              </a:solidFill>
            </a:endParaRPr>
          </a:p>
          <a:p>
            <a:pPr indent="0" lvl="0" marL="0" rtl="0" algn="l">
              <a:lnSpc>
                <a:spcPct val="115000"/>
              </a:lnSpc>
              <a:spcBef>
                <a:spcPts val="1200"/>
              </a:spcBef>
              <a:spcAft>
                <a:spcPts val="0"/>
              </a:spcAft>
              <a:buNone/>
            </a:pPr>
            <a:r>
              <a:rPr b="1" lang="en">
                <a:solidFill>
                  <a:schemeClr val="accent1"/>
                </a:solidFill>
              </a:rPr>
              <a:t>	syedaf@MintVM:~/test_dir$ var1="Test1"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Test1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var2="var2 and $var1"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$var2</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var2 and Test1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var2='var2 and $var1'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echo $var2</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var2 and $var1</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Tip: Test out the output with an echo statement on the command line</a:t>
            </a:r>
            <a:endParaRPr b="1">
              <a:solidFill>
                <a:schemeClr val="accen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Variables…</a:t>
            </a:r>
            <a:endParaRPr sz="3580">
              <a:solidFill>
                <a:schemeClr val="accent1"/>
              </a:solidFill>
              <a:latin typeface="Georgia"/>
              <a:ea typeface="Georgia"/>
              <a:cs typeface="Georgia"/>
              <a:sym typeface="Georgia"/>
            </a:endParaRPr>
          </a:p>
        </p:txBody>
      </p:sp>
      <p:sp>
        <p:nvSpPr>
          <p:cNvPr id="534" name="Google Shape;534;p8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35" name="Google Shape;535;p86"/>
          <p:cNvSpPr txBox="1"/>
          <p:nvPr/>
        </p:nvSpPr>
        <p:spPr>
          <a:xfrm>
            <a:off x="176700" y="789250"/>
            <a:ext cx="8790600" cy="4365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a:solidFill>
                  <a:schemeClr val="accent1"/>
                </a:solidFill>
              </a:rPr>
              <a:t>When quoting variables which include wildcard expansion do not quote the variable since the expanded value will be based on the resultant string including the quotes</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syedaf@MintVM:~/test_dir$ var1="*"</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syedaf@MintVM:~/test_dir$ echo ${var1}</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0.txt 1.txt 2020-01 2020-04 2022-01 2022-04 2.txt 3.txt 4.txt 5.txt 6.txt 7.txt 8.txt 9.txt new file.txt test_file_1.txt test_file_2.txt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syedaf@MintVM:~/test_dir$ echo "${var1}"</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If the variable doesn’t include wildcards the result is the same:</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syedaf@MintVM:~/test_dir$ var1="1.txt"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syedaf@MintVM:~/test_dir$ echo ${var1}</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1.txt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syedaf@MintVM:~/test_dir$ echo "${var1}"</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1.txt</a:t>
            </a:r>
            <a:endParaRPr b="1">
              <a:solidFill>
                <a:schemeClr val="accen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Variables…</a:t>
            </a:r>
            <a:endParaRPr sz="3580">
              <a:solidFill>
                <a:schemeClr val="accent1"/>
              </a:solidFill>
              <a:latin typeface="Georgia"/>
              <a:ea typeface="Georgia"/>
              <a:cs typeface="Georgia"/>
              <a:sym typeface="Georgia"/>
            </a:endParaRPr>
          </a:p>
        </p:txBody>
      </p:sp>
      <p:sp>
        <p:nvSpPr>
          <p:cNvPr id="541" name="Google Shape;541;p8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2" name="Google Shape;542;p87"/>
          <p:cNvSpPr txBox="1"/>
          <p:nvPr/>
        </p:nvSpPr>
        <p:spPr>
          <a:xfrm>
            <a:off x="176700" y="789250"/>
            <a:ext cx="8790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It is preferable to use braces - {} - to enclose a variable in order to separate it from adjacent text or variables. In the example below if you do not include the braces the variable is treated as a result of the concatenation with the adjacent string</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syedaf@MintVM:~/test_dir$ var="Hello"</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syedaf@MintVM:~/test_dir$ echo $varWorld</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syedaf@MintVM:~/test_dir$ echo ${var}World</a:t>
            </a:r>
            <a:endParaRPr b="1">
              <a:solidFill>
                <a:schemeClr val="accent1"/>
              </a:solidFill>
            </a:endParaRPr>
          </a:p>
          <a:p>
            <a:pPr indent="0" lvl="0" marL="914400" rtl="0" algn="l">
              <a:lnSpc>
                <a:spcPct val="115000"/>
              </a:lnSpc>
              <a:spcBef>
                <a:spcPts val="0"/>
              </a:spcBef>
              <a:spcAft>
                <a:spcPts val="0"/>
              </a:spcAft>
              <a:buNone/>
            </a:pPr>
            <a:r>
              <a:rPr b="1" lang="en">
                <a:solidFill>
                  <a:schemeClr val="accent1"/>
                </a:solidFill>
              </a:rPr>
              <a:t>HelloWorld</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Basic </a:t>
            </a:r>
            <a:r>
              <a:rPr lang="en" sz="3580">
                <a:solidFill>
                  <a:schemeClr val="accent1"/>
                </a:solidFill>
                <a:latin typeface="Georgia"/>
                <a:ea typeface="Georgia"/>
                <a:cs typeface="Georgia"/>
                <a:sym typeface="Georgia"/>
              </a:rPr>
              <a:t>Demo Script</a:t>
            </a:r>
            <a:endParaRPr sz="3580">
              <a:solidFill>
                <a:schemeClr val="accent1"/>
              </a:solidFill>
              <a:latin typeface="Georgia"/>
              <a:ea typeface="Georgia"/>
              <a:cs typeface="Georgia"/>
              <a:sym typeface="Georgia"/>
            </a:endParaRPr>
          </a:p>
        </p:txBody>
      </p:sp>
      <p:sp>
        <p:nvSpPr>
          <p:cNvPr id="548" name="Google Shape;548;p8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9" name="Google Shape;549;p88"/>
          <p:cNvSpPr txBox="1"/>
          <p:nvPr/>
        </p:nvSpPr>
        <p:spPr>
          <a:xfrm>
            <a:off x="153300" y="951500"/>
            <a:ext cx="8837400" cy="406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Download test csv input file from https://extendsclass.com/csv-generator.html</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Demo script to demonstrate use of the following:</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Use of command line parameters</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Piping command output into a variable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Calling a child script</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1" marL="1371600" rtl="0" algn="l">
              <a:spcBef>
                <a:spcPts val="0"/>
              </a:spcBef>
              <a:spcAft>
                <a:spcPts val="0"/>
              </a:spcAft>
              <a:buClr>
                <a:schemeClr val="accent1"/>
              </a:buClr>
              <a:buSzPts val="1400"/>
              <a:buChar char="○"/>
            </a:pPr>
            <a:r>
              <a:rPr b="1" lang="en">
                <a:solidFill>
                  <a:schemeClr val="accent1"/>
                </a:solidFill>
              </a:rPr>
              <a:t>Exporting variables to be picked up in the child script</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Scope of Variables - Local &amp; Global</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Exit Codes</a:t>
            </a:r>
            <a:endParaRPr b="1">
              <a:solidFill>
                <a:schemeClr val="accent1"/>
              </a:solidFill>
            </a:endParaRPr>
          </a:p>
          <a:p>
            <a:pPr indent="0" lvl="0" marL="914400" rtl="0" algn="l">
              <a:spcBef>
                <a:spcPts val="0"/>
              </a:spcBef>
              <a:spcAft>
                <a:spcPts val="0"/>
              </a:spcAft>
              <a:buNone/>
            </a:pPr>
            <a:r>
              <a:rPr b="1" lang="en">
                <a:solidFill>
                  <a:schemeClr val="accent1"/>
                </a:solidFill>
              </a:rPr>
              <a:t>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Comments</a:t>
            </a:r>
            <a:endParaRPr b="1">
              <a:solidFill>
                <a:schemeClr val="accen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Basic Shell Script…</a:t>
            </a:r>
            <a:endParaRPr sz="3580">
              <a:solidFill>
                <a:schemeClr val="accent1"/>
              </a:solidFill>
              <a:latin typeface="Georgia"/>
              <a:ea typeface="Georgia"/>
              <a:cs typeface="Georgia"/>
              <a:sym typeface="Georgia"/>
            </a:endParaRPr>
          </a:p>
        </p:txBody>
      </p:sp>
      <p:sp>
        <p:nvSpPr>
          <p:cNvPr id="555" name="Google Shape;555;p8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6" name="Google Shape;556;p89"/>
          <p:cNvSpPr txBox="1"/>
          <p:nvPr/>
        </p:nvSpPr>
        <p:spPr>
          <a:xfrm>
            <a:off x="176700" y="789250"/>
            <a:ext cx="8790600" cy="43653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Command-line parameters are ‘positional parameters’. The command itself is $0. The max number of command line parameters that can be passed in is 9 and these can be accessed using $1 through $9</a:t>
            </a:r>
            <a:endParaRPr b="1">
              <a:solidFill>
                <a:schemeClr val="accent1"/>
              </a:solidFill>
            </a:endParaRPr>
          </a:p>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Shift is used to used to shift the position of the parameters left.  This is useful when there are more than 9 parameters.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 set parm1 parm2 parm3 parm4</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 echo $1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parm1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 shift 2</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 echo $1</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parm3</a:t>
            </a:r>
            <a:endParaRPr b="1">
              <a:solidFill>
                <a:schemeClr val="accent1"/>
              </a:solidFill>
            </a:endParaRPr>
          </a:p>
          <a:p>
            <a:pPr indent="0" lvl="0" marL="9144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Basic Shell Script…</a:t>
            </a:r>
            <a:endParaRPr sz="3580">
              <a:solidFill>
                <a:schemeClr val="accent1"/>
              </a:solidFill>
              <a:latin typeface="Georgia"/>
              <a:ea typeface="Georgia"/>
              <a:cs typeface="Georgia"/>
              <a:sym typeface="Georgia"/>
            </a:endParaRPr>
          </a:p>
        </p:txBody>
      </p:sp>
      <p:sp>
        <p:nvSpPr>
          <p:cNvPr id="562" name="Google Shape;562;p9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3" name="Google Shape;563;p90"/>
          <p:cNvSpPr txBox="1"/>
          <p:nvPr/>
        </p:nvSpPr>
        <p:spPr>
          <a:xfrm>
            <a:off x="176700" y="789250"/>
            <a:ext cx="8790600" cy="3869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Command piping is used to chain a sequence of commands. For eg:</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syedaf@MintVM:~/test_scripts$ cat test.csv | head -10 | tail -5</a:t>
            </a:r>
            <a:endParaRPr b="1">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 pipes the output of the file test.csv and first reads the top 10 lines. These are then piped to the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tail command and the last 5 lines are read</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Child scripts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 script can be called within another script. The calling script is called the parent script and the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called script is the child script</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Basic Shell Script…</a:t>
            </a:r>
            <a:endParaRPr sz="3580">
              <a:solidFill>
                <a:schemeClr val="accent1"/>
              </a:solidFill>
              <a:latin typeface="Georgia"/>
              <a:ea typeface="Georgia"/>
              <a:cs typeface="Georgia"/>
              <a:sym typeface="Georgia"/>
            </a:endParaRPr>
          </a:p>
        </p:txBody>
      </p:sp>
      <p:sp>
        <p:nvSpPr>
          <p:cNvPr id="569" name="Google Shape;569;p9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0" name="Google Shape;570;p91"/>
          <p:cNvSpPr txBox="1"/>
          <p:nvPr/>
        </p:nvSpPr>
        <p:spPr>
          <a:xfrm>
            <a:off x="176700" y="78925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Variable scope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All variables declared within a function are global - accessible within the whole body of the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script even though they may be defined within a function. They can be made local within a function by specifying the local keyword</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Exit codes - Every command executed by a Shell script has a return code. We get the value of the exit code from the ‘$?’ variable. An exit status of 0 means success whereas a non-zero return code means failure</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Comments - Comments are marked by beginning the line with a #. Multi-line comments can be declared by using the HereDoc:</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&lt;&lt; 'MULTILINE-COMMENT'</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Line 1</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Line 2</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MULTILINE-COMMENT</a:t>
            </a:r>
            <a:endParaRPr b="1">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04" name="Google Shape;104;p20"/>
          <p:cNvSpPr txBox="1"/>
          <p:nvPr/>
        </p:nvSpPr>
        <p:spPr>
          <a:xfrm>
            <a:off x="211050" y="921525"/>
            <a:ext cx="8679000" cy="3621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accent1"/>
              </a:buClr>
              <a:buSzPts val="1100"/>
              <a:buChar char="●"/>
            </a:pPr>
            <a:r>
              <a:rPr b="1" lang="en">
                <a:solidFill>
                  <a:schemeClr val="accent1"/>
                </a:solidFill>
              </a:rPr>
              <a:t>Overview of Topics covered (contd.):</a:t>
            </a:r>
            <a:endParaRPr b="1">
              <a:solidFill>
                <a:schemeClr val="accent1"/>
              </a:solidFill>
            </a:endParaRPr>
          </a:p>
          <a:p>
            <a:pPr indent="0" lvl="0" marL="457200" rtl="0" algn="l">
              <a:lnSpc>
                <a:spcPct val="115000"/>
              </a:lnSpc>
              <a:spcBef>
                <a:spcPts val="0"/>
              </a:spcBef>
              <a:spcAft>
                <a:spcPts val="0"/>
              </a:spcAft>
              <a:buNone/>
            </a:pPr>
            <a:r>
              <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r>
              <a:rPr b="1" lang="en">
                <a:solidFill>
                  <a:schemeClr val="accent1"/>
                </a:solidFill>
              </a:rPr>
              <a:t>User Management</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Adding Users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Adding Groups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Where can you see the stored User and Group information?</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Adding Users to Groups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Adding Users to Sudo</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Deleting Users from Groups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Deleting Groups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Deleting Users</a:t>
            </a:r>
            <a:endParaRPr b="1">
              <a:solidFill>
                <a:schemeClr val="accent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Basic Shell Script…</a:t>
            </a:r>
            <a:endParaRPr sz="3580">
              <a:solidFill>
                <a:schemeClr val="accent1"/>
              </a:solidFill>
              <a:latin typeface="Georgia"/>
              <a:ea typeface="Georgia"/>
              <a:cs typeface="Georgia"/>
              <a:sym typeface="Georgia"/>
            </a:endParaRPr>
          </a:p>
        </p:txBody>
      </p:sp>
      <p:sp>
        <p:nvSpPr>
          <p:cNvPr id="576" name="Google Shape;576;p9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7" name="Google Shape;577;p92"/>
          <p:cNvSpPr txBox="1"/>
          <p:nvPr/>
        </p:nvSpPr>
        <p:spPr>
          <a:xfrm>
            <a:off x="176700" y="789250"/>
            <a:ext cx="87906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b="1" lang="en">
                <a:solidFill>
                  <a:schemeClr val="accent1"/>
                </a:solidFill>
              </a:rPr>
              <a:t>Dates are formatted using options:</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0" rtl="0" algn="l">
              <a:lnSpc>
                <a:spcPct val="115000"/>
              </a:lnSpc>
              <a:spcBef>
                <a:spcPts val="0"/>
              </a:spcBef>
              <a:spcAft>
                <a:spcPts val="0"/>
              </a:spcAft>
              <a:buNone/>
            </a:pPr>
            <a:r>
              <a:rPr b="1" lang="en">
                <a:solidFill>
                  <a:schemeClr val="accent1"/>
                </a:solidFill>
              </a:rPr>
              <a:t>	syedaf@MintVM:~/linux_course/sed$ echo $(date)</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Wed Oct 5 06:17:03 PM EDT 2022</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syedaf@MintVM:~/linux_course/sed$ echo $(date +%m-%d-%Y)</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10-05-2022</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A function is a set of encapsulated commands. Arguments can be passed in to a function similar to the manner in which they are passed in to a shell script</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function test_function()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echo “arg 1: “ $1</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echo “arg 2: “ $2</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0" lvl="0" marL="0" rtl="0" algn="l">
              <a:lnSpc>
                <a:spcPct val="115000"/>
              </a:lnSpc>
              <a:spcBef>
                <a:spcPts val="0"/>
              </a:spcBef>
              <a:spcAft>
                <a:spcPts val="0"/>
              </a:spcAft>
              <a:buNone/>
            </a:pPr>
            <a:r>
              <a:t/>
            </a:r>
            <a:endParaRPr b="1">
              <a:solidFill>
                <a:schemeClr val="accent1"/>
              </a:solidFill>
            </a:endParaRPr>
          </a:p>
          <a:p>
            <a:pPr indent="0" lvl="0" marL="0" rtl="0" algn="l">
              <a:lnSpc>
                <a:spcPct val="115000"/>
              </a:lnSpc>
              <a:spcBef>
                <a:spcPts val="0"/>
              </a:spcBef>
              <a:spcAft>
                <a:spcPts val="0"/>
              </a:spcAft>
              <a:buNone/>
            </a:pPr>
            <a:r>
              <a:rPr b="1" lang="en">
                <a:solidFill>
                  <a:schemeClr val="accent1"/>
                </a:solidFill>
              </a:rPr>
              <a:t>	test_function $1 $2</a:t>
            </a:r>
            <a:endParaRPr b="1">
              <a:solidFill>
                <a:schemeClr val="accent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Logical Operators</a:t>
            </a:r>
            <a:endParaRPr sz="3580">
              <a:solidFill>
                <a:schemeClr val="accent1"/>
              </a:solidFill>
              <a:latin typeface="Georgia"/>
              <a:ea typeface="Georgia"/>
              <a:cs typeface="Georgia"/>
              <a:sym typeface="Georgia"/>
            </a:endParaRPr>
          </a:p>
        </p:txBody>
      </p:sp>
      <p:sp>
        <p:nvSpPr>
          <p:cNvPr id="583" name="Google Shape;583;p9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4" name="Google Shape;584;p93"/>
          <p:cNvSpPr txBox="1"/>
          <p:nvPr/>
        </p:nvSpPr>
        <p:spPr>
          <a:xfrm>
            <a:off x="153300" y="951500"/>
            <a:ext cx="8837400" cy="406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Logical Operators are used to test conditions and can further test complex expressions by combining multiple conditions. The 3 main Logical Operators are: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AutoNum type="arabicPeriod"/>
            </a:pPr>
            <a:r>
              <a:rPr b="1" lang="en">
                <a:solidFill>
                  <a:schemeClr val="accent1"/>
                </a:solidFill>
              </a:rPr>
              <a:t>&amp;&amp; (AND Operator) - Combines 2 conditions and the overall expression is true only if both conditions are true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var1=10; var2=”Test”;</a:t>
            </a:r>
            <a:endParaRPr b="1">
              <a:solidFill>
                <a:schemeClr val="accent1"/>
              </a:solidFill>
            </a:endParaRPr>
          </a:p>
          <a:p>
            <a:pPr indent="0" lvl="0" marL="0" rtl="0" algn="l">
              <a:spcBef>
                <a:spcPts val="0"/>
              </a:spcBef>
              <a:spcAft>
                <a:spcPts val="0"/>
              </a:spcAft>
              <a:buNone/>
            </a:pPr>
            <a:r>
              <a:rPr b="1" lang="en">
                <a:solidFill>
                  <a:schemeClr val="accent1"/>
                </a:solidFill>
              </a:rPr>
              <a:t>		[[ $var -eq 10 &amp;&amp; $var2 == “Test” ]] &amp;&amp; echo true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AutoNum type="arabicPeriod"/>
            </a:pPr>
            <a:r>
              <a:rPr b="1" lang="en">
                <a:solidFill>
                  <a:schemeClr val="accent1"/>
                </a:solidFill>
              </a:rPr>
              <a:t>|| (OR Operator) - </a:t>
            </a:r>
            <a:r>
              <a:rPr b="1" lang="en">
                <a:solidFill>
                  <a:schemeClr val="accent1"/>
                </a:solidFill>
              </a:rPr>
              <a:t>Combines 2 conditions and the overall expression is true only if at least 1 condition is true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 $var1 -eq 20 || $var2 == “Test” ]] &amp;&amp; echo true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AutoNum type="arabicPeriod"/>
            </a:pPr>
            <a:r>
              <a:rPr b="1" lang="en">
                <a:solidFill>
                  <a:schemeClr val="accent1"/>
                </a:solidFill>
              </a:rPr>
              <a:t>! (NOT Operator) - Returns true if the condition is false and vice -versa</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 ! -f test1.csv ]] &amp;&amp; echo "File doesn't exist"</a:t>
            </a:r>
            <a:endParaRPr b="1">
              <a:solidFill>
                <a:schemeClr val="accent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590" name="Google Shape;590;p9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1" name="Google Shape;591;p94"/>
          <p:cNvSpPr txBox="1"/>
          <p:nvPr/>
        </p:nvSpPr>
        <p:spPr>
          <a:xfrm>
            <a:off x="153300" y="951500"/>
            <a:ext cx="8837400" cy="384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Single Parentheses - The commands are run within a subshell. All of the commands contained are run and a single exit code is returned</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var="Hello"</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"Var outside: $var"</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Var outside: Hello</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 var="World"; echo "Var in subshell: $var"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Var in subshell: World</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"Var outside: $var"</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Var outside: Hello</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a:t>
            </a:r>
            <a:endParaRPr b="1">
              <a:solidFill>
                <a:schemeClr val="accent1"/>
              </a:solidFill>
            </a:endParaRPr>
          </a:p>
          <a:p>
            <a:pPr indent="0" lvl="0" marL="914400" rtl="0" algn="l">
              <a:spcBef>
                <a:spcPts val="0"/>
              </a:spcBef>
              <a:spcAft>
                <a:spcPts val="0"/>
              </a:spcAft>
              <a:buNone/>
            </a:pPr>
            <a:r>
              <a:t/>
            </a:r>
            <a:endParaRPr b="1">
              <a:solidFill>
                <a:schemeClr val="accent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597" name="Google Shape;597;p9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8" name="Google Shape;598;p95"/>
          <p:cNvSpPr txBox="1"/>
          <p:nvPr/>
        </p:nvSpPr>
        <p:spPr>
          <a:xfrm>
            <a:off x="153300" y="951500"/>
            <a:ext cx="8837400" cy="4494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Double Parentheses - Used to perform Mathematical operations when there is no return value. The value of the variable is modified within the double parentheses. If the result within is non-zero an exit </a:t>
            </a:r>
            <a:r>
              <a:rPr b="1" lang="en">
                <a:solidFill>
                  <a:schemeClr val="accent1"/>
                </a:solidFill>
              </a:rPr>
              <a:t>code</a:t>
            </a:r>
            <a:r>
              <a:rPr b="1" lang="en">
                <a:solidFill>
                  <a:schemeClr val="accent1"/>
                </a:solidFill>
              </a:rPr>
              <a:t> of 0 is returned, else a return code of 1 is returned.</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i=1</a:t>
            </a:r>
            <a:endParaRPr b="1">
              <a:solidFill>
                <a:schemeClr val="accent1"/>
              </a:solidFill>
            </a:endParaRPr>
          </a:p>
          <a:p>
            <a:pPr indent="0" lvl="0" marL="914400" rtl="0" algn="l">
              <a:spcBef>
                <a:spcPts val="0"/>
              </a:spcBef>
              <a:spcAft>
                <a:spcPts val="0"/>
              </a:spcAft>
              <a:buNone/>
            </a:pPr>
            <a:r>
              <a:rPr b="1" lang="en">
                <a:solidFill>
                  <a:schemeClr val="accent1"/>
                </a:solidFill>
              </a:rPr>
              <a:t>syedaf@MintVM:~/test_scripts$ (( i+=9 ))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$i</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10</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 i=3 ))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0</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 i=0 ))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1</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914400" rtl="0" algn="l">
              <a:spcBef>
                <a:spcPts val="0"/>
              </a:spcBef>
              <a:spcAft>
                <a:spcPts val="0"/>
              </a:spcAft>
              <a:buNone/>
            </a:pPr>
            <a:r>
              <a:t/>
            </a:r>
            <a:endParaRPr b="1">
              <a:solidFill>
                <a:schemeClr val="accent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604" name="Google Shape;604;p9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5" name="Google Shape;605;p96"/>
          <p:cNvSpPr txBox="1"/>
          <p:nvPr/>
        </p:nvSpPr>
        <p:spPr>
          <a:xfrm>
            <a:off x="153300" y="951500"/>
            <a:ext cx="88374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Dollar ($) Single Parentheses - The command inside is executed in a subshell and the value is utilized within the containing string</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echo "The full path of current dir is: $(pwd)"</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The full path of current dir is: /home/syedaf/test_scripts</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var=$( inner_var=10; echo $inner_var )</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$var</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10</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611" name="Google Shape;611;p9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12" name="Google Shape;612;p97"/>
          <p:cNvSpPr txBox="1"/>
          <p:nvPr/>
        </p:nvSpPr>
        <p:spPr>
          <a:xfrm>
            <a:off x="153300" y="951500"/>
            <a:ext cx="8837400" cy="363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Dollar ($) Double Parentheses - This is similar to (( … )) except that a value is returned to the container string</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echo "The total is $(( 4 + 4 ))"</a:t>
            </a:r>
            <a:endParaRPr b="1">
              <a:solidFill>
                <a:schemeClr val="accent1"/>
              </a:solidFill>
            </a:endParaRPr>
          </a:p>
          <a:p>
            <a:pPr indent="0" lvl="0" marL="914400" rtl="0" algn="l">
              <a:spcBef>
                <a:spcPts val="0"/>
              </a:spcBef>
              <a:spcAft>
                <a:spcPts val="0"/>
              </a:spcAft>
              <a:buNone/>
            </a:pPr>
            <a:r>
              <a:rPr b="1" lang="en">
                <a:solidFill>
                  <a:schemeClr val="accent1"/>
                </a:solidFill>
              </a:rPr>
              <a:t>The total is 8</a:t>
            </a:r>
            <a:endParaRPr b="1">
              <a:solidFill>
                <a:schemeClr val="accent1"/>
              </a:solidFill>
            </a:endParaRPr>
          </a:p>
          <a:p>
            <a:pPr indent="0" lvl="0" marL="914400" rtl="0" algn="l">
              <a:spcBef>
                <a:spcPts val="0"/>
              </a:spcBef>
              <a:spcAft>
                <a:spcPts val="0"/>
              </a:spcAft>
              <a:buClr>
                <a:schemeClr val="dk1"/>
              </a:buClr>
              <a:buSzPts val="1100"/>
              <a:buFont typeface="Arial"/>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var=$((10/2))</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syedaf@MintVM:~/test_scripts$ echo $var</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5</a:t>
            </a:r>
            <a:endParaRPr b="1">
              <a:solidFill>
                <a:schemeClr val="accent1"/>
              </a:solidFill>
            </a:endParaRPr>
          </a:p>
          <a:p>
            <a:pPr indent="0" lvl="0" marL="91440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914400" rtl="0" algn="l">
              <a:spcBef>
                <a:spcPts val="0"/>
              </a:spcBef>
              <a:spcAft>
                <a:spcPts val="0"/>
              </a:spcAft>
              <a:buNone/>
            </a:pPr>
            <a:r>
              <a:t/>
            </a:r>
            <a:endParaRPr b="1">
              <a:solidFill>
                <a:schemeClr val="accent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618" name="Google Shape;618;p9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19" name="Google Shape;619;p98"/>
          <p:cNvSpPr txBox="1"/>
          <p:nvPr/>
        </p:nvSpPr>
        <p:spPr>
          <a:xfrm>
            <a:off x="153300" y="951500"/>
            <a:ext cx="8837400" cy="406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Single Square Brackets - These are used to evaluate an expression to true or false. These are mainly used in checking for file/directory existence or comparing strings and integers.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 -f test.sh ] &amp;&amp; echo true</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true</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syedaf@MintVM:~/test_scripts$ a=10</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syedaf@MintVM:~/test_scripts$ b=20</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syedaf@MintVM:~/test_scripts$ [ $a -eq $b ] &amp;&amp; echo true</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syedaf@MintVM:~/test_scripts$ [ $a -ne $b ] &amp;&amp; echo true</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true</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rPr b="1" lang="en">
                <a:solidFill>
                  <a:schemeClr val="accent1"/>
                </a:solidFill>
              </a:rPr>
              <a:t>	A complete listing of all the file related checks can be found here:</a:t>
            </a:r>
            <a:endParaRPr b="1">
              <a:solidFill>
                <a:schemeClr val="accent1"/>
              </a:solidFill>
            </a:endParaRPr>
          </a:p>
          <a:p>
            <a:pPr indent="457200" lvl="0" marL="0" rtl="0" algn="l">
              <a:spcBef>
                <a:spcPts val="0"/>
              </a:spcBef>
              <a:spcAft>
                <a:spcPts val="0"/>
              </a:spcAft>
              <a:buNone/>
            </a:pPr>
            <a:r>
              <a:rPr b="1" lang="en" u="sng">
                <a:solidFill>
                  <a:schemeClr val="hlink"/>
                </a:solidFill>
                <a:hlinkClick r:id="rId3"/>
              </a:rPr>
              <a:t>https://tldp.org/LDP/abs/html/fto.html</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A complete listing of string and integer related testing can be found here:</a:t>
            </a:r>
            <a:endParaRPr b="1">
              <a:solidFill>
                <a:schemeClr val="accent1"/>
              </a:solidFill>
            </a:endParaRPr>
          </a:p>
          <a:p>
            <a:pPr indent="457200" lvl="0" marL="0" rtl="0" algn="l">
              <a:spcBef>
                <a:spcPts val="0"/>
              </a:spcBef>
              <a:spcAft>
                <a:spcPts val="0"/>
              </a:spcAft>
              <a:buNone/>
            </a:pPr>
            <a:r>
              <a:rPr b="1" lang="en" u="sng">
                <a:solidFill>
                  <a:schemeClr val="hlink"/>
                </a:solidFill>
                <a:hlinkClick r:id="rId4"/>
              </a:rPr>
              <a:t>https://tldp.org/LDP/abs/html/comparison-ops.html</a:t>
            </a:r>
            <a:endParaRPr b="1">
              <a:solidFill>
                <a:schemeClr val="accent1"/>
              </a:solidFill>
            </a:endParaRPr>
          </a:p>
          <a:p>
            <a:pPr indent="0" lvl="0" marL="914400" rtl="0" algn="l">
              <a:spcBef>
                <a:spcPts val="0"/>
              </a:spcBef>
              <a:spcAft>
                <a:spcPts val="0"/>
              </a:spcAft>
              <a:buNone/>
            </a:pPr>
            <a:r>
              <a:t/>
            </a:r>
            <a:endParaRPr b="1">
              <a:solidFill>
                <a:schemeClr val="accent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625" name="Google Shape;625;p9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6" name="Google Shape;626;p99"/>
          <p:cNvSpPr txBox="1"/>
          <p:nvPr/>
        </p:nvSpPr>
        <p:spPr>
          <a:xfrm>
            <a:off x="153300" y="951500"/>
            <a:ext cx="8837400" cy="406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Double Square Brackets - These are used to evaluate an expression to true or false just like Single Square Brackets with the following differences: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AutoNum type="arabicPeriod"/>
            </a:pPr>
            <a:r>
              <a:rPr b="1" lang="en">
                <a:solidFill>
                  <a:schemeClr val="accent1"/>
                </a:solidFill>
              </a:rPr>
              <a:t>Double square brackets prevent word splitting</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1371600" rtl="0" algn="l">
              <a:spcBef>
                <a:spcPts val="0"/>
              </a:spcBef>
              <a:spcAft>
                <a:spcPts val="0"/>
              </a:spcAft>
              <a:buClr>
                <a:schemeClr val="dk1"/>
              </a:buClr>
              <a:buSzPts val="1100"/>
              <a:buFont typeface="Arial"/>
              <a:buNone/>
            </a:pPr>
            <a:r>
              <a:rPr b="1" lang="en">
                <a:solidFill>
                  <a:schemeClr val="accent1"/>
                </a:solidFill>
              </a:rPr>
              <a:t>syedaf@MintVM:~/test_scripts$ var="Hello World"</a:t>
            </a:r>
            <a:endParaRPr b="1">
              <a:solidFill>
                <a:schemeClr val="accent1"/>
              </a:solidFill>
            </a:endParaRPr>
          </a:p>
          <a:p>
            <a:pPr indent="0" lvl="0" marL="1371600" rtl="0" algn="l">
              <a:spcBef>
                <a:spcPts val="0"/>
              </a:spcBef>
              <a:spcAft>
                <a:spcPts val="0"/>
              </a:spcAft>
              <a:buClr>
                <a:schemeClr val="dk1"/>
              </a:buClr>
              <a:buSzPts val="1100"/>
              <a:buFont typeface="Arial"/>
              <a:buNone/>
            </a:pPr>
            <a:r>
              <a:rPr b="1" lang="en">
                <a:solidFill>
                  <a:schemeClr val="accent1"/>
                </a:solidFill>
              </a:rPr>
              <a:t>syedaf@MintVM:~/test_scripts$ [ $var = $var ] &amp;&amp; echo true</a:t>
            </a:r>
            <a:endParaRPr b="1">
              <a:solidFill>
                <a:schemeClr val="accent1"/>
              </a:solidFill>
            </a:endParaRPr>
          </a:p>
          <a:p>
            <a:pPr indent="0" lvl="0" marL="1371600" rtl="0" algn="l">
              <a:spcBef>
                <a:spcPts val="0"/>
              </a:spcBef>
              <a:spcAft>
                <a:spcPts val="0"/>
              </a:spcAft>
              <a:buClr>
                <a:schemeClr val="dk1"/>
              </a:buClr>
              <a:buSzPts val="1100"/>
              <a:buFont typeface="Arial"/>
              <a:buNone/>
            </a:pPr>
            <a:r>
              <a:rPr b="1" lang="en">
                <a:solidFill>
                  <a:schemeClr val="accent1"/>
                </a:solidFill>
              </a:rPr>
              <a:t>bash: [: too many arguments</a:t>
            </a:r>
            <a:endParaRPr b="1">
              <a:solidFill>
                <a:schemeClr val="accent1"/>
              </a:solidFill>
            </a:endParaRPr>
          </a:p>
          <a:p>
            <a:pPr indent="0" lvl="0" marL="1371600" rtl="0" algn="l">
              <a:spcBef>
                <a:spcPts val="0"/>
              </a:spcBef>
              <a:spcAft>
                <a:spcPts val="0"/>
              </a:spcAft>
              <a:buClr>
                <a:schemeClr val="dk1"/>
              </a:buClr>
              <a:buSzPts val="1100"/>
              <a:buFont typeface="Arial"/>
              <a:buNone/>
            </a:pPr>
            <a:r>
              <a:rPr b="1" lang="en">
                <a:solidFill>
                  <a:schemeClr val="accent1"/>
                </a:solidFill>
              </a:rPr>
              <a:t>syedaf@MintVM:~/test_scripts$ [[ $var = $var ]] &amp;&amp; echo true</a:t>
            </a:r>
            <a:endParaRPr b="1">
              <a:solidFill>
                <a:schemeClr val="accent1"/>
              </a:solidFill>
            </a:endParaRPr>
          </a:p>
          <a:p>
            <a:pPr indent="0" lvl="0" marL="1371600" rtl="0" algn="l">
              <a:spcBef>
                <a:spcPts val="0"/>
              </a:spcBef>
              <a:spcAft>
                <a:spcPts val="0"/>
              </a:spcAft>
              <a:buClr>
                <a:schemeClr val="dk1"/>
              </a:buClr>
              <a:buSzPts val="1100"/>
              <a:buFont typeface="Arial"/>
              <a:buNone/>
            </a:pPr>
            <a:r>
              <a:rPr b="1" lang="en">
                <a:solidFill>
                  <a:schemeClr val="accent1"/>
                </a:solidFill>
              </a:rPr>
              <a:t>True</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AutoNum type="arabicPeriod"/>
            </a:pPr>
            <a:r>
              <a:rPr b="1" lang="en">
                <a:solidFill>
                  <a:schemeClr val="accent1"/>
                </a:solidFill>
              </a:rPr>
              <a:t>Double square brackets allow wildcard expansion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 Hello == H* ] &amp;&amp; echo true</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syedaf@MintVM:~/test_scripts$</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syedaf@MintVM:~/test_scripts$ [[ Hello == H* ]] &amp;&amp; echo true</a:t>
            </a:r>
            <a:endParaRPr b="1">
              <a:solidFill>
                <a:schemeClr val="accent1"/>
              </a:solidFill>
            </a:endParaRPr>
          </a:p>
          <a:p>
            <a:pPr indent="0" lvl="0" marL="1371600" rtl="0" algn="l">
              <a:spcBef>
                <a:spcPts val="0"/>
              </a:spcBef>
              <a:spcAft>
                <a:spcPts val="0"/>
              </a:spcAft>
              <a:buNone/>
            </a:pPr>
            <a:r>
              <a:rPr b="1" lang="en">
                <a:solidFill>
                  <a:schemeClr val="accent1"/>
                </a:solidFill>
              </a:rPr>
              <a:t>true</a:t>
            </a:r>
            <a:endParaRPr b="1">
              <a:solidFill>
                <a:schemeClr val="accent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Braces, Brackets &amp; Parentheses</a:t>
            </a:r>
            <a:endParaRPr sz="3580">
              <a:solidFill>
                <a:schemeClr val="accent1"/>
              </a:solidFill>
              <a:latin typeface="Georgia"/>
              <a:ea typeface="Georgia"/>
              <a:cs typeface="Georgia"/>
              <a:sym typeface="Georgia"/>
            </a:endParaRPr>
          </a:p>
        </p:txBody>
      </p:sp>
      <p:sp>
        <p:nvSpPr>
          <p:cNvPr id="632" name="Google Shape;632;p10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3" name="Google Shape;633;p100"/>
          <p:cNvSpPr txBox="1"/>
          <p:nvPr/>
        </p:nvSpPr>
        <p:spPr>
          <a:xfrm>
            <a:off x="153300" y="951500"/>
            <a:ext cx="8837400" cy="4494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Braces - These are used for expansion and ranges.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echo This is test# {1,2,3}</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This is test# 1 2 3</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echo {0..5}</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0 1 2 3 4 5</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Dollar Braces - These are used for variable interpolation to separate the expanded variable from adjacent text</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var="Test#"</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syedaf@MintVM:~/test_scripts$ echo $var1</a:t>
            </a:r>
            <a:endParaRPr b="1">
              <a:solidFill>
                <a:schemeClr val="accent1"/>
              </a:solidFill>
            </a:endParaRPr>
          </a:p>
          <a:p>
            <a:pPr indent="0" lvl="0" marL="457200" rtl="0" algn="l">
              <a:spcBef>
                <a:spcPts val="0"/>
              </a:spcBef>
              <a:spcAft>
                <a:spcPts val="0"/>
              </a:spcAft>
              <a:buClr>
                <a:schemeClr val="dk1"/>
              </a:buClr>
              <a:buSzPts val="1100"/>
              <a:buFont typeface="Arial"/>
              <a:buNone/>
            </a:pPr>
            <a:r>
              <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syedaf@MintVM:~/test_scripts$ echo ${var}1</a:t>
            </a:r>
            <a:endParaRPr b="1">
              <a:solidFill>
                <a:schemeClr val="accent1"/>
              </a:solidFill>
            </a:endParaRPr>
          </a:p>
          <a:p>
            <a:pPr indent="0" lvl="0" marL="457200" rtl="0" algn="l">
              <a:spcBef>
                <a:spcPts val="0"/>
              </a:spcBef>
              <a:spcAft>
                <a:spcPts val="0"/>
              </a:spcAft>
              <a:buClr>
                <a:schemeClr val="dk1"/>
              </a:buClr>
              <a:buSzPts val="1100"/>
              <a:buFont typeface="Arial"/>
              <a:buNone/>
            </a:pPr>
            <a:r>
              <a:rPr b="1" lang="en">
                <a:solidFill>
                  <a:schemeClr val="accent1"/>
                </a:solidFill>
              </a:rPr>
              <a:t>Test#1</a:t>
            </a:r>
            <a:endParaRPr b="1">
              <a:solidFill>
                <a:schemeClr val="accent1"/>
              </a:solidFill>
            </a:endParaRPr>
          </a:p>
          <a:p>
            <a:pPr indent="0" lvl="0" marL="457200" rtl="0" algn="l">
              <a:spcBef>
                <a:spcPts val="0"/>
              </a:spcBef>
              <a:spcAft>
                <a:spcPts val="0"/>
              </a:spcAft>
              <a:buNone/>
            </a:pPr>
            <a:r>
              <a:rPr b="1" lang="en">
                <a:solidFill>
                  <a:schemeClr val="accent1"/>
                </a:solidFill>
              </a:rPr>
              <a:t>syedaf@MintVM:~/test_scripts$</a:t>
            </a:r>
            <a:endParaRPr b="1">
              <a:solidFill>
                <a:schemeClr val="accent1"/>
              </a:solidFill>
            </a:endParaRPr>
          </a:p>
          <a:p>
            <a:pPr indent="0" lvl="0" marL="0" rtl="0" algn="l">
              <a:spcBef>
                <a:spcPts val="0"/>
              </a:spcBef>
              <a:spcAft>
                <a:spcPts val="0"/>
              </a:spcAft>
              <a:buClr>
                <a:schemeClr val="dk1"/>
              </a:buClr>
              <a:buSzPts val="1100"/>
              <a:buFont typeface="Arial"/>
              <a:buNone/>
            </a:pPr>
            <a:r>
              <a:t/>
            </a:r>
            <a:endParaRPr b="1">
              <a:solidFill>
                <a:schemeClr val="accent1"/>
              </a:solidFill>
            </a:endParaRPr>
          </a:p>
          <a:p>
            <a:pPr indent="0" lvl="0" marL="0" rtl="0" algn="l">
              <a:spcBef>
                <a:spcPts val="0"/>
              </a:spcBef>
              <a:spcAft>
                <a:spcPts val="0"/>
              </a:spcAft>
              <a:buNone/>
            </a:pPr>
            <a:r>
              <a:t/>
            </a:r>
            <a:endParaRPr b="1">
              <a:solidFill>
                <a:schemeClr val="accent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Std. Input, Std. Output, Std. Error</a:t>
            </a:r>
            <a:endParaRPr sz="3580">
              <a:solidFill>
                <a:schemeClr val="accent1"/>
              </a:solidFill>
              <a:latin typeface="Georgia"/>
              <a:ea typeface="Georgia"/>
              <a:cs typeface="Georgia"/>
              <a:sym typeface="Georgia"/>
            </a:endParaRPr>
          </a:p>
        </p:txBody>
      </p:sp>
      <p:sp>
        <p:nvSpPr>
          <p:cNvPr id="639" name="Google Shape;639;p10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40" name="Google Shape;640;p101"/>
          <p:cNvSpPr txBox="1"/>
          <p:nvPr/>
        </p:nvSpPr>
        <p:spPr>
          <a:xfrm>
            <a:off x="153300" y="951500"/>
            <a:ext cx="88374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Char char="●"/>
            </a:pPr>
            <a:r>
              <a:rPr b="1" lang="en">
                <a:solidFill>
                  <a:schemeClr val="accent1"/>
                </a:solidFill>
              </a:rPr>
              <a:t>The input or output of any Unix process is considered a file. The file descriptors are: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0 - STDIN - Reads from our Input file (Keyboard file)</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1 - STDOUT - Writes to our output file (Screen)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2 - STDERR - Writes to our Error file which is redirected to our Output file (Screen)</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a:solidFill>
                  <a:schemeClr val="accent1"/>
                </a:solidFill>
              </a:rPr>
              <a:t>syedaf@MintVM:~/test_scripts$ ls</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test_child.sh  test.csv  test.out  test.sh</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In the example above ‘ls’ typed in at the prompt is Std. Input and the files listed by the command </a:t>
            </a:r>
            <a:endParaRPr b="1">
              <a:solidFill>
                <a:schemeClr val="accent1"/>
              </a:solidFill>
            </a:endParaRPr>
          </a:p>
          <a:p>
            <a:pPr indent="457200" lvl="0" marL="0" rtl="0" algn="l">
              <a:spcBef>
                <a:spcPts val="0"/>
              </a:spcBef>
              <a:spcAft>
                <a:spcPts val="0"/>
              </a:spcAft>
              <a:buNone/>
            </a:pPr>
            <a:r>
              <a:rPr b="1" lang="en">
                <a:solidFill>
                  <a:schemeClr val="accent1"/>
                </a:solidFill>
              </a:rPr>
              <a:t>are Std. Output</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ls x.sh</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ls: cannot access 'x.sh': No such file or directory</a:t>
            </a:r>
            <a:endParaRPr b="1">
              <a:solidFill>
                <a:schemeClr val="accent1"/>
              </a:solidFill>
            </a:endParaRPr>
          </a:p>
          <a:p>
            <a:pPr indent="457200" lvl="0" marL="0" rtl="0" algn="l">
              <a:spcBef>
                <a:spcPts val="0"/>
              </a:spcBef>
              <a:spcAft>
                <a:spcPts val="0"/>
              </a:spcAft>
              <a:buClr>
                <a:schemeClr val="dk1"/>
              </a:buClr>
              <a:buSzPts val="1100"/>
              <a:buFont typeface="Arial"/>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In the above example accessing a non-existent file gives Std. Error</a:t>
            </a:r>
            <a:endParaRPr b="1">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Account Management</a:t>
            </a:r>
            <a:endParaRPr sz="3580">
              <a:solidFill>
                <a:schemeClr val="accent1"/>
              </a:solidFill>
              <a:latin typeface="Georgia"/>
              <a:ea typeface="Georgia"/>
              <a:cs typeface="Georgia"/>
              <a:sym typeface="Georgia"/>
            </a:endParaRPr>
          </a:p>
        </p:txBody>
      </p:sp>
      <p:sp>
        <p:nvSpPr>
          <p:cNvPr id="110" name="Google Shape;110;p21"/>
          <p:cNvSpPr txBox="1"/>
          <p:nvPr/>
        </p:nvSpPr>
        <p:spPr>
          <a:xfrm>
            <a:off x="211050" y="921525"/>
            <a:ext cx="86790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What is a Root User? What are the privileges?</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a:p>
            <a:pPr indent="457200" lvl="0" marL="457200" rtl="0" algn="l">
              <a:lnSpc>
                <a:spcPct val="115000"/>
              </a:lnSpc>
              <a:spcBef>
                <a:spcPts val="0"/>
              </a:spcBef>
              <a:spcAft>
                <a:spcPts val="0"/>
              </a:spcAft>
              <a:buNone/>
            </a:pPr>
            <a:r>
              <a:rPr b="1" lang="en">
                <a:solidFill>
                  <a:schemeClr val="accent1"/>
                </a:solidFill>
              </a:rPr>
              <a:t>Default user with full privileges</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Can add/modify/delete any file</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Can run any executable</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Can add/delete Accounts and modify Permissions</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Is defined by a user id of 0</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a:t>
            </a:r>
            <a:endParaRPr b="1">
              <a:solidFill>
                <a:schemeClr val="accent1"/>
              </a:solidFill>
            </a:endParaRPr>
          </a:p>
          <a:p>
            <a:pPr indent="-317500" lvl="0" marL="457200" rtl="0" algn="l">
              <a:lnSpc>
                <a:spcPct val="115000"/>
              </a:lnSpc>
              <a:spcBef>
                <a:spcPts val="0"/>
              </a:spcBef>
              <a:spcAft>
                <a:spcPts val="0"/>
              </a:spcAft>
              <a:buClr>
                <a:schemeClr val="accent1"/>
              </a:buClr>
              <a:buSzPts val="1400"/>
              <a:buChar char="●"/>
            </a:pPr>
            <a:r>
              <a:rPr b="1" lang="en">
                <a:solidFill>
                  <a:schemeClr val="accent1"/>
                </a:solidFill>
              </a:rPr>
              <a:t>How do you log in as Root?</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The administrator assigns a password to Root</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Use 'su' or 'su -'</a:t>
            </a:r>
            <a:endParaRPr b="1">
              <a:solidFill>
                <a:schemeClr val="accent1"/>
              </a:solidFill>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accent1"/>
                </a:solidFill>
              </a:rPr>
              <a:t>The prompt will show a pound sign instead of a dollar to distinguish root</a:t>
            </a:r>
            <a:endParaRPr b="1">
              <a:solidFill>
                <a:schemeClr val="accent1"/>
              </a:solidFill>
            </a:endParaRPr>
          </a:p>
          <a:p>
            <a:pPr indent="0" lvl="0" marL="457200" rtl="0" algn="l">
              <a:lnSpc>
                <a:spcPct val="115000"/>
              </a:lnSpc>
              <a:spcBef>
                <a:spcPts val="0"/>
              </a:spcBef>
              <a:spcAft>
                <a:spcPts val="0"/>
              </a:spcAft>
              <a:buClr>
                <a:schemeClr val="dk1"/>
              </a:buClr>
              <a:buSzPts val="1100"/>
              <a:buFont typeface="Arial"/>
              <a:buNone/>
            </a:pPr>
            <a:r>
              <a:rPr b="1" lang="en">
                <a:solidFill>
                  <a:schemeClr val="accent1"/>
                </a:solidFill>
              </a:rPr>
              <a:t>   	The user id for Root should be 0</a:t>
            </a:r>
            <a:endParaRPr b="1">
              <a:solidFill>
                <a:schemeClr val="accent1"/>
              </a:solidFill>
            </a:endParaRPr>
          </a:p>
          <a:p>
            <a:pPr indent="0" lvl="0" marL="457200" rtl="0" algn="l">
              <a:lnSpc>
                <a:spcPct val="115000"/>
              </a:lnSpc>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2"/>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Std. Input, Std. Output, Std. Error</a:t>
            </a:r>
            <a:endParaRPr sz="3580">
              <a:solidFill>
                <a:schemeClr val="accent1"/>
              </a:solidFill>
              <a:latin typeface="Georgia"/>
              <a:ea typeface="Georgia"/>
              <a:cs typeface="Georgia"/>
              <a:sym typeface="Georgia"/>
            </a:endParaRPr>
          </a:p>
        </p:txBody>
      </p:sp>
      <p:sp>
        <p:nvSpPr>
          <p:cNvPr id="646" name="Google Shape;646;p102"/>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47" name="Google Shape;647;p102"/>
          <p:cNvSpPr txBox="1"/>
          <p:nvPr/>
        </p:nvSpPr>
        <p:spPr>
          <a:xfrm>
            <a:off x="153300" y="851400"/>
            <a:ext cx="8837400" cy="4279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a:solidFill>
                  <a:schemeClr val="accent1"/>
                </a:solidFill>
              </a:rPr>
              <a:t>Std. Error redirection: </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ls -l test.sh x.sh 2&gt;/tmp/err.log</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-rwxr--r-- 1 syedaf test_main_group 1742 Aug 14 11:53 test.sh</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view /tmp/err.log</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cat /tmp/err.log</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ls: cannot access 'x.sh': No such file or directory</a:t>
            </a:r>
            <a:endParaRPr b="1">
              <a:solidFill>
                <a:schemeClr val="accent1"/>
              </a:solidFill>
            </a:endParaRPr>
          </a:p>
          <a:p>
            <a:pPr indent="457200" lvl="0" marL="0" rtl="0" algn="l">
              <a:spcBef>
                <a:spcPts val="0"/>
              </a:spcBef>
              <a:spcAft>
                <a:spcPts val="0"/>
              </a:spcAft>
              <a:buClr>
                <a:schemeClr val="dk1"/>
              </a:buClr>
              <a:buSzPts val="1100"/>
              <a:buFont typeface="Arial"/>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Std. Output redirection:</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syedaf@MintVM:~/test_scripts$ ls -l test.sh x.sh 1&gt;/tmp/output.log 2&gt;/tmp/err.log</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syedaf@MintVM:~/test_scripts$ cat /tmp/output.log</a:t>
            </a:r>
            <a:endParaRPr b="1">
              <a:solidFill>
                <a:schemeClr val="accent1"/>
              </a:solidFill>
            </a:endParaRPr>
          </a:p>
          <a:p>
            <a:pPr indent="457200" lvl="0" marL="0" rtl="0" algn="l">
              <a:spcBef>
                <a:spcPts val="0"/>
              </a:spcBef>
              <a:spcAft>
                <a:spcPts val="0"/>
              </a:spcAft>
              <a:buNone/>
            </a:pPr>
            <a:r>
              <a:rPr b="1" lang="en">
                <a:solidFill>
                  <a:schemeClr val="accent1"/>
                </a:solidFill>
              </a:rPr>
              <a:t>-rwxr--r-- 1 syedaf test_main_group 1742 Aug 14 11:53 test.sh</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syedaf@MintVM:~/test_scripts$ cat /tmp/err.log</a:t>
            </a:r>
            <a:endParaRPr b="1">
              <a:solidFill>
                <a:schemeClr val="accent1"/>
              </a:solidFill>
            </a:endParaRPr>
          </a:p>
          <a:p>
            <a:pPr indent="457200" lvl="0" marL="0" rtl="0" algn="l">
              <a:spcBef>
                <a:spcPts val="0"/>
              </a:spcBef>
              <a:spcAft>
                <a:spcPts val="0"/>
              </a:spcAft>
              <a:buNone/>
            </a:pPr>
            <a:r>
              <a:rPr b="1" lang="en">
                <a:solidFill>
                  <a:schemeClr val="accent1"/>
                </a:solidFill>
              </a:rPr>
              <a:t>ls: cannot access 'x.sh': No such file or directory</a:t>
            </a:r>
            <a:endParaRPr b="1">
              <a:solidFill>
                <a:schemeClr val="accent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3"/>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Std. Input, Std. Output, Std. Error…</a:t>
            </a:r>
            <a:endParaRPr sz="3580">
              <a:solidFill>
                <a:schemeClr val="accent1"/>
              </a:solidFill>
              <a:latin typeface="Georgia"/>
              <a:ea typeface="Georgia"/>
              <a:cs typeface="Georgia"/>
              <a:sym typeface="Georgia"/>
            </a:endParaRPr>
          </a:p>
        </p:txBody>
      </p:sp>
      <p:sp>
        <p:nvSpPr>
          <p:cNvPr id="653" name="Google Shape;653;p103"/>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4" name="Google Shape;654;p103"/>
          <p:cNvSpPr txBox="1"/>
          <p:nvPr/>
        </p:nvSpPr>
        <p:spPr>
          <a:xfrm>
            <a:off x="153300" y="851400"/>
            <a:ext cx="8837400" cy="4279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rPr b="1" lang="en">
                <a:solidFill>
                  <a:schemeClr val="accent1"/>
                </a:solidFill>
              </a:rPr>
              <a:t>The default redirection is to the output so we can achieve the same by skipping the 1 below:</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ls -l test.sh x.sh 1&gt;/tmp/output.log 2&gt;/tmp/err.log</a:t>
            </a:r>
            <a:endParaRPr b="1">
              <a:solidFill>
                <a:schemeClr val="accent1"/>
              </a:solidFill>
            </a:endParaRPr>
          </a:p>
          <a:p>
            <a:pPr indent="457200" lvl="0" marL="0" rtl="0" algn="l">
              <a:spcBef>
                <a:spcPts val="0"/>
              </a:spcBef>
              <a:spcAft>
                <a:spcPts val="0"/>
              </a:spcAft>
              <a:buClr>
                <a:schemeClr val="dk1"/>
              </a:buClr>
              <a:buSzPts val="1100"/>
              <a:buFont typeface="Arial"/>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cat /tmp/output.log</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-rwxr--r-- 1 syedaf test_main_group 1742 Aug 14 11:53 test.sh</a:t>
            </a:r>
            <a:endParaRPr b="1">
              <a:solidFill>
                <a:schemeClr val="accent1"/>
              </a:solidFill>
            </a:endParaRPr>
          </a:p>
          <a:p>
            <a:pPr indent="457200" lvl="0" marL="0" rtl="0" algn="l">
              <a:spcBef>
                <a:spcPts val="0"/>
              </a:spcBef>
              <a:spcAft>
                <a:spcPts val="0"/>
              </a:spcAft>
              <a:buClr>
                <a:schemeClr val="dk1"/>
              </a:buClr>
              <a:buSzPts val="1100"/>
              <a:buFont typeface="Arial"/>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cat /tmp/err.log</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ls: cannot access 'x.sh': No such file or directory</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ls -l test.sh x.sh &gt;/tmp/output.log 2&gt;/tmp/err.log</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cat /tmp/output.log</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-rwxr--r-- 1 syedaf test_main_group 1742 Aug 14 11:53 test.sh</a:t>
            </a:r>
            <a:endParaRPr b="1">
              <a:solidFill>
                <a:schemeClr val="accent1"/>
              </a:solidFill>
            </a:endParaRPr>
          </a:p>
          <a:p>
            <a:pPr indent="457200" lvl="0" marL="0" rtl="0" algn="l">
              <a:spcBef>
                <a:spcPts val="0"/>
              </a:spcBef>
              <a:spcAft>
                <a:spcPts val="0"/>
              </a:spcAft>
              <a:buClr>
                <a:schemeClr val="dk1"/>
              </a:buClr>
              <a:buSzPts val="1100"/>
              <a:buFont typeface="Arial"/>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t/>
            </a:r>
            <a:endParaRPr b="1">
              <a:solidFill>
                <a:schemeClr val="accent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4"/>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Std. Input, Std. Output, Std. Error…</a:t>
            </a:r>
            <a:endParaRPr sz="3580">
              <a:solidFill>
                <a:schemeClr val="accent1"/>
              </a:solidFill>
              <a:latin typeface="Georgia"/>
              <a:ea typeface="Georgia"/>
              <a:cs typeface="Georgia"/>
              <a:sym typeface="Georgia"/>
            </a:endParaRPr>
          </a:p>
        </p:txBody>
      </p:sp>
      <p:sp>
        <p:nvSpPr>
          <p:cNvPr id="660" name="Google Shape;660;p104"/>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61" name="Google Shape;661;p104"/>
          <p:cNvSpPr txBox="1"/>
          <p:nvPr/>
        </p:nvSpPr>
        <p:spPr>
          <a:xfrm>
            <a:off x="153300" y="851400"/>
            <a:ext cx="8837400" cy="4063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Std. Error can be redirected to the same location as Std. </a:t>
            </a:r>
            <a:r>
              <a:rPr b="1" lang="en">
                <a:solidFill>
                  <a:schemeClr val="accent1"/>
                </a:solidFill>
              </a:rPr>
              <a:t>Output</a:t>
            </a:r>
            <a:r>
              <a:rPr b="1" lang="en">
                <a:solidFill>
                  <a:schemeClr val="accent1"/>
                </a:solidFill>
              </a:rPr>
              <a:t> as below:</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syedaf@MintVM:~/test_scripts$ ls -l test.sh x.sh 1&gt; /tmp/output.log 2&gt;&amp;1</a:t>
            </a:r>
            <a:endParaRPr b="1">
              <a:solidFill>
                <a:schemeClr val="accent1"/>
              </a:solidFill>
            </a:endParaRPr>
          </a:p>
          <a:p>
            <a:pPr indent="457200" lvl="0" marL="0" rtl="0" algn="l">
              <a:spcBef>
                <a:spcPts val="0"/>
              </a:spcBef>
              <a:spcAft>
                <a:spcPts val="0"/>
              </a:spcAft>
              <a:buNone/>
            </a:pPr>
            <a:r>
              <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syedaf@MintVM:~/test_scripts$ cat /tmp/output.log</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ls: cannot access 'x.sh': No such file or directory</a:t>
            </a:r>
            <a:endParaRPr b="1">
              <a:solidFill>
                <a:schemeClr val="accent1"/>
              </a:solidFill>
            </a:endParaRPr>
          </a:p>
          <a:p>
            <a:pPr indent="457200" lvl="0" marL="0" rtl="0" algn="l">
              <a:spcBef>
                <a:spcPts val="0"/>
              </a:spcBef>
              <a:spcAft>
                <a:spcPts val="0"/>
              </a:spcAft>
              <a:buClr>
                <a:schemeClr val="dk1"/>
              </a:buClr>
              <a:buSzPts val="1100"/>
              <a:buFont typeface="Arial"/>
              <a:buNone/>
            </a:pPr>
            <a:r>
              <a:rPr b="1" lang="en">
                <a:solidFill>
                  <a:schemeClr val="accent1"/>
                </a:solidFill>
              </a:rPr>
              <a:t>-rwxr--r-- 1 syedaf test_main_group 1742 Aug 14 11:53 test.sh</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 shortcut for redirecting Std. Output and Std. Error to the same location is: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syedaf@MintVM:~/test_scripts$ ls -l test.sh x.sh &amp;&gt; /tmp/output.log</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syedaf@MintVM:~/test_scripts$ cat /tmp/output.log</a:t>
            </a:r>
            <a:endParaRPr b="1">
              <a:solidFill>
                <a:schemeClr val="accent1"/>
              </a:solidFill>
            </a:endParaRPr>
          </a:p>
          <a:p>
            <a:pPr indent="0" lvl="0" marL="457200" rtl="0" algn="l">
              <a:spcBef>
                <a:spcPts val="0"/>
              </a:spcBef>
              <a:spcAft>
                <a:spcPts val="0"/>
              </a:spcAft>
              <a:buNone/>
            </a:pPr>
            <a:r>
              <a:rPr b="1" lang="en">
                <a:solidFill>
                  <a:schemeClr val="accent1"/>
                </a:solidFill>
              </a:rPr>
              <a:t>ls: cannot access 'x.sh': No such file or directory</a:t>
            </a:r>
            <a:endParaRPr b="1">
              <a:solidFill>
                <a:schemeClr val="accent1"/>
              </a:solidFill>
            </a:endParaRPr>
          </a:p>
          <a:p>
            <a:pPr indent="0" lvl="0" marL="457200" rtl="0" algn="l">
              <a:spcBef>
                <a:spcPts val="0"/>
              </a:spcBef>
              <a:spcAft>
                <a:spcPts val="0"/>
              </a:spcAft>
              <a:buNone/>
            </a:pPr>
            <a:r>
              <a:rPr b="1" lang="en">
                <a:solidFill>
                  <a:schemeClr val="accent1"/>
                </a:solidFill>
              </a:rPr>
              <a:t>-rwxr--r-- 1 syedaf test_main_group 1742 Aug 14 11:53 test.sh</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t/>
            </a:r>
            <a:endParaRPr b="1">
              <a:solidFill>
                <a:schemeClr val="accent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05"/>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Std. Input, Std. Output, Std. Error…</a:t>
            </a:r>
            <a:endParaRPr sz="3580">
              <a:solidFill>
                <a:schemeClr val="accent1"/>
              </a:solidFill>
              <a:latin typeface="Georgia"/>
              <a:ea typeface="Georgia"/>
              <a:cs typeface="Georgia"/>
              <a:sym typeface="Georgia"/>
            </a:endParaRPr>
          </a:p>
        </p:txBody>
      </p:sp>
      <p:sp>
        <p:nvSpPr>
          <p:cNvPr id="667" name="Google Shape;667;p105"/>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68" name="Google Shape;668;p105"/>
          <p:cNvSpPr txBox="1"/>
          <p:nvPr/>
        </p:nvSpPr>
        <p:spPr>
          <a:xfrm>
            <a:off x="153300" y="851400"/>
            <a:ext cx="8837400" cy="3417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b="1">
              <a:solidFill>
                <a:schemeClr val="accent1"/>
              </a:solidFill>
            </a:endParaRPr>
          </a:p>
          <a:p>
            <a:pPr indent="-317500" lvl="0" marL="457200" rtl="0" algn="l">
              <a:spcBef>
                <a:spcPts val="0"/>
              </a:spcBef>
              <a:spcAft>
                <a:spcPts val="0"/>
              </a:spcAft>
              <a:buClr>
                <a:schemeClr val="accent1"/>
              </a:buClr>
              <a:buSzPts val="1400"/>
              <a:buChar char="●"/>
            </a:pPr>
            <a:r>
              <a:rPr b="1" lang="en">
                <a:solidFill>
                  <a:schemeClr val="accent1"/>
                </a:solidFill>
              </a:rPr>
              <a:t>The Std. Input can also be redirected as below:</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syedaf@MintVM:~/test_scripts$ cat 0&lt; /tmp/output.log</a:t>
            </a:r>
            <a:endParaRPr b="1">
              <a:solidFill>
                <a:schemeClr val="accent1"/>
              </a:solidFill>
            </a:endParaRPr>
          </a:p>
          <a:p>
            <a:pPr indent="0" lvl="0" marL="457200" rtl="0" algn="l">
              <a:spcBef>
                <a:spcPts val="0"/>
              </a:spcBef>
              <a:spcAft>
                <a:spcPts val="0"/>
              </a:spcAft>
              <a:buNone/>
            </a:pPr>
            <a:r>
              <a:rPr b="1" lang="en">
                <a:solidFill>
                  <a:schemeClr val="accent1"/>
                </a:solidFill>
              </a:rPr>
              <a:t>ls: cannot access 'x.sh': No such file or directory</a:t>
            </a:r>
            <a:endParaRPr b="1">
              <a:solidFill>
                <a:schemeClr val="accent1"/>
              </a:solidFill>
            </a:endParaRPr>
          </a:p>
          <a:p>
            <a:pPr indent="0" lvl="0" marL="457200" rtl="0" algn="l">
              <a:spcBef>
                <a:spcPts val="0"/>
              </a:spcBef>
              <a:spcAft>
                <a:spcPts val="0"/>
              </a:spcAft>
              <a:buNone/>
            </a:pPr>
            <a:r>
              <a:rPr b="1" lang="en">
                <a:solidFill>
                  <a:schemeClr val="accent1"/>
                </a:solidFill>
              </a:rPr>
              <a:t>-rwxr--r-- 1 syedaf test_main_group 1742 Aug 14 11:53 test.sh</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Since the default for Std. Input is 0 it can be skipped:</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rPr b="1" lang="en">
                <a:solidFill>
                  <a:schemeClr val="accent1"/>
                </a:solidFill>
              </a:rPr>
              <a:t>syedaf@MintVM:~/test_scripts$ cat &lt; /tmp/output.log</a:t>
            </a:r>
            <a:endParaRPr b="1">
              <a:solidFill>
                <a:schemeClr val="accent1"/>
              </a:solidFill>
            </a:endParaRPr>
          </a:p>
          <a:p>
            <a:pPr indent="0" lvl="0" marL="457200" rtl="0" algn="l">
              <a:spcBef>
                <a:spcPts val="0"/>
              </a:spcBef>
              <a:spcAft>
                <a:spcPts val="0"/>
              </a:spcAft>
              <a:buNone/>
            </a:pPr>
            <a:r>
              <a:rPr b="1" lang="en">
                <a:solidFill>
                  <a:schemeClr val="accent1"/>
                </a:solidFill>
              </a:rPr>
              <a:t>ls: cannot access 'x.sh': No such file or directory</a:t>
            </a:r>
            <a:endParaRPr b="1">
              <a:solidFill>
                <a:schemeClr val="accent1"/>
              </a:solidFill>
            </a:endParaRPr>
          </a:p>
          <a:p>
            <a:pPr indent="0" lvl="0" marL="457200" rtl="0" algn="l">
              <a:spcBef>
                <a:spcPts val="0"/>
              </a:spcBef>
              <a:spcAft>
                <a:spcPts val="0"/>
              </a:spcAft>
              <a:buNone/>
            </a:pPr>
            <a:r>
              <a:rPr b="1" lang="en">
                <a:solidFill>
                  <a:schemeClr val="accent1"/>
                </a:solidFill>
              </a:rPr>
              <a:t>-rwxr--r-- 1 syedaf test_main_group 1742 Aug 14 11:53 test.sh</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0" lvl="0" marL="457200" rtl="0" algn="l">
              <a:spcBef>
                <a:spcPts val="0"/>
              </a:spcBef>
              <a:spcAft>
                <a:spcPts val="0"/>
              </a:spcAft>
              <a:buNone/>
            </a:pPr>
            <a:r>
              <a:t/>
            </a:r>
            <a:endParaRPr b="1">
              <a:solidFill>
                <a:schemeClr val="accent1"/>
              </a:solidFill>
            </a:endParaRPr>
          </a:p>
          <a:p>
            <a:pPr indent="457200" lvl="0" marL="0" rtl="0" algn="l">
              <a:spcBef>
                <a:spcPts val="0"/>
              </a:spcBef>
              <a:spcAft>
                <a:spcPts val="0"/>
              </a:spcAft>
              <a:buNone/>
            </a:pPr>
            <a:r>
              <a:t/>
            </a:r>
            <a:endParaRPr b="1">
              <a:solidFill>
                <a:schemeClr val="accent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06"/>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Core Processing - Iterations</a:t>
            </a:r>
            <a:endParaRPr sz="3580">
              <a:solidFill>
                <a:schemeClr val="accent1"/>
              </a:solidFill>
              <a:latin typeface="Georgia"/>
              <a:ea typeface="Georgia"/>
              <a:cs typeface="Georgia"/>
              <a:sym typeface="Georgia"/>
            </a:endParaRPr>
          </a:p>
        </p:txBody>
      </p:sp>
      <p:sp>
        <p:nvSpPr>
          <p:cNvPr id="674" name="Google Shape;674;p106"/>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5" name="Google Shape;675;p106"/>
          <p:cNvSpPr txBox="1"/>
          <p:nvPr/>
        </p:nvSpPr>
        <p:spPr>
          <a:xfrm>
            <a:off x="153300" y="851400"/>
            <a:ext cx="8837400" cy="23397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Looping is processed using 3 commands:</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while loop</a:t>
            </a:r>
            <a:endParaRPr b="1">
              <a:solidFill>
                <a:schemeClr val="accent1"/>
              </a:solidFill>
            </a:endParaRPr>
          </a:p>
          <a:p>
            <a:pPr indent="0" lvl="0" marL="27432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for loop</a:t>
            </a:r>
            <a:endParaRPr b="1">
              <a:solidFill>
                <a:schemeClr val="accent1"/>
              </a:solidFill>
            </a:endParaRPr>
          </a:p>
          <a:p>
            <a:pPr indent="0" lvl="0" marL="27432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until loop</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endParaRPr b="1">
              <a:solidFill>
                <a:schemeClr val="accent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07"/>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Core Processing - Iterations</a:t>
            </a:r>
            <a:endParaRPr sz="3580">
              <a:solidFill>
                <a:schemeClr val="accent1"/>
              </a:solidFill>
              <a:latin typeface="Georgia"/>
              <a:ea typeface="Georgia"/>
              <a:cs typeface="Georgia"/>
              <a:sym typeface="Georgia"/>
            </a:endParaRPr>
          </a:p>
        </p:txBody>
      </p:sp>
      <p:sp>
        <p:nvSpPr>
          <p:cNvPr id="681" name="Google Shape;681;p107"/>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2" name="Google Shape;682;p107"/>
          <p:cNvSpPr txBox="1"/>
          <p:nvPr/>
        </p:nvSpPr>
        <p:spPr>
          <a:xfrm>
            <a:off x="153300" y="851400"/>
            <a:ext cx="8837400" cy="40635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while loop</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while [ condition ]</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do</a:t>
            </a:r>
            <a:endParaRPr b="1">
              <a:solidFill>
                <a:schemeClr val="accent1"/>
              </a:solidFill>
            </a:endParaRPr>
          </a:p>
          <a:p>
            <a:pPr indent="0" lvl="0" marL="914400" rtl="0" algn="l">
              <a:spcBef>
                <a:spcPts val="0"/>
              </a:spcBef>
              <a:spcAft>
                <a:spcPts val="0"/>
              </a:spcAft>
              <a:buClr>
                <a:schemeClr val="dk1"/>
              </a:buClr>
              <a:buSzPts val="1100"/>
              <a:buFont typeface="Arial"/>
              <a:buNone/>
            </a:pPr>
            <a:r>
              <a:rPr b="1" lang="en">
                <a:solidFill>
                  <a:schemeClr val="accent1"/>
                </a:solidFill>
              </a:rPr>
              <a:t>   &lt;list of conditions&gt;</a:t>
            </a:r>
            <a:endParaRPr b="1">
              <a:solidFill>
                <a:schemeClr val="accent1"/>
              </a:solidFill>
            </a:endParaRPr>
          </a:p>
          <a:p>
            <a:pPr indent="0" lvl="0" marL="914400" rtl="0" algn="l">
              <a:spcBef>
                <a:spcPts val="0"/>
              </a:spcBef>
              <a:spcAft>
                <a:spcPts val="0"/>
              </a:spcAft>
              <a:buNone/>
            </a:pPr>
            <a:r>
              <a:rPr b="1" lang="en">
                <a:solidFill>
                  <a:schemeClr val="accent1"/>
                </a:solidFill>
              </a:rPr>
              <a:t>done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break - exits the loop when a condition is hit</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continue - skips processing for the rest of the loop</a:t>
            </a:r>
            <a:endParaRPr b="1">
              <a:solidFill>
                <a:schemeClr val="accent1"/>
              </a:solidFill>
            </a:endParaRPr>
          </a:p>
          <a:p>
            <a:pPr indent="0" lvl="0" marL="22860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while loops are commonly used for file processing:</a:t>
            </a:r>
            <a:endParaRPr b="1">
              <a:solidFill>
                <a:schemeClr val="accent1"/>
              </a:solidFill>
            </a:endParaRPr>
          </a:p>
          <a:p>
            <a:pPr indent="457200" lvl="0" marL="457200" rtl="0" algn="l">
              <a:spcBef>
                <a:spcPts val="0"/>
              </a:spcBef>
              <a:spcAft>
                <a:spcPts val="0"/>
              </a:spcAft>
              <a:buNone/>
            </a:pPr>
            <a:r>
              <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cat ${fileName} | while read -r line</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    	do</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   		echo $line</a:t>
            </a:r>
            <a:endParaRPr b="1">
              <a:solidFill>
                <a:schemeClr val="accent1"/>
              </a:solidFill>
            </a:endParaRPr>
          </a:p>
          <a:p>
            <a:pPr indent="457200" lvl="0" marL="914400" rtl="0" algn="l">
              <a:spcBef>
                <a:spcPts val="0"/>
              </a:spcBef>
              <a:spcAft>
                <a:spcPts val="0"/>
              </a:spcAft>
              <a:buNone/>
            </a:pPr>
            <a:r>
              <a:rPr b="1" lang="en">
                <a:solidFill>
                  <a:schemeClr val="accent1"/>
                </a:solidFill>
              </a:rPr>
              <a:t>done</a:t>
            </a:r>
            <a:endParaRPr b="1">
              <a:solidFill>
                <a:schemeClr val="accent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8"/>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Core Processing - Iterations</a:t>
            </a:r>
            <a:endParaRPr sz="3580">
              <a:solidFill>
                <a:schemeClr val="accent1"/>
              </a:solidFill>
              <a:latin typeface="Georgia"/>
              <a:ea typeface="Georgia"/>
              <a:cs typeface="Georgia"/>
              <a:sym typeface="Georgia"/>
            </a:endParaRPr>
          </a:p>
        </p:txBody>
      </p:sp>
      <p:sp>
        <p:nvSpPr>
          <p:cNvPr id="688" name="Google Shape;688;p108"/>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9" name="Google Shape;689;p108"/>
          <p:cNvSpPr txBox="1"/>
          <p:nvPr/>
        </p:nvSpPr>
        <p:spPr>
          <a:xfrm>
            <a:off x="153300" y="851400"/>
            <a:ext cx="8837400" cy="29862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for loop</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for variable in (&lt;numerical arrays&gt; / &lt;string arrays&gt;)</a:t>
            </a:r>
            <a:endParaRPr b="1">
              <a:solidFill>
                <a:schemeClr val="accent1"/>
              </a:solidFill>
            </a:endParaRPr>
          </a:p>
          <a:p>
            <a:pPr indent="0" lvl="0" marL="1371600" rtl="0" algn="l">
              <a:spcBef>
                <a:spcPts val="0"/>
              </a:spcBef>
              <a:spcAft>
                <a:spcPts val="0"/>
              </a:spcAft>
              <a:buNone/>
            </a:pPr>
            <a:r>
              <a:rPr b="1" lang="en">
                <a:solidFill>
                  <a:schemeClr val="accent1"/>
                </a:solidFill>
              </a:rPr>
              <a:t>do</a:t>
            </a:r>
            <a:endParaRPr b="1">
              <a:solidFill>
                <a:schemeClr val="accent1"/>
              </a:solidFill>
            </a:endParaRPr>
          </a:p>
          <a:p>
            <a:pPr indent="0" lvl="0" marL="1371600" rtl="0" algn="l">
              <a:spcBef>
                <a:spcPts val="0"/>
              </a:spcBef>
              <a:spcAft>
                <a:spcPts val="0"/>
              </a:spcAft>
              <a:buNone/>
            </a:pPr>
            <a:r>
              <a:rPr b="1" lang="en">
                <a:solidFill>
                  <a:schemeClr val="accent1"/>
                </a:solidFill>
              </a:rPr>
              <a:t>	&lt;processing&gt;</a:t>
            </a:r>
            <a:endParaRPr b="1">
              <a:solidFill>
                <a:schemeClr val="accent1"/>
              </a:solidFill>
            </a:endParaRPr>
          </a:p>
          <a:p>
            <a:pPr indent="0" lvl="0" marL="1371600" rtl="0" algn="l">
              <a:spcBef>
                <a:spcPts val="0"/>
              </a:spcBef>
              <a:spcAft>
                <a:spcPts val="0"/>
              </a:spcAft>
              <a:buNone/>
            </a:pPr>
            <a:r>
              <a:rPr b="1" lang="en">
                <a:solidFill>
                  <a:schemeClr val="accent1"/>
                </a:solidFill>
              </a:rPr>
              <a:t>done</a:t>
            </a:r>
            <a:endParaRPr b="1">
              <a:solidFill>
                <a:schemeClr val="accent1"/>
              </a:solidFill>
            </a:endParaRPr>
          </a:p>
          <a:p>
            <a:pPr indent="0" lvl="0" marL="13716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for (( initializer; condition; step ))</a:t>
            </a:r>
            <a:endParaRPr b="1">
              <a:solidFill>
                <a:schemeClr val="accent1"/>
              </a:solidFill>
            </a:endParaRPr>
          </a:p>
          <a:p>
            <a:pPr indent="457200" lvl="0" marL="914400" rtl="0" algn="l">
              <a:spcBef>
                <a:spcPts val="0"/>
              </a:spcBef>
              <a:spcAft>
                <a:spcPts val="0"/>
              </a:spcAft>
              <a:buNone/>
            </a:pPr>
            <a:r>
              <a:rPr b="1" lang="en">
                <a:solidFill>
                  <a:schemeClr val="accent1"/>
                </a:solidFill>
              </a:rPr>
              <a:t>do</a:t>
            </a:r>
            <a:endParaRPr b="1">
              <a:solidFill>
                <a:schemeClr val="accent1"/>
              </a:solidFill>
            </a:endParaRPr>
          </a:p>
          <a:p>
            <a:pPr indent="457200" lvl="0" marL="1371600" rtl="0" algn="l">
              <a:spcBef>
                <a:spcPts val="0"/>
              </a:spcBef>
              <a:spcAft>
                <a:spcPts val="0"/>
              </a:spcAft>
              <a:buNone/>
            </a:pPr>
            <a:r>
              <a:rPr b="1" lang="en">
                <a:solidFill>
                  <a:schemeClr val="accent1"/>
                </a:solidFill>
              </a:rPr>
              <a:t>&lt;processing&gt;</a:t>
            </a:r>
            <a:endParaRPr b="1">
              <a:solidFill>
                <a:schemeClr val="accent1"/>
              </a:solidFill>
            </a:endParaRPr>
          </a:p>
          <a:p>
            <a:pPr indent="457200" lvl="0" marL="914400" rtl="0" algn="l">
              <a:spcBef>
                <a:spcPts val="0"/>
              </a:spcBef>
              <a:spcAft>
                <a:spcPts val="0"/>
              </a:spcAft>
              <a:buNone/>
            </a:pPr>
            <a:r>
              <a:rPr b="1" lang="en">
                <a:solidFill>
                  <a:schemeClr val="accent1"/>
                </a:solidFill>
              </a:rPr>
              <a:t>done</a:t>
            </a:r>
            <a:endParaRPr b="1">
              <a:solidFill>
                <a:schemeClr val="accent1"/>
              </a:solidFill>
            </a:endParaRPr>
          </a:p>
          <a:p>
            <a:pPr indent="0" lvl="0" marL="2743200" rtl="0" algn="l">
              <a:spcBef>
                <a:spcPts val="0"/>
              </a:spcBef>
              <a:spcAft>
                <a:spcPts val="0"/>
              </a:spcAft>
              <a:buNone/>
            </a:pPr>
            <a:r>
              <a:t/>
            </a:r>
            <a:endParaRPr b="1">
              <a:solidFill>
                <a:schemeClr val="accent1"/>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9"/>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Core Processing - Iterations</a:t>
            </a:r>
            <a:endParaRPr sz="3580">
              <a:solidFill>
                <a:schemeClr val="accent1"/>
              </a:solidFill>
              <a:latin typeface="Georgia"/>
              <a:ea typeface="Georgia"/>
              <a:cs typeface="Georgia"/>
              <a:sym typeface="Georgia"/>
            </a:endParaRPr>
          </a:p>
        </p:txBody>
      </p:sp>
      <p:sp>
        <p:nvSpPr>
          <p:cNvPr id="695" name="Google Shape;695;p109"/>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6" name="Google Shape;696;p109"/>
          <p:cNvSpPr txBox="1"/>
          <p:nvPr/>
        </p:nvSpPr>
        <p:spPr>
          <a:xfrm>
            <a:off x="153300" y="851400"/>
            <a:ext cx="8837400" cy="34170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until loop</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914400" rtl="0" algn="l">
              <a:spcBef>
                <a:spcPts val="0"/>
              </a:spcBef>
              <a:spcAft>
                <a:spcPts val="0"/>
              </a:spcAft>
              <a:buNone/>
            </a:pPr>
            <a:r>
              <a:rPr b="1" lang="en">
                <a:solidFill>
                  <a:schemeClr val="accent1"/>
                </a:solidFill>
              </a:rPr>
              <a:t>until [ ! condition ]</a:t>
            </a:r>
            <a:endParaRPr b="1">
              <a:solidFill>
                <a:schemeClr val="accent1"/>
              </a:solidFill>
            </a:endParaRPr>
          </a:p>
          <a:p>
            <a:pPr indent="0" lvl="0" marL="914400" rtl="0" algn="l">
              <a:spcBef>
                <a:spcPts val="0"/>
              </a:spcBef>
              <a:spcAft>
                <a:spcPts val="0"/>
              </a:spcAft>
              <a:buNone/>
            </a:pPr>
            <a:r>
              <a:rPr b="1" lang="en">
                <a:solidFill>
                  <a:schemeClr val="accent1"/>
                </a:solidFill>
              </a:rPr>
              <a:t>do</a:t>
            </a:r>
            <a:endParaRPr b="1">
              <a:solidFill>
                <a:schemeClr val="accent1"/>
              </a:solidFill>
            </a:endParaRPr>
          </a:p>
          <a:p>
            <a:pPr indent="0" lvl="0" marL="914400" rtl="0" algn="l">
              <a:spcBef>
                <a:spcPts val="0"/>
              </a:spcBef>
              <a:spcAft>
                <a:spcPts val="0"/>
              </a:spcAft>
              <a:buNone/>
            </a:pPr>
            <a:r>
              <a:rPr b="1" lang="en">
                <a:solidFill>
                  <a:schemeClr val="accent1"/>
                </a:solidFill>
              </a:rPr>
              <a:t>   &lt;list of conditions&gt;</a:t>
            </a:r>
            <a:endParaRPr b="1">
              <a:solidFill>
                <a:schemeClr val="accent1"/>
              </a:solidFill>
            </a:endParaRPr>
          </a:p>
          <a:p>
            <a:pPr indent="0" lvl="0" marL="914400" rtl="0" algn="l">
              <a:spcBef>
                <a:spcPts val="0"/>
              </a:spcBef>
              <a:spcAft>
                <a:spcPts val="0"/>
              </a:spcAft>
              <a:buNone/>
            </a:pPr>
            <a:r>
              <a:rPr b="1" lang="en">
                <a:solidFill>
                  <a:schemeClr val="accent1"/>
                </a:solidFill>
              </a:rPr>
              <a:t>done</a:t>
            </a:r>
            <a:endParaRPr b="1">
              <a:solidFill>
                <a:schemeClr val="accent1"/>
              </a:solidFill>
            </a:endParaRPr>
          </a:p>
          <a:p>
            <a:pPr indent="0" lvl="0" marL="9144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break - exits the loop when a condition is hit</a:t>
            </a:r>
            <a:endParaRPr b="1">
              <a:solidFill>
                <a:schemeClr val="accent1"/>
              </a:solidFill>
            </a:endParaRPr>
          </a:p>
          <a:p>
            <a:pPr indent="0" lvl="0" marL="18288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continue - skips processing for the rest of the loop</a:t>
            </a:r>
            <a:endParaRPr b="1">
              <a:solidFill>
                <a:schemeClr val="accent1"/>
              </a:solidFill>
            </a:endParaRPr>
          </a:p>
          <a:p>
            <a:pPr indent="0" lvl="0" marL="22860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Difference between the while loop and until loop: The while loop processes while the condition is true. The until loop processes until the condition is not true</a:t>
            </a:r>
            <a:endParaRPr b="1">
              <a:solidFill>
                <a:schemeClr val="accent1"/>
              </a:solidFill>
            </a:endParaRPr>
          </a:p>
          <a:p>
            <a:pPr indent="0" lvl="0" marL="914400" rtl="0" algn="l">
              <a:spcBef>
                <a:spcPts val="0"/>
              </a:spcBef>
              <a:spcAft>
                <a:spcPts val="0"/>
              </a:spcAft>
              <a:buNone/>
            </a:pPr>
            <a:r>
              <a:t/>
            </a:r>
            <a:endParaRPr b="1">
              <a:solidFill>
                <a:schemeClr val="accent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0"/>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IF Statements</a:t>
            </a:r>
            <a:endParaRPr sz="3580">
              <a:solidFill>
                <a:schemeClr val="accent1"/>
              </a:solidFill>
              <a:latin typeface="Georgia"/>
              <a:ea typeface="Georgia"/>
              <a:cs typeface="Georgia"/>
              <a:sym typeface="Georgia"/>
            </a:endParaRPr>
          </a:p>
        </p:txBody>
      </p:sp>
      <p:sp>
        <p:nvSpPr>
          <p:cNvPr id="702" name="Google Shape;702;p110"/>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3" name="Google Shape;703;p110"/>
          <p:cNvSpPr txBox="1"/>
          <p:nvPr/>
        </p:nvSpPr>
        <p:spPr>
          <a:xfrm>
            <a:off x="153300" y="1099075"/>
            <a:ext cx="8837400" cy="27705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 IF statement is a condition statement with the following syntax:</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0" lvl="0" marL="0" rtl="0" algn="l">
              <a:spcBef>
                <a:spcPts val="0"/>
              </a:spcBef>
              <a:spcAft>
                <a:spcPts val="0"/>
              </a:spcAft>
              <a:buNone/>
            </a:pPr>
            <a:r>
              <a:rPr b="1" lang="en">
                <a:solidFill>
                  <a:schemeClr val="accent1"/>
                </a:solidFill>
              </a:rPr>
              <a:t>		</a:t>
            </a:r>
            <a:r>
              <a:rPr b="1" lang="en">
                <a:solidFill>
                  <a:schemeClr val="accent1"/>
                </a:solidFill>
              </a:rPr>
              <a:t>if [[ test condition ]]</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then</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&lt;commands to execute&gt;</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elif [[ test condition ]]</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then</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&lt;commands to execute&gt;</a:t>
            </a:r>
            <a:endParaRPr b="1">
              <a:solidFill>
                <a:schemeClr val="accent1"/>
              </a:solidFill>
            </a:endParaRPr>
          </a:p>
          <a:p>
            <a:pPr indent="457200" lvl="0" marL="457200" rtl="0" algn="l">
              <a:spcBef>
                <a:spcPts val="0"/>
              </a:spcBef>
              <a:spcAft>
                <a:spcPts val="0"/>
              </a:spcAft>
              <a:buClr>
                <a:schemeClr val="dk1"/>
              </a:buClr>
              <a:buSzPts val="1100"/>
              <a:buFont typeface="Arial"/>
              <a:buNone/>
            </a:pPr>
            <a:r>
              <a:rPr b="1" lang="en">
                <a:solidFill>
                  <a:schemeClr val="accent1"/>
                </a:solidFill>
              </a:rPr>
              <a:t>else</a:t>
            </a:r>
            <a:endParaRPr b="1">
              <a:solidFill>
                <a:schemeClr val="accent1"/>
              </a:solidFill>
            </a:endParaRPr>
          </a:p>
          <a:p>
            <a:pPr indent="457200" lvl="0" marL="914400" rtl="0" algn="l">
              <a:spcBef>
                <a:spcPts val="0"/>
              </a:spcBef>
              <a:spcAft>
                <a:spcPts val="0"/>
              </a:spcAft>
              <a:buClr>
                <a:schemeClr val="dk1"/>
              </a:buClr>
              <a:buSzPts val="1100"/>
              <a:buFont typeface="Arial"/>
              <a:buNone/>
            </a:pPr>
            <a:r>
              <a:rPr b="1" lang="en">
                <a:solidFill>
                  <a:schemeClr val="accent1"/>
                </a:solidFill>
              </a:rPr>
              <a:t>&lt;commands to execute&gt;</a:t>
            </a:r>
            <a:endParaRPr b="1">
              <a:solidFill>
                <a:schemeClr val="accent1"/>
              </a:solidFill>
            </a:endParaRPr>
          </a:p>
          <a:p>
            <a:pPr indent="457200" lvl="0" marL="457200" rtl="0" algn="l">
              <a:spcBef>
                <a:spcPts val="0"/>
              </a:spcBef>
              <a:spcAft>
                <a:spcPts val="0"/>
              </a:spcAft>
              <a:buNone/>
            </a:pPr>
            <a:r>
              <a:rPr b="1" lang="en">
                <a:solidFill>
                  <a:schemeClr val="accent1"/>
                </a:solidFill>
              </a:rPr>
              <a:t>fi</a:t>
            </a:r>
            <a:endParaRPr b="1">
              <a:solidFill>
                <a:schemeClr val="accent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11"/>
          <p:cNvSpPr txBox="1"/>
          <p:nvPr>
            <p:ph type="ctrTitle"/>
          </p:nvPr>
        </p:nvSpPr>
        <p:spPr>
          <a:xfrm>
            <a:off x="369475" y="133625"/>
            <a:ext cx="8520600" cy="5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80">
                <a:solidFill>
                  <a:schemeClr val="accent1"/>
                </a:solidFill>
                <a:latin typeface="Georgia"/>
                <a:ea typeface="Georgia"/>
                <a:cs typeface="Georgia"/>
                <a:sym typeface="Georgia"/>
              </a:rPr>
              <a:t>IF Statements…</a:t>
            </a:r>
            <a:endParaRPr sz="3580">
              <a:solidFill>
                <a:schemeClr val="accent1"/>
              </a:solidFill>
              <a:latin typeface="Georgia"/>
              <a:ea typeface="Georgia"/>
              <a:cs typeface="Georgia"/>
              <a:sym typeface="Georgia"/>
            </a:endParaRPr>
          </a:p>
        </p:txBody>
      </p:sp>
      <p:sp>
        <p:nvSpPr>
          <p:cNvPr id="709" name="Google Shape;709;p111"/>
          <p:cNvSpPr txBox="1"/>
          <p:nvPr/>
        </p:nvSpPr>
        <p:spPr>
          <a:xfrm>
            <a:off x="172100" y="851400"/>
            <a:ext cx="8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0" name="Google Shape;710;p111"/>
          <p:cNvSpPr txBox="1"/>
          <p:nvPr/>
        </p:nvSpPr>
        <p:spPr>
          <a:xfrm>
            <a:off x="153300" y="1099075"/>
            <a:ext cx="8837400" cy="23397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t/>
            </a:r>
            <a:endParaRPr b="1">
              <a:solidFill>
                <a:schemeClr val="accent1"/>
              </a:solidFill>
            </a:endParaRPr>
          </a:p>
          <a:p>
            <a:pPr indent="-317500" lvl="0" marL="914400" rtl="0" algn="l">
              <a:spcBef>
                <a:spcPts val="0"/>
              </a:spcBef>
              <a:spcAft>
                <a:spcPts val="0"/>
              </a:spcAft>
              <a:buClr>
                <a:schemeClr val="accent1"/>
              </a:buClr>
              <a:buSzPts val="1400"/>
              <a:buChar char="●"/>
            </a:pPr>
            <a:r>
              <a:rPr b="1" lang="en">
                <a:solidFill>
                  <a:schemeClr val="accent1"/>
                </a:solidFill>
              </a:rPr>
              <a:t>The</a:t>
            </a:r>
            <a:r>
              <a:rPr b="1" lang="en">
                <a:solidFill>
                  <a:schemeClr val="accent1"/>
                </a:solidFill>
              </a:rPr>
              <a:t> IF statement can be used with either:</a:t>
            </a:r>
            <a:endParaRPr b="1">
              <a:solidFill>
                <a:schemeClr val="accent1"/>
              </a:solidFill>
            </a:endParaRPr>
          </a:p>
          <a:p>
            <a:pPr indent="0" lvl="0" marL="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Single Parentheses - ( )</a:t>
            </a:r>
            <a:endParaRPr b="1">
              <a:solidFill>
                <a:schemeClr val="accent1"/>
              </a:solidFill>
            </a:endParaRPr>
          </a:p>
          <a:p>
            <a:pPr indent="0" lvl="0" marL="27432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Double Parentheses - (( ))</a:t>
            </a:r>
            <a:endParaRPr b="1">
              <a:solidFill>
                <a:schemeClr val="accent1"/>
              </a:solidFill>
            </a:endParaRPr>
          </a:p>
          <a:p>
            <a:pPr indent="0" lvl="0" marL="27432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Single Brackets - [ ]</a:t>
            </a:r>
            <a:endParaRPr b="1">
              <a:solidFill>
                <a:schemeClr val="accent1"/>
              </a:solidFill>
            </a:endParaRPr>
          </a:p>
          <a:p>
            <a:pPr indent="0" lvl="0" marL="2743200" rtl="0" algn="l">
              <a:spcBef>
                <a:spcPts val="0"/>
              </a:spcBef>
              <a:spcAft>
                <a:spcPts val="0"/>
              </a:spcAft>
              <a:buNone/>
            </a:pPr>
            <a:r>
              <a:t/>
            </a:r>
            <a:endParaRPr b="1">
              <a:solidFill>
                <a:schemeClr val="accent1"/>
              </a:solidFill>
            </a:endParaRPr>
          </a:p>
          <a:p>
            <a:pPr indent="-317500" lvl="0" marL="1371600" rtl="0" algn="l">
              <a:spcBef>
                <a:spcPts val="0"/>
              </a:spcBef>
              <a:spcAft>
                <a:spcPts val="0"/>
              </a:spcAft>
              <a:buClr>
                <a:schemeClr val="accent1"/>
              </a:buClr>
              <a:buSzPts val="1400"/>
              <a:buChar char="●"/>
            </a:pPr>
            <a:r>
              <a:rPr b="1" lang="en">
                <a:solidFill>
                  <a:schemeClr val="accent1"/>
                </a:solidFill>
              </a:rPr>
              <a:t>Double Brackets - [[ ]]</a:t>
            </a:r>
            <a:endParaRPr b="1">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