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5"/>
  </p:notesMasterIdLst>
  <p:sldIdLst>
    <p:sldId id="315" r:id="rId6"/>
    <p:sldId id="316" r:id="rId7"/>
    <p:sldId id="317" r:id="rId8"/>
    <p:sldId id="320" r:id="rId9"/>
    <p:sldId id="328" r:id="rId10"/>
    <p:sldId id="309" r:id="rId11"/>
    <p:sldId id="335" r:id="rId12"/>
    <p:sldId id="331" r:id="rId13"/>
    <p:sldId id="327" r:id="rId1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C7E"/>
    <a:srgbClr val="932338"/>
    <a:srgbClr val="CC2A2A"/>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4/28/2021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extLst>
      <p:ext uri="{BB962C8B-B14F-4D97-AF65-F5344CB8AC3E}">
        <p14:creationId xmlns:p14="http://schemas.microsoft.com/office/powerpoint/2010/main" val="2114980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F5F5882C-B867-4FE7-97C9-87FBF93DC802}" type="slidenum">
              <a:rPr lang="en-US" smtClean="0"/>
              <a:pPr>
                <a:defRPr/>
              </a:pPr>
              <a:t>5</a:t>
            </a:fld>
            <a:endParaRPr lang="en-US"/>
          </a:p>
        </p:txBody>
      </p:sp>
    </p:spTree>
    <p:extLst>
      <p:ext uri="{BB962C8B-B14F-4D97-AF65-F5344CB8AC3E}">
        <p14:creationId xmlns:p14="http://schemas.microsoft.com/office/powerpoint/2010/main" val="553495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297672"/>
            <a:ext cx="7481115" cy="188513"/>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71069" y="2648573"/>
            <a:ext cx="9823303" cy="2782819"/>
          </a:xfrm>
        </p:spPr>
        <p:txBody>
          <a:bodyPr>
            <a:normAutofit/>
          </a:bodyPr>
          <a:lstStyle/>
          <a:p>
            <a:pPr>
              <a:lnSpc>
                <a:spcPts val="3600"/>
              </a:lnSpc>
            </a:pPr>
            <a:r>
              <a:rPr lang="it-IT" dirty="0" err="1"/>
              <a:t>R</a:t>
            </a:r>
            <a:r>
              <a:rPr lang="it-IT" sz="3400" dirty="0" err="1"/>
              <a:t>eusing</a:t>
            </a:r>
            <a:r>
              <a:rPr lang="it-IT" sz="3400" dirty="0"/>
              <a:t> ARC service: the </a:t>
            </a:r>
            <a:r>
              <a:rPr lang="it-IT" dirty="0" err="1"/>
              <a:t>I</a:t>
            </a:r>
            <a:r>
              <a:rPr lang="it-IT" sz="3400" dirty="0" err="1"/>
              <a:t>talian</a:t>
            </a:r>
            <a:r>
              <a:rPr lang="it-IT" sz="3400" dirty="0"/>
              <a:t> </a:t>
            </a:r>
            <a:r>
              <a:rPr lang="it-IT" sz="3400" dirty="0" err="1"/>
              <a:t>experience</a:t>
            </a:r>
            <a:endParaRPr lang="it-IT" sz="3400"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8087962" cy="359073"/>
          </a:xfrm>
        </p:spPr>
        <p:txBody>
          <a:bodyPr/>
          <a:lstStyle/>
          <a:p>
            <a:r>
              <a:rPr lang="it-IT" dirty="0"/>
              <a:t>Istat | DIRECTORATE FOR METHODOLOGY AND STATISTICAL PROCESS DESIGN, DATA COLLECTION DIRECTORATE</a:t>
            </a:r>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a:xfrm>
            <a:off x="1993225" y="1368651"/>
            <a:ext cx="3689746" cy="216000"/>
          </a:xfrm>
        </p:spPr>
        <p:txBody>
          <a:bodyPr/>
          <a:lstStyle/>
          <a:p>
            <a:r>
              <a:rPr lang="it-IT" dirty="0" err="1"/>
              <a:t>Lisbon</a:t>
            </a:r>
            <a:r>
              <a:rPr lang="it-IT" dirty="0"/>
              <a:t>, </a:t>
            </a:r>
            <a:r>
              <a:rPr lang="en-US" dirty="0"/>
              <a:t>27 and 28 April 2021</a:t>
            </a:r>
            <a:endParaRPr lang="it-IT" dirty="0"/>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a:xfrm>
            <a:off x="1993225" y="1623883"/>
            <a:ext cx="3689747" cy="529735"/>
          </a:xfrm>
        </p:spPr>
        <p:txBody>
          <a:bodyPr/>
          <a:lstStyle/>
          <a:p>
            <a:r>
              <a:rPr lang="it-IT" dirty="0"/>
              <a:t>I3S </a:t>
            </a:r>
            <a:r>
              <a:rPr lang="it-IT" dirty="0" err="1"/>
              <a:t>ESSnet</a:t>
            </a:r>
            <a:r>
              <a:rPr lang="it-IT" dirty="0"/>
              <a:t> </a:t>
            </a:r>
            <a:r>
              <a:rPr lang="it-IT" dirty="0" err="1"/>
              <a:t>final</a:t>
            </a:r>
            <a:r>
              <a:rPr lang="it-IT" dirty="0"/>
              <a:t> workshop</a:t>
            </a:r>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a:xfrm>
            <a:off x="469184" y="6297672"/>
            <a:ext cx="7481115" cy="188513"/>
          </a:xfrm>
        </p:spPr>
        <p:txBody>
          <a:bodyPr/>
          <a:lstStyle/>
          <a:p>
            <a:r>
              <a:rPr lang="it-IT" dirty="0"/>
              <a:t>Francesco Amato, Mauro Bruno, Eleonora Ciocca, Giuseppina Ruocco, Simona Spirito</a:t>
            </a:r>
          </a:p>
        </p:txBody>
      </p:sp>
      <p:pic>
        <p:nvPicPr>
          <p:cNvPr id="7" name="Immagine 6"/>
          <p:cNvPicPr>
            <a:picLocks noChangeAspect="1"/>
          </p:cNvPicPr>
          <p:nvPr/>
        </p:nvPicPr>
        <p:blipFill>
          <a:blip r:embed="rId2"/>
          <a:stretch>
            <a:fillRect/>
          </a:stretch>
        </p:blipFill>
        <p:spPr>
          <a:xfrm>
            <a:off x="444349" y="1140498"/>
            <a:ext cx="1548876" cy="1952229"/>
          </a:xfrm>
          <a:prstGeom prst="rect">
            <a:avLst/>
          </a:prstGeom>
        </p:spPr>
      </p:pic>
    </p:spTree>
    <p:extLst>
      <p:ext uri="{BB962C8B-B14F-4D97-AF65-F5344CB8AC3E}">
        <p14:creationId xmlns:p14="http://schemas.microsoft.com/office/powerpoint/2010/main" val="273070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00E284E-8FAA-4AF9-884B-76434C177A56}"/>
              </a:ext>
            </a:extLst>
          </p:cNvPr>
          <p:cNvSpPr>
            <a:spLocks noGrp="1"/>
          </p:cNvSpPr>
          <p:nvPr>
            <p:ph type="body" idx="1"/>
          </p:nvPr>
        </p:nvSpPr>
        <p:spPr/>
        <p:txBody>
          <a:bodyPr/>
          <a:lstStyle/>
          <a:p>
            <a:pPr>
              <a:spcBef>
                <a:spcPts val="0"/>
              </a:spcBef>
              <a:defRPr/>
            </a:pPr>
            <a:r>
              <a:rPr lang="it-IT" dirty="0" err="1"/>
              <a:t>Context</a:t>
            </a:r>
            <a:r>
              <a:rPr lang="it-IT" dirty="0"/>
              <a:t> </a:t>
            </a:r>
            <a:r>
              <a:rPr lang="it-IT" dirty="0" err="1"/>
              <a:t>overview</a:t>
            </a:r>
            <a:endParaRPr lang="it-IT" dirty="0"/>
          </a:p>
          <a:p>
            <a:pPr>
              <a:spcBef>
                <a:spcPts val="0"/>
              </a:spcBef>
              <a:defRPr/>
            </a:pPr>
            <a:r>
              <a:rPr lang="it-IT" dirty="0"/>
              <a:t>AS-IS </a:t>
            </a:r>
            <a:r>
              <a:rPr lang="it-IT" dirty="0" err="1"/>
              <a:t>architecture</a:t>
            </a:r>
            <a:endParaRPr lang="it-IT" dirty="0"/>
          </a:p>
          <a:p>
            <a:pPr>
              <a:spcBef>
                <a:spcPts val="0"/>
              </a:spcBef>
              <a:defRPr/>
            </a:pPr>
            <a:r>
              <a:rPr lang="it-IT" dirty="0"/>
              <a:t>TO-BE </a:t>
            </a:r>
            <a:r>
              <a:rPr lang="it-IT" dirty="0" err="1"/>
              <a:t>architecture</a:t>
            </a:r>
            <a:endParaRPr lang="it-IT" dirty="0"/>
          </a:p>
          <a:p>
            <a:pPr>
              <a:spcBef>
                <a:spcPts val="0"/>
              </a:spcBef>
              <a:defRPr/>
            </a:pPr>
            <a:r>
              <a:rPr lang="it-IT" dirty="0"/>
              <a:t>Business case</a:t>
            </a:r>
          </a:p>
          <a:p>
            <a:pPr>
              <a:spcBef>
                <a:spcPts val="0"/>
              </a:spcBef>
              <a:defRPr/>
            </a:pPr>
            <a:r>
              <a:rPr lang="it-IT" dirty="0" err="1"/>
              <a:t>Main</a:t>
            </a:r>
            <a:r>
              <a:rPr lang="it-IT" dirty="0"/>
              <a:t> </a:t>
            </a:r>
            <a:r>
              <a:rPr lang="it-IT" dirty="0" err="1"/>
              <a:t>results</a:t>
            </a:r>
            <a:endParaRPr lang="it-IT" dirty="0"/>
          </a:p>
          <a:p>
            <a:pPr>
              <a:spcBef>
                <a:spcPts val="0"/>
              </a:spcBef>
              <a:defRPr/>
            </a:pPr>
            <a:r>
              <a:rPr lang="it-IT" dirty="0" err="1"/>
              <a:t>Conclusions</a:t>
            </a:r>
            <a:r>
              <a:rPr lang="it-IT" dirty="0"/>
              <a:t> </a:t>
            </a:r>
          </a:p>
          <a:p>
            <a:endParaRPr lang="it-IT" dirty="0"/>
          </a:p>
        </p:txBody>
      </p:sp>
      <p:sp>
        <p:nvSpPr>
          <p:cNvPr id="3" name="Titolo 2">
            <a:extLst>
              <a:ext uri="{FF2B5EF4-FFF2-40B4-BE49-F238E27FC236}">
                <a16:creationId xmlns:a16="http://schemas.microsoft.com/office/drawing/2014/main" id="{C192045E-FB8C-4B8C-AEFC-06A390A8AE69}"/>
              </a:ext>
            </a:extLst>
          </p:cNvPr>
          <p:cNvSpPr>
            <a:spLocks noGrp="1"/>
          </p:cNvSpPr>
          <p:nvPr>
            <p:ph type="title"/>
          </p:nvPr>
        </p:nvSpPr>
        <p:spPr/>
        <p:txBody>
          <a:bodyPr/>
          <a:lstStyle/>
          <a:p>
            <a:r>
              <a:rPr lang="it-IT" dirty="0" err="1"/>
              <a:t>Outline</a:t>
            </a:r>
            <a:endParaRPr lang="it-IT" dirty="0"/>
          </a:p>
        </p:txBody>
      </p:sp>
      <p:sp>
        <p:nvSpPr>
          <p:cNvPr id="4" name="Segnaposto piè di pagina 3">
            <a:extLst>
              <a:ext uri="{FF2B5EF4-FFF2-40B4-BE49-F238E27FC236}">
                <a16:creationId xmlns:a16="http://schemas.microsoft.com/office/drawing/2014/main" id="{3223DD80-9C7E-474F-A668-27B6983A5687}"/>
              </a:ext>
            </a:extLst>
          </p:cNvPr>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5" name="Segnaposto numero diapositiva 4">
            <a:extLst>
              <a:ext uri="{FF2B5EF4-FFF2-40B4-BE49-F238E27FC236}">
                <a16:creationId xmlns:a16="http://schemas.microsoft.com/office/drawing/2014/main" id="{D4AD171A-D6C0-40CA-B56A-13604AFE402C}"/>
              </a:ext>
            </a:extLst>
          </p:cNvPr>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Tree>
    <p:extLst>
      <p:ext uri="{BB962C8B-B14F-4D97-AF65-F5344CB8AC3E}">
        <p14:creationId xmlns:p14="http://schemas.microsoft.com/office/powerpoint/2010/main" val="425361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C757EAB-927E-4F42-BD79-C4C674080880}"/>
              </a:ext>
            </a:extLst>
          </p:cNvPr>
          <p:cNvSpPr>
            <a:spLocks noGrp="1"/>
          </p:cNvSpPr>
          <p:nvPr>
            <p:ph type="body" idx="1"/>
          </p:nvPr>
        </p:nvSpPr>
        <p:spPr/>
        <p:txBody>
          <a:bodyPr/>
          <a:lstStyle/>
          <a:p>
            <a:pPr>
              <a:spcBef>
                <a:spcPts val="0"/>
              </a:spcBef>
              <a:defRPr/>
            </a:pPr>
            <a:r>
              <a:rPr lang="en-US" altLang="it-IT" dirty="0"/>
              <a:t>In </a:t>
            </a:r>
            <a:r>
              <a:rPr lang="en-US" altLang="it-IT" dirty="0" err="1"/>
              <a:t>Istat</a:t>
            </a:r>
            <a:r>
              <a:rPr lang="en-US" altLang="it-IT" dirty="0"/>
              <a:t>, Administrative Data (AD) is acquired and treated according to the following steps:</a:t>
            </a:r>
          </a:p>
          <a:p>
            <a:pPr marL="342900" indent="-342900">
              <a:spcBef>
                <a:spcPts val="0"/>
              </a:spcBef>
              <a:buFont typeface="+mj-lt"/>
              <a:buAutoNum type="arabicPeriod"/>
              <a:defRPr/>
            </a:pPr>
            <a:r>
              <a:rPr lang="en-US" altLang="it-IT" dirty="0"/>
              <a:t>Annual planning of data supplies</a:t>
            </a:r>
          </a:p>
          <a:p>
            <a:pPr marL="342900" indent="-342900">
              <a:spcBef>
                <a:spcPts val="0"/>
              </a:spcBef>
              <a:buFont typeface="+mj-lt"/>
              <a:buAutoNum type="arabicPeriod"/>
              <a:defRPr/>
            </a:pPr>
            <a:r>
              <a:rPr lang="en-US" altLang="it-IT" dirty="0"/>
              <a:t>Metadata update process and formalization of requests to data providers through ARCAM, a portal for AD acquisition </a:t>
            </a:r>
          </a:p>
          <a:p>
            <a:pPr marL="342900" indent="-342900">
              <a:spcBef>
                <a:spcPts val="0"/>
              </a:spcBef>
              <a:buFont typeface="+mj-lt"/>
              <a:buAutoNum type="arabicPeriod"/>
              <a:defRPr/>
            </a:pPr>
            <a:r>
              <a:rPr lang="en-US" altLang="it-IT" dirty="0"/>
              <a:t>Data transmission and monitoring of data supplies</a:t>
            </a:r>
          </a:p>
          <a:p>
            <a:pPr marL="342900" indent="-342900">
              <a:spcBef>
                <a:spcPts val="0"/>
              </a:spcBef>
              <a:buFont typeface="+mj-lt"/>
              <a:buAutoNum type="arabicPeriod"/>
              <a:defRPr/>
            </a:pPr>
            <a:r>
              <a:rPr lang="en-US" altLang="it-IT" dirty="0"/>
              <a:t>Standardized data loading in the System of Integrated Microdata (SIM)</a:t>
            </a:r>
          </a:p>
          <a:p>
            <a:pPr marL="342900" indent="-342900">
              <a:spcBef>
                <a:spcPts val="0"/>
              </a:spcBef>
              <a:buFont typeface="+mj-lt"/>
              <a:buAutoNum type="arabicPeriod"/>
              <a:defRPr/>
            </a:pPr>
            <a:r>
              <a:rPr lang="en-US" altLang="it-IT" dirty="0"/>
              <a:t>Technical checks</a:t>
            </a:r>
          </a:p>
          <a:p>
            <a:pPr marL="342900" indent="-342900">
              <a:spcBef>
                <a:spcPts val="0"/>
              </a:spcBef>
              <a:buFont typeface="+mj-lt"/>
              <a:buAutoNum type="arabicPeriod"/>
              <a:defRPr/>
            </a:pPr>
            <a:r>
              <a:rPr lang="en-US" altLang="it-IT" dirty="0"/>
              <a:t>Release of data to final users and archiving</a:t>
            </a:r>
          </a:p>
          <a:p>
            <a:pPr>
              <a:spcBef>
                <a:spcPts val="0"/>
              </a:spcBef>
              <a:defRPr/>
            </a:pPr>
            <a:endParaRPr lang="en-US" altLang="it-IT" dirty="0"/>
          </a:p>
          <a:p>
            <a:pPr>
              <a:spcBef>
                <a:spcPts val="0"/>
              </a:spcBef>
              <a:defRPr/>
            </a:pPr>
            <a:r>
              <a:rPr lang="en-US" altLang="it-IT" dirty="0"/>
              <a:t>Currently, the technical checks are carried out by SIM only for administrative sources with personal data. Therefore, the purpose of ARC reuse is to perform consistency checks for AD sources without personal data</a:t>
            </a:r>
          </a:p>
          <a:p>
            <a:pPr>
              <a:spcBef>
                <a:spcPts val="0"/>
              </a:spcBef>
              <a:defRPr/>
            </a:pPr>
            <a:endParaRPr lang="it-IT" altLang="it-IT" dirty="0"/>
          </a:p>
        </p:txBody>
      </p:sp>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err="1"/>
              <a:t>Context</a:t>
            </a:r>
            <a:r>
              <a:rPr lang="it-IT" altLang="it-IT" dirty="0"/>
              <a:t> </a:t>
            </a:r>
            <a:r>
              <a:rPr lang="it-IT" altLang="it-IT" dirty="0" err="1"/>
              <a:t>overview</a:t>
            </a:r>
            <a:endParaRPr lang="it-IT" altLang="it-IT" dirty="0"/>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3</a:t>
            </a:fld>
            <a:endParaRPr lang="en-US" dirty="0"/>
          </a:p>
        </p:txBody>
      </p:sp>
    </p:spTree>
    <p:extLst>
      <p:ext uri="{BB962C8B-B14F-4D97-AF65-F5344CB8AC3E}">
        <p14:creationId xmlns:p14="http://schemas.microsoft.com/office/powerpoint/2010/main" val="412226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59A74FD-8A7B-4DA2-A2A0-25E9839C236F}"/>
              </a:ext>
            </a:extLst>
          </p:cNvPr>
          <p:cNvSpPr>
            <a:spLocks noGrp="1"/>
          </p:cNvSpPr>
          <p:nvPr>
            <p:ph type="body" idx="1"/>
          </p:nvPr>
        </p:nvSpPr>
        <p:spPr/>
        <p:txBody>
          <a:bodyPr/>
          <a:lstStyle/>
          <a:p>
            <a:r>
              <a:rPr lang="en-US" dirty="0"/>
              <a:t>The As-Is architecture is currently based on two main systems: </a:t>
            </a:r>
          </a:p>
          <a:p>
            <a:pPr marL="285750" indent="-285750">
              <a:buFont typeface="Courier New" panose="02070309020205020404" pitchFamily="49" charset="0"/>
              <a:buChar char="o"/>
            </a:pPr>
            <a:r>
              <a:rPr lang="en-US" dirty="0"/>
              <a:t>ARCAM for acquiring all type of AD sources and release of AD without personal data</a:t>
            </a:r>
          </a:p>
          <a:p>
            <a:pPr marL="285750" indent="-285750">
              <a:buFont typeface="Courier New" panose="02070309020205020404" pitchFamily="49" charset="0"/>
              <a:buChar char="o"/>
            </a:pPr>
            <a:r>
              <a:rPr lang="en-US" dirty="0"/>
              <a:t>SIM for checking and releasing AD with personal data</a:t>
            </a:r>
          </a:p>
          <a:p>
            <a:endParaRPr lang="it-IT" b="1" dirty="0">
              <a:solidFill>
                <a:srgbClr val="CC2A2A"/>
              </a:solidFill>
            </a:endParaRPr>
          </a:p>
        </p:txBody>
      </p:sp>
      <p:sp>
        <p:nvSpPr>
          <p:cNvPr id="3" name="Segnaposto testo 2">
            <a:extLst>
              <a:ext uri="{FF2B5EF4-FFF2-40B4-BE49-F238E27FC236}">
                <a16:creationId xmlns:a16="http://schemas.microsoft.com/office/drawing/2014/main" id="{100102C5-715E-4CFA-BC68-0255DB9CACAE}"/>
              </a:ext>
            </a:extLst>
          </p:cNvPr>
          <p:cNvSpPr>
            <a:spLocks noGrp="1"/>
          </p:cNvSpPr>
          <p:nvPr>
            <p:ph type="body" sz="half" idx="11"/>
          </p:nvPr>
        </p:nvSpPr>
        <p:spPr/>
        <p:txBody>
          <a:bodyPr/>
          <a:lstStyle/>
          <a:p>
            <a:r>
              <a:rPr lang="it-IT" dirty="0"/>
              <a:t>AS-IS </a:t>
            </a:r>
          </a:p>
          <a:p>
            <a:endParaRPr lang="it-IT" dirty="0"/>
          </a:p>
        </p:txBody>
      </p:sp>
      <p:sp>
        <p:nvSpPr>
          <p:cNvPr id="5" name="Titolo 4">
            <a:extLst>
              <a:ext uri="{FF2B5EF4-FFF2-40B4-BE49-F238E27FC236}">
                <a16:creationId xmlns:a16="http://schemas.microsoft.com/office/drawing/2014/main" id="{7FB983D5-27CD-4830-9579-960FD7C2233D}"/>
              </a:ext>
            </a:extLst>
          </p:cNvPr>
          <p:cNvSpPr>
            <a:spLocks noGrp="1"/>
          </p:cNvSpPr>
          <p:nvPr>
            <p:ph type="title"/>
          </p:nvPr>
        </p:nvSpPr>
        <p:spPr>
          <a:xfrm>
            <a:off x="468895" y="503475"/>
            <a:ext cx="11269308" cy="384721"/>
          </a:xfrm>
        </p:spPr>
        <p:txBody>
          <a:bodyPr/>
          <a:lstStyle/>
          <a:p>
            <a:r>
              <a:rPr lang="it-IT" dirty="0"/>
              <a:t>AS-IS </a:t>
            </a:r>
            <a:r>
              <a:rPr lang="it-IT" dirty="0" err="1"/>
              <a:t>architecture</a:t>
            </a:r>
            <a:r>
              <a:rPr lang="it-IT" dirty="0"/>
              <a:t> </a:t>
            </a:r>
            <a:endParaRPr lang="it-IT" altLang="it-IT" dirty="0"/>
          </a:p>
        </p:txBody>
      </p:sp>
      <p:sp>
        <p:nvSpPr>
          <p:cNvPr id="6" name="Segnaposto piè di pagina 5">
            <a:extLst>
              <a:ext uri="{FF2B5EF4-FFF2-40B4-BE49-F238E27FC236}">
                <a16:creationId xmlns:a16="http://schemas.microsoft.com/office/drawing/2014/main" id="{1C83BCDD-80F8-4755-8A81-91A74979865D}"/>
              </a:ext>
            </a:extLst>
          </p:cNvPr>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7" name="Segnaposto numero diapositiva 6">
            <a:extLst>
              <a:ext uri="{FF2B5EF4-FFF2-40B4-BE49-F238E27FC236}">
                <a16:creationId xmlns:a16="http://schemas.microsoft.com/office/drawing/2014/main" id="{9B24DF0F-FFB7-439E-84EC-82C44070A164}"/>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pic>
        <p:nvPicPr>
          <p:cNvPr id="4" name="Immagine 3"/>
          <p:cNvPicPr>
            <a:picLocks noChangeAspect="1"/>
          </p:cNvPicPr>
          <p:nvPr/>
        </p:nvPicPr>
        <p:blipFill>
          <a:blip r:embed="rId2"/>
          <a:stretch>
            <a:fillRect/>
          </a:stretch>
        </p:blipFill>
        <p:spPr>
          <a:xfrm>
            <a:off x="4741512" y="2136809"/>
            <a:ext cx="6463299" cy="3622546"/>
          </a:xfrm>
          <a:prstGeom prst="rect">
            <a:avLst/>
          </a:prstGeom>
        </p:spPr>
      </p:pic>
    </p:spTree>
    <p:extLst>
      <p:ext uri="{BB962C8B-B14F-4D97-AF65-F5344CB8AC3E}">
        <p14:creationId xmlns:p14="http://schemas.microsoft.com/office/powerpoint/2010/main" val="359591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59A74FD-8A7B-4DA2-A2A0-25E9839C236F}"/>
              </a:ext>
            </a:extLst>
          </p:cNvPr>
          <p:cNvSpPr>
            <a:spLocks noGrp="1"/>
          </p:cNvSpPr>
          <p:nvPr>
            <p:ph type="body" idx="1"/>
          </p:nvPr>
        </p:nvSpPr>
        <p:spPr/>
        <p:txBody>
          <a:bodyPr/>
          <a:lstStyle/>
          <a:p>
            <a:r>
              <a:rPr lang="en-US" dirty="0"/>
              <a:t>In the proposed TO-BE architecture, AD </a:t>
            </a:r>
            <a:r>
              <a:rPr lang="en-US"/>
              <a:t>without personal data </a:t>
            </a:r>
            <a:r>
              <a:rPr lang="en-US" dirty="0"/>
              <a:t>could be managed by ARC application, to run the same type of technical checks performed in SIM for AD with personal data</a:t>
            </a:r>
            <a:endParaRPr lang="it-IT" dirty="0"/>
          </a:p>
        </p:txBody>
      </p:sp>
      <p:sp>
        <p:nvSpPr>
          <p:cNvPr id="3" name="Segnaposto testo 2">
            <a:extLst>
              <a:ext uri="{FF2B5EF4-FFF2-40B4-BE49-F238E27FC236}">
                <a16:creationId xmlns:a16="http://schemas.microsoft.com/office/drawing/2014/main" id="{100102C5-715E-4CFA-BC68-0255DB9CACAE}"/>
              </a:ext>
            </a:extLst>
          </p:cNvPr>
          <p:cNvSpPr>
            <a:spLocks noGrp="1"/>
          </p:cNvSpPr>
          <p:nvPr>
            <p:ph type="body" sz="half" idx="11"/>
          </p:nvPr>
        </p:nvSpPr>
        <p:spPr/>
        <p:txBody>
          <a:bodyPr/>
          <a:lstStyle/>
          <a:p>
            <a:r>
              <a:rPr lang="it-IT" b="1" dirty="0"/>
              <a:t>TO-BE</a:t>
            </a:r>
          </a:p>
        </p:txBody>
      </p:sp>
      <p:sp>
        <p:nvSpPr>
          <p:cNvPr id="5" name="Titolo 4">
            <a:extLst>
              <a:ext uri="{FF2B5EF4-FFF2-40B4-BE49-F238E27FC236}">
                <a16:creationId xmlns:a16="http://schemas.microsoft.com/office/drawing/2014/main" id="{7FB983D5-27CD-4830-9579-960FD7C2233D}"/>
              </a:ext>
            </a:extLst>
          </p:cNvPr>
          <p:cNvSpPr>
            <a:spLocks noGrp="1"/>
          </p:cNvSpPr>
          <p:nvPr>
            <p:ph type="title"/>
          </p:nvPr>
        </p:nvSpPr>
        <p:spPr>
          <a:xfrm>
            <a:off x="468895" y="503475"/>
            <a:ext cx="11269308" cy="384721"/>
          </a:xfrm>
        </p:spPr>
        <p:txBody>
          <a:bodyPr/>
          <a:lstStyle/>
          <a:p>
            <a:pPr>
              <a:spcBef>
                <a:spcPts val="0"/>
              </a:spcBef>
              <a:defRPr/>
            </a:pPr>
            <a:r>
              <a:rPr lang="it-IT" dirty="0"/>
              <a:t>TO-BE </a:t>
            </a:r>
            <a:r>
              <a:rPr lang="it-IT" dirty="0" err="1"/>
              <a:t>architecture</a:t>
            </a:r>
            <a:r>
              <a:rPr lang="it-IT" dirty="0"/>
              <a:t> </a:t>
            </a:r>
          </a:p>
        </p:txBody>
      </p:sp>
      <p:sp>
        <p:nvSpPr>
          <p:cNvPr id="6" name="Segnaposto piè di pagina 5">
            <a:extLst>
              <a:ext uri="{FF2B5EF4-FFF2-40B4-BE49-F238E27FC236}">
                <a16:creationId xmlns:a16="http://schemas.microsoft.com/office/drawing/2014/main" id="{1C83BCDD-80F8-4755-8A81-91A74979865D}"/>
              </a:ext>
            </a:extLst>
          </p:cNvPr>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7" name="Segnaposto numero diapositiva 6">
            <a:extLst>
              <a:ext uri="{FF2B5EF4-FFF2-40B4-BE49-F238E27FC236}">
                <a16:creationId xmlns:a16="http://schemas.microsoft.com/office/drawing/2014/main" id="{9B24DF0F-FFB7-439E-84EC-82C44070A164}"/>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pic>
        <p:nvPicPr>
          <p:cNvPr id="4" name="Immagine 3"/>
          <p:cNvPicPr>
            <a:picLocks noChangeAspect="1"/>
          </p:cNvPicPr>
          <p:nvPr/>
        </p:nvPicPr>
        <p:blipFill>
          <a:blip r:embed="rId3"/>
          <a:stretch>
            <a:fillRect/>
          </a:stretch>
        </p:blipFill>
        <p:spPr>
          <a:xfrm>
            <a:off x="4462485" y="1908116"/>
            <a:ext cx="6864824" cy="3875826"/>
          </a:xfrm>
          <a:prstGeom prst="rect">
            <a:avLst/>
          </a:prstGeom>
        </p:spPr>
      </p:pic>
    </p:spTree>
    <p:extLst>
      <p:ext uri="{BB962C8B-B14F-4D97-AF65-F5344CB8AC3E}">
        <p14:creationId xmlns:p14="http://schemas.microsoft.com/office/powerpoint/2010/main" val="71026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378424"/>
            <a:ext cx="11264002" cy="4687363"/>
          </a:xfrm>
        </p:spPr>
        <p:txBody>
          <a:bodyPr/>
          <a:lstStyle/>
          <a:p>
            <a:pPr marL="0" indent="0">
              <a:buNone/>
            </a:pPr>
            <a:r>
              <a:rPr lang="en-US" dirty="0"/>
              <a:t>In order to test ARC functionalities, an AD source validated by SIM was chosen, followed by:</a:t>
            </a:r>
          </a:p>
          <a:p>
            <a:pPr>
              <a:spcAft>
                <a:spcPts val="600"/>
              </a:spcAft>
            </a:pPr>
            <a:r>
              <a:rPr lang="en-US" dirty="0"/>
              <a:t>Selection of a subset of variables </a:t>
            </a:r>
          </a:p>
          <a:p>
            <a:pPr>
              <a:spcAft>
                <a:spcPts val="600"/>
              </a:spcAft>
            </a:pPr>
            <a:r>
              <a:rPr lang="en-US" dirty="0"/>
              <a:t>Set up of ARC data model and control rules</a:t>
            </a:r>
          </a:p>
          <a:p>
            <a:pPr>
              <a:spcAft>
                <a:spcPts val="600"/>
              </a:spcAft>
            </a:pPr>
            <a:r>
              <a:rPr lang="en-US" dirty="0"/>
              <a:t>Comparative analysis between ARC output and SIM technical checks</a:t>
            </a:r>
          </a:p>
          <a:p>
            <a:pPr>
              <a:spcAft>
                <a:spcPts val="600"/>
              </a:spcAft>
              <a:buFont typeface="Arial" panose="020B0604020202020204" pitchFamily="34" charset="0"/>
              <a:buChar char="•"/>
            </a:pPr>
            <a:endParaRPr lang="en-US" dirty="0"/>
          </a:p>
          <a:p>
            <a:pPr marL="0" indent="0">
              <a:buNone/>
            </a:pPr>
            <a:r>
              <a:rPr lang="en-US" dirty="0"/>
              <a:t>The technical checks to be </a:t>
            </a:r>
            <a:r>
              <a:rPr lang="en-US"/>
              <a:t>set in </a:t>
            </a:r>
            <a:r>
              <a:rPr lang="en-US" dirty="0"/>
              <a:t>ARC are:</a:t>
            </a:r>
          </a:p>
          <a:p>
            <a:pPr marL="342900" indent="-342900">
              <a:spcBef>
                <a:spcPts val="0"/>
              </a:spcBef>
              <a:spcAft>
                <a:spcPts val="1200"/>
              </a:spcAft>
              <a:buSzPct val="100000"/>
              <a:buFont typeface="+mj-lt"/>
              <a:buAutoNum type="arabicPeriod"/>
              <a:defRPr/>
            </a:pPr>
            <a:r>
              <a:rPr lang="en-US" dirty="0"/>
              <a:t>Benchmark of the dataset structure against the expected record layout </a:t>
            </a:r>
          </a:p>
          <a:p>
            <a:pPr marL="342900" indent="-342900">
              <a:spcBef>
                <a:spcPts val="0"/>
              </a:spcBef>
              <a:spcAft>
                <a:spcPts val="1200"/>
              </a:spcAft>
              <a:buSzPct val="100000"/>
              <a:buFont typeface="+mj-lt"/>
              <a:buAutoNum type="arabicPeriod"/>
              <a:defRPr/>
            </a:pPr>
            <a:r>
              <a:rPr lang="en-US" dirty="0"/>
              <a:t>Number of uploaded records </a:t>
            </a:r>
          </a:p>
          <a:p>
            <a:pPr marL="342900" indent="-342900">
              <a:spcBef>
                <a:spcPts val="0"/>
              </a:spcBef>
              <a:spcAft>
                <a:spcPts val="1200"/>
              </a:spcAft>
              <a:buSzPct val="100000"/>
              <a:buFont typeface="+mj-lt"/>
              <a:buAutoNum type="arabicPeriod"/>
              <a:defRPr/>
            </a:pPr>
            <a:r>
              <a:rPr lang="en-US" dirty="0"/>
              <a:t>For each variable, percentage of values on the total of records</a:t>
            </a:r>
          </a:p>
          <a:p>
            <a:pPr marL="342900" indent="-342900">
              <a:spcBef>
                <a:spcPts val="0"/>
              </a:spcBef>
              <a:spcAft>
                <a:spcPts val="1200"/>
              </a:spcAft>
              <a:buSzPct val="100000"/>
              <a:buFont typeface="+mj-lt"/>
              <a:buAutoNum type="arabicPeriod"/>
              <a:defRPr/>
            </a:pPr>
            <a:r>
              <a:rPr lang="en-US" dirty="0"/>
              <a:t>For each classification variable, frequency distribution of its modalities (excluding missing values)</a:t>
            </a:r>
          </a:p>
          <a:p>
            <a:pPr marL="342900" indent="-342900">
              <a:spcBef>
                <a:spcPts val="0"/>
              </a:spcBef>
              <a:spcAft>
                <a:spcPts val="1200"/>
              </a:spcAft>
              <a:buSzPct val="100000"/>
              <a:buFont typeface="+mj-lt"/>
              <a:buAutoNum type="arabicPeriod"/>
              <a:defRPr/>
            </a:pPr>
            <a:r>
              <a:rPr lang="en-US" dirty="0"/>
              <a:t>Analysis of results in time series, to evaluate data quality over time</a:t>
            </a:r>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it-IT" dirty="0"/>
          </a:p>
        </p:txBody>
      </p:sp>
      <p:sp>
        <p:nvSpPr>
          <p:cNvPr id="3" name="Titolo 2"/>
          <p:cNvSpPr>
            <a:spLocks noGrp="1"/>
          </p:cNvSpPr>
          <p:nvPr>
            <p:ph type="title"/>
          </p:nvPr>
        </p:nvSpPr>
        <p:spPr>
          <a:xfrm>
            <a:off x="468895" y="503475"/>
            <a:ext cx="11269308" cy="384721"/>
          </a:xfrm>
        </p:spPr>
        <p:txBody>
          <a:bodyPr/>
          <a:lstStyle/>
          <a:p>
            <a:r>
              <a:rPr lang="it-IT" dirty="0"/>
              <a:t>Business case </a:t>
            </a:r>
            <a:endParaRPr lang="it-IT" altLang="it-IT" dirty="0"/>
          </a:p>
        </p:txBody>
      </p:sp>
      <p:sp>
        <p:nvSpPr>
          <p:cNvPr id="4" name="Segnaposto piè di pagina 3"/>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spTree>
    <p:extLst>
      <p:ext uri="{BB962C8B-B14F-4D97-AF65-F5344CB8AC3E}">
        <p14:creationId xmlns:p14="http://schemas.microsoft.com/office/powerpoint/2010/main" val="121182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59A74FD-8A7B-4DA2-A2A0-25E9839C236F}"/>
              </a:ext>
            </a:extLst>
          </p:cNvPr>
          <p:cNvSpPr>
            <a:spLocks noGrp="1"/>
          </p:cNvSpPr>
          <p:nvPr>
            <p:ph type="body" idx="1"/>
          </p:nvPr>
        </p:nvSpPr>
        <p:spPr/>
        <p:txBody>
          <a:bodyPr/>
          <a:lstStyle/>
          <a:p>
            <a:pPr marL="285750" indent="-285750">
              <a:buFont typeface="Courier New" panose="02070309020205020404" pitchFamily="49" charset="0"/>
              <a:buChar char="o"/>
            </a:pPr>
            <a:r>
              <a:rPr lang="en-US" dirty="0"/>
              <a:t>Full compliance of ARC output with data checks performed in the current application</a:t>
            </a:r>
          </a:p>
          <a:p>
            <a:endParaRPr lang="en-US" dirty="0"/>
          </a:p>
          <a:p>
            <a:pPr marL="285750" indent="-285750">
              <a:buFont typeface="Courier New" panose="02070309020205020404" pitchFamily="49" charset="0"/>
              <a:buChar char="o"/>
            </a:pPr>
            <a:r>
              <a:rPr lang="en-US" dirty="0"/>
              <a:t>To run the technical checks for the specific use case, new functionalities have been developed</a:t>
            </a:r>
          </a:p>
          <a:p>
            <a:endParaRPr lang="en-US" dirty="0"/>
          </a:p>
          <a:p>
            <a:pPr marL="285750" indent="-285750">
              <a:buFont typeface="Courier New" panose="02070309020205020404" pitchFamily="49" charset="0"/>
              <a:buChar char="o"/>
            </a:pPr>
            <a:r>
              <a:rPr lang="en-US" dirty="0"/>
              <a:t>Currently, the additional functionalities allow to run 3 out of 5 checks listed </a:t>
            </a:r>
            <a:endParaRPr lang="it-IT" dirty="0"/>
          </a:p>
        </p:txBody>
      </p:sp>
      <p:sp>
        <p:nvSpPr>
          <p:cNvPr id="3" name="Segnaposto testo 2">
            <a:extLst>
              <a:ext uri="{FF2B5EF4-FFF2-40B4-BE49-F238E27FC236}">
                <a16:creationId xmlns:a16="http://schemas.microsoft.com/office/drawing/2014/main" id="{100102C5-715E-4CFA-BC68-0255DB9CACAE}"/>
              </a:ext>
            </a:extLst>
          </p:cNvPr>
          <p:cNvSpPr>
            <a:spLocks noGrp="1"/>
          </p:cNvSpPr>
          <p:nvPr>
            <p:ph type="body" sz="half" idx="11"/>
          </p:nvPr>
        </p:nvSpPr>
        <p:spPr/>
        <p:txBody>
          <a:bodyPr/>
          <a:lstStyle/>
          <a:p>
            <a:r>
              <a:rPr lang="it-IT" b="1" dirty="0"/>
              <a:t>Status of new </a:t>
            </a:r>
            <a:r>
              <a:rPr lang="it-IT" b="1" dirty="0" err="1"/>
              <a:t>functionalities</a:t>
            </a:r>
            <a:r>
              <a:rPr lang="it-IT" b="1" dirty="0"/>
              <a:t> to </a:t>
            </a:r>
            <a:r>
              <a:rPr lang="it-IT" b="1" dirty="0" err="1"/>
              <a:t>implement</a:t>
            </a:r>
            <a:endParaRPr lang="it-IT" b="1" dirty="0"/>
          </a:p>
        </p:txBody>
      </p:sp>
      <p:sp>
        <p:nvSpPr>
          <p:cNvPr id="5" name="Titolo 4">
            <a:extLst>
              <a:ext uri="{FF2B5EF4-FFF2-40B4-BE49-F238E27FC236}">
                <a16:creationId xmlns:a16="http://schemas.microsoft.com/office/drawing/2014/main" id="{7FB983D5-27CD-4830-9579-960FD7C2233D}"/>
              </a:ext>
            </a:extLst>
          </p:cNvPr>
          <p:cNvSpPr>
            <a:spLocks noGrp="1"/>
          </p:cNvSpPr>
          <p:nvPr>
            <p:ph type="title"/>
          </p:nvPr>
        </p:nvSpPr>
        <p:spPr>
          <a:xfrm>
            <a:off x="468895" y="503475"/>
            <a:ext cx="11269308" cy="384721"/>
          </a:xfrm>
        </p:spPr>
        <p:txBody>
          <a:bodyPr/>
          <a:lstStyle/>
          <a:p>
            <a:pPr>
              <a:spcBef>
                <a:spcPts val="0"/>
              </a:spcBef>
              <a:defRPr/>
            </a:pPr>
            <a:r>
              <a:rPr lang="it-IT" dirty="0" err="1"/>
              <a:t>Main</a:t>
            </a:r>
            <a:r>
              <a:rPr lang="it-IT" dirty="0"/>
              <a:t> </a:t>
            </a:r>
            <a:r>
              <a:rPr lang="it-IT" dirty="0" err="1"/>
              <a:t>results</a:t>
            </a:r>
            <a:endParaRPr lang="it-IT" dirty="0"/>
          </a:p>
        </p:txBody>
      </p:sp>
      <p:sp>
        <p:nvSpPr>
          <p:cNvPr id="6" name="Segnaposto piè di pagina 5">
            <a:extLst>
              <a:ext uri="{FF2B5EF4-FFF2-40B4-BE49-F238E27FC236}">
                <a16:creationId xmlns:a16="http://schemas.microsoft.com/office/drawing/2014/main" id="{1C83BCDD-80F8-4755-8A81-91A74979865D}"/>
              </a:ext>
            </a:extLst>
          </p:cNvPr>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7" name="Segnaposto numero diapositiva 6">
            <a:extLst>
              <a:ext uri="{FF2B5EF4-FFF2-40B4-BE49-F238E27FC236}">
                <a16:creationId xmlns:a16="http://schemas.microsoft.com/office/drawing/2014/main" id="{9B24DF0F-FFB7-439E-84EC-82C44070A164}"/>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graphicFrame>
        <p:nvGraphicFramePr>
          <p:cNvPr id="8" name="Tabella 7">
            <a:extLst>
              <a:ext uri="{FF2B5EF4-FFF2-40B4-BE49-F238E27FC236}">
                <a16:creationId xmlns:a16="http://schemas.microsoft.com/office/drawing/2014/main" id="{A58D0993-0A73-4BDE-A491-C3B9C1B05916}"/>
              </a:ext>
            </a:extLst>
          </p:cNvPr>
          <p:cNvGraphicFramePr>
            <a:graphicFrameLocks/>
          </p:cNvGraphicFramePr>
          <p:nvPr>
            <p:extLst>
              <p:ext uri="{D42A27DB-BD31-4B8C-83A1-F6EECF244321}">
                <p14:modId xmlns:p14="http://schemas.microsoft.com/office/powerpoint/2010/main" val="1861895133"/>
              </p:ext>
            </p:extLst>
          </p:nvPr>
        </p:nvGraphicFramePr>
        <p:xfrm>
          <a:off x="4228038" y="2006220"/>
          <a:ext cx="7531635" cy="3943729"/>
        </p:xfrm>
        <a:graphic>
          <a:graphicData uri="http://schemas.openxmlformats.org/drawingml/2006/table">
            <a:tbl>
              <a:tblPr firstRow="1" bandRow="1">
                <a:tableStyleId>{E8034E78-7F5D-4C2E-B375-FC64B27BC917}</a:tableStyleId>
              </a:tblPr>
              <a:tblGrid>
                <a:gridCol w="3755902">
                  <a:extLst>
                    <a:ext uri="{9D8B030D-6E8A-4147-A177-3AD203B41FA5}">
                      <a16:colId xmlns:a16="http://schemas.microsoft.com/office/drawing/2014/main" val="2749663016"/>
                    </a:ext>
                  </a:extLst>
                </a:gridCol>
                <a:gridCol w="1668980">
                  <a:extLst>
                    <a:ext uri="{9D8B030D-6E8A-4147-A177-3AD203B41FA5}">
                      <a16:colId xmlns:a16="http://schemas.microsoft.com/office/drawing/2014/main" val="1030082800"/>
                    </a:ext>
                  </a:extLst>
                </a:gridCol>
                <a:gridCol w="2106753">
                  <a:extLst>
                    <a:ext uri="{9D8B030D-6E8A-4147-A177-3AD203B41FA5}">
                      <a16:colId xmlns:a16="http://schemas.microsoft.com/office/drawing/2014/main" val="3138508632"/>
                    </a:ext>
                  </a:extLst>
                </a:gridCol>
              </a:tblGrid>
              <a:tr h="673228">
                <a:tc>
                  <a:txBody>
                    <a:bodyPr/>
                    <a:lstStyle/>
                    <a:p>
                      <a:pPr algn="ctr"/>
                      <a:r>
                        <a:rPr lang="it-IT" sz="1600" dirty="0" err="1">
                          <a:latin typeface="Arial" panose="020B0604020202020204" pitchFamily="34" charset="0"/>
                          <a:cs typeface="Arial" panose="020B0604020202020204" pitchFamily="34" charset="0"/>
                        </a:rPr>
                        <a:t>Check</a:t>
                      </a:r>
                      <a:endParaRPr lang="it-IT" sz="1600" dirty="0">
                        <a:latin typeface="Arial" panose="020B0604020202020204" pitchFamily="34" charset="0"/>
                        <a:cs typeface="Arial" panose="020B0604020202020204" pitchFamily="34" charset="0"/>
                      </a:endParaRPr>
                    </a:p>
                  </a:txBody>
                  <a:tcPr marT="45716" marB="45716" anchor="ctr">
                    <a:lnL>
                      <a:noFill/>
                    </a:lnL>
                    <a:lnR w="9525" cap="flat" cmpd="sng" algn="ctr">
                      <a:solidFill>
                        <a:schemeClr val="bg1"/>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it-IT" sz="1600" dirty="0">
                          <a:latin typeface="Arial" panose="020B0604020202020204" pitchFamily="34" charset="0"/>
                          <a:cs typeface="Arial" panose="020B0604020202020204" pitchFamily="34" charset="0"/>
                        </a:rPr>
                        <a:t>New ad hoc </a:t>
                      </a:r>
                      <a:r>
                        <a:rPr lang="it-IT" sz="1600" dirty="0" err="1">
                          <a:latin typeface="Arial" panose="020B0604020202020204" pitchFamily="34" charset="0"/>
                          <a:cs typeface="Arial" panose="020B0604020202020204" pitchFamily="34" charset="0"/>
                        </a:rPr>
                        <a:t>functionalities</a:t>
                      </a:r>
                      <a:endParaRPr lang="it-IT" sz="1600" dirty="0">
                        <a:latin typeface="Arial" panose="020B0604020202020204" pitchFamily="34" charset="0"/>
                        <a:cs typeface="Arial" panose="020B0604020202020204" pitchFamily="34" charset="0"/>
                      </a:endParaRPr>
                    </a:p>
                  </a:txBody>
                  <a:tcPr marT="45716" marB="4571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600" dirty="0">
                          <a:latin typeface="Arial" panose="020B0604020202020204" pitchFamily="34" charset="0"/>
                          <a:cs typeface="Arial" panose="020B0604020202020204" pitchFamily="34" charset="0"/>
                        </a:rPr>
                        <a:t>Activity status</a:t>
                      </a:r>
                    </a:p>
                  </a:txBody>
                  <a:tcPr marT="45716" marB="45716"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910329158"/>
                  </a:ext>
                </a:extLst>
              </a:tr>
              <a:tr h="540236">
                <a:tc>
                  <a:txBody>
                    <a:bodyPr/>
                    <a:lstStyle/>
                    <a:p>
                      <a:pPr marL="0" algn="l" defTabSz="457200" rtl="0" eaLnBrk="1" latinLnBrk="0" hangingPunct="1">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Number of records in the file acquired</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Not required</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457200" rtl="0" eaLnBrk="1" latinLnBrk="0" hangingPunct="1">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Already existing in the application</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8167478"/>
                  </a:ext>
                </a:extLst>
              </a:tr>
              <a:tr h="689571">
                <a:tc>
                  <a:txBody>
                    <a:bodyPr/>
                    <a:lstStyle/>
                    <a:p>
                      <a:pPr marL="0" algn="l" defTabSz="457200" rtl="0" eaLnBrk="1" latinLnBrk="0" hangingPunct="1">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For each variable, percentage of non-missing values on the total of records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Yes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457200" rtl="0" eaLnBrk="1" latinLnBrk="0" hangingPunct="1">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Implemented</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36019118"/>
                  </a:ext>
                </a:extLst>
              </a:tr>
              <a:tr h="919428">
                <a:tc>
                  <a:txBody>
                    <a:bodyPr/>
                    <a:lstStyle/>
                    <a:p>
                      <a:pPr marL="0" algn="l" defTabSz="457200" rtl="0" eaLnBrk="1" latinLnBrk="0" hangingPunct="1">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For each classification variable, frequency distribution of its modalities, excluding missing values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Yes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l" defTabSz="457200" rtl="0" eaLnBrk="1" latinLnBrk="0" hangingPunct="1">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Implemented</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15085414"/>
                  </a:ext>
                </a:extLst>
              </a:tr>
              <a:tr h="560633">
                <a:tc>
                  <a:txBody>
                    <a:bodyPr/>
                    <a:lstStyle/>
                    <a:p>
                      <a:pPr algn="l">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Verify that the table acquired respects the established record layout</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Yes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To be analyzed and enhanced in the GUI</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2089799"/>
                  </a:ext>
                </a:extLst>
              </a:tr>
              <a:tr h="560633">
                <a:tc>
                  <a:txBody>
                    <a:bodyPr/>
                    <a:lstStyle/>
                    <a:p>
                      <a:pPr algn="l">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Display the results of technical checks in time series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ctr">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Yes</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tc>
                  <a:txBody>
                    <a:bodyPr/>
                    <a:lstStyle/>
                    <a:p>
                      <a:pPr algn="l">
                        <a:lnSpc>
                          <a:spcPct val="107000"/>
                        </a:lnSpc>
                        <a:spcAft>
                          <a:spcPts val="800"/>
                        </a:spcAft>
                      </a:pPr>
                      <a:r>
                        <a:rPr lang="en-US" sz="1600" kern="1200" dirty="0">
                          <a:solidFill>
                            <a:schemeClr val="tx1">
                              <a:lumMod val="65000"/>
                              <a:lumOff val="35000"/>
                            </a:schemeClr>
                          </a:solidFill>
                          <a:latin typeface="Arial" panose="020B0604020202020204" pitchFamily="34" charset="0"/>
                          <a:ea typeface="+mn-ea"/>
                          <a:cs typeface="Arial" panose="020B0604020202020204" pitchFamily="34" charset="0"/>
                        </a:rPr>
                        <a:t>To be analyzed and implemented</a:t>
                      </a:r>
                      <a:endParaRPr lang="it-IT" sz="16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marL="68580" marR="68580" marT="0" marB="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843028918"/>
                  </a:ext>
                </a:extLst>
              </a:tr>
            </a:tbl>
          </a:graphicData>
        </a:graphic>
      </p:graphicFrame>
    </p:spTree>
    <p:extLst>
      <p:ext uri="{BB962C8B-B14F-4D97-AF65-F5344CB8AC3E}">
        <p14:creationId xmlns:p14="http://schemas.microsoft.com/office/powerpoint/2010/main" val="154001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C757EAB-927E-4F42-BD79-C4C674080880}"/>
              </a:ext>
            </a:extLst>
          </p:cNvPr>
          <p:cNvSpPr>
            <a:spLocks noGrp="1"/>
          </p:cNvSpPr>
          <p:nvPr>
            <p:ph type="body" idx="1"/>
          </p:nvPr>
        </p:nvSpPr>
        <p:spPr/>
        <p:txBody>
          <a:bodyPr/>
          <a:lstStyle/>
          <a:p>
            <a:pPr marL="285750" indent="-285750">
              <a:buFont typeface="Courier New" panose="02070309020205020404" pitchFamily="49" charset="0"/>
              <a:buChar char="o"/>
            </a:pPr>
            <a:r>
              <a:rPr lang="en-US" dirty="0"/>
              <a:t>The reuse experience has highlighted potential enhancements, resulting both from the process revision and the reuse of ARC to support data acquisition and management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Further analysis is needed to assess the impact of ARC reuse on the production chain</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Additional tests must be carried out involving statistical colleagues and using several sources, to evaluate ARC usability from the users perspective</a:t>
            </a:r>
            <a:endParaRPr lang="it-IT" dirty="0"/>
          </a:p>
        </p:txBody>
      </p:sp>
      <p:sp>
        <p:nvSpPr>
          <p:cNvPr id="3" name="Titolo 2">
            <a:extLst>
              <a:ext uri="{FF2B5EF4-FFF2-40B4-BE49-F238E27FC236}">
                <a16:creationId xmlns:a16="http://schemas.microsoft.com/office/drawing/2014/main" id="{63AC0A8B-105E-4DBB-A20D-E170F214E8DC}"/>
              </a:ext>
            </a:extLst>
          </p:cNvPr>
          <p:cNvSpPr>
            <a:spLocks noGrp="1"/>
          </p:cNvSpPr>
          <p:nvPr>
            <p:ph type="title"/>
          </p:nvPr>
        </p:nvSpPr>
        <p:spPr/>
        <p:txBody>
          <a:bodyPr/>
          <a:lstStyle/>
          <a:p>
            <a:r>
              <a:rPr lang="it-IT" altLang="it-IT" dirty="0" err="1"/>
              <a:t>Conclusions</a:t>
            </a:r>
            <a:endParaRPr lang="it-IT" altLang="it-IT" dirty="0"/>
          </a:p>
        </p:txBody>
      </p:sp>
      <p:sp>
        <p:nvSpPr>
          <p:cNvPr id="4" name="Segnaposto piè di pagina 3">
            <a:extLst>
              <a:ext uri="{FF2B5EF4-FFF2-40B4-BE49-F238E27FC236}">
                <a16:creationId xmlns:a16="http://schemas.microsoft.com/office/drawing/2014/main" id="{3FD3FFEC-0C73-4534-BE1E-CC5FB5C1F168}"/>
              </a:ext>
            </a:extLst>
          </p:cNvPr>
          <p:cNvSpPr>
            <a:spLocks noGrp="1"/>
          </p:cNvSpPr>
          <p:nvPr>
            <p:ph type="ftr" sz="quarter" idx="10"/>
          </p:nvPr>
        </p:nvSpPr>
        <p:spPr/>
        <p:txBody>
          <a:bodyPr/>
          <a:lstStyle/>
          <a:p>
            <a:pPr>
              <a:defRPr/>
            </a:pPr>
            <a:r>
              <a:rPr lang="it-IT" dirty="0" err="1"/>
              <a:t>Reusing</a:t>
            </a:r>
            <a:r>
              <a:rPr lang="it-IT" dirty="0"/>
              <a:t> ARC service: the </a:t>
            </a:r>
            <a:r>
              <a:rPr lang="it-IT" dirty="0" err="1"/>
              <a:t>Italian</a:t>
            </a:r>
            <a:r>
              <a:rPr lang="it-IT" dirty="0"/>
              <a:t> </a:t>
            </a:r>
            <a:r>
              <a:rPr lang="it-IT" dirty="0" err="1"/>
              <a:t>experience</a:t>
            </a:r>
            <a:endParaRPr lang="en-US" dirty="0"/>
          </a:p>
        </p:txBody>
      </p:sp>
      <p:sp>
        <p:nvSpPr>
          <p:cNvPr id="5" name="Segnaposto numero diapositiva 4">
            <a:extLst>
              <a:ext uri="{FF2B5EF4-FFF2-40B4-BE49-F238E27FC236}">
                <a16:creationId xmlns:a16="http://schemas.microsoft.com/office/drawing/2014/main" id="{DB536328-DAF5-4DE7-B823-D603AADBD256}"/>
              </a:ext>
            </a:extLst>
          </p:cNvPr>
          <p:cNvSpPr>
            <a:spLocks noGrp="1"/>
          </p:cNvSpPr>
          <p:nvPr>
            <p:ph type="sldNum" sz="quarter" idx="11"/>
          </p:nvPr>
        </p:nvSpPr>
        <p:spPr>
          <a:xfrm>
            <a:off x="323469" y="6405108"/>
            <a:ext cx="501650" cy="365125"/>
          </a:xfrm>
          <a:prstGeom prst="rect">
            <a:avLst/>
          </a:prstGeom>
        </p:spPr>
        <p:txBody>
          <a:bodyPr/>
          <a:lstStyle/>
          <a:p>
            <a:pPr>
              <a:defRPr/>
            </a:pPr>
            <a:fld id="{48B4153A-D4C5-4CEF-8992-0D8815C829E3}" type="slidenum">
              <a:rPr lang="en-US" smtClean="0"/>
              <a:pPr>
                <a:defRPr/>
              </a:pPr>
              <a:t>8</a:t>
            </a:fld>
            <a:endParaRPr lang="en-US" dirty="0"/>
          </a:p>
        </p:txBody>
      </p:sp>
    </p:spTree>
    <p:extLst>
      <p:ext uri="{BB962C8B-B14F-4D97-AF65-F5344CB8AC3E}">
        <p14:creationId xmlns:p14="http://schemas.microsoft.com/office/powerpoint/2010/main" val="72595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p:txBody>
          <a:bodyPr/>
          <a:lstStyle/>
          <a:p>
            <a:r>
              <a:rPr lang="it-IT" dirty="0" err="1"/>
              <a:t>Thank</a:t>
            </a:r>
            <a:r>
              <a:rPr lang="it-IT" dirty="0"/>
              <a:t> </a:t>
            </a:r>
            <a:r>
              <a:rPr lang="it-IT" dirty="0" err="1"/>
              <a:t>you</a:t>
            </a:r>
            <a:endParaRPr lang="it-IT" dirty="0"/>
          </a:p>
        </p:txBody>
      </p:sp>
      <p:sp>
        <p:nvSpPr>
          <p:cNvPr id="4" name="Segnaposto testo 3"/>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75414769"/>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3c0f2a6f215eaece0c407022a0f3a923">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2d9ede14e145908df850dd21bb12d40f"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Sfondi virtuali"/>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EF378BC-F4D0-4510-B4EC-07B6EFE18CF8}">
  <ds:schemaRef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www.w3.org/XML/1998/namespace"/>
    <ds:schemaRef ds:uri="http://schemas.microsoft.com/office/infopath/2007/PartnerControls"/>
    <ds:schemaRef ds:uri="c58f2efd-82a8-4ecf-b395-8c25e928921d"/>
    <ds:schemaRef ds:uri="http://schemas.openxmlformats.org/package/2006/metadata/core-properties"/>
    <ds:schemaRef ds:uri="679261c3-551f-4e86-913f-177e0e529669"/>
    <ds:schemaRef ds:uri="459159c4-d20a-4ff3-9b11-fbd127bd52e5"/>
  </ds:schemaRefs>
</ds:datastoreItem>
</file>

<file path=customXml/itemProps4.xml><?xml version="1.0" encoding="utf-8"?>
<ds:datastoreItem xmlns:ds="http://schemas.openxmlformats.org/officeDocument/2006/customXml" ds:itemID="{D3E3FA58-80D4-43D7-A277-39F2B6273C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Dividendi</Template>
  <TotalTime>3563</TotalTime>
  <Words>608</Words>
  <Application>Microsoft Office PowerPoint</Application>
  <PresentationFormat>Widescreen</PresentationFormat>
  <Paragraphs>93</Paragraphs>
  <Slides>9</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Arial Narrow</vt:lpstr>
      <vt:lpstr>Calibri</vt:lpstr>
      <vt:lpstr>Courier New</vt:lpstr>
      <vt:lpstr>Gill Sans MT</vt:lpstr>
      <vt:lpstr>Wingdings 2</vt:lpstr>
      <vt:lpstr>elenco puntato</vt:lpstr>
      <vt:lpstr>Reusing ARC service: the Italian experience</vt:lpstr>
      <vt:lpstr>Outline</vt:lpstr>
      <vt:lpstr>Context overview</vt:lpstr>
      <vt:lpstr>AS-IS architecture </vt:lpstr>
      <vt:lpstr>TO-BE architecture </vt:lpstr>
      <vt:lpstr>Business case </vt:lpstr>
      <vt:lpstr>Main results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Giuseppina Ruocco</cp:lastModifiedBy>
  <cp:revision>318</cp:revision>
  <dcterms:created xsi:type="dcterms:W3CDTF">2020-06-26T06:32:12Z</dcterms:created>
  <dcterms:modified xsi:type="dcterms:W3CDTF">2021-04-28T13:31:55Z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