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9"/>
  </p:notesMasterIdLst>
  <p:sldIdLst>
    <p:sldId id="315" r:id="rId6"/>
    <p:sldId id="316" r:id="rId7"/>
    <p:sldId id="332" r:id="rId8"/>
    <p:sldId id="309" r:id="rId9"/>
    <p:sldId id="321" r:id="rId10"/>
    <p:sldId id="333" r:id="rId11"/>
    <p:sldId id="334" r:id="rId12"/>
    <p:sldId id="335" r:id="rId13"/>
    <p:sldId id="331" r:id="rId14"/>
    <p:sldId id="338" r:id="rId15"/>
    <p:sldId id="339" r:id="rId16"/>
    <p:sldId id="337" r:id="rId17"/>
    <p:sldId id="327" r:id="rId18"/>
  </p:sldIdLst>
  <p:sldSz cx="12192000" cy="6858000"/>
  <p:notesSz cx="6797675" cy="9926638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C7E"/>
    <a:srgbClr val="932338"/>
    <a:srgbClr val="CC2A2A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4" autoAdjust="0"/>
    <p:restoredTop sz="96265" autoAdjust="0"/>
  </p:normalViewPr>
  <p:slideViewPr>
    <p:cSldViewPr snapToGrid="0" showGuides="1">
      <p:cViewPr varScale="1">
        <p:scale>
          <a:sx n="82" d="100"/>
          <a:sy n="82" d="100"/>
        </p:scale>
        <p:origin x="720" y="58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8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23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6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070" y="2621956"/>
            <a:ext cx="9818337" cy="2782819"/>
          </a:xfrm>
          <a:effectLst/>
        </p:spPr>
        <p:txBody>
          <a:bodyPr lIns="0" tIns="0" rIns="0" bIns="0" anchor="ctr">
            <a:normAutofit/>
          </a:bodyPr>
          <a:lstStyle>
            <a:lvl1pPr>
              <a:lnSpc>
                <a:spcPts val="3600"/>
              </a:lnSpc>
              <a:defRPr sz="3400" b="0" cap="none">
                <a:solidFill>
                  <a:srgbClr val="C0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it-IT" dirty="0"/>
              <a:t>FARE CLIC PER MODIFICARE LO STILE DEL TITOLO DELLO SCHEMA FARE CLIC PER MODIFICARE LO STILE DEL TITOLO DELLO SCHEMA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495314"/>
            <a:ext cx="7481115" cy="17953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71492F8-659D-4E4C-A49D-B7C56753911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5" y="1287956"/>
            <a:ext cx="3689746" cy="216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500"/>
              </a:lnSpc>
              <a:spcAft>
                <a:spcPts val="600"/>
              </a:spcAft>
              <a:buNone/>
              <a:def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69184" y="1522956"/>
            <a:ext cx="3689747" cy="10800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>
                <a:solidFill>
                  <a:srgbClr val="63646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69184" y="6297672"/>
            <a:ext cx="7481115" cy="18851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8FC9CB7-7D84-419A-988C-7B8817E18EDB}"/>
              </a:ext>
            </a:extLst>
          </p:cNvPr>
          <p:cNvSpPr/>
          <p:nvPr userDrawn="1"/>
        </p:nvSpPr>
        <p:spPr>
          <a:xfrm>
            <a:off x="463550" y="0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57BA760-D00A-4F5B-B978-07F3F810367F}"/>
              </a:ext>
            </a:extLst>
          </p:cNvPr>
          <p:cNvSpPr/>
          <p:nvPr userDrawn="1"/>
        </p:nvSpPr>
        <p:spPr>
          <a:xfrm>
            <a:off x="4251325" y="0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7FA033-79E9-4921-B88E-03D9DAACCE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37832"/>
            <a:ext cx="2700000" cy="461927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821E4C3A-67D5-4B9E-B373-7B560EA0839E}"/>
              </a:ext>
            </a:extLst>
          </p:cNvPr>
          <p:cNvSpPr/>
          <p:nvPr userDrawn="1"/>
        </p:nvSpPr>
        <p:spPr>
          <a:xfrm>
            <a:off x="8037513" y="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5998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203E877-BB68-4C3E-A95D-262A3B383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0FB10A6-C138-494B-9E13-24A27B8289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8A4B74D-95FF-4ECC-AED0-C183993F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786" y="1796902"/>
            <a:ext cx="11283042" cy="1839433"/>
          </a:xfrm>
          <a:effectLst/>
        </p:spPr>
        <p:txBody>
          <a:bodyPr anchor="ctr">
            <a:noAutofit/>
          </a:bodyPr>
          <a:lstStyle>
            <a:lvl1pPr algn="ctr">
              <a:defRPr sz="7000" b="0" cap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894EA2-4831-F84E-BBDE-8E89A351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423612"/>
          </a:xfrm>
        </p:spPr>
        <p:txBody>
          <a:bodyPr spcCol="36000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2837C0E-8F15-489B-800B-6F1CBBB23F06}"/>
              </a:ext>
            </a:extLst>
          </p:cNvPr>
          <p:cNvSpPr/>
          <p:nvPr userDrawn="1"/>
        </p:nvSpPr>
        <p:spPr>
          <a:xfrm>
            <a:off x="463550" y="5773825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C3885B9-D4F0-42E8-A6EE-EB419237E845}"/>
              </a:ext>
            </a:extLst>
          </p:cNvPr>
          <p:cNvSpPr/>
          <p:nvPr userDrawn="1"/>
        </p:nvSpPr>
        <p:spPr>
          <a:xfrm>
            <a:off x="4251325" y="5773825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F54AFB7-6D67-44BA-975B-F9E2C29BB4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092375"/>
            <a:ext cx="2700000" cy="461927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B4CD4512-1FFA-4544-ACEE-31F0A9CA9D05}"/>
              </a:ext>
            </a:extLst>
          </p:cNvPr>
          <p:cNvSpPr/>
          <p:nvPr userDrawn="1"/>
        </p:nvSpPr>
        <p:spPr>
          <a:xfrm>
            <a:off x="8037513" y="679085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3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11B9727-26D5-42C6-AA8E-16F0A9551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35A5DA5-9B3D-430B-9B7D-12A49C896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953CB5C-8C23-4943-AA23-507887A04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8081963" y="1557338"/>
            <a:ext cx="365378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014FC49-70B3-48C6-AAEA-1B6DEB762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2222" y="2261938"/>
            <a:ext cx="3492000" cy="36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665B96CC-8D49-494F-9C8A-BD85351377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CFFE7A2-271E-4180-8862-1207E565D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0" r:id="rId8"/>
    <p:sldLayoutId id="2147483714" r:id="rId9"/>
    <p:sldLayoutId id="2147483716" r:id="rId10"/>
    <p:sldLayoutId id="2147483715" r:id="rId11"/>
    <p:sldLayoutId id="2147483717" r:id="rId12"/>
    <p:sldLayoutId id="2147483718" r:id="rId13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BFAD7-8051-44E7-952E-F8647A1CB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70" y="2621956"/>
            <a:ext cx="9823303" cy="2782819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it-IT" sz="3400" dirty="0" err="1"/>
              <a:t>Implementing</a:t>
            </a:r>
            <a:r>
              <a:rPr lang="it-IT" sz="3400" dirty="0"/>
              <a:t> and </a:t>
            </a:r>
            <a:r>
              <a:rPr lang="it-IT" sz="3400" dirty="0" err="1"/>
              <a:t>reusing</a:t>
            </a:r>
            <a:r>
              <a:rPr lang="it-IT" sz="3400" dirty="0"/>
              <a:t> </a:t>
            </a:r>
            <a:r>
              <a:rPr lang="it-IT" sz="3400" dirty="0" err="1"/>
              <a:t>shareable</a:t>
            </a:r>
            <a:r>
              <a:rPr lang="it-IT" sz="3400" dirty="0"/>
              <a:t> </a:t>
            </a:r>
            <a:r>
              <a:rPr lang="it-IT" sz="3400" dirty="0" err="1"/>
              <a:t>statistical</a:t>
            </a:r>
            <a:r>
              <a:rPr lang="it-IT" sz="3400" dirty="0"/>
              <a:t> services: </a:t>
            </a:r>
            <a:r>
              <a:rPr lang="it-IT" dirty="0" err="1"/>
              <a:t>L</a:t>
            </a:r>
            <a:r>
              <a:rPr lang="it-IT" sz="3400" dirty="0" err="1"/>
              <a:t>essons</a:t>
            </a:r>
            <a:r>
              <a:rPr lang="it-IT" sz="3400" dirty="0"/>
              <a:t> </a:t>
            </a:r>
            <a:r>
              <a:rPr lang="it-IT" sz="3400" dirty="0" err="1"/>
              <a:t>learned</a:t>
            </a:r>
            <a:endParaRPr lang="it-IT" sz="3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FE67CC-0EAE-4BEC-A961-535FE506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495314"/>
            <a:ext cx="7481115" cy="179536"/>
          </a:xfrm>
        </p:spPr>
        <p:txBody>
          <a:bodyPr/>
          <a:lstStyle/>
          <a:p>
            <a:r>
              <a:rPr lang="it-IT" dirty="0"/>
              <a:t>Istat | DIRECTORATE FOR METHODOLOGY AND STATISTICAL PROCESS DESIGN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54B89B-F96C-4A34-BA9E-083269BE1EC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874903" y="1287956"/>
            <a:ext cx="3689746" cy="216000"/>
          </a:xfrm>
        </p:spPr>
        <p:txBody>
          <a:bodyPr/>
          <a:lstStyle/>
          <a:p>
            <a:r>
              <a:rPr lang="it-IT" dirty="0" err="1"/>
              <a:t>Lisbon</a:t>
            </a:r>
            <a:r>
              <a:rPr lang="it-IT" dirty="0"/>
              <a:t>, </a:t>
            </a:r>
            <a:r>
              <a:rPr lang="en-US" dirty="0"/>
              <a:t>27 and 28 April 2021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53B436-6816-4A46-BDBE-42E64EB27CB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874903" y="1503956"/>
            <a:ext cx="3689747" cy="1080000"/>
          </a:xfrm>
        </p:spPr>
        <p:txBody>
          <a:bodyPr/>
          <a:lstStyle/>
          <a:p>
            <a:r>
              <a:rPr lang="it-IT" dirty="0"/>
              <a:t>I3S </a:t>
            </a:r>
            <a:r>
              <a:rPr lang="it-IT" dirty="0" err="1"/>
              <a:t>ESSnet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workshop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D87B255-EFEE-4DEF-9FE3-EB483176489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69184" y="6297672"/>
            <a:ext cx="7481115" cy="188513"/>
          </a:xfrm>
        </p:spPr>
        <p:txBody>
          <a:bodyPr/>
          <a:lstStyle/>
          <a:p>
            <a:r>
              <a:rPr lang="it-IT" dirty="0"/>
              <a:t>Francesco Amato, Mauro Bruno, Giuseppina Ruocco, Manuel Soulier, Romain </a:t>
            </a:r>
            <a:r>
              <a:rPr lang="it-IT" dirty="0" err="1"/>
              <a:t>Tailhurat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4" y="1161987"/>
            <a:ext cx="1548518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0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201" y="1557339"/>
            <a:ext cx="10339979" cy="691340"/>
          </a:xfrm>
        </p:spPr>
        <p:txBody>
          <a:bodyPr/>
          <a:lstStyle/>
          <a:p>
            <a:r>
              <a:rPr lang="en-GB"/>
              <a:t>Within this context, </a:t>
            </a:r>
            <a:r>
              <a:rPr lang="en-GB" b="1">
                <a:solidFill>
                  <a:srgbClr val="CC2A2A"/>
                </a:solidFill>
              </a:rPr>
              <a:t>IS</a:t>
            </a:r>
            <a:r>
              <a:rPr lang="en-GB" b="1" baseline="30000">
                <a:solidFill>
                  <a:srgbClr val="CC2A2A"/>
                </a:solidFill>
              </a:rPr>
              <a:t>2</a:t>
            </a:r>
            <a:r>
              <a:rPr lang="en-GB" b="1">
                <a:solidFill>
                  <a:srgbClr val="CC2A2A"/>
                </a:solidFill>
              </a:rPr>
              <a:t> Workbench </a:t>
            </a:r>
            <a:r>
              <a:rPr lang="en-GB"/>
              <a:t>will be re-designed to improve the current architecture and add new features for accessing and processing new data sources</a:t>
            </a:r>
            <a:endParaRPr lang="en-GB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Plans for the future (2)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Implementing and reusing shareable statistical services : lessons learned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15588EF3-B68A-4095-81D6-E601880836B9}"/>
              </a:ext>
            </a:extLst>
          </p:cNvPr>
          <p:cNvSpPr txBox="1">
            <a:spLocks/>
          </p:cNvSpPr>
          <p:nvPr/>
        </p:nvSpPr>
        <p:spPr>
          <a:xfrm>
            <a:off x="1628775" y="2201340"/>
            <a:ext cx="5231635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b="1" kern="1200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Sketch of IS</a:t>
            </a:r>
            <a:r>
              <a:rPr lang="it-IT" baseline="30000" dirty="0"/>
              <a:t>2 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r>
              <a:rPr lang="it-IT" dirty="0"/>
              <a:t> (</a:t>
            </a:r>
            <a:r>
              <a:rPr lang="it-IT" dirty="0" err="1"/>
              <a:t>strongly</a:t>
            </a:r>
            <a:r>
              <a:rPr lang="it-IT" dirty="0"/>
              <a:t> </a:t>
            </a:r>
            <a:r>
              <a:rPr lang="it-IT" dirty="0" err="1"/>
              <a:t>coupled</a:t>
            </a:r>
            <a:r>
              <a:rPr lang="it-IT" dirty="0"/>
              <a:t>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2490E95-A75C-4343-9288-DE64FE8D1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2616571"/>
            <a:ext cx="6496335" cy="37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68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201" y="1557339"/>
            <a:ext cx="10339979" cy="691340"/>
          </a:xfrm>
        </p:spPr>
        <p:txBody>
          <a:bodyPr/>
          <a:lstStyle/>
          <a:p>
            <a:r>
              <a:rPr lang="en-GB"/>
              <a:t>Within this context, </a:t>
            </a:r>
            <a:r>
              <a:rPr lang="en-GB" b="1">
                <a:solidFill>
                  <a:srgbClr val="CC2A2A"/>
                </a:solidFill>
              </a:rPr>
              <a:t>IS</a:t>
            </a:r>
            <a:r>
              <a:rPr lang="en-GB" b="1" baseline="30000">
                <a:solidFill>
                  <a:srgbClr val="CC2A2A"/>
                </a:solidFill>
              </a:rPr>
              <a:t>2</a:t>
            </a:r>
            <a:r>
              <a:rPr lang="en-GB" b="1">
                <a:solidFill>
                  <a:srgbClr val="CC2A2A"/>
                </a:solidFill>
              </a:rPr>
              <a:t> Workbench </a:t>
            </a:r>
            <a:r>
              <a:rPr lang="en-GB"/>
              <a:t>will be re-designed to improve the current architecture and add new features for accessing and processing new data sources</a:t>
            </a:r>
            <a:endParaRPr lang="en-GB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Plans for the future (2)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Implementing and reusing shareable statistical services : lessons learned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85C234A-23EA-46D0-B005-2B468F8390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69" t="25972" r="11953" b="19444"/>
          <a:stretch/>
        </p:blipFill>
        <p:spPr>
          <a:xfrm>
            <a:off x="1628775" y="2611200"/>
            <a:ext cx="8543925" cy="3743325"/>
          </a:xfrm>
          <a:prstGeom prst="rect">
            <a:avLst/>
          </a:prstGeom>
        </p:spPr>
      </p:pic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15588EF3-B68A-4095-81D6-E601880836B9}"/>
              </a:ext>
            </a:extLst>
          </p:cNvPr>
          <p:cNvSpPr txBox="1">
            <a:spLocks/>
          </p:cNvSpPr>
          <p:nvPr/>
        </p:nvSpPr>
        <p:spPr>
          <a:xfrm>
            <a:off x="1628775" y="2201340"/>
            <a:ext cx="5231635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b="1" kern="1200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Sketch of IS</a:t>
            </a:r>
            <a:r>
              <a:rPr lang="it-IT" baseline="30000" dirty="0"/>
              <a:t>2  </a:t>
            </a:r>
            <a:r>
              <a:rPr lang="it-IT" dirty="0"/>
              <a:t>future </a:t>
            </a:r>
            <a:r>
              <a:rPr lang="it-IT" dirty="0" err="1"/>
              <a:t>architecture</a:t>
            </a:r>
            <a:r>
              <a:rPr lang="it-IT" dirty="0"/>
              <a:t> (</a:t>
            </a:r>
            <a:r>
              <a:rPr lang="it-IT" dirty="0" err="1"/>
              <a:t>loosely</a:t>
            </a:r>
            <a:r>
              <a:rPr lang="it-IT" dirty="0"/>
              <a:t> </a:t>
            </a:r>
            <a:r>
              <a:rPr lang="it-IT" dirty="0" err="1"/>
              <a:t>coupled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028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3994376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ESSnet</a:t>
            </a:r>
            <a:r>
              <a:rPr lang="en-GB" dirty="0"/>
              <a:t> experience has confirmed the relevance of </a:t>
            </a:r>
            <a:r>
              <a:rPr lang="en-GB" b="1" dirty="0">
                <a:solidFill>
                  <a:srgbClr val="CC2A2A"/>
                </a:solidFill>
              </a:rPr>
              <a:t>official statistical standards </a:t>
            </a:r>
            <a:r>
              <a:rPr lang="en-GB" dirty="0"/>
              <a:t>in the development and reuse of shareable statistical services: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CC2A2A"/>
                </a:solidFill>
              </a:rPr>
              <a:t>CSPA</a:t>
            </a:r>
            <a:r>
              <a:rPr lang="en-GB" dirty="0"/>
              <a:t> principles have guided the implementation activities, highlighting the service features to enhance during the refactoring of existing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CC2A2A"/>
                </a:solidFill>
              </a:rPr>
              <a:t>GSIM</a:t>
            </a:r>
            <a:r>
              <a:rPr lang="en-GB" dirty="0"/>
              <a:t> concepts have enabled the standardization of input and output data to process during the service execution. 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rgbClr val="CC2A2A"/>
                </a:solidFill>
              </a:rPr>
              <a:t>analysis of service dependencies</a:t>
            </a:r>
            <a:r>
              <a:rPr lang="en-GB" dirty="0"/>
              <a:t> should be carried from an architectural perspective considering the </a:t>
            </a:r>
            <a:r>
              <a:rPr lang="en-GB" b="1" dirty="0">
                <a:solidFill>
                  <a:srgbClr val="CC2A2A"/>
                </a:solidFill>
              </a:rPr>
              <a:t>deployment environment </a:t>
            </a:r>
            <a:r>
              <a:rPr lang="en-GB" dirty="0"/>
              <a:t>and the statistical </a:t>
            </a:r>
            <a:r>
              <a:rPr lang="en-GB" b="1" dirty="0">
                <a:solidFill>
                  <a:srgbClr val="CC2A2A"/>
                </a:solidFill>
              </a:rPr>
              <a:t>process chain </a:t>
            </a:r>
            <a:r>
              <a:rPr lang="en-GB" dirty="0"/>
              <a:t>also. This approach enables to identify and meet the specific requirements of different use cases, inside as well as outside the developer organization. </a:t>
            </a:r>
          </a:p>
          <a:p>
            <a:r>
              <a:rPr lang="en-GB" dirty="0"/>
              <a:t>A closer </a:t>
            </a:r>
            <a:r>
              <a:rPr lang="en-GB" b="1" dirty="0">
                <a:solidFill>
                  <a:srgbClr val="CC2A2A"/>
                </a:solidFill>
              </a:rPr>
              <a:t>cooperation </a:t>
            </a:r>
            <a:r>
              <a:rPr lang="en-GB" dirty="0"/>
              <a:t>between NSIs, as well as between IT experts and subject matter people is essential to create skills and develop capabilities that foster service </a:t>
            </a:r>
            <a:r>
              <a:rPr lang="en-GB" b="1" dirty="0" err="1">
                <a:solidFill>
                  <a:srgbClr val="CC2A2A"/>
                </a:solidFill>
              </a:rPr>
              <a:t>shareability</a:t>
            </a:r>
            <a:r>
              <a:rPr lang="en-GB" b="1" dirty="0">
                <a:solidFill>
                  <a:srgbClr val="CC2A2A"/>
                </a:solidFill>
              </a:rPr>
              <a:t> and reuse by design</a:t>
            </a:r>
            <a:r>
              <a:rPr lang="en-GB" dirty="0"/>
              <a:t>.</a:t>
            </a:r>
            <a:endParaRPr lang="it-IT" dirty="0"/>
          </a:p>
          <a:p>
            <a:pPr>
              <a:spcBef>
                <a:spcPts val="0"/>
              </a:spcBef>
              <a:defRPr/>
            </a:pPr>
            <a:endParaRPr lang="en-US" alt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/>
              <a:t>Conclusions</a:t>
            </a:r>
            <a:endParaRPr lang="it-IT" alt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Implementing</a:t>
            </a:r>
            <a:r>
              <a:rPr lang="it-IT" dirty="0"/>
              <a:t> and </a:t>
            </a:r>
            <a:r>
              <a:rPr lang="it-IT" dirty="0" err="1"/>
              <a:t>reusing</a:t>
            </a:r>
            <a:r>
              <a:rPr lang="it-IT" dirty="0"/>
              <a:t> </a:t>
            </a:r>
            <a:r>
              <a:rPr lang="it-IT" dirty="0" err="1"/>
              <a:t>shareable</a:t>
            </a:r>
            <a:r>
              <a:rPr lang="it-IT" dirty="0"/>
              <a:t>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services</a:t>
            </a:r>
            <a:r>
              <a:rPr lang="it-IT" dirty="0"/>
              <a:t> : </a:t>
            </a:r>
            <a:r>
              <a:rPr lang="it-IT" dirty="0" err="1"/>
              <a:t>lessons</a:t>
            </a:r>
            <a:r>
              <a:rPr lang="it-IT" dirty="0"/>
              <a:t> </a:t>
            </a:r>
            <a:r>
              <a:rPr lang="it-IT" dirty="0" err="1"/>
              <a:t>learned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9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7821B-5649-449D-A1C2-3F67CA468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Thank</a:t>
            </a:r>
            <a:r>
              <a:rPr lang="it-IT" dirty="0"/>
              <a:t> </a:t>
            </a:r>
            <a:r>
              <a:rPr lang="it-IT" dirty="0" err="1"/>
              <a:t>you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541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00E284E-8FAA-4AF9-884B-76434C177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it-IT" dirty="0" err="1"/>
              <a:t>Overview</a:t>
            </a:r>
            <a:r>
              <a:rPr lang="it-IT" dirty="0"/>
              <a:t> of the </a:t>
            </a:r>
            <a:r>
              <a:rPr lang="en-GB" dirty="0"/>
              <a:t>insights gained</a:t>
            </a:r>
            <a:endParaRPr lang="it-IT" dirty="0"/>
          </a:p>
          <a:p>
            <a:pPr>
              <a:spcBef>
                <a:spcPts val="0"/>
              </a:spcBef>
              <a:defRPr/>
            </a:pPr>
            <a:r>
              <a:rPr lang="it-IT" dirty="0"/>
              <a:t>Service </a:t>
            </a:r>
            <a:r>
              <a:rPr lang="it-IT" dirty="0" err="1"/>
              <a:t>development</a:t>
            </a:r>
            <a:r>
              <a:rPr lang="it-IT" dirty="0"/>
              <a:t> </a:t>
            </a:r>
            <a:r>
              <a:rPr lang="it-IT" dirty="0" err="1"/>
              <a:t>experience</a:t>
            </a:r>
            <a:endParaRPr lang="it-IT" dirty="0"/>
          </a:p>
          <a:p>
            <a:pPr>
              <a:spcBef>
                <a:spcPts val="0"/>
              </a:spcBef>
              <a:defRPr/>
            </a:pPr>
            <a:r>
              <a:rPr lang="it-IT" dirty="0"/>
              <a:t>Service </a:t>
            </a:r>
            <a:r>
              <a:rPr lang="it-IT" dirty="0" err="1"/>
              <a:t>reuse</a:t>
            </a:r>
            <a:r>
              <a:rPr lang="it-IT" dirty="0"/>
              <a:t>: </a:t>
            </a:r>
            <a:r>
              <a:rPr lang="it-IT" dirty="0" err="1"/>
              <a:t>challenges</a:t>
            </a:r>
            <a:r>
              <a:rPr lang="it-IT" dirty="0"/>
              <a:t> and </a:t>
            </a:r>
            <a:r>
              <a:rPr lang="it-IT" dirty="0" err="1"/>
              <a:t>lessons</a:t>
            </a:r>
            <a:r>
              <a:rPr lang="it-IT" dirty="0"/>
              <a:t> </a:t>
            </a:r>
            <a:r>
              <a:rPr lang="it-IT" dirty="0" err="1"/>
              <a:t>learned</a:t>
            </a:r>
            <a:endParaRPr lang="it-IT" dirty="0"/>
          </a:p>
          <a:p>
            <a:pPr>
              <a:spcBef>
                <a:spcPts val="0"/>
              </a:spcBef>
              <a:defRPr/>
            </a:pPr>
            <a:r>
              <a:rPr lang="it-IT" dirty="0"/>
              <a:t>Beyond service </a:t>
            </a:r>
            <a:r>
              <a:rPr lang="it-IT" dirty="0" err="1"/>
              <a:t>reuse</a:t>
            </a:r>
            <a:endParaRPr lang="it-IT" dirty="0"/>
          </a:p>
          <a:p>
            <a:pPr>
              <a:spcBef>
                <a:spcPts val="0"/>
              </a:spcBef>
              <a:defRPr/>
            </a:pPr>
            <a:r>
              <a:rPr lang="it-IT" dirty="0"/>
              <a:t>Plans for the future</a:t>
            </a:r>
          </a:p>
          <a:p>
            <a:pPr>
              <a:spcBef>
                <a:spcPts val="0"/>
              </a:spcBef>
              <a:defRPr/>
            </a:pPr>
            <a:r>
              <a:rPr lang="it-IT" dirty="0" err="1"/>
              <a:t>Conclusions</a:t>
            </a:r>
            <a:endParaRPr lang="it-IT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Implementing</a:t>
            </a:r>
            <a:r>
              <a:rPr lang="it-IT" dirty="0"/>
              <a:t> and </a:t>
            </a:r>
            <a:r>
              <a:rPr lang="it-IT" dirty="0" err="1"/>
              <a:t>reusing</a:t>
            </a:r>
            <a:r>
              <a:rPr lang="it-IT" dirty="0"/>
              <a:t> </a:t>
            </a:r>
            <a:r>
              <a:rPr lang="it-IT" dirty="0" err="1"/>
              <a:t>shareable</a:t>
            </a:r>
            <a:r>
              <a:rPr lang="it-IT" dirty="0"/>
              <a:t>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services</a:t>
            </a:r>
            <a:r>
              <a:rPr lang="it-IT" dirty="0"/>
              <a:t> : </a:t>
            </a:r>
            <a:r>
              <a:rPr lang="it-IT" dirty="0" err="1"/>
              <a:t>lessons</a:t>
            </a:r>
            <a:r>
              <a:rPr lang="it-IT" dirty="0"/>
              <a:t> </a:t>
            </a:r>
            <a:r>
              <a:rPr lang="it-IT" dirty="0" err="1"/>
              <a:t>learned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1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474201" y="1557339"/>
            <a:ext cx="11264002" cy="3499854"/>
          </a:xfrm>
        </p:spPr>
        <p:txBody>
          <a:bodyPr/>
          <a:lstStyle/>
          <a:p>
            <a:pPr marL="0" lvl="0" indent="0" algn="just">
              <a:buNone/>
            </a:pPr>
            <a:r>
              <a:rPr lang="en-US" dirty="0"/>
              <a:t>The development of shareable and reusable statistical services concern several aspects, such as the architectural, methodological and the technological dimensions. The </a:t>
            </a:r>
            <a:r>
              <a:rPr lang="en-US" dirty="0" err="1"/>
              <a:t>ESSnet</a:t>
            </a:r>
            <a:r>
              <a:rPr lang="en-US" dirty="0"/>
              <a:t> experience has highlighted the relevance of the following tasks in implementing shareable statistical service, either from scratch or from existing components:</a:t>
            </a:r>
          </a:p>
          <a:p>
            <a:r>
              <a:rPr lang="en-US" dirty="0"/>
              <a:t>Identify and separate the core logic from the additional features (</a:t>
            </a:r>
            <a:r>
              <a:rPr lang="en-US" b="1" dirty="0">
                <a:solidFill>
                  <a:srgbClr val="CC2A2A"/>
                </a:solidFill>
              </a:rPr>
              <a:t>CSPA model</a:t>
            </a:r>
            <a:r>
              <a:rPr lang="en-US" dirty="0"/>
              <a:t>)</a:t>
            </a:r>
          </a:p>
          <a:p>
            <a:r>
              <a:rPr lang="en-US" dirty="0" err="1"/>
              <a:t>Analyse</a:t>
            </a:r>
            <a:r>
              <a:rPr lang="en-US" dirty="0"/>
              <a:t> the statistical service in relation to the </a:t>
            </a:r>
            <a:r>
              <a:rPr lang="en-US" b="1" dirty="0">
                <a:solidFill>
                  <a:srgbClr val="CC2A2A"/>
                </a:solidFill>
              </a:rPr>
              <a:t>statistical process pipeline</a:t>
            </a:r>
            <a:r>
              <a:rPr lang="en-US" dirty="0"/>
              <a:t> to identify the dependencies with other statistical services</a:t>
            </a:r>
          </a:p>
          <a:p>
            <a:r>
              <a:rPr lang="en-US" dirty="0"/>
              <a:t>Define the </a:t>
            </a:r>
            <a:r>
              <a:rPr lang="en-US" b="1" dirty="0">
                <a:solidFill>
                  <a:srgbClr val="CC2A2A"/>
                </a:solidFill>
              </a:rPr>
              <a:t>minimum set of metadata </a:t>
            </a:r>
            <a:r>
              <a:rPr lang="en-US" dirty="0"/>
              <a:t>to describe statistical service methods, input and outputs</a:t>
            </a:r>
          </a:p>
          <a:p>
            <a:pPr marL="0" indent="0">
              <a:buNone/>
            </a:pPr>
            <a:endParaRPr lang="en-US" dirty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it-IT" dirty="0" err="1"/>
              <a:t>Overview</a:t>
            </a:r>
            <a:r>
              <a:rPr lang="it-IT" dirty="0"/>
              <a:t> of the </a:t>
            </a:r>
            <a:r>
              <a:rPr lang="en-GB" dirty="0"/>
              <a:t>insights gained (1)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Implementing</a:t>
            </a:r>
            <a:r>
              <a:rPr lang="it-IT" dirty="0"/>
              <a:t> and </a:t>
            </a:r>
            <a:r>
              <a:rPr lang="it-IT" dirty="0" err="1"/>
              <a:t>reusing</a:t>
            </a:r>
            <a:r>
              <a:rPr lang="it-IT" dirty="0"/>
              <a:t> </a:t>
            </a:r>
            <a:r>
              <a:rPr lang="it-IT" dirty="0" err="1"/>
              <a:t>shareable</a:t>
            </a:r>
            <a:r>
              <a:rPr lang="it-IT" dirty="0"/>
              <a:t>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services</a:t>
            </a:r>
            <a:r>
              <a:rPr lang="it-IT" dirty="0"/>
              <a:t> : </a:t>
            </a:r>
            <a:r>
              <a:rPr lang="it-IT" dirty="0" err="1"/>
              <a:t>lessons</a:t>
            </a:r>
            <a:r>
              <a:rPr lang="it-IT" dirty="0"/>
              <a:t> </a:t>
            </a:r>
            <a:r>
              <a:rPr lang="it-IT" dirty="0" err="1"/>
              <a:t>learned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3126629"/>
          </a:xfrm>
        </p:spPr>
        <p:txBody>
          <a:bodyPr/>
          <a:lstStyle/>
          <a:p>
            <a:r>
              <a:rPr lang="en-US" dirty="0"/>
              <a:t>Follow an iterative improvement approach considering the different stakeholders involved and the feedbacks from users and from IT people</a:t>
            </a:r>
          </a:p>
          <a:p>
            <a:r>
              <a:rPr lang="en-US" b="1" dirty="0">
                <a:solidFill>
                  <a:srgbClr val="CC2A2A"/>
                </a:solidFill>
              </a:rPr>
              <a:t>Adopt official statistical standards </a:t>
            </a:r>
            <a:r>
              <a:rPr lang="en-US" dirty="0"/>
              <a:t>as reference framework to model and implement each step of the service pipeline</a:t>
            </a:r>
          </a:p>
          <a:p>
            <a:r>
              <a:rPr lang="en-US" dirty="0"/>
              <a:t>Use of </a:t>
            </a:r>
            <a:r>
              <a:rPr lang="en-US" b="1" dirty="0" err="1">
                <a:solidFill>
                  <a:srgbClr val="CC2A2A"/>
                </a:solidFill>
              </a:rPr>
              <a:t>Gsim</a:t>
            </a:r>
            <a:r>
              <a:rPr lang="en-US" b="1" dirty="0">
                <a:solidFill>
                  <a:srgbClr val="CC2A2A"/>
                </a:solidFill>
              </a:rPr>
              <a:t> objects </a:t>
            </a:r>
            <a:r>
              <a:rPr lang="en-US" dirty="0"/>
              <a:t>helps to model and standardize data structures and process metadata, and fosters the reuse of software solutions between NSIs</a:t>
            </a:r>
          </a:p>
          <a:p>
            <a:r>
              <a:rPr lang="en-US" dirty="0"/>
              <a:t>Use of tools that enhance a </a:t>
            </a:r>
            <a:r>
              <a:rPr lang="en-US" b="1" dirty="0">
                <a:solidFill>
                  <a:srgbClr val="CC2A2A"/>
                </a:solidFill>
              </a:rPr>
              <a:t>cooperative approach</a:t>
            </a:r>
            <a:r>
              <a:rPr lang="en-US" dirty="0"/>
              <a:t>: open source solutions, service deployment (from GitHub to production), service containerization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it-IT" dirty="0" err="1"/>
              <a:t>Overview</a:t>
            </a:r>
            <a:r>
              <a:rPr lang="it-IT" dirty="0"/>
              <a:t> of the </a:t>
            </a:r>
            <a:r>
              <a:rPr lang="en-GB" dirty="0"/>
              <a:t>insights gained (2)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Implementing</a:t>
            </a:r>
            <a:r>
              <a:rPr lang="it-IT" dirty="0"/>
              <a:t> and </a:t>
            </a:r>
            <a:r>
              <a:rPr lang="it-IT" dirty="0" err="1"/>
              <a:t>reusing</a:t>
            </a:r>
            <a:r>
              <a:rPr lang="it-IT" dirty="0"/>
              <a:t> </a:t>
            </a:r>
            <a:r>
              <a:rPr lang="it-IT" dirty="0" err="1"/>
              <a:t>shareable</a:t>
            </a:r>
            <a:r>
              <a:rPr lang="it-IT" dirty="0"/>
              <a:t>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services</a:t>
            </a:r>
            <a:r>
              <a:rPr lang="it-IT" dirty="0"/>
              <a:t> : </a:t>
            </a:r>
            <a:r>
              <a:rPr lang="it-IT" dirty="0" err="1"/>
              <a:t>lessons</a:t>
            </a:r>
            <a:r>
              <a:rPr lang="it-IT" dirty="0"/>
              <a:t> </a:t>
            </a:r>
            <a:r>
              <a:rPr lang="it-IT" dirty="0" err="1"/>
              <a:t>learned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2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81AFD5F-7EDC-4E1D-B9CE-35048B3CA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786" y="1519250"/>
            <a:ext cx="5632214" cy="4647519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it-IT" dirty="0"/>
              <a:t>In order to implement shareable statistical services, one of the main steps is to model the business process and the application services used by each process step. This approach helps to:</a:t>
            </a: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it-IT" dirty="0"/>
              <a:t>Build self-contained modules and to relate </a:t>
            </a:r>
            <a:r>
              <a:rPr lang="en-US" altLang="it-IT" b="1" dirty="0">
                <a:solidFill>
                  <a:srgbClr val="CC2A2A"/>
                </a:solidFill>
              </a:rPr>
              <a:t>each application component to specific process steps</a:t>
            </a: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it-IT" b="1" dirty="0">
                <a:solidFill>
                  <a:srgbClr val="CC2A2A"/>
                </a:solidFill>
              </a:rPr>
              <a:t>Connect the business and the application layers</a:t>
            </a: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it-IT" dirty="0"/>
              <a:t>Reduce overlapping of application components and enhance the reuse of implemented solutions</a:t>
            </a: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it-IT" b="1" dirty="0">
                <a:solidFill>
                  <a:srgbClr val="CC2A2A"/>
                </a:solidFill>
              </a:rPr>
              <a:t>Standardize data and metadata structures </a:t>
            </a:r>
            <a:r>
              <a:rPr lang="en-US" altLang="it-IT" dirty="0"/>
              <a:t>processed by the core logic functionalities, modelling for instance input and output variables, parameters and algorithms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A86F5A-21A4-4DDE-B90F-1E0338145993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it-IT" b="1"/>
              <a:t>Core logic of a statistical service</a:t>
            </a:r>
            <a:endParaRPr lang="it-IT" b="1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3F424A31-A97C-46D9-80EA-19375E0C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en-US" dirty="0"/>
              <a:t>Service development experience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71AFDB-F128-474F-B629-E4327FB5B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Implementing</a:t>
            </a:r>
            <a:r>
              <a:rPr lang="it-IT" dirty="0"/>
              <a:t> and </a:t>
            </a:r>
            <a:r>
              <a:rPr lang="it-IT" dirty="0" err="1"/>
              <a:t>reusing</a:t>
            </a:r>
            <a:r>
              <a:rPr lang="it-IT" dirty="0"/>
              <a:t> </a:t>
            </a:r>
            <a:r>
              <a:rPr lang="it-IT" dirty="0" err="1"/>
              <a:t>shareable</a:t>
            </a:r>
            <a:r>
              <a:rPr lang="it-IT" dirty="0"/>
              <a:t>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services</a:t>
            </a:r>
            <a:r>
              <a:rPr lang="it-IT" dirty="0"/>
              <a:t> : </a:t>
            </a:r>
            <a:r>
              <a:rPr lang="it-IT" dirty="0" err="1"/>
              <a:t>lessons</a:t>
            </a:r>
            <a:r>
              <a:rPr lang="it-IT" dirty="0"/>
              <a:t> </a:t>
            </a:r>
            <a:r>
              <a:rPr lang="it-IT" dirty="0" err="1"/>
              <a:t>learned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A0427A-F832-42D8-BC5C-5D44B9F1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9167" y="1913019"/>
            <a:ext cx="4378349" cy="385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5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474202" y="1557339"/>
            <a:ext cx="11067766" cy="3453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C2A2A"/>
                </a:solidFill>
              </a:rPr>
              <a:t>Main</a:t>
            </a:r>
            <a:r>
              <a:rPr lang="en-US" dirty="0"/>
              <a:t> </a:t>
            </a:r>
            <a:r>
              <a:rPr lang="en-US" b="1" dirty="0">
                <a:solidFill>
                  <a:srgbClr val="CC2A2A"/>
                </a:solidFill>
              </a:rPr>
              <a:t>challenges</a:t>
            </a:r>
            <a:r>
              <a:rPr lang="en-US" dirty="0"/>
              <a:t> related to the reuse of a statistical service:</a:t>
            </a:r>
          </a:p>
          <a:p>
            <a:r>
              <a:rPr lang="en-US" dirty="0"/>
              <a:t>Coping with </a:t>
            </a:r>
            <a:r>
              <a:rPr lang="en-US" b="1" dirty="0">
                <a:solidFill>
                  <a:srgbClr val="CC2A2A"/>
                </a:solidFill>
              </a:rPr>
              <a:t>legacy architecture and IT infrastructure</a:t>
            </a:r>
            <a:r>
              <a:rPr lang="en-US" dirty="0"/>
              <a:t>, particularly assessing how the statistical service to reuse fits in the process chain</a:t>
            </a:r>
          </a:p>
          <a:p>
            <a:r>
              <a:rPr lang="en-US" dirty="0"/>
              <a:t>Dealing with </a:t>
            </a:r>
            <a:r>
              <a:rPr lang="en-US" b="1" dirty="0">
                <a:solidFill>
                  <a:srgbClr val="CC2A2A"/>
                </a:solidFill>
              </a:rPr>
              <a:t>services dependencies</a:t>
            </a:r>
            <a:r>
              <a:rPr lang="en-US" dirty="0"/>
              <a:t> and specific issues due to some characteristics of the reuse context</a:t>
            </a:r>
          </a:p>
          <a:p>
            <a:r>
              <a:rPr lang="en-US" dirty="0"/>
              <a:t>Service version management (bug fixing, code enhancement, issues on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CC2A2A"/>
                </a:solidFill>
              </a:rPr>
              <a:t>User support</a:t>
            </a:r>
            <a:r>
              <a:rPr lang="en-US" dirty="0"/>
              <a:t>: a user may have some challenges or doubts during the reuse. The issues that may arise differ according to the users’ background and skills, and may concern the </a:t>
            </a:r>
            <a:r>
              <a:rPr lang="en-US" b="1" dirty="0">
                <a:solidFill>
                  <a:srgbClr val="CC2A2A"/>
                </a:solidFill>
              </a:rPr>
              <a:t>methodology, data or IT management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it-IT" dirty="0"/>
              <a:t>Service </a:t>
            </a:r>
            <a:r>
              <a:rPr lang="it-IT" dirty="0" err="1"/>
              <a:t>reuse</a:t>
            </a:r>
            <a:r>
              <a:rPr lang="it-IT" dirty="0"/>
              <a:t>: </a:t>
            </a:r>
            <a:r>
              <a:rPr lang="it-IT" dirty="0" err="1"/>
              <a:t>challenges</a:t>
            </a:r>
            <a:r>
              <a:rPr lang="it-IT" dirty="0"/>
              <a:t> and </a:t>
            </a:r>
            <a:r>
              <a:rPr lang="it-IT" dirty="0" err="1"/>
              <a:t>lessons</a:t>
            </a:r>
            <a:r>
              <a:rPr lang="it-IT" dirty="0"/>
              <a:t> </a:t>
            </a:r>
            <a:r>
              <a:rPr lang="it-IT" dirty="0" err="1"/>
              <a:t>learned</a:t>
            </a:r>
            <a:r>
              <a:rPr lang="it-IT" dirty="0"/>
              <a:t> (1)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Implementing</a:t>
            </a:r>
            <a:r>
              <a:rPr lang="it-IT" dirty="0"/>
              <a:t> and </a:t>
            </a:r>
            <a:r>
              <a:rPr lang="it-IT" dirty="0" err="1"/>
              <a:t>reusing</a:t>
            </a:r>
            <a:r>
              <a:rPr lang="it-IT" dirty="0"/>
              <a:t> </a:t>
            </a:r>
            <a:r>
              <a:rPr lang="it-IT" dirty="0" err="1"/>
              <a:t>shareable</a:t>
            </a:r>
            <a:r>
              <a:rPr lang="it-IT" dirty="0"/>
              <a:t>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services</a:t>
            </a:r>
            <a:r>
              <a:rPr lang="it-IT" dirty="0"/>
              <a:t> : </a:t>
            </a:r>
            <a:r>
              <a:rPr lang="it-IT" dirty="0" err="1"/>
              <a:t>lessons</a:t>
            </a:r>
            <a:r>
              <a:rPr lang="it-IT" dirty="0"/>
              <a:t> </a:t>
            </a:r>
            <a:r>
              <a:rPr lang="it-IT" dirty="0" err="1"/>
              <a:t>learned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8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333190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C2A2A"/>
                </a:solidFill>
              </a:rPr>
              <a:t>Main</a:t>
            </a:r>
            <a:r>
              <a:rPr lang="en-US" dirty="0"/>
              <a:t> </a:t>
            </a:r>
            <a:r>
              <a:rPr lang="en-US" b="1" dirty="0">
                <a:solidFill>
                  <a:srgbClr val="CC2A2A"/>
                </a:solidFill>
              </a:rPr>
              <a:t>lessons learnt </a:t>
            </a:r>
            <a:r>
              <a:rPr lang="en-US" dirty="0"/>
              <a:t>during the reuse activities :</a:t>
            </a:r>
          </a:p>
          <a:p>
            <a:r>
              <a:rPr lang="en-US" dirty="0"/>
              <a:t>The adoption of common architectural patterns and statistical standards for service implementation also facilitates the service reuse;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C2A2A"/>
                </a:solidFill>
              </a:rPr>
              <a:t>setup of the service in the reuse organization may require methodological and technical support</a:t>
            </a:r>
            <a:r>
              <a:rPr lang="en-US" dirty="0"/>
              <a:t>, or the development of missing functionalities;</a:t>
            </a:r>
          </a:p>
          <a:p>
            <a:r>
              <a:rPr lang="en-US" dirty="0"/>
              <a:t>Subject-matter experts and methodologists should cooperate to the selection and management of the reuse business case. According to the </a:t>
            </a:r>
            <a:r>
              <a:rPr lang="en-US" dirty="0" err="1"/>
              <a:t>ESSnet</a:t>
            </a:r>
            <a:r>
              <a:rPr lang="en-US" dirty="0"/>
              <a:t> experience, </a:t>
            </a:r>
            <a:r>
              <a:rPr lang="en-US" b="1" dirty="0">
                <a:solidFill>
                  <a:srgbClr val="CC2A2A"/>
                </a:solidFill>
              </a:rPr>
              <a:t>service reuse concerns several aspects, such as strategy and organization, not only IT developments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it-IT" dirty="0"/>
              <a:t>Service </a:t>
            </a:r>
            <a:r>
              <a:rPr lang="it-IT" dirty="0" err="1"/>
              <a:t>reuse</a:t>
            </a:r>
            <a:r>
              <a:rPr lang="it-IT" dirty="0"/>
              <a:t>: </a:t>
            </a:r>
            <a:r>
              <a:rPr lang="it-IT" dirty="0" err="1"/>
              <a:t>challenges</a:t>
            </a:r>
            <a:r>
              <a:rPr lang="it-IT" dirty="0"/>
              <a:t> and </a:t>
            </a:r>
            <a:r>
              <a:rPr lang="it-IT" dirty="0" err="1"/>
              <a:t>lessons</a:t>
            </a:r>
            <a:r>
              <a:rPr lang="it-IT" dirty="0"/>
              <a:t> </a:t>
            </a:r>
            <a:r>
              <a:rPr lang="it-IT" dirty="0" err="1"/>
              <a:t>learned</a:t>
            </a:r>
            <a:r>
              <a:rPr lang="it-IT" dirty="0"/>
              <a:t> (2)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Implementing</a:t>
            </a:r>
            <a:r>
              <a:rPr lang="it-IT" dirty="0"/>
              <a:t> and </a:t>
            </a:r>
            <a:r>
              <a:rPr lang="it-IT" dirty="0" err="1"/>
              <a:t>reusing</a:t>
            </a:r>
            <a:r>
              <a:rPr lang="it-IT" dirty="0"/>
              <a:t> </a:t>
            </a:r>
            <a:r>
              <a:rPr lang="it-IT" dirty="0" err="1"/>
              <a:t>shareable</a:t>
            </a:r>
            <a:r>
              <a:rPr lang="it-IT" dirty="0"/>
              <a:t>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services</a:t>
            </a:r>
            <a:r>
              <a:rPr lang="it-IT" dirty="0"/>
              <a:t> : </a:t>
            </a:r>
            <a:r>
              <a:rPr lang="it-IT" dirty="0" err="1"/>
              <a:t>lessons</a:t>
            </a:r>
            <a:r>
              <a:rPr lang="it-IT" dirty="0"/>
              <a:t> </a:t>
            </a:r>
            <a:r>
              <a:rPr lang="it-IT" dirty="0" err="1"/>
              <a:t>learned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4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81AFD5F-7EDC-4E1D-B9CE-35048B3CA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441974"/>
            <a:ext cx="5472000" cy="491255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it-IT" dirty="0"/>
              <a:t>Another ambitious goal, set at the beginning of the project, was the </a:t>
            </a:r>
            <a:r>
              <a:rPr lang="en-US" altLang="it-IT" b="1" dirty="0">
                <a:solidFill>
                  <a:srgbClr val="CC2A2A"/>
                </a:solidFill>
              </a:rPr>
              <a:t>integration</a:t>
            </a:r>
            <a:r>
              <a:rPr lang="en-US" altLang="it-IT" dirty="0"/>
              <a:t> between ARC and RELAIS in a statistical workbench</a:t>
            </a:r>
          </a:p>
          <a:p>
            <a:pPr>
              <a:spcBef>
                <a:spcPts val="0"/>
              </a:spcBef>
              <a:defRPr/>
            </a:pPr>
            <a:r>
              <a:rPr lang="en-US" altLang="it-IT" dirty="0"/>
              <a:t>The integrated service should allow acquiring input data, validating them according to a predetermined set of rules, and linking them with other sources to enrich the collected information. </a:t>
            </a:r>
          </a:p>
          <a:p>
            <a:pPr>
              <a:spcBef>
                <a:spcPts val="0"/>
              </a:spcBef>
              <a:defRPr/>
            </a:pPr>
            <a:r>
              <a:rPr lang="en-US" altLang="it-IT" dirty="0"/>
              <a:t>The development of the integrated service concerns several aspects, such as </a:t>
            </a:r>
            <a:r>
              <a:rPr lang="en-US" altLang="it-IT" b="1" dirty="0">
                <a:solidFill>
                  <a:srgbClr val="CC2A2A"/>
                </a:solidFill>
              </a:rPr>
              <a:t>data access</a:t>
            </a:r>
            <a:r>
              <a:rPr lang="en-US" altLang="it-IT" dirty="0"/>
              <a:t>, definition and management of </a:t>
            </a:r>
            <a:r>
              <a:rPr lang="en-US" altLang="it-IT" b="1" dirty="0">
                <a:solidFill>
                  <a:srgbClr val="CC2A2A"/>
                </a:solidFill>
              </a:rPr>
              <a:t>process parameters</a:t>
            </a:r>
            <a:r>
              <a:rPr lang="en-US" altLang="it-IT" dirty="0"/>
              <a:t>, modelling </a:t>
            </a:r>
            <a:r>
              <a:rPr lang="en-US" altLang="it-IT" b="1" dirty="0">
                <a:solidFill>
                  <a:srgbClr val="CC2A2A"/>
                </a:solidFill>
              </a:rPr>
              <a:t>input </a:t>
            </a:r>
            <a:r>
              <a:rPr lang="en-US" altLang="it-IT" dirty="0"/>
              <a:t>and </a:t>
            </a:r>
            <a:r>
              <a:rPr lang="en-US" altLang="it-IT" b="1" dirty="0">
                <a:solidFill>
                  <a:srgbClr val="CC2A2A"/>
                </a:solidFill>
              </a:rPr>
              <a:t>output</a:t>
            </a:r>
            <a:r>
              <a:rPr lang="en-US" altLang="it-IT" dirty="0"/>
              <a:t> of each step</a:t>
            </a:r>
          </a:p>
          <a:p>
            <a:pPr>
              <a:spcBef>
                <a:spcPts val="0"/>
              </a:spcBef>
              <a:defRPr/>
            </a:pPr>
            <a:r>
              <a:rPr lang="en-US" altLang="it-IT" dirty="0"/>
              <a:t>Before starting any coding activity, these aspects should be analyzed in detail, by modelling a </a:t>
            </a:r>
            <a:r>
              <a:rPr lang="en-US" altLang="it-IT" b="1" dirty="0">
                <a:solidFill>
                  <a:srgbClr val="CC2A2A"/>
                </a:solidFill>
              </a:rPr>
              <a:t>target architecture </a:t>
            </a:r>
            <a:r>
              <a:rPr lang="en-US" altLang="it-IT" dirty="0"/>
              <a:t>that describes the steps to execute and the related information objects, as well as the application layer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A86F5A-21A4-4DDE-B90F-1E0338145993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it-IT" b="1" dirty="0"/>
              <a:t>ARC &amp; Relais </a:t>
            </a:r>
            <a:r>
              <a:rPr lang="it-IT" b="1" dirty="0" err="1"/>
              <a:t>integration</a:t>
            </a:r>
            <a:endParaRPr lang="it-IT" b="1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3F424A31-A97C-46D9-80EA-19375E0C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it-IT" dirty="0"/>
              <a:t>Beyond service </a:t>
            </a:r>
            <a:r>
              <a:rPr lang="it-IT" dirty="0" err="1"/>
              <a:t>reuse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71AFDB-F128-474F-B629-E4327FB5B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Implementing</a:t>
            </a:r>
            <a:r>
              <a:rPr lang="it-IT" dirty="0"/>
              <a:t> and </a:t>
            </a:r>
            <a:r>
              <a:rPr lang="it-IT" dirty="0" err="1"/>
              <a:t>reusing</a:t>
            </a:r>
            <a:r>
              <a:rPr lang="it-IT" dirty="0"/>
              <a:t> </a:t>
            </a:r>
            <a:r>
              <a:rPr lang="it-IT" dirty="0" err="1"/>
              <a:t>shareable</a:t>
            </a:r>
            <a:r>
              <a:rPr lang="it-IT" dirty="0"/>
              <a:t>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services</a:t>
            </a:r>
            <a:r>
              <a:rPr lang="it-IT" dirty="0"/>
              <a:t> : </a:t>
            </a:r>
            <a:r>
              <a:rPr lang="it-IT" dirty="0" err="1"/>
              <a:t>lessons</a:t>
            </a:r>
            <a:r>
              <a:rPr lang="it-IT" dirty="0"/>
              <a:t> </a:t>
            </a:r>
            <a:r>
              <a:rPr lang="it-IT" dirty="0" err="1"/>
              <a:t>learned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A0427A-F832-42D8-BC5C-5D44B9F1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6843" y="2421948"/>
            <a:ext cx="5230812" cy="243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1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5105505" cy="3686466"/>
          </a:xfrm>
        </p:spPr>
        <p:txBody>
          <a:bodyPr/>
          <a:lstStyle/>
          <a:p>
            <a:r>
              <a:rPr lang="en-GB" dirty="0"/>
              <a:t>The results achieved in the </a:t>
            </a:r>
            <a:r>
              <a:rPr lang="en-GB" dirty="0" err="1"/>
              <a:t>ESSnet</a:t>
            </a:r>
            <a:r>
              <a:rPr lang="en-GB" dirty="0"/>
              <a:t> are so promising, that </a:t>
            </a:r>
            <a:r>
              <a:rPr lang="en-GB" b="1" dirty="0" err="1">
                <a:solidFill>
                  <a:srgbClr val="CC2A2A"/>
                </a:solidFill>
              </a:rPr>
              <a:t>Istat</a:t>
            </a:r>
            <a:r>
              <a:rPr lang="en-GB" dirty="0"/>
              <a:t> and </a:t>
            </a:r>
            <a:r>
              <a:rPr lang="en-GB" b="1" dirty="0" err="1">
                <a:solidFill>
                  <a:srgbClr val="CC2A2A"/>
                </a:solidFill>
              </a:rPr>
              <a:t>Insee</a:t>
            </a:r>
            <a:r>
              <a:rPr lang="en-GB" dirty="0"/>
              <a:t> decided to continue working together on the core topics of the project: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Statistical services integration, improving the current version of IS2 Workbench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Cloud architectures (docker, Kubernetes, Spark, 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Methods for Big Data sources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…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Plans for the future (1)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Implementing</a:t>
            </a:r>
            <a:r>
              <a:rPr lang="it-IT" dirty="0"/>
              <a:t> and </a:t>
            </a:r>
            <a:r>
              <a:rPr lang="it-IT" dirty="0" err="1"/>
              <a:t>reusing</a:t>
            </a:r>
            <a:r>
              <a:rPr lang="it-IT" dirty="0"/>
              <a:t> </a:t>
            </a:r>
            <a:r>
              <a:rPr lang="it-IT" dirty="0" err="1"/>
              <a:t>shareable</a:t>
            </a:r>
            <a:r>
              <a:rPr lang="it-IT" dirty="0"/>
              <a:t>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services</a:t>
            </a:r>
            <a:r>
              <a:rPr lang="it-IT" dirty="0"/>
              <a:t> : </a:t>
            </a:r>
            <a:r>
              <a:rPr lang="it-IT" dirty="0" err="1"/>
              <a:t>lessons</a:t>
            </a:r>
            <a:r>
              <a:rPr lang="it-IT" dirty="0"/>
              <a:t> </a:t>
            </a:r>
            <a:r>
              <a:rPr lang="it-IT" dirty="0" err="1"/>
              <a:t>learned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Immagine 5" descr="Immagine che contiene testo, uomo, parete, interni&#10;&#10;Descrizione generata automaticamente">
            <a:extLst>
              <a:ext uri="{FF2B5EF4-FFF2-40B4-BE49-F238E27FC236}">
                <a16:creationId xmlns:a16="http://schemas.microsoft.com/office/drawing/2014/main" id="{593646CF-4F50-4555-B072-C73DA2AC5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135" y="2128631"/>
            <a:ext cx="5806440" cy="3329940"/>
          </a:xfrm>
          <a:prstGeom prst="rect">
            <a:avLst/>
          </a:prstGeom>
        </p:spPr>
      </p:pic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901F4DA7-FABD-47AC-A04D-7909BC4C7002}"/>
              </a:ext>
            </a:extLst>
          </p:cNvPr>
          <p:cNvSpPr txBox="1">
            <a:spLocks/>
          </p:cNvSpPr>
          <p:nvPr/>
        </p:nvSpPr>
        <p:spPr>
          <a:xfrm>
            <a:off x="5720810" y="1717587"/>
            <a:ext cx="5231635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b="1" kern="1200" smtClean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9pPr>
          </a:lstStyle>
          <a:p>
            <a:r>
              <a:rPr lang="it-IT" dirty="0"/>
              <a:t>Happy people </a:t>
            </a:r>
            <a:r>
              <a:rPr lang="it-IT" dirty="0" err="1"/>
              <a:t>talking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service </a:t>
            </a:r>
            <a:r>
              <a:rPr lang="it-IT" dirty="0" err="1"/>
              <a:t>integration</a:t>
            </a:r>
            <a:r>
              <a:rPr lang="it-I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25959618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5" ma:contentTypeDescription="Creare un nuovo documento." ma:contentTypeScope="" ma:versionID="3c0f2a6f215eaece0c407022a0f3a923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2d9ede14e145908df850dd21bb12d40f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  <xsd:element ref="ns4:Ordin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Sfondi virtuali"/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  <xsd:element name="Ordine" ma:index="13" nillable="true" ma:displayName="Ordine" ma:decimals="0" ma:internalName="Ordin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  <Ordine xmlns="679261c3-551f-4e86-913f-177e0e529669" xsi:nil="true"/>
  </documentManagement>
</p:properties>
</file>

<file path=customXml/itemProps1.xml><?xml version="1.0" encoding="utf-8"?>
<ds:datastoreItem xmlns:ds="http://schemas.openxmlformats.org/officeDocument/2006/customXml" ds:itemID="{D3E3FA58-80D4-43D7-A277-39F2B6273C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EF378BC-F4D0-4510-B4EC-07B6EFE18CF8}">
  <ds:schemaRefs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459159c4-d20a-4ff3-9b11-fbd127bd52e5"/>
    <ds:schemaRef ds:uri="http://www.w3.org/XML/1998/namespace"/>
    <ds:schemaRef ds:uri="http://purl.org/dc/elements/1.1/"/>
    <ds:schemaRef ds:uri="http://schemas.microsoft.com/office/infopath/2007/PartnerControls"/>
    <ds:schemaRef ds:uri="679261c3-551f-4e86-913f-177e0e529669"/>
    <ds:schemaRef ds:uri="c58f2efd-82a8-4ecf-b395-8c25e928921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Dividendi</Template>
  <TotalTime>3321</TotalTime>
  <Words>1103</Words>
  <Application>Microsoft Office PowerPoint</Application>
  <PresentationFormat>Widescreen</PresentationFormat>
  <Paragraphs>90</Paragraphs>
  <Slides>13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Courier New</vt:lpstr>
      <vt:lpstr>Gill Sans MT</vt:lpstr>
      <vt:lpstr>Wingdings 2</vt:lpstr>
      <vt:lpstr>elenco puntato</vt:lpstr>
      <vt:lpstr>Implementing and reusing shareable statistical services: Lessons learned</vt:lpstr>
      <vt:lpstr>Outline</vt:lpstr>
      <vt:lpstr>Overview of the insights gained (1)</vt:lpstr>
      <vt:lpstr>Overview of the insights gained (2)</vt:lpstr>
      <vt:lpstr>Service development experience</vt:lpstr>
      <vt:lpstr>Service reuse: challenges and lessons learned (1)</vt:lpstr>
      <vt:lpstr>Service reuse: challenges and lessons learned (2)</vt:lpstr>
      <vt:lpstr>Beyond service reuse</vt:lpstr>
      <vt:lpstr>Plans for the future (1)</vt:lpstr>
      <vt:lpstr>Plans for the future (2)</vt:lpstr>
      <vt:lpstr>Plans for the future (2)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Mauro Bruno</cp:lastModifiedBy>
  <cp:revision>343</cp:revision>
  <cp:lastPrinted>2021-04-27T08:10:46Z</cp:lastPrinted>
  <dcterms:created xsi:type="dcterms:W3CDTF">2020-06-26T06:32:12Z</dcterms:created>
  <dcterms:modified xsi:type="dcterms:W3CDTF">2021-04-28T13:24:59Z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