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9"/>
  </p:notesMasterIdLst>
  <p:sldIdLst>
    <p:sldId id="315" r:id="rId6"/>
    <p:sldId id="316" r:id="rId7"/>
    <p:sldId id="317" r:id="rId8"/>
    <p:sldId id="309" r:id="rId9"/>
    <p:sldId id="320" r:id="rId10"/>
    <p:sldId id="328" r:id="rId11"/>
    <p:sldId id="336" r:id="rId12"/>
    <p:sldId id="331" r:id="rId13"/>
    <p:sldId id="334" r:id="rId14"/>
    <p:sldId id="333" r:id="rId15"/>
    <p:sldId id="332" r:id="rId16"/>
    <p:sldId id="335" r:id="rId17"/>
    <p:sldId id="327" r:id="rId18"/>
  </p:sldIdLst>
  <p:sldSz cx="12192000" cy="6858000"/>
  <p:notesSz cx="6797675" cy="9926638"/>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7C7E"/>
    <a:srgbClr val="932338"/>
    <a:srgbClr val="CC2A2A"/>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34" autoAdjust="0"/>
    <p:restoredTop sz="94249" autoAdjust="0"/>
  </p:normalViewPr>
  <p:slideViewPr>
    <p:cSldViewPr snapToGrid="0" showGuides="1">
      <p:cViewPr varScale="1">
        <p:scale>
          <a:sx n="86" d="100"/>
          <a:sy n="86" d="100"/>
        </p:scale>
        <p:origin x="562" y="58"/>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4/27/2021</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extLst>
      <p:ext uri="{BB962C8B-B14F-4D97-AF65-F5344CB8AC3E}">
        <p14:creationId xmlns:p14="http://schemas.microsoft.com/office/powerpoint/2010/main" val="2114980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9</a:t>
            </a:fld>
            <a:endParaRPr lang="en-US"/>
          </a:p>
        </p:txBody>
      </p:sp>
    </p:spTree>
    <p:extLst>
      <p:ext uri="{BB962C8B-B14F-4D97-AF65-F5344CB8AC3E}">
        <p14:creationId xmlns:p14="http://schemas.microsoft.com/office/powerpoint/2010/main" val="1729738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pertin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1070" y="2621956"/>
            <a:ext cx="9818337" cy="2782819"/>
          </a:xfrm>
          <a:effectLst/>
        </p:spPr>
        <p:txBody>
          <a:bodyPr lIns="0" tIns="0" rIns="0" bIns="0" anchor="ctr">
            <a:normAutofit/>
          </a:bodyPr>
          <a:lstStyle>
            <a:lvl1pPr>
              <a:lnSpc>
                <a:spcPts val="3600"/>
              </a:lnSpc>
              <a:defRPr sz="3400" b="0" cap="none">
                <a:solidFill>
                  <a:srgbClr val="C00000"/>
                </a:solidFill>
                <a:latin typeface="Arial Narrow" panose="020B0606020202030204" pitchFamily="34" charset="0"/>
              </a:defRPr>
            </a:lvl1pPr>
          </a:lstStyle>
          <a:p>
            <a:r>
              <a:rPr lang="it-IT" dirty="0"/>
              <a:t>FARE CLIC PER MODIFICARE LO STILE DEL TITOLO DELLO SCHEMA FARE CLIC PER MODIFICARE LO STILE DEL TITOLO DELLO SCHEMA</a:t>
            </a:r>
            <a:endParaRPr lang="en-US" dirty="0"/>
          </a:p>
        </p:txBody>
      </p:sp>
      <p:sp>
        <p:nvSpPr>
          <p:cNvPr id="9" name="Text Placeholder 2">
            <a:extLst>
              <a:ext uri="{FF2B5EF4-FFF2-40B4-BE49-F238E27FC236}">
                <a16:creationId xmlns:a16="http://schemas.microsoft.com/office/drawing/2014/main" id="{384E50FF-EF10-4A0E-8686-237E66B249CE}"/>
              </a:ext>
            </a:extLst>
          </p:cNvPr>
          <p:cNvSpPr>
            <a:spLocks noGrp="1"/>
          </p:cNvSpPr>
          <p:nvPr>
            <p:ph type="body" idx="1"/>
          </p:nvPr>
        </p:nvSpPr>
        <p:spPr>
          <a:xfrm>
            <a:off x="469184" y="6495314"/>
            <a:ext cx="7481115" cy="179536"/>
          </a:xfrm>
        </p:spPr>
        <p:txBody>
          <a:bodyPr wrap="square" lIns="0" tIns="0" rIns="0" bIns="0">
            <a:spAutoFit/>
          </a:bodyPr>
          <a:lstStyle>
            <a:lvl1pPr marL="0" indent="0">
              <a:lnSpc>
                <a:spcPts val="1400"/>
              </a:lnSpc>
              <a:spcAft>
                <a:spcPts val="200"/>
              </a:spcAft>
              <a:buNone/>
              <a:defRPr sz="11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20" name="Text Placeholder 2">
            <a:extLst>
              <a:ext uri="{FF2B5EF4-FFF2-40B4-BE49-F238E27FC236}">
                <a16:creationId xmlns:a16="http://schemas.microsoft.com/office/drawing/2014/main" id="{771492F8-659D-4E4C-A49D-B7C567539112}"/>
              </a:ext>
            </a:extLst>
          </p:cNvPr>
          <p:cNvSpPr>
            <a:spLocks noGrp="1"/>
          </p:cNvSpPr>
          <p:nvPr>
            <p:ph type="body" idx="10"/>
          </p:nvPr>
        </p:nvSpPr>
        <p:spPr>
          <a:xfrm>
            <a:off x="469185" y="1287956"/>
            <a:ext cx="3689746" cy="216000"/>
          </a:xfrm>
        </p:spPr>
        <p:txBody>
          <a:bodyPr lIns="0" tIns="0" rIns="0" bIns="0">
            <a:noAutofit/>
          </a:bodyPr>
          <a:lstStyle>
            <a:lvl1pPr marL="0" indent="0">
              <a:lnSpc>
                <a:spcPts val="1500"/>
              </a:lnSpc>
              <a:spcAft>
                <a:spcPts val="600"/>
              </a:spcAft>
              <a:buNone/>
              <a:defRPr lang="it-IT" sz="1200" dirty="0">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23" name="Text Placeholder 2">
            <a:extLst>
              <a:ext uri="{FF2B5EF4-FFF2-40B4-BE49-F238E27FC236}">
                <a16:creationId xmlns:a16="http://schemas.microsoft.com/office/drawing/2014/main" id="{384E50FF-EF10-4A0E-8686-237E66B249CE}"/>
              </a:ext>
            </a:extLst>
          </p:cNvPr>
          <p:cNvSpPr>
            <a:spLocks noGrp="1"/>
          </p:cNvSpPr>
          <p:nvPr>
            <p:ph type="body" idx="11" hasCustomPrompt="1"/>
          </p:nvPr>
        </p:nvSpPr>
        <p:spPr>
          <a:xfrm>
            <a:off x="469184" y="1522956"/>
            <a:ext cx="3689747" cy="1080000"/>
          </a:xfrm>
        </p:spPr>
        <p:txBody>
          <a:bodyPr lIns="0" tIns="0" rIns="0" bIns="0" anchor="t" anchorCtr="0">
            <a:noAutofit/>
          </a:bodyPr>
          <a:lstStyle>
            <a:lvl1pPr marL="0" indent="0">
              <a:lnSpc>
                <a:spcPct val="100000"/>
              </a:lnSpc>
              <a:spcAft>
                <a:spcPts val="0"/>
              </a:spcAft>
              <a:buNone/>
              <a:defRPr sz="2000" b="0">
                <a:solidFill>
                  <a:srgbClr val="636462"/>
                </a:solidFill>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a:t>
            </a:r>
          </a:p>
        </p:txBody>
      </p:sp>
      <p:sp>
        <p:nvSpPr>
          <p:cNvPr id="11" name="Text Placeholder 2">
            <a:extLst>
              <a:ext uri="{FF2B5EF4-FFF2-40B4-BE49-F238E27FC236}">
                <a16:creationId xmlns:a16="http://schemas.microsoft.com/office/drawing/2014/main" id="{384E50FF-EF10-4A0E-8686-237E66B249CE}"/>
              </a:ext>
            </a:extLst>
          </p:cNvPr>
          <p:cNvSpPr>
            <a:spLocks noGrp="1"/>
          </p:cNvSpPr>
          <p:nvPr>
            <p:ph type="body" idx="12" hasCustomPrompt="1"/>
          </p:nvPr>
        </p:nvSpPr>
        <p:spPr>
          <a:xfrm>
            <a:off x="469184" y="6297672"/>
            <a:ext cx="7481115" cy="188513"/>
          </a:xfrm>
        </p:spPr>
        <p:txBody>
          <a:bodyPr wrap="square" lIns="0" tIns="0" rIns="0" bIns="0">
            <a:spAutoFit/>
          </a:bodyPr>
          <a:lstStyle>
            <a:lvl1pPr marL="0" indent="0">
              <a:lnSpc>
                <a:spcPts val="1400"/>
              </a:lnSpc>
              <a:spcAft>
                <a:spcPts val="200"/>
              </a:spcAft>
              <a:buNone/>
              <a:defRPr sz="1400" b="0">
                <a:solidFill>
                  <a:schemeClr val="tx1">
                    <a:lumMod val="65000"/>
                    <a:lumOff val="35000"/>
                  </a:schemeClr>
                </a:solidFill>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12" name="Rectangle 8">
            <a:extLst>
              <a:ext uri="{FF2B5EF4-FFF2-40B4-BE49-F238E27FC236}">
                <a16:creationId xmlns:a16="http://schemas.microsoft.com/office/drawing/2014/main" id="{A8FC9CB7-7D84-419A-988C-7B8817E18EDB}"/>
              </a:ext>
            </a:extLst>
          </p:cNvPr>
          <p:cNvSpPr/>
          <p:nvPr userDrawn="1"/>
        </p:nvSpPr>
        <p:spPr>
          <a:xfrm>
            <a:off x="463550" y="0"/>
            <a:ext cx="3708400" cy="1089025"/>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F57BA760-D00A-4F5B-B978-07F3F810367F}"/>
              </a:ext>
            </a:extLst>
          </p:cNvPr>
          <p:cNvSpPr/>
          <p:nvPr userDrawn="1"/>
        </p:nvSpPr>
        <p:spPr>
          <a:xfrm>
            <a:off x="4251325" y="0"/>
            <a:ext cx="3706813" cy="1089025"/>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pic>
        <p:nvPicPr>
          <p:cNvPr id="4" name="Immagine 3">
            <a:extLst>
              <a:ext uri="{FF2B5EF4-FFF2-40B4-BE49-F238E27FC236}">
                <a16:creationId xmlns:a16="http://schemas.microsoft.com/office/drawing/2014/main" id="{617FA033-79E9-4921-B88E-03D9DAACCE5F}"/>
              </a:ext>
            </a:extLst>
          </p:cNvPr>
          <p:cNvPicPr>
            <a:picLocks noChangeAspect="1"/>
          </p:cNvPicPr>
          <p:nvPr userDrawn="1"/>
        </p:nvPicPr>
        <p:blipFill>
          <a:blip r:embed="rId2"/>
          <a:stretch>
            <a:fillRect/>
          </a:stretch>
        </p:blipFill>
        <p:spPr>
          <a:xfrm>
            <a:off x="8550841" y="637832"/>
            <a:ext cx="2700000" cy="461927"/>
          </a:xfrm>
          <a:prstGeom prst="rect">
            <a:avLst/>
          </a:prstGeom>
        </p:spPr>
      </p:pic>
      <p:sp>
        <p:nvSpPr>
          <p:cNvPr id="16" name="Rectangle 9">
            <a:extLst>
              <a:ext uri="{FF2B5EF4-FFF2-40B4-BE49-F238E27FC236}">
                <a16:creationId xmlns:a16="http://schemas.microsoft.com/office/drawing/2014/main" id="{821E4C3A-67D5-4B9E-B373-7B560EA0839E}"/>
              </a:ext>
            </a:extLst>
          </p:cNvPr>
          <p:cNvSpPr/>
          <p:nvPr userDrawn="1"/>
        </p:nvSpPr>
        <p:spPr>
          <a:xfrm>
            <a:off x="8037513" y="0"/>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5599829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25" name="Immagine 24">
            <a:extLst>
              <a:ext uri="{FF2B5EF4-FFF2-40B4-BE49-F238E27FC236}">
                <a16:creationId xmlns:a16="http://schemas.microsoft.com/office/drawing/2014/main" id="{5203E877-BB68-4C3E-A95D-262A3B3831F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pic>
        <p:nvPicPr>
          <p:cNvPr id="13" name="Immagine 12">
            <a:extLst>
              <a:ext uri="{FF2B5EF4-FFF2-40B4-BE49-F238E27FC236}">
                <a16:creationId xmlns:a16="http://schemas.microsoft.com/office/drawing/2014/main" id="{D0FB10A6-C138-494B-9E13-24A27B8289F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18A4B74D-95FF-4ECC-AED0-C183993F87B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ingraziamenti">
    <p:spTree>
      <p:nvGrpSpPr>
        <p:cNvPr id="1" name=""/>
        <p:cNvGrpSpPr/>
        <p:nvPr/>
      </p:nvGrpSpPr>
      <p:grpSpPr>
        <a:xfrm>
          <a:off x="0" y="0"/>
          <a:ext cx="0" cy="0"/>
          <a:chOff x="0" y="0"/>
          <a:chExt cx="0" cy="0"/>
        </a:xfrm>
      </p:grpSpPr>
      <p:sp>
        <p:nvSpPr>
          <p:cNvPr id="2" name="Title 1"/>
          <p:cNvSpPr>
            <a:spLocks noGrp="1"/>
          </p:cNvSpPr>
          <p:nvPr>
            <p:ph type="ctrTitle"/>
          </p:nvPr>
        </p:nvSpPr>
        <p:spPr>
          <a:xfrm>
            <a:off x="463786" y="1796902"/>
            <a:ext cx="11283042" cy="1839433"/>
          </a:xfrm>
          <a:effectLst/>
        </p:spPr>
        <p:txBody>
          <a:bodyPr anchor="ctr">
            <a:noAutofit/>
          </a:bodyPr>
          <a:lstStyle>
            <a:lvl1pPr algn="ctr">
              <a:defRPr sz="7000" b="0" cap="none">
                <a:solidFill>
                  <a:schemeClr val="tx1">
                    <a:lumMod val="50000"/>
                    <a:lumOff val="50000"/>
                  </a:schemeClr>
                </a:solidFill>
              </a:defRPr>
            </a:lvl1pPr>
          </a:lstStyle>
          <a:p>
            <a:endParaRPr lang="en-US" dirty="0"/>
          </a:p>
        </p:txBody>
      </p:sp>
      <p:sp>
        <p:nvSpPr>
          <p:cNvPr id="10" name="Text Placeholder 2">
            <a:extLst>
              <a:ext uri="{FF2B5EF4-FFF2-40B4-BE49-F238E27FC236}">
                <a16:creationId xmlns:a16="http://schemas.microsoft.com/office/drawing/2014/main" id="{05894EA2-4831-F84E-BBDE-8E89A351653C}"/>
              </a:ext>
            </a:extLst>
          </p:cNvPr>
          <p:cNvSpPr>
            <a:spLocks noGrp="1"/>
          </p:cNvSpPr>
          <p:nvPr>
            <p:ph type="body" idx="1"/>
          </p:nvPr>
        </p:nvSpPr>
        <p:spPr>
          <a:xfrm>
            <a:off x="3296093" y="3683529"/>
            <a:ext cx="5624623" cy="423612"/>
          </a:xfrm>
        </p:spPr>
        <p:txBody>
          <a:bodyPr spcCol="360000" anchor="ctr">
            <a:noAutofit/>
          </a:bodyPr>
          <a:lstStyle>
            <a:lvl1pPr marL="0" indent="0" algn="ctr">
              <a:buNone/>
              <a:defRPr sz="18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8" name="Rectangle 8">
            <a:extLst>
              <a:ext uri="{FF2B5EF4-FFF2-40B4-BE49-F238E27FC236}">
                <a16:creationId xmlns:a16="http://schemas.microsoft.com/office/drawing/2014/main" id="{02837C0E-8F15-489B-800B-6F1CBBB23F06}"/>
              </a:ext>
            </a:extLst>
          </p:cNvPr>
          <p:cNvSpPr/>
          <p:nvPr userDrawn="1"/>
        </p:nvSpPr>
        <p:spPr>
          <a:xfrm>
            <a:off x="463550" y="5773825"/>
            <a:ext cx="3708400" cy="1089025"/>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10">
            <a:extLst>
              <a:ext uri="{FF2B5EF4-FFF2-40B4-BE49-F238E27FC236}">
                <a16:creationId xmlns:a16="http://schemas.microsoft.com/office/drawing/2014/main" id="{1C3885B9-D4F0-42E8-A6EE-EB419237E845}"/>
              </a:ext>
            </a:extLst>
          </p:cNvPr>
          <p:cNvSpPr/>
          <p:nvPr userDrawn="1"/>
        </p:nvSpPr>
        <p:spPr>
          <a:xfrm>
            <a:off x="4251325" y="5773825"/>
            <a:ext cx="3706813" cy="1089025"/>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pic>
        <p:nvPicPr>
          <p:cNvPr id="11" name="Immagine 10">
            <a:extLst>
              <a:ext uri="{FF2B5EF4-FFF2-40B4-BE49-F238E27FC236}">
                <a16:creationId xmlns:a16="http://schemas.microsoft.com/office/drawing/2014/main" id="{1F54AFB7-6D67-44BA-975B-F9E2C29BB466}"/>
              </a:ext>
            </a:extLst>
          </p:cNvPr>
          <p:cNvPicPr>
            <a:picLocks noChangeAspect="1"/>
          </p:cNvPicPr>
          <p:nvPr userDrawn="1"/>
        </p:nvPicPr>
        <p:blipFill>
          <a:blip r:embed="rId2"/>
          <a:stretch>
            <a:fillRect/>
          </a:stretch>
        </p:blipFill>
        <p:spPr>
          <a:xfrm>
            <a:off x="8550841" y="6092375"/>
            <a:ext cx="2700000" cy="461927"/>
          </a:xfrm>
          <a:prstGeom prst="rect">
            <a:avLst/>
          </a:prstGeom>
        </p:spPr>
      </p:pic>
      <p:sp>
        <p:nvSpPr>
          <p:cNvPr id="12" name="Rectangle 9">
            <a:extLst>
              <a:ext uri="{FF2B5EF4-FFF2-40B4-BE49-F238E27FC236}">
                <a16:creationId xmlns:a16="http://schemas.microsoft.com/office/drawing/2014/main" id="{B4CD4512-1FFA-4544-ACEE-31F0A9CA9D05}"/>
              </a:ext>
            </a:extLst>
          </p:cNvPr>
          <p:cNvSpPr/>
          <p:nvPr userDrawn="1"/>
        </p:nvSpPr>
        <p:spPr>
          <a:xfrm>
            <a:off x="8037513" y="6790850"/>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4739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pic>
        <p:nvPicPr>
          <p:cNvPr id="7" name="Immagin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6" name="Immagine 15">
            <a:extLst>
              <a:ext uri="{FF2B5EF4-FFF2-40B4-BE49-F238E27FC236}">
                <a16:creationId xmlns:a16="http://schemas.microsoft.com/office/drawing/2014/main" id="{211B9727-26D5-42C6-AA8E-16F0A955108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6" name="Immagine 15">
            <a:extLst>
              <a:ext uri="{FF2B5EF4-FFF2-40B4-BE49-F238E27FC236}">
                <a16:creationId xmlns:a16="http://schemas.microsoft.com/office/drawing/2014/main" id="{B35A5DA5-9B3D-430B-9B7D-12A49C89600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6" name="Immagine 15">
            <a:extLst>
              <a:ext uri="{FF2B5EF4-FFF2-40B4-BE49-F238E27FC236}">
                <a16:creationId xmlns:a16="http://schemas.microsoft.com/office/drawing/2014/main" id="{9953CB5C-8C23-4943-AA23-507887A04CC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8081963" y="1557338"/>
            <a:ext cx="365378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4" name="Content Placeholder 3">
            <a:extLst>
              <a:ext uri="{FF2B5EF4-FFF2-40B4-BE49-F238E27FC236}">
                <a16:creationId xmlns:a16="http://schemas.microsoft.com/office/drawing/2014/main" id="{5014FC49-70B3-48C6-AAEA-1B6DEB762BE4}"/>
              </a:ext>
            </a:extLst>
          </p:cNvPr>
          <p:cNvSpPr>
            <a:spLocks noGrp="1"/>
          </p:cNvSpPr>
          <p:nvPr>
            <p:ph sz="half" idx="2"/>
          </p:nvPr>
        </p:nvSpPr>
        <p:spPr>
          <a:xfrm>
            <a:off x="8162222" y="2261938"/>
            <a:ext cx="3492000" cy="3600000"/>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21" name="Immagine 20">
            <a:extLst>
              <a:ext uri="{FF2B5EF4-FFF2-40B4-BE49-F238E27FC236}">
                <a16:creationId xmlns:a16="http://schemas.microsoft.com/office/drawing/2014/main" id="{665B96CC-8D49-494F-9C8A-BD85351377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8" name="Immagine 17">
            <a:extLst>
              <a:ext uri="{FF2B5EF4-FFF2-40B4-BE49-F238E27FC236}">
                <a16:creationId xmlns:a16="http://schemas.microsoft.com/office/drawing/2014/main" id="{A12972DC-41D2-4C0E-AD61-A73383B8214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8" name="Immagine 17">
            <a:extLst>
              <a:ext uri="{FF2B5EF4-FFF2-40B4-BE49-F238E27FC236}">
                <a16:creationId xmlns:a16="http://schemas.microsoft.com/office/drawing/2014/main" id="{A12972DC-41D2-4C0E-AD61-A73383B8214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8" name="Immagine 17">
            <a:extLst>
              <a:ext uri="{FF2B5EF4-FFF2-40B4-BE49-F238E27FC236}">
                <a16:creationId xmlns:a16="http://schemas.microsoft.com/office/drawing/2014/main" id="{ACFFE7A2-271E-4180-8862-1207E565D1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19" r:id="rId1"/>
    <p:sldLayoutId id="2147483708" r:id="rId2"/>
    <p:sldLayoutId id="2147483709" r:id="rId3"/>
    <p:sldLayoutId id="2147483710" r:id="rId4"/>
    <p:sldLayoutId id="2147483711" r:id="rId5"/>
    <p:sldLayoutId id="2147483712" r:id="rId6"/>
    <p:sldLayoutId id="2147483713" r:id="rId7"/>
    <p:sldLayoutId id="2147483720" r:id="rId8"/>
    <p:sldLayoutId id="2147483714" r:id="rId9"/>
    <p:sldLayoutId id="2147483716" r:id="rId10"/>
    <p:sldLayoutId id="2147483715" r:id="rId11"/>
    <p:sldLayoutId id="2147483717" r:id="rId12"/>
    <p:sldLayoutId id="2147483718" r:id="rId13"/>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BFAD7-8051-44E7-952E-F8647A1CBD0F}"/>
              </a:ext>
            </a:extLst>
          </p:cNvPr>
          <p:cNvSpPr>
            <a:spLocks noGrp="1"/>
          </p:cNvSpPr>
          <p:nvPr>
            <p:ph type="ctrTitle"/>
          </p:nvPr>
        </p:nvSpPr>
        <p:spPr>
          <a:xfrm>
            <a:off x="471070" y="2621956"/>
            <a:ext cx="9823303" cy="2782819"/>
          </a:xfrm>
        </p:spPr>
        <p:txBody>
          <a:bodyPr>
            <a:normAutofit/>
          </a:bodyPr>
          <a:lstStyle/>
          <a:p>
            <a:pPr>
              <a:lnSpc>
                <a:spcPts val="3600"/>
              </a:lnSpc>
            </a:pPr>
            <a:r>
              <a:rPr lang="it-IT" sz="3400" dirty="0" err="1"/>
              <a:t>Implementing</a:t>
            </a:r>
            <a:r>
              <a:rPr lang="it-IT" sz="3400" dirty="0"/>
              <a:t> </a:t>
            </a:r>
            <a:r>
              <a:rPr lang="it-IT" sz="3400" dirty="0" err="1"/>
              <a:t>shareable</a:t>
            </a:r>
            <a:r>
              <a:rPr lang="it-IT" sz="3400" dirty="0"/>
              <a:t> </a:t>
            </a:r>
            <a:r>
              <a:rPr lang="it-IT" sz="3400" dirty="0" err="1"/>
              <a:t>statistical</a:t>
            </a:r>
            <a:r>
              <a:rPr lang="it-IT" sz="3400" dirty="0"/>
              <a:t> </a:t>
            </a:r>
            <a:r>
              <a:rPr lang="it-IT" sz="3400" dirty="0" err="1"/>
              <a:t>services</a:t>
            </a:r>
            <a:r>
              <a:rPr lang="it-IT" sz="3400" dirty="0"/>
              <a:t> from </a:t>
            </a:r>
            <a:r>
              <a:rPr lang="it-IT" sz="3400" dirty="0" err="1"/>
              <a:t>existing</a:t>
            </a:r>
            <a:r>
              <a:rPr lang="it-IT" sz="3400" dirty="0"/>
              <a:t> </a:t>
            </a:r>
            <a:r>
              <a:rPr lang="it-IT" sz="3400" dirty="0" err="1"/>
              <a:t>components</a:t>
            </a:r>
            <a:r>
              <a:rPr lang="it-IT" sz="3400" dirty="0"/>
              <a:t>: Relais </a:t>
            </a:r>
            <a:r>
              <a:rPr lang="it-IT" dirty="0" err="1"/>
              <a:t>statistical</a:t>
            </a:r>
            <a:r>
              <a:rPr lang="it-IT" dirty="0"/>
              <a:t> service</a:t>
            </a:r>
            <a:endParaRPr lang="it-IT" sz="3400" dirty="0"/>
          </a:p>
        </p:txBody>
      </p:sp>
      <p:sp>
        <p:nvSpPr>
          <p:cNvPr id="3" name="Segnaposto testo 2">
            <a:extLst>
              <a:ext uri="{FF2B5EF4-FFF2-40B4-BE49-F238E27FC236}">
                <a16:creationId xmlns:a16="http://schemas.microsoft.com/office/drawing/2014/main" id="{ADFE67CC-0EAE-4BEC-A961-535FE506AA10}"/>
              </a:ext>
            </a:extLst>
          </p:cNvPr>
          <p:cNvSpPr>
            <a:spLocks noGrp="1"/>
          </p:cNvSpPr>
          <p:nvPr>
            <p:ph type="body" idx="1"/>
          </p:nvPr>
        </p:nvSpPr>
        <p:spPr>
          <a:xfrm>
            <a:off x="469184" y="6495314"/>
            <a:ext cx="7481115" cy="179536"/>
          </a:xfrm>
        </p:spPr>
        <p:txBody>
          <a:bodyPr/>
          <a:lstStyle/>
          <a:p>
            <a:r>
              <a:rPr lang="it-IT" dirty="0"/>
              <a:t>Istat | DIRECTORATE FOR METHODOLOGY AND STATISTICAL PROCESS DESIGN</a:t>
            </a:r>
          </a:p>
        </p:txBody>
      </p:sp>
      <p:sp>
        <p:nvSpPr>
          <p:cNvPr id="4" name="Segnaposto testo 3">
            <a:extLst>
              <a:ext uri="{FF2B5EF4-FFF2-40B4-BE49-F238E27FC236}">
                <a16:creationId xmlns:a16="http://schemas.microsoft.com/office/drawing/2014/main" id="{9F54B89B-F96C-4A34-BA9E-083269BE1EC8}"/>
              </a:ext>
            </a:extLst>
          </p:cNvPr>
          <p:cNvSpPr>
            <a:spLocks noGrp="1"/>
          </p:cNvSpPr>
          <p:nvPr>
            <p:ph type="body" idx="10"/>
          </p:nvPr>
        </p:nvSpPr>
        <p:spPr>
          <a:xfrm>
            <a:off x="1902198" y="1307850"/>
            <a:ext cx="3689746" cy="216000"/>
          </a:xfrm>
        </p:spPr>
        <p:txBody>
          <a:bodyPr/>
          <a:lstStyle/>
          <a:p>
            <a:r>
              <a:rPr lang="it-IT" dirty="0" err="1"/>
              <a:t>Lisbon</a:t>
            </a:r>
            <a:r>
              <a:rPr lang="it-IT" dirty="0"/>
              <a:t>, </a:t>
            </a:r>
            <a:r>
              <a:rPr lang="en-US" dirty="0"/>
              <a:t>27 and 28 April 2021</a:t>
            </a:r>
            <a:endParaRPr lang="it-IT" dirty="0"/>
          </a:p>
        </p:txBody>
      </p:sp>
      <p:sp>
        <p:nvSpPr>
          <p:cNvPr id="5" name="Segnaposto testo 4">
            <a:extLst>
              <a:ext uri="{FF2B5EF4-FFF2-40B4-BE49-F238E27FC236}">
                <a16:creationId xmlns:a16="http://schemas.microsoft.com/office/drawing/2014/main" id="{7353B436-6816-4A46-BDBE-42E64EB27CB6}"/>
              </a:ext>
            </a:extLst>
          </p:cNvPr>
          <p:cNvSpPr>
            <a:spLocks noGrp="1"/>
          </p:cNvSpPr>
          <p:nvPr>
            <p:ph type="body" idx="11"/>
          </p:nvPr>
        </p:nvSpPr>
        <p:spPr>
          <a:xfrm>
            <a:off x="1902198" y="1541956"/>
            <a:ext cx="3689747" cy="1080000"/>
          </a:xfrm>
        </p:spPr>
        <p:txBody>
          <a:bodyPr/>
          <a:lstStyle/>
          <a:p>
            <a:r>
              <a:rPr lang="it-IT" dirty="0"/>
              <a:t>I3S </a:t>
            </a:r>
            <a:r>
              <a:rPr lang="it-IT" dirty="0" err="1"/>
              <a:t>ESSnet</a:t>
            </a:r>
            <a:r>
              <a:rPr lang="it-IT" dirty="0"/>
              <a:t> </a:t>
            </a:r>
            <a:r>
              <a:rPr lang="it-IT" dirty="0" err="1"/>
              <a:t>final</a:t>
            </a:r>
            <a:r>
              <a:rPr lang="it-IT" dirty="0"/>
              <a:t> workshop</a:t>
            </a:r>
          </a:p>
        </p:txBody>
      </p:sp>
      <p:sp>
        <p:nvSpPr>
          <p:cNvPr id="6" name="Segnaposto testo 5">
            <a:extLst>
              <a:ext uri="{FF2B5EF4-FFF2-40B4-BE49-F238E27FC236}">
                <a16:creationId xmlns:a16="http://schemas.microsoft.com/office/drawing/2014/main" id="{1D87B255-EFEE-4DEF-9FE3-EB4831764892}"/>
              </a:ext>
            </a:extLst>
          </p:cNvPr>
          <p:cNvSpPr>
            <a:spLocks noGrp="1"/>
          </p:cNvSpPr>
          <p:nvPr>
            <p:ph type="body" idx="12"/>
          </p:nvPr>
        </p:nvSpPr>
        <p:spPr>
          <a:xfrm>
            <a:off x="469184" y="6297672"/>
            <a:ext cx="7481115" cy="179536"/>
          </a:xfrm>
        </p:spPr>
        <p:txBody>
          <a:bodyPr/>
          <a:lstStyle/>
          <a:p>
            <a:r>
              <a:rPr lang="it-IT" dirty="0"/>
              <a:t>Francesco Amato, Mauro Bruno, Giuseppina Ruocco, Laura Tosco, Luca Valentino</a:t>
            </a:r>
          </a:p>
        </p:txBody>
      </p:sp>
      <p:pic>
        <p:nvPicPr>
          <p:cNvPr id="7" name="Immagine 6"/>
          <p:cNvPicPr>
            <a:picLocks noChangeAspect="1"/>
          </p:cNvPicPr>
          <p:nvPr/>
        </p:nvPicPr>
        <p:blipFill>
          <a:blip r:embed="rId2"/>
          <a:stretch>
            <a:fillRect/>
          </a:stretch>
        </p:blipFill>
        <p:spPr>
          <a:xfrm>
            <a:off x="353680" y="1097459"/>
            <a:ext cx="1548518" cy="1950889"/>
          </a:xfrm>
          <a:prstGeom prst="rect">
            <a:avLst/>
          </a:prstGeom>
        </p:spPr>
      </p:pic>
    </p:spTree>
    <p:extLst>
      <p:ext uri="{BB962C8B-B14F-4D97-AF65-F5344CB8AC3E}">
        <p14:creationId xmlns:p14="http://schemas.microsoft.com/office/powerpoint/2010/main" val="273070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63AC0A8B-105E-4DBB-A20D-E170F214E8DC}"/>
              </a:ext>
            </a:extLst>
          </p:cNvPr>
          <p:cNvSpPr>
            <a:spLocks noGrp="1"/>
          </p:cNvSpPr>
          <p:nvPr>
            <p:ph type="title"/>
          </p:nvPr>
        </p:nvSpPr>
        <p:spPr/>
        <p:txBody>
          <a:bodyPr/>
          <a:lstStyle/>
          <a:p>
            <a:r>
              <a:rPr lang="it-IT" altLang="it-IT" dirty="0"/>
              <a:t>Relais </a:t>
            </a:r>
            <a:r>
              <a:rPr lang="it-IT" altLang="it-IT" dirty="0" err="1"/>
              <a:t>at</a:t>
            </a:r>
            <a:r>
              <a:rPr lang="it-IT" altLang="it-IT" dirty="0"/>
              <a:t> a </a:t>
            </a:r>
            <a:r>
              <a:rPr lang="it-IT" altLang="it-IT" dirty="0" err="1"/>
              <a:t>glance</a:t>
            </a:r>
            <a:r>
              <a:rPr lang="it-IT" altLang="it-IT" dirty="0"/>
              <a:t> (3)</a:t>
            </a:r>
          </a:p>
        </p:txBody>
      </p:sp>
      <p:sp>
        <p:nvSpPr>
          <p:cNvPr id="4" name="Segnaposto piè di pagina 3">
            <a:extLst>
              <a:ext uri="{FF2B5EF4-FFF2-40B4-BE49-F238E27FC236}">
                <a16:creationId xmlns:a16="http://schemas.microsoft.com/office/drawing/2014/main" id="{3FD3FFEC-0C73-4534-BE1E-CC5FB5C1F168}"/>
              </a:ext>
            </a:extLst>
          </p:cNvPr>
          <p:cNvSpPr>
            <a:spLocks noGrp="1"/>
          </p:cNvSpPr>
          <p:nvPr>
            <p:ph type="ftr" sz="quarter" idx="10"/>
          </p:nvPr>
        </p:nvSpPr>
        <p:spPr/>
        <p:txBody>
          <a:bodyPr/>
          <a:lstStyle/>
          <a:p>
            <a:pPr>
              <a:defRPr/>
            </a:pPr>
            <a:r>
              <a:rPr lang="it-IT" dirty="0" err="1"/>
              <a:t>Implementing</a:t>
            </a:r>
            <a:r>
              <a:rPr lang="it-IT" dirty="0"/>
              <a:t> </a:t>
            </a:r>
            <a:r>
              <a:rPr lang="it-IT" dirty="0" err="1"/>
              <a:t>shareable</a:t>
            </a:r>
            <a:r>
              <a:rPr lang="it-IT" dirty="0"/>
              <a:t> </a:t>
            </a:r>
            <a:r>
              <a:rPr lang="it-IT" dirty="0" err="1"/>
              <a:t>statistical</a:t>
            </a:r>
            <a:r>
              <a:rPr lang="it-IT" dirty="0"/>
              <a:t> </a:t>
            </a:r>
            <a:r>
              <a:rPr lang="it-IT" dirty="0" err="1"/>
              <a:t>services</a:t>
            </a:r>
            <a:r>
              <a:rPr lang="it-IT" dirty="0"/>
              <a:t> from </a:t>
            </a:r>
            <a:r>
              <a:rPr lang="it-IT" dirty="0" err="1"/>
              <a:t>existing</a:t>
            </a:r>
            <a:r>
              <a:rPr lang="it-IT" dirty="0"/>
              <a:t> </a:t>
            </a:r>
            <a:r>
              <a:rPr lang="it-IT" dirty="0" err="1"/>
              <a:t>components</a:t>
            </a:r>
            <a:r>
              <a:rPr lang="it-IT" dirty="0"/>
              <a:t>: Relais </a:t>
            </a:r>
            <a:r>
              <a:rPr lang="it-IT" dirty="0" err="1"/>
              <a:t>statistical</a:t>
            </a:r>
            <a:r>
              <a:rPr lang="it-IT" dirty="0"/>
              <a:t> service</a:t>
            </a:r>
            <a:endParaRPr lang="en-US" dirty="0"/>
          </a:p>
        </p:txBody>
      </p:sp>
      <p:sp>
        <p:nvSpPr>
          <p:cNvPr id="5" name="Segnaposto numero diapositiva 4">
            <a:extLst>
              <a:ext uri="{FF2B5EF4-FFF2-40B4-BE49-F238E27FC236}">
                <a16:creationId xmlns:a16="http://schemas.microsoft.com/office/drawing/2014/main" id="{DB536328-DAF5-4DE7-B823-D603AADBD256}"/>
              </a:ext>
            </a:extLst>
          </p:cNvPr>
          <p:cNvSpPr>
            <a:spLocks noGrp="1"/>
          </p:cNvSpPr>
          <p:nvPr>
            <p:ph type="sldNum" sz="quarter" idx="11"/>
          </p:nvPr>
        </p:nvSpPr>
        <p:spPr>
          <a:xfrm>
            <a:off x="323469" y="6405108"/>
            <a:ext cx="501650" cy="365125"/>
          </a:xfrm>
          <a:prstGeom prst="rect">
            <a:avLst/>
          </a:prstGeom>
        </p:spPr>
        <p:txBody>
          <a:bodyPr/>
          <a:lstStyle/>
          <a:p>
            <a:pPr>
              <a:defRPr/>
            </a:pPr>
            <a:fld id="{48B4153A-D4C5-4CEF-8992-0D8815C829E3}" type="slidenum">
              <a:rPr lang="en-US" smtClean="0"/>
              <a:pPr>
                <a:defRPr/>
              </a:pPr>
              <a:t>10</a:t>
            </a:fld>
            <a:endParaRPr lang="en-US" dirty="0"/>
          </a:p>
        </p:txBody>
      </p:sp>
      <p:pic>
        <p:nvPicPr>
          <p:cNvPr id="6" name="Immagine 5"/>
          <p:cNvPicPr>
            <a:picLocks noChangeAspect="1"/>
          </p:cNvPicPr>
          <p:nvPr/>
        </p:nvPicPr>
        <p:blipFill rotWithShape="1">
          <a:blip r:embed="rId2">
            <a:extLst>
              <a:ext uri="{28A0092B-C50C-407E-A947-70E740481C1C}">
                <a14:useLocalDpi xmlns:a14="http://schemas.microsoft.com/office/drawing/2010/main" val="0"/>
              </a:ext>
            </a:extLst>
          </a:blip>
          <a:srcRect t="-159" b="25245"/>
          <a:stretch/>
        </p:blipFill>
        <p:spPr>
          <a:xfrm>
            <a:off x="574294" y="1927880"/>
            <a:ext cx="9151414" cy="3975770"/>
          </a:xfrm>
          <a:prstGeom prst="rect">
            <a:avLst/>
          </a:prstGeom>
        </p:spPr>
      </p:pic>
      <p:sp>
        <p:nvSpPr>
          <p:cNvPr id="8" name="Segnaposto testo 1">
            <a:extLst>
              <a:ext uri="{FF2B5EF4-FFF2-40B4-BE49-F238E27FC236}">
                <a16:creationId xmlns:a16="http://schemas.microsoft.com/office/drawing/2014/main" id="{A86BA0D9-5D78-4707-9618-E53B521505A8}"/>
              </a:ext>
            </a:extLst>
          </p:cNvPr>
          <p:cNvSpPr>
            <a:spLocks noGrp="1"/>
          </p:cNvSpPr>
          <p:nvPr>
            <p:ph type="body" idx="1"/>
          </p:nvPr>
        </p:nvSpPr>
        <p:spPr>
          <a:xfrm>
            <a:off x="468895" y="1433416"/>
            <a:ext cx="2540634" cy="238154"/>
          </a:xfrm>
        </p:spPr>
        <p:txBody>
          <a:bodyPr/>
          <a:lstStyle/>
          <a:p>
            <a:pPr>
              <a:spcBef>
                <a:spcPts val="0"/>
              </a:spcBef>
              <a:defRPr/>
            </a:pPr>
            <a:r>
              <a:rPr lang="en-US" altLang="it-IT" sz="1400" b="1" dirty="0">
                <a:solidFill>
                  <a:srgbClr val="CC2A2A"/>
                </a:solidFill>
                <a:latin typeface="Arial Narrow" panose="020B0606020202030204" pitchFamily="34" charset="0"/>
              </a:rPr>
              <a:t>Workbench – Process parameters</a:t>
            </a:r>
          </a:p>
        </p:txBody>
      </p:sp>
    </p:spTree>
    <p:extLst>
      <p:ext uri="{BB962C8B-B14F-4D97-AF65-F5344CB8AC3E}">
        <p14:creationId xmlns:p14="http://schemas.microsoft.com/office/powerpoint/2010/main" val="769515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63AC0A8B-105E-4DBB-A20D-E170F214E8DC}"/>
              </a:ext>
            </a:extLst>
          </p:cNvPr>
          <p:cNvSpPr>
            <a:spLocks noGrp="1"/>
          </p:cNvSpPr>
          <p:nvPr>
            <p:ph type="title"/>
          </p:nvPr>
        </p:nvSpPr>
        <p:spPr/>
        <p:txBody>
          <a:bodyPr/>
          <a:lstStyle/>
          <a:p>
            <a:r>
              <a:rPr lang="it-IT" altLang="it-IT" dirty="0"/>
              <a:t>Relais </a:t>
            </a:r>
            <a:r>
              <a:rPr lang="it-IT" altLang="it-IT" dirty="0" err="1"/>
              <a:t>at</a:t>
            </a:r>
            <a:r>
              <a:rPr lang="it-IT" altLang="it-IT" dirty="0"/>
              <a:t> a </a:t>
            </a:r>
            <a:r>
              <a:rPr lang="it-IT" altLang="it-IT" dirty="0" err="1"/>
              <a:t>glance</a:t>
            </a:r>
            <a:r>
              <a:rPr lang="it-IT" altLang="it-IT" dirty="0"/>
              <a:t> (4)</a:t>
            </a:r>
          </a:p>
        </p:txBody>
      </p:sp>
      <p:sp>
        <p:nvSpPr>
          <p:cNvPr id="4" name="Segnaposto piè di pagina 3">
            <a:extLst>
              <a:ext uri="{FF2B5EF4-FFF2-40B4-BE49-F238E27FC236}">
                <a16:creationId xmlns:a16="http://schemas.microsoft.com/office/drawing/2014/main" id="{3FD3FFEC-0C73-4534-BE1E-CC5FB5C1F168}"/>
              </a:ext>
            </a:extLst>
          </p:cNvPr>
          <p:cNvSpPr>
            <a:spLocks noGrp="1"/>
          </p:cNvSpPr>
          <p:nvPr>
            <p:ph type="ftr" sz="quarter" idx="10"/>
          </p:nvPr>
        </p:nvSpPr>
        <p:spPr/>
        <p:txBody>
          <a:bodyPr/>
          <a:lstStyle/>
          <a:p>
            <a:pPr>
              <a:defRPr/>
            </a:pPr>
            <a:r>
              <a:rPr lang="it-IT" dirty="0" err="1"/>
              <a:t>Implementing</a:t>
            </a:r>
            <a:r>
              <a:rPr lang="it-IT" dirty="0"/>
              <a:t> </a:t>
            </a:r>
            <a:r>
              <a:rPr lang="it-IT" dirty="0" err="1"/>
              <a:t>shareable</a:t>
            </a:r>
            <a:r>
              <a:rPr lang="it-IT" dirty="0"/>
              <a:t> </a:t>
            </a:r>
            <a:r>
              <a:rPr lang="it-IT" dirty="0" err="1"/>
              <a:t>statistical</a:t>
            </a:r>
            <a:r>
              <a:rPr lang="it-IT" dirty="0"/>
              <a:t> </a:t>
            </a:r>
            <a:r>
              <a:rPr lang="it-IT" dirty="0" err="1"/>
              <a:t>services</a:t>
            </a:r>
            <a:r>
              <a:rPr lang="it-IT" dirty="0"/>
              <a:t> from </a:t>
            </a:r>
            <a:r>
              <a:rPr lang="it-IT" dirty="0" err="1"/>
              <a:t>existing</a:t>
            </a:r>
            <a:r>
              <a:rPr lang="it-IT" dirty="0"/>
              <a:t> </a:t>
            </a:r>
            <a:r>
              <a:rPr lang="it-IT" dirty="0" err="1"/>
              <a:t>components</a:t>
            </a:r>
            <a:r>
              <a:rPr lang="it-IT" dirty="0"/>
              <a:t>: Relais </a:t>
            </a:r>
            <a:r>
              <a:rPr lang="it-IT" dirty="0" err="1"/>
              <a:t>statistical</a:t>
            </a:r>
            <a:r>
              <a:rPr lang="it-IT" dirty="0"/>
              <a:t> service</a:t>
            </a:r>
            <a:endParaRPr lang="en-US" dirty="0"/>
          </a:p>
        </p:txBody>
      </p:sp>
      <p:sp>
        <p:nvSpPr>
          <p:cNvPr id="5" name="Segnaposto numero diapositiva 4">
            <a:extLst>
              <a:ext uri="{FF2B5EF4-FFF2-40B4-BE49-F238E27FC236}">
                <a16:creationId xmlns:a16="http://schemas.microsoft.com/office/drawing/2014/main" id="{DB536328-DAF5-4DE7-B823-D603AADBD256}"/>
              </a:ext>
            </a:extLst>
          </p:cNvPr>
          <p:cNvSpPr>
            <a:spLocks noGrp="1"/>
          </p:cNvSpPr>
          <p:nvPr>
            <p:ph type="sldNum" sz="quarter" idx="11"/>
          </p:nvPr>
        </p:nvSpPr>
        <p:spPr>
          <a:xfrm>
            <a:off x="323469" y="6405108"/>
            <a:ext cx="501650" cy="365125"/>
          </a:xfrm>
          <a:prstGeom prst="rect">
            <a:avLst/>
          </a:prstGeom>
        </p:spPr>
        <p:txBody>
          <a:bodyPr/>
          <a:lstStyle/>
          <a:p>
            <a:pPr>
              <a:defRPr/>
            </a:pPr>
            <a:fld id="{48B4153A-D4C5-4CEF-8992-0D8815C829E3}" type="slidenum">
              <a:rPr lang="en-US" smtClean="0"/>
              <a:pPr>
                <a:defRPr/>
              </a:pPr>
              <a:t>11</a:t>
            </a:fld>
            <a:endParaRPr lang="en-US" dirty="0"/>
          </a:p>
        </p:txBody>
      </p:sp>
      <p:pic>
        <p:nvPicPr>
          <p:cNvPr id="9" name="Immagine 8">
            <a:extLst>
              <a:ext uri="{FF2B5EF4-FFF2-40B4-BE49-F238E27FC236}">
                <a16:creationId xmlns:a16="http://schemas.microsoft.com/office/drawing/2014/main" id="{34D1D6BF-4766-4583-B033-56AB28A428ED}"/>
              </a:ext>
            </a:extLst>
          </p:cNvPr>
          <p:cNvPicPr>
            <a:picLocks noChangeAspect="1"/>
          </p:cNvPicPr>
          <p:nvPr/>
        </p:nvPicPr>
        <p:blipFill rotWithShape="1">
          <a:blip r:embed="rId2"/>
          <a:srcRect t="4954" b="7185"/>
          <a:stretch/>
        </p:blipFill>
        <p:spPr>
          <a:xfrm>
            <a:off x="453797" y="1667558"/>
            <a:ext cx="9828429" cy="4591445"/>
          </a:xfrm>
          <a:prstGeom prst="rect">
            <a:avLst/>
          </a:prstGeom>
        </p:spPr>
      </p:pic>
      <p:sp>
        <p:nvSpPr>
          <p:cNvPr id="8" name="Segnaposto testo 1">
            <a:extLst>
              <a:ext uri="{FF2B5EF4-FFF2-40B4-BE49-F238E27FC236}">
                <a16:creationId xmlns:a16="http://schemas.microsoft.com/office/drawing/2014/main" id="{0707DE93-2ADC-4873-B9EB-591CBCD3C202}"/>
              </a:ext>
            </a:extLst>
          </p:cNvPr>
          <p:cNvSpPr>
            <a:spLocks noGrp="1"/>
          </p:cNvSpPr>
          <p:nvPr>
            <p:ph type="body" idx="1"/>
          </p:nvPr>
        </p:nvSpPr>
        <p:spPr>
          <a:xfrm>
            <a:off x="468895" y="1433416"/>
            <a:ext cx="2540634" cy="238154"/>
          </a:xfrm>
        </p:spPr>
        <p:txBody>
          <a:bodyPr/>
          <a:lstStyle/>
          <a:p>
            <a:pPr>
              <a:spcBef>
                <a:spcPts val="0"/>
              </a:spcBef>
              <a:defRPr/>
            </a:pPr>
            <a:r>
              <a:rPr lang="en-US" altLang="it-IT" sz="1400" b="1" dirty="0">
                <a:solidFill>
                  <a:srgbClr val="CC2A2A"/>
                </a:solidFill>
                <a:latin typeface="Arial Narrow" panose="020B0606020202030204" pitchFamily="34" charset="0"/>
              </a:rPr>
              <a:t>Workbench – Run process</a:t>
            </a:r>
          </a:p>
        </p:txBody>
      </p:sp>
    </p:spTree>
    <p:extLst>
      <p:ext uri="{BB962C8B-B14F-4D97-AF65-F5344CB8AC3E}">
        <p14:creationId xmlns:p14="http://schemas.microsoft.com/office/powerpoint/2010/main" val="554794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63AC0A8B-105E-4DBB-A20D-E170F214E8DC}"/>
              </a:ext>
            </a:extLst>
          </p:cNvPr>
          <p:cNvSpPr>
            <a:spLocks noGrp="1"/>
          </p:cNvSpPr>
          <p:nvPr>
            <p:ph type="title"/>
          </p:nvPr>
        </p:nvSpPr>
        <p:spPr/>
        <p:txBody>
          <a:bodyPr/>
          <a:lstStyle/>
          <a:p>
            <a:r>
              <a:rPr lang="it-IT" altLang="it-IT" dirty="0"/>
              <a:t>Relais </a:t>
            </a:r>
            <a:r>
              <a:rPr lang="it-IT" altLang="it-IT" dirty="0" err="1"/>
              <a:t>at</a:t>
            </a:r>
            <a:r>
              <a:rPr lang="it-IT" altLang="it-IT" dirty="0"/>
              <a:t> a </a:t>
            </a:r>
            <a:r>
              <a:rPr lang="it-IT" altLang="it-IT" dirty="0" err="1"/>
              <a:t>glance</a:t>
            </a:r>
            <a:r>
              <a:rPr lang="it-IT" altLang="it-IT" dirty="0"/>
              <a:t> (5)</a:t>
            </a:r>
          </a:p>
        </p:txBody>
      </p:sp>
      <p:sp>
        <p:nvSpPr>
          <p:cNvPr id="4" name="Segnaposto piè di pagina 3">
            <a:extLst>
              <a:ext uri="{FF2B5EF4-FFF2-40B4-BE49-F238E27FC236}">
                <a16:creationId xmlns:a16="http://schemas.microsoft.com/office/drawing/2014/main" id="{3FD3FFEC-0C73-4534-BE1E-CC5FB5C1F168}"/>
              </a:ext>
            </a:extLst>
          </p:cNvPr>
          <p:cNvSpPr>
            <a:spLocks noGrp="1"/>
          </p:cNvSpPr>
          <p:nvPr>
            <p:ph type="ftr" sz="quarter" idx="10"/>
          </p:nvPr>
        </p:nvSpPr>
        <p:spPr/>
        <p:txBody>
          <a:bodyPr/>
          <a:lstStyle/>
          <a:p>
            <a:pPr>
              <a:defRPr/>
            </a:pPr>
            <a:r>
              <a:rPr lang="it-IT" dirty="0" err="1"/>
              <a:t>Implementing</a:t>
            </a:r>
            <a:r>
              <a:rPr lang="it-IT" dirty="0"/>
              <a:t> </a:t>
            </a:r>
            <a:r>
              <a:rPr lang="it-IT" dirty="0" err="1"/>
              <a:t>shareable</a:t>
            </a:r>
            <a:r>
              <a:rPr lang="it-IT" dirty="0"/>
              <a:t> </a:t>
            </a:r>
            <a:r>
              <a:rPr lang="it-IT" dirty="0" err="1"/>
              <a:t>statistical</a:t>
            </a:r>
            <a:r>
              <a:rPr lang="it-IT" dirty="0"/>
              <a:t> </a:t>
            </a:r>
            <a:r>
              <a:rPr lang="it-IT" dirty="0" err="1"/>
              <a:t>services</a:t>
            </a:r>
            <a:r>
              <a:rPr lang="it-IT" dirty="0"/>
              <a:t> from </a:t>
            </a:r>
            <a:r>
              <a:rPr lang="it-IT" dirty="0" err="1"/>
              <a:t>existing</a:t>
            </a:r>
            <a:r>
              <a:rPr lang="it-IT" dirty="0"/>
              <a:t> </a:t>
            </a:r>
            <a:r>
              <a:rPr lang="it-IT" dirty="0" err="1"/>
              <a:t>components</a:t>
            </a:r>
            <a:r>
              <a:rPr lang="it-IT" dirty="0"/>
              <a:t>: Relais </a:t>
            </a:r>
            <a:r>
              <a:rPr lang="it-IT" dirty="0" err="1"/>
              <a:t>statistical</a:t>
            </a:r>
            <a:r>
              <a:rPr lang="it-IT"/>
              <a:t> service</a:t>
            </a:r>
            <a:endParaRPr lang="en-US" dirty="0"/>
          </a:p>
        </p:txBody>
      </p:sp>
      <p:sp>
        <p:nvSpPr>
          <p:cNvPr id="5" name="Segnaposto numero diapositiva 4">
            <a:extLst>
              <a:ext uri="{FF2B5EF4-FFF2-40B4-BE49-F238E27FC236}">
                <a16:creationId xmlns:a16="http://schemas.microsoft.com/office/drawing/2014/main" id="{DB536328-DAF5-4DE7-B823-D603AADBD256}"/>
              </a:ext>
            </a:extLst>
          </p:cNvPr>
          <p:cNvSpPr>
            <a:spLocks noGrp="1"/>
          </p:cNvSpPr>
          <p:nvPr>
            <p:ph type="sldNum" sz="quarter" idx="11"/>
          </p:nvPr>
        </p:nvSpPr>
        <p:spPr>
          <a:xfrm>
            <a:off x="323469" y="6405108"/>
            <a:ext cx="501650" cy="365125"/>
          </a:xfrm>
          <a:prstGeom prst="rect">
            <a:avLst/>
          </a:prstGeom>
        </p:spPr>
        <p:txBody>
          <a:bodyPr/>
          <a:lstStyle/>
          <a:p>
            <a:pPr>
              <a:defRPr/>
            </a:pPr>
            <a:fld id="{48B4153A-D4C5-4CEF-8992-0D8815C829E3}" type="slidenum">
              <a:rPr lang="en-US" smtClean="0"/>
              <a:pPr>
                <a:defRPr/>
              </a:pPr>
              <a:t>12</a:t>
            </a:fld>
            <a:endParaRPr lang="en-US" dirty="0"/>
          </a:p>
        </p:txBody>
      </p:sp>
      <p:pic>
        <p:nvPicPr>
          <p:cNvPr id="9" name="Immagine 8">
            <a:extLst>
              <a:ext uri="{FF2B5EF4-FFF2-40B4-BE49-F238E27FC236}">
                <a16:creationId xmlns:a16="http://schemas.microsoft.com/office/drawing/2014/main" id="{84F67426-B607-44FC-B0F5-C81915871F80}"/>
              </a:ext>
            </a:extLst>
          </p:cNvPr>
          <p:cNvPicPr/>
          <p:nvPr/>
        </p:nvPicPr>
        <p:blipFill rotWithShape="1">
          <a:blip r:embed="rId2">
            <a:extLst>
              <a:ext uri="{28A0092B-C50C-407E-A947-70E740481C1C}">
                <a14:useLocalDpi xmlns:a14="http://schemas.microsoft.com/office/drawing/2010/main" val="0"/>
              </a:ext>
            </a:extLst>
          </a:blip>
          <a:srcRect r="9287" b="28165"/>
          <a:stretch/>
        </p:blipFill>
        <p:spPr bwMode="auto">
          <a:xfrm>
            <a:off x="389247" y="1783146"/>
            <a:ext cx="9644444" cy="4185319"/>
          </a:xfrm>
          <a:prstGeom prst="rect">
            <a:avLst/>
          </a:prstGeom>
          <a:noFill/>
          <a:ln>
            <a:noFill/>
          </a:ln>
          <a:extLst>
            <a:ext uri="{53640926-AAD7-44D8-BBD7-CCE9431645EC}">
              <a14:shadowObscured xmlns:a14="http://schemas.microsoft.com/office/drawing/2010/main"/>
            </a:ext>
          </a:extLst>
        </p:spPr>
      </p:pic>
      <p:sp>
        <p:nvSpPr>
          <p:cNvPr id="8" name="Segnaposto testo 1">
            <a:extLst>
              <a:ext uri="{FF2B5EF4-FFF2-40B4-BE49-F238E27FC236}">
                <a16:creationId xmlns:a16="http://schemas.microsoft.com/office/drawing/2014/main" id="{5BDC53A8-CDB8-4CA3-990A-7A0CE8DC18C0}"/>
              </a:ext>
            </a:extLst>
          </p:cNvPr>
          <p:cNvSpPr>
            <a:spLocks noGrp="1"/>
          </p:cNvSpPr>
          <p:nvPr>
            <p:ph type="body" idx="1"/>
          </p:nvPr>
        </p:nvSpPr>
        <p:spPr>
          <a:xfrm>
            <a:off x="468895" y="1433416"/>
            <a:ext cx="2540634" cy="238154"/>
          </a:xfrm>
        </p:spPr>
        <p:txBody>
          <a:bodyPr/>
          <a:lstStyle/>
          <a:p>
            <a:pPr>
              <a:spcBef>
                <a:spcPts val="0"/>
              </a:spcBef>
              <a:defRPr/>
            </a:pPr>
            <a:r>
              <a:rPr lang="en-US" altLang="it-IT" sz="1400" b="1" dirty="0">
                <a:solidFill>
                  <a:srgbClr val="CC2A2A"/>
                </a:solidFill>
                <a:latin typeface="Arial Narrow" panose="020B0606020202030204" pitchFamily="34" charset="0"/>
              </a:rPr>
              <a:t>Workbench – Analyze output</a:t>
            </a:r>
          </a:p>
        </p:txBody>
      </p:sp>
    </p:spTree>
    <p:extLst>
      <p:ext uri="{BB962C8B-B14F-4D97-AF65-F5344CB8AC3E}">
        <p14:creationId xmlns:p14="http://schemas.microsoft.com/office/powerpoint/2010/main" val="3147347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07821B-5649-449D-A1C2-3F67CA468A7F}"/>
              </a:ext>
            </a:extLst>
          </p:cNvPr>
          <p:cNvSpPr>
            <a:spLocks noGrp="1"/>
          </p:cNvSpPr>
          <p:nvPr>
            <p:ph type="ctrTitle"/>
          </p:nvPr>
        </p:nvSpPr>
        <p:spPr/>
        <p:txBody>
          <a:bodyPr/>
          <a:lstStyle/>
          <a:p>
            <a:r>
              <a:rPr lang="it-IT" dirty="0"/>
              <a:t>Thank </a:t>
            </a:r>
            <a:r>
              <a:rPr lang="it-IT" dirty="0" err="1"/>
              <a:t>you</a:t>
            </a:r>
            <a:r>
              <a:rPr lang="it-IT" dirty="0"/>
              <a:t>…</a:t>
            </a:r>
          </a:p>
        </p:txBody>
      </p:sp>
    </p:spTree>
    <p:extLst>
      <p:ext uri="{BB962C8B-B14F-4D97-AF65-F5344CB8AC3E}">
        <p14:creationId xmlns:p14="http://schemas.microsoft.com/office/powerpoint/2010/main" val="197541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800E284E-8FAA-4AF9-884B-76434C177A56}"/>
              </a:ext>
            </a:extLst>
          </p:cNvPr>
          <p:cNvSpPr>
            <a:spLocks noGrp="1"/>
          </p:cNvSpPr>
          <p:nvPr>
            <p:ph type="body" idx="1"/>
          </p:nvPr>
        </p:nvSpPr>
        <p:spPr/>
        <p:txBody>
          <a:bodyPr/>
          <a:lstStyle/>
          <a:p>
            <a:pPr>
              <a:spcBef>
                <a:spcPts val="0"/>
              </a:spcBef>
              <a:defRPr/>
            </a:pPr>
            <a:r>
              <a:rPr lang="it-IT" dirty="0"/>
              <a:t>Relais </a:t>
            </a:r>
            <a:r>
              <a:rPr lang="it-IT" dirty="0" err="1"/>
              <a:t>overview</a:t>
            </a:r>
            <a:endParaRPr lang="it-IT" dirty="0"/>
          </a:p>
          <a:p>
            <a:pPr>
              <a:spcBef>
                <a:spcPts val="0"/>
              </a:spcBef>
              <a:defRPr/>
            </a:pPr>
            <a:r>
              <a:rPr lang="it-IT" dirty="0" err="1"/>
              <a:t>Main</a:t>
            </a:r>
            <a:r>
              <a:rPr lang="it-IT" dirty="0"/>
              <a:t> </a:t>
            </a:r>
            <a:r>
              <a:rPr lang="it-IT" dirty="0" err="1"/>
              <a:t>implementation</a:t>
            </a:r>
            <a:r>
              <a:rPr lang="it-IT" dirty="0"/>
              <a:t> </a:t>
            </a:r>
            <a:r>
              <a:rPr lang="it-IT" dirty="0" err="1"/>
              <a:t>activities</a:t>
            </a:r>
            <a:endParaRPr lang="it-IT" dirty="0"/>
          </a:p>
          <a:p>
            <a:pPr>
              <a:spcBef>
                <a:spcPts val="0"/>
              </a:spcBef>
              <a:defRPr/>
            </a:pPr>
            <a:r>
              <a:rPr lang="it-IT" dirty="0" err="1"/>
              <a:t>Official</a:t>
            </a:r>
            <a:r>
              <a:rPr lang="it-IT" dirty="0"/>
              <a:t> </a:t>
            </a:r>
            <a:r>
              <a:rPr lang="it-IT" dirty="0" err="1"/>
              <a:t>statistical</a:t>
            </a:r>
            <a:r>
              <a:rPr lang="it-IT" dirty="0"/>
              <a:t> standards</a:t>
            </a:r>
          </a:p>
          <a:p>
            <a:pPr>
              <a:spcBef>
                <a:spcPts val="0"/>
              </a:spcBef>
              <a:defRPr/>
            </a:pPr>
            <a:r>
              <a:rPr lang="it-IT" dirty="0"/>
              <a:t>Target </a:t>
            </a:r>
            <a:r>
              <a:rPr lang="it-IT" dirty="0" err="1"/>
              <a:t>architecture</a:t>
            </a:r>
            <a:endParaRPr lang="it-IT" dirty="0"/>
          </a:p>
          <a:p>
            <a:pPr>
              <a:spcBef>
                <a:spcPts val="0"/>
              </a:spcBef>
              <a:defRPr/>
            </a:pPr>
            <a:r>
              <a:rPr lang="it-IT" dirty="0"/>
              <a:t>Relais </a:t>
            </a:r>
            <a:r>
              <a:rPr lang="it-IT" dirty="0" err="1"/>
              <a:t>at</a:t>
            </a:r>
            <a:r>
              <a:rPr lang="it-IT" dirty="0"/>
              <a:t> a </a:t>
            </a:r>
            <a:r>
              <a:rPr lang="it-IT" dirty="0" err="1"/>
              <a:t>glance</a:t>
            </a:r>
            <a:endParaRPr lang="it-IT" dirty="0"/>
          </a:p>
          <a:p>
            <a:endParaRPr lang="it-IT" dirty="0"/>
          </a:p>
        </p:txBody>
      </p:sp>
      <p:sp>
        <p:nvSpPr>
          <p:cNvPr id="3" name="Titolo 2">
            <a:extLst>
              <a:ext uri="{FF2B5EF4-FFF2-40B4-BE49-F238E27FC236}">
                <a16:creationId xmlns:a16="http://schemas.microsoft.com/office/drawing/2014/main" id="{C192045E-FB8C-4B8C-AEFC-06A390A8AE69}"/>
              </a:ext>
            </a:extLst>
          </p:cNvPr>
          <p:cNvSpPr>
            <a:spLocks noGrp="1"/>
          </p:cNvSpPr>
          <p:nvPr>
            <p:ph type="title"/>
          </p:nvPr>
        </p:nvSpPr>
        <p:spPr/>
        <p:txBody>
          <a:bodyPr/>
          <a:lstStyle/>
          <a:p>
            <a:r>
              <a:rPr lang="it-IT" dirty="0" err="1"/>
              <a:t>Outline</a:t>
            </a:r>
            <a:endParaRPr lang="it-IT" dirty="0"/>
          </a:p>
        </p:txBody>
      </p:sp>
      <p:sp>
        <p:nvSpPr>
          <p:cNvPr id="4" name="Segnaposto piè di pagina 3">
            <a:extLst>
              <a:ext uri="{FF2B5EF4-FFF2-40B4-BE49-F238E27FC236}">
                <a16:creationId xmlns:a16="http://schemas.microsoft.com/office/drawing/2014/main" id="{3223DD80-9C7E-474F-A668-27B6983A5687}"/>
              </a:ext>
            </a:extLst>
          </p:cNvPr>
          <p:cNvSpPr>
            <a:spLocks noGrp="1"/>
          </p:cNvSpPr>
          <p:nvPr>
            <p:ph type="ftr" sz="quarter" idx="10"/>
          </p:nvPr>
        </p:nvSpPr>
        <p:spPr/>
        <p:txBody>
          <a:bodyPr/>
          <a:lstStyle/>
          <a:p>
            <a:pPr>
              <a:defRPr/>
            </a:pPr>
            <a:r>
              <a:rPr lang="it-IT" dirty="0" err="1"/>
              <a:t>Implementing</a:t>
            </a:r>
            <a:r>
              <a:rPr lang="it-IT" dirty="0"/>
              <a:t> </a:t>
            </a:r>
            <a:r>
              <a:rPr lang="it-IT" dirty="0" err="1"/>
              <a:t>shareable</a:t>
            </a:r>
            <a:r>
              <a:rPr lang="it-IT" dirty="0"/>
              <a:t> </a:t>
            </a:r>
            <a:r>
              <a:rPr lang="it-IT" dirty="0" err="1"/>
              <a:t>statistical</a:t>
            </a:r>
            <a:r>
              <a:rPr lang="it-IT" dirty="0"/>
              <a:t> </a:t>
            </a:r>
            <a:r>
              <a:rPr lang="it-IT" dirty="0" err="1"/>
              <a:t>services</a:t>
            </a:r>
            <a:r>
              <a:rPr lang="it-IT" dirty="0"/>
              <a:t> from </a:t>
            </a:r>
            <a:r>
              <a:rPr lang="it-IT" dirty="0" err="1"/>
              <a:t>existing</a:t>
            </a:r>
            <a:r>
              <a:rPr lang="it-IT" dirty="0"/>
              <a:t> </a:t>
            </a:r>
            <a:r>
              <a:rPr lang="it-IT" dirty="0" err="1"/>
              <a:t>components</a:t>
            </a:r>
            <a:r>
              <a:rPr lang="it-IT" dirty="0"/>
              <a:t>: Relais </a:t>
            </a:r>
            <a:r>
              <a:rPr lang="it-IT" dirty="0" err="1"/>
              <a:t>statistical</a:t>
            </a:r>
            <a:r>
              <a:rPr lang="it-IT" dirty="0"/>
              <a:t> service</a:t>
            </a:r>
            <a:endParaRPr lang="en-US" dirty="0"/>
          </a:p>
        </p:txBody>
      </p:sp>
      <p:sp>
        <p:nvSpPr>
          <p:cNvPr id="5" name="Segnaposto numero diapositiva 4">
            <a:extLst>
              <a:ext uri="{FF2B5EF4-FFF2-40B4-BE49-F238E27FC236}">
                <a16:creationId xmlns:a16="http://schemas.microsoft.com/office/drawing/2014/main" id="{D4AD171A-D6C0-40CA-B56A-13604AFE402C}"/>
              </a:ext>
            </a:extLst>
          </p:cNvPr>
          <p:cNvSpPr>
            <a:spLocks noGrp="1"/>
          </p:cNvSpPr>
          <p:nvPr>
            <p:ph type="sldNum" sz="quarter" idx="11"/>
          </p:nvPr>
        </p:nvSpPr>
        <p:spPr/>
        <p:txBody>
          <a:bodyPr/>
          <a:lstStyle/>
          <a:p>
            <a:pPr>
              <a:defRPr/>
            </a:pPr>
            <a:fld id="{48B4153A-D4C5-4CEF-8992-0D8815C829E3}" type="slidenum">
              <a:rPr lang="en-US" smtClean="0"/>
              <a:pPr>
                <a:defRPr/>
              </a:pPr>
              <a:t>2</a:t>
            </a:fld>
            <a:endParaRPr lang="en-US" dirty="0"/>
          </a:p>
        </p:txBody>
      </p:sp>
    </p:spTree>
    <p:extLst>
      <p:ext uri="{BB962C8B-B14F-4D97-AF65-F5344CB8AC3E}">
        <p14:creationId xmlns:p14="http://schemas.microsoft.com/office/powerpoint/2010/main" val="4253619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3C757EAB-927E-4F42-BD79-C4C674080880}"/>
              </a:ext>
            </a:extLst>
          </p:cNvPr>
          <p:cNvSpPr>
            <a:spLocks noGrp="1"/>
          </p:cNvSpPr>
          <p:nvPr>
            <p:ph type="body" idx="1"/>
          </p:nvPr>
        </p:nvSpPr>
        <p:spPr/>
        <p:txBody>
          <a:bodyPr/>
          <a:lstStyle/>
          <a:p>
            <a:pPr>
              <a:spcBef>
                <a:spcPts val="0"/>
              </a:spcBef>
              <a:defRPr/>
            </a:pPr>
            <a:r>
              <a:rPr lang="en-US" altLang="it-IT" dirty="0" err="1"/>
              <a:t>Relais</a:t>
            </a:r>
            <a:r>
              <a:rPr lang="en-US" altLang="it-IT" dirty="0"/>
              <a:t> (Record </a:t>
            </a:r>
            <a:r>
              <a:rPr lang="en-US" altLang="it-IT" dirty="0" err="1"/>
              <a:t>Linkag</a:t>
            </a:r>
            <a:r>
              <a:rPr lang="en-US" altLang="it-IT" dirty="0"/>
              <a:t> At </a:t>
            </a:r>
            <a:r>
              <a:rPr lang="en-US" altLang="it-IT" dirty="0" err="1"/>
              <a:t>IStat</a:t>
            </a:r>
            <a:r>
              <a:rPr lang="en-US" altLang="it-IT" dirty="0"/>
              <a:t>) is a software designed as an integrated environment to solve record linkage problems. The record linkage process is structured in sub-phases that can be combined to achieve the best process for the data being processed. </a:t>
            </a:r>
            <a:r>
              <a:rPr lang="en-US" altLang="it-IT" dirty="0" err="1"/>
              <a:t>Relais</a:t>
            </a:r>
            <a:r>
              <a:rPr lang="en-US" altLang="it-IT" dirty="0"/>
              <a:t> allows to execute two different record linkage approaches. The deterministic and probabilistic ones. The first version of </a:t>
            </a:r>
            <a:r>
              <a:rPr lang="en-US" altLang="it-IT" dirty="0" err="1"/>
              <a:t>Relais</a:t>
            </a:r>
            <a:r>
              <a:rPr lang="en-US" altLang="it-IT" dirty="0"/>
              <a:t> dates back to 2007</a:t>
            </a:r>
          </a:p>
          <a:p>
            <a:pPr>
              <a:spcBef>
                <a:spcPts val="0"/>
              </a:spcBef>
              <a:defRPr/>
            </a:pPr>
            <a:endParaRPr lang="it-IT" altLang="it-IT" dirty="0"/>
          </a:p>
        </p:txBody>
      </p:sp>
      <p:sp>
        <p:nvSpPr>
          <p:cNvPr id="3" name="Titolo 2">
            <a:extLst>
              <a:ext uri="{FF2B5EF4-FFF2-40B4-BE49-F238E27FC236}">
                <a16:creationId xmlns:a16="http://schemas.microsoft.com/office/drawing/2014/main" id="{63AC0A8B-105E-4DBB-A20D-E170F214E8DC}"/>
              </a:ext>
            </a:extLst>
          </p:cNvPr>
          <p:cNvSpPr>
            <a:spLocks noGrp="1"/>
          </p:cNvSpPr>
          <p:nvPr>
            <p:ph type="title"/>
          </p:nvPr>
        </p:nvSpPr>
        <p:spPr/>
        <p:txBody>
          <a:bodyPr/>
          <a:lstStyle/>
          <a:p>
            <a:r>
              <a:rPr lang="it-IT" altLang="it-IT" dirty="0"/>
              <a:t>Relais </a:t>
            </a:r>
            <a:r>
              <a:rPr lang="it-IT" altLang="it-IT" dirty="0" err="1"/>
              <a:t>overview</a:t>
            </a:r>
            <a:endParaRPr lang="it-IT" altLang="it-IT" dirty="0"/>
          </a:p>
        </p:txBody>
      </p:sp>
      <p:sp>
        <p:nvSpPr>
          <p:cNvPr id="4" name="Segnaposto piè di pagina 3">
            <a:extLst>
              <a:ext uri="{FF2B5EF4-FFF2-40B4-BE49-F238E27FC236}">
                <a16:creationId xmlns:a16="http://schemas.microsoft.com/office/drawing/2014/main" id="{3FD3FFEC-0C73-4534-BE1E-CC5FB5C1F168}"/>
              </a:ext>
            </a:extLst>
          </p:cNvPr>
          <p:cNvSpPr>
            <a:spLocks noGrp="1"/>
          </p:cNvSpPr>
          <p:nvPr>
            <p:ph type="ftr" sz="quarter" idx="10"/>
          </p:nvPr>
        </p:nvSpPr>
        <p:spPr/>
        <p:txBody>
          <a:bodyPr/>
          <a:lstStyle/>
          <a:p>
            <a:pPr>
              <a:defRPr/>
            </a:pPr>
            <a:r>
              <a:rPr lang="it-IT" dirty="0" err="1"/>
              <a:t>Implementing</a:t>
            </a:r>
            <a:r>
              <a:rPr lang="it-IT" dirty="0"/>
              <a:t> </a:t>
            </a:r>
            <a:r>
              <a:rPr lang="it-IT" dirty="0" err="1"/>
              <a:t>shareable</a:t>
            </a:r>
            <a:r>
              <a:rPr lang="it-IT" dirty="0"/>
              <a:t> </a:t>
            </a:r>
            <a:r>
              <a:rPr lang="it-IT" dirty="0" err="1"/>
              <a:t>statistical</a:t>
            </a:r>
            <a:r>
              <a:rPr lang="it-IT" dirty="0"/>
              <a:t> </a:t>
            </a:r>
            <a:r>
              <a:rPr lang="it-IT" dirty="0" err="1"/>
              <a:t>services</a:t>
            </a:r>
            <a:r>
              <a:rPr lang="it-IT" dirty="0"/>
              <a:t> from </a:t>
            </a:r>
            <a:r>
              <a:rPr lang="it-IT" dirty="0" err="1"/>
              <a:t>existing</a:t>
            </a:r>
            <a:r>
              <a:rPr lang="it-IT" dirty="0"/>
              <a:t> </a:t>
            </a:r>
            <a:r>
              <a:rPr lang="it-IT" dirty="0" err="1"/>
              <a:t>components</a:t>
            </a:r>
            <a:r>
              <a:rPr lang="it-IT" dirty="0"/>
              <a:t>: Relais </a:t>
            </a:r>
            <a:r>
              <a:rPr lang="it-IT" dirty="0" err="1"/>
              <a:t>statistical</a:t>
            </a:r>
            <a:r>
              <a:rPr lang="it-IT" dirty="0"/>
              <a:t> service</a:t>
            </a:r>
            <a:endParaRPr lang="en-US" dirty="0"/>
          </a:p>
        </p:txBody>
      </p:sp>
      <p:sp>
        <p:nvSpPr>
          <p:cNvPr id="5" name="Segnaposto numero diapositiva 4">
            <a:extLst>
              <a:ext uri="{FF2B5EF4-FFF2-40B4-BE49-F238E27FC236}">
                <a16:creationId xmlns:a16="http://schemas.microsoft.com/office/drawing/2014/main" id="{DB536328-DAF5-4DE7-B823-D603AADBD256}"/>
              </a:ext>
            </a:extLst>
          </p:cNvPr>
          <p:cNvSpPr>
            <a:spLocks noGrp="1"/>
          </p:cNvSpPr>
          <p:nvPr>
            <p:ph type="sldNum" sz="quarter" idx="11"/>
          </p:nvPr>
        </p:nvSpPr>
        <p:spPr>
          <a:xfrm>
            <a:off x="323469" y="6405108"/>
            <a:ext cx="501650" cy="365125"/>
          </a:xfrm>
          <a:prstGeom prst="rect">
            <a:avLst/>
          </a:prstGeom>
        </p:spPr>
        <p:txBody>
          <a:bodyPr/>
          <a:lstStyle/>
          <a:p>
            <a:pPr>
              <a:defRPr/>
            </a:pPr>
            <a:fld id="{48B4153A-D4C5-4CEF-8992-0D8815C829E3}" type="slidenum">
              <a:rPr lang="en-US" smtClean="0"/>
              <a:pPr>
                <a:defRPr/>
              </a:pPr>
              <a:t>3</a:t>
            </a:fld>
            <a:endParaRPr lang="en-US" dirty="0"/>
          </a:p>
        </p:txBody>
      </p:sp>
      <p:pic>
        <p:nvPicPr>
          <p:cNvPr id="7" name="Immagine 6"/>
          <p:cNvPicPr>
            <a:picLocks noChangeAspect="1"/>
          </p:cNvPicPr>
          <p:nvPr/>
        </p:nvPicPr>
        <p:blipFill>
          <a:blip r:embed="rId2"/>
          <a:stretch>
            <a:fillRect/>
          </a:stretch>
        </p:blipFill>
        <p:spPr>
          <a:xfrm>
            <a:off x="898588" y="3131994"/>
            <a:ext cx="10081388" cy="2545473"/>
          </a:xfrm>
          <a:prstGeom prst="rect">
            <a:avLst/>
          </a:prstGeom>
        </p:spPr>
      </p:pic>
      <p:sp>
        <p:nvSpPr>
          <p:cNvPr id="6" name="CasellaDiTesto 5">
            <a:extLst>
              <a:ext uri="{FF2B5EF4-FFF2-40B4-BE49-F238E27FC236}">
                <a16:creationId xmlns:a16="http://schemas.microsoft.com/office/drawing/2014/main" id="{044F04CC-DEC7-4361-85C2-482EC4150A20}"/>
              </a:ext>
            </a:extLst>
          </p:cNvPr>
          <p:cNvSpPr txBox="1"/>
          <p:nvPr/>
        </p:nvSpPr>
        <p:spPr>
          <a:xfrm>
            <a:off x="898588" y="2894120"/>
            <a:ext cx="1685077" cy="307777"/>
          </a:xfrm>
          <a:prstGeom prst="rect">
            <a:avLst/>
          </a:prstGeom>
          <a:noFill/>
        </p:spPr>
        <p:txBody>
          <a:bodyPr wrap="none" rtlCol="0">
            <a:spAutoFit/>
          </a:bodyPr>
          <a:lstStyle/>
          <a:p>
            <a:pPr algn="ctr" fontAlgn="t">
              <a:spcAft>
                <a:spcPts val="1200"/>
              </a:spcAft>
              <a:buClr>
                <a:srgbClr val="CC2A2A"/>
              </a:buClr>
              <a:buSzPct val="100000"/>
            </a:pPr>
            <a:r>
              <a:rPr lang="it-IT" sz="1400" b="1" dirty="0">
                <a:solidFill>
                  <a:srgbClr val="CC2A2A"/>
                </a:solidFill>
                <a:latin typeface="Arial Narrow" panose="020B0606020202030204" pitchFamily="34" charset="0"/>
                <a:cs typeface="Arial" panose="020B0604020202020204" pitchFamily="34" charset="0"/>
              </a:rPr>
              <a:t>Relais business </a:t>
            </a:r>
            <a:r>
              <a:rPr lang="it-IT" sz="1400" b="1" dirty="0" err="1">
                <a:solidFill>
                  <a:srgbClr val="CC2A2A"/>
                </a:solidFill>
                <a:latin typeface="Arial Narrow" panose="020B0606020202030204" pitchFamily="34" charset="0"/>
                <a:cs typeface="Arial" panose="020B0604020202020204" pitchFamily="34" charset="0"/>
              </a:rPr>
              <a:t>layer</a:t>
            </a:r>
            <a:endParaRPr lang="it-IT" sz="1400" b="1" dirty="0">
              <a:solidFill>
                <a:srgbClr val="CC2A2A"/>
              </a:solidFill>
              <a:latin typeface="Arial Narrow" panose="020B0606020202030204" pitchFamily="34" charset="0"/>
              <a:cs typeface="Arial" panose="020B0604020202020204" pitchFamily="34" charset="0"/>
            </a:endParaRPr>
          </a:p>
        </p:txBody>
      </p:sp>
      <p:sp>
        <p:nvSpPr>
          <p:cNvPr id="9" name="CasellaDiTesto 8">
            <a:extLst>
              <a:ext uri="{FF2B5EF4-FFF2-40B4-BE49-F238E27FC236}">
                <a16:creationId xmlns:a16="http://schemas.microsoft.com/office/drawing/2014/main" id="{463BDE97-7CD0-44D0-8366-62E973D21235}"/>
              </a:ext>
            </a:extLst>
          </p:cNvPr>
          <p:cNvSpPr txBox="1"/>
          <p:nvPr/>
        </p:nvSpPr>
        <p:spPr>
          <a:xfrm>
            <a:off x="468895" y="5836731"/>
            <a:ext cx="9883125" cy="369332"/>
          </a:xfrm>
          <a:prstGeom prst="rect">
            <a:avLst/>
          </a:prstGeom>
          <a:noFill/>
        </p:spPr>
        <p:txBody>
          <a:bodyPr wrap="square">
            <a:spAutoFit/>
          </a:bodyPr>
          <a:lstStyle/>
          <a:p>
            <a:r>
              <a:rPr lang="it-IT" dirty="0">
                <a:solidFill>
                  <a:schemeClr val="tx1">
                    <a:lumMod val="65000"/>
                    <a:lumOff val="35000"/>
                  </a:schemeClr>
                </a:solidFill>
                <a:latin typeface="Arial" panose="020B0604020202020204" pitchFamily="34" charset="0"/>
                <a:cs typeface="Arial" panose="020B0604020202020204" pitchFamily="34" charset="0"/>
              </a:rPr>
              <a:t>https://www.istat.it/en/methods-and-tools/methods-and-it-tools/process/processing-tools/relais</a:t>
            </a:r>
          </a:p>
        </p:txBody>
      </p:sp>
    </p:spTree>
    <p:extLst>
      <p:ext uri="{BB962C8B-B14F-4D97-AF65-F5344CB8AC3E}">
        <p14:creationId xmlns:p14="http://schemas.microsoft.com/office/powerpoint/2010/main" val="412226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557338"/>
            <a:ext cx="6885387" cy="4621520"/>
          </a:xfrm>
        </p:spPr>
        <p:txBody>
          <a:bodyPr/>
          <a:lstStyle/>
          <a:p>
            <a:pPr lvl="0"/>
            <a:r>
              <a:rPr lang="en-GB" dirty="0"/>
              <a:t>Analysis of available version of the software, based on a monolithic architecture difficult to install in modern IT environments (e.g. containers, cloud architecture, rest </a:t>
            </a:r>
            <a:r>
              <a:rPr lang="en-GB" dirty="0" err="1"/>
              <a:t>apis</a:t>
            </a:r>
            <a:r>
              <a:rPr lang="en-GB" dirty="0"/>
              <a:t>). </a:t>
            </a:r>
            <a:r>
              <a:rPr lang="en-US" dirty="0"/>
              <a:t>The core logic in </a:t>
            </a:r>
            <a:r>
              <a:rPr lang="en-US" dirty="0" err="1"/>
              <a:t>Relais</a:t>
            </a:r>
            <a:r>
              <a:rPr lang="en-US" dirty="0"/>
              <a:t> is implemented in R and Java. The toolkit was designed as a </a:t>
            </a:r>
            <a:r>
              <a:rPr lang="en-US" b="1" dirty="0">
                <a:solidFill>
                  <a:srgbClr val="CC2A2A"/>
                </a:solidFill>
              </a:rPr>
              <a:t>software running on desktop computer</a:t>
            </a:r>
          </a:p>
          <a:p>
            <a:pPr lvl="0"/>
            <a:r>
              <a:rPr lang="en-GB" dirty="0"/>
              <a:t>Design of a target architecture according to </a:t>
            </a:r>
            <a:r>
              <a:rPr lang="en-GB" b="1" dirty="0">
                <a:solidFill>
                  <a:srgbClr val="CC2A2A"/>
                </a:solidFill>
              </a:rPr>
              <a:t>official statistics standard </a:t>
            </a:r>
            <a:r>
              <a:rPr lang="en-GB" dirty="0"/>
              <a:t>to connect each step of </a:t>
            </a:r>
            <a:r>
              <a:rPr lang="en-GB" dirty="0" err="1"/>
              <a:t>Relais</a:t>
            </a:r>
            <a:r>
              <a:rPr lang="en-GB" dirty="0"/>
              <a:t> to a re-designed software component</a:t>
            </a:r>
          </a:p>
          <a:p>
            <a:pPr>
              <a:spcBef>
                <a:spcPts val="0"/>
              </a:spcBef>
              <a:defRPr/>
            </a:pPr>
            <a:r>
              <a:rPr lang="en-US" altLang="it-IT" dirty="0"/>
              <a:t>The software was already structured in a well-organized pipeline, so the reengineering activities have started from the </a:t>
            </a:r>
            <a:r>
              <a:rPr lang="en-US" altLang="it-IT" b="1" dirty="0">
                <a:solidFill>
                  <a:srgbClr val="CC2A2A"/>
                </a:solidFill>
              </a:rPr>
              <a:t>core logic</a:t>
            </a:r>
            <a:r>
              <a:rPr lang="en-US" altLang="it-IT" dirty="0"/>
              <a:t>, mainly the deterministic and probabilistic approach </a:t>
            </a:r>
          </a:p>
          <a:p>
            <a:pPr>
              <a:spcBef>
                <a:spcPts val="0"/>
              </a:spcBef>
              <a:defRPr/>
            </a:pPr>
            <a:r>
              <a:rPr lang="it-IT" altLang="it-IT" dirty="0"/>
              <a:t>Development of an </a:t>
            </a:r>
            <a:r>
              <a:rPr lang="it-IT" altLang="it-IT" dirty="0" err="1"/>
              <a:t>environment</a:t>
            </a:r>
            <a:r>
              <a:rPr lang="it-IT" altLang="it-IT" dirty="0"/>
              <a:t> to test and </a:t>
            </a:r>
            <a:r>
              <a:rPr lang="it-IT" altLang="it-IT" dirty="0" err="1"/>
              <a:t>execute</a:t>
            </a:r>
            <a:r>
              <a:rPr lang="it-IT" altLang="it-IT" dirty="0"/>
              <a:t> </a:t>
            </a:r>
            <a:r>
              <a:rPr lang="it-IT" altLang="it-IT" dirty="0" err="1"/>
              <a:t>statistical</a:t>
            </a:r>
            <a:r>
              <a:rPr lang="it-IT" altLang="it-IT" dirty="0"/>
              <a:t> services: </a:t>
            </a:r>
            <a:r>
              <a:rPr lang="it-IT" altLang="it-IT" b="1" dirty="0">
                <a:solidFill>
                  <a:srgbClr val="CC2A2A"/>
                </a:solidFill>
              </a:rPr>
              <a:t>IS</a:t>
            </a:r>
            <a:r>
              <a:rPr lang="it-IT" altLang="it-IT" b="1" baseline="30000" dirty="0">
                <a:solidFill>
                  <a:srgbClr val="CC2A2A"/>
                </a:solidFill>
              </a:rPr>
              <a:t>2</a:t>
            </a:r>
            <a:r>
              <a:rPr lang="it-IT" altLang="it-IT" b="1" dirty="0">
                <a:solidFill>
                  <a:srgbClr val="CC2A2A"/>
                </a:solidFill>
              </a:rPr>
              <a:t> Workbench</a:t>
            </a:r>
          </a:p>
          <a:p>
            <a:pPr marL="0" indent="0">
              <a:buNone/>
            </a:pPr>
            <a:endParaRPr lang="it-IT" dirty="0"/>
          </a:p>
        </p:txBody>
      </p:sp>
      <p:sp>
        <p:nvSpPr>
          <p:cNvPr id="3" name="Titolo 2"/>
          <p:cNvSpPr>
            <a:spLocks noGrp="1"/>
          </p:cNvSpPr>
          <p:nvPr>
            <p:ph type="title"/>
          </p:nvPr>
        </p:nvSpPr>
        <p:spPr/>
        <p:txBody>
          <a:bodyPr/>
          <a:lstStyle/>
          <a:p>
            <a:r>
              <a:rPr lang="it-IT" altLang="it-IT"/>
              <a:t>Main implementation activities</a:t>
            </a:r>
            <a:endParaRPr lang="it-IT" altLang="it-IT" dirty="0"/>
          </a:p>
        </p:txBody>
      </p:sp>
      <p:sp>
        <p:nvSpPr>
          <p:cNvPr id="4" name="Segnaposto piè di pagina 3"/>
          <p:cNvSpPr>
            <a:spLocks noGrp="1"/>
          </p:cNvSpPr>
          <p:nvPr>
            <p:ph type="ftr" sz="quarter" idx="10"/>
          </p:nvPr>
        </p:nvSpPr>
        <p:spPr/>
        <p:txBody>
          <a:bodyPr/>
          <a:lstStyle/>
          <a:p>
            <a:pPr>
              <a:defRPr/>
            </a:pPr>
            <a:r>
              <a:rPr lang="it-IT"/>
              <a:t>Implementing shareable statistical services from existing components: Relais statistical service</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4</a:t>
            </a:fld>
            <a:endParaRPr lang="en-US" dirty="0"/>
          </a:p>
        </p:txBody>
      </p:sp>
      <p:grpSp>
        <p:nvGrpSpPr>
          <p:cNvPr id="8" name="Gruppo 7">
            <a:extLst>
              <a:ext uri="{FF2B5EF4-FFF2-40B4-BE49-F238E27FC236}">
                <a16:creationId xmlns:a16="http://schemas.microsoft.com/office/drawing/2014/main" id="{FD63BAE2-CEE7-4144-8021-4D1EC0AD2162}"/>
              </a:ext>
            </a:extLst>
          </p:cNvPr>
          <p:cNvGrpSpPr/>
          <p:nvPr/>
        </p:nvGrpSpPr>
        <p:grpSpPr>
          <a:xfrm>
            <a:off x="7897289" y="1619238"/>
            <a:ext cx="3665274" cy="4044472"/>
            <a:chOff x="7808512" y="1557338"/>
            <a:chExt cx="3665274" cy="4044472"/>
          </a:xfrm>
        </p:grpSpPr>
        <p:pic>
          <p:nvPicPr>
            <p:cNvPr id="31" name="Immagine 30">
              <a:extLst>
                <a:ext uri="{FF2B5EF4-FFF2-40B4-BE49-F238E27FC236}">
                  <a16:creationId xmlns:a16="http://schemas.microsoft.com/office/drawing/2014/main" id="{0AF96244-AF2A-4B3C-BBE7-A0261EF47098}"/>
                </a:ext>
              </a:extLst>
            </p:cNvPr>
            <p:cNvPicPr/>
            <p:nvPr/>
          </p:nvPicPr>
          <p:blipFill rotWithShape="1">
            <a:blip r:embed="rId2"/>
            <a:srcRect t="16743"/>
            <a:stretch/>
          </p:blipFill>
          <p:spPr>
            <a:xfrm>
              <a:off x="7808512" y="2441359"/>
              <a:ext cx="3665274" cy="3053918"/>
            </a:xfrm>
            <a:prstGeom prst="rect">
              <a:avLst/>
            </a:prstGeom>
            <a:ln>
              <a:noFill/>
            </a:ln>
          </p:spPr>
        </p:pic>
        <p:sp>
          <p:nvSpPr>
            <p:cNvPr id="32" name="Segnaposto testo 2">
              <a:extLst>
                <a:ext uri="{FF2B5EF4-FFF2-40B4-BE49-F238E27FC236}">
                  <a16:creationId xmlns:a16="http://schemas.microsoft.com/office/drawing/2014/main" id="{DFF9133A-9A4D-4FEB-AA63-EF6737EDD89A}"/>
                </a:ext>
              </a:extLst>
            </p:cNvPr>
            <p:cNvSpPr txBox="1">
              <a:spLocks/>
            </p:cNvSpPr>
            <p:nvPr/>
          </p:nvSpPr>
          <p:spPr>
            <a:xfrm>
              <a:off x="8277995" y="1787672"/>
              <a:ext cx="2726307" cy="457386"/>
            </a:xfrm>
            <a:prstGeom prst="rect">
              <a:avLst/>
            </a:prstGeom>
          </p:spPr>
          <p:txBody>
            <a:bodyPr vert="horz" lIns="91440" tIns="45720" rIns="91440" bIns="45720" rtlCol="0" anchor="ctr"/>
            <a:lstStyle>
              <a:defPPr>
                <a:defRPr lang="en-US"/>
              </a:defPPr>
              <a:lvl1pPr algn="ctr" defTabSz="457200" rtl="0" eaLnBrk="1" fontAlgn="auto" hangingPunct="1">
                <a:spcBef>
                  <a:spcPts val="0"/>
                </a:spcBef>
                <a:spcAft>
                  <a:spcPts val="0"/>
                </a:spcAft>
                <a:defRPr sz="1200" b="1" kern="1200" smtClean="0">
                  <a:solidFill>
                    <a:srgbClr val="C00000"/>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a:lstStyle>
            <a:p>
              <a:r>
                <a:rPr lang="it-IT" sz="1800" dirty="0" err="1"/>
                <a:t>Shareable</a:t>
              </a:r>
              <a:r>
                <a:rPr lang="it-IT" sz="1800" dirty="0"/>
                <a:t> Service</a:t>
              </a:r>
            </a:p>
            <a:p>
              <a:endParaRPr lang="it-IT" dirty="0"/>
            </a:p>
          </p:txBody>
        </p:sp>
        <p:sp>
          <p:nvSpPr>
            <p:cNvPr id="7" name="Rettangolo 6">
              <a:extLst>
                <a:ext uri="{FF2B5EF4-FFF2-40B4-BE49-F238E27FC236}">
                  <a16:creationId xmlns:a16="http://schemas.microsoft.com/office/drawing/2014/main" id="{5A4A603E-AE7D-47CB-BAB1-095EBFD846FA}"/>
                </a:ext>
              </a:extLst>
            </p:cNvPr>
            <p:cNvSpPr/>
            <p:nvPr/>
          </p:nvSpPr>
          <p:spPr>
            <a:xfrm>
              <a:off x="7910004" y="1557338"/>
              <a:ext cx="3462291" cy="4044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21182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459A74FD-8A7B-4DA2-A2A0-25E9839C236F}"/>
              </a:ext>
            </a:extLst>
          </p:cNvPr>
          <p:cNvSpPr>
            <a:spLocks noGrp="1"/>
          </p:cNvSpPr>
          <p:nvPr>
            <p:ph type="body" idx="1"/>
          </p:nvPr>
        </p:nvSpPr>
        <p:spPr/>
        <p:txBody>
          <a:bodyPr/>
          <a:lstStyle/>
          <a:p>
            <a:pPr marL="285750" indent="-285750">
              <a:buFont typeface="Courier New" panose="02070309020205020404" pitchFamily="49" charset="0"/>
              <a:buChar char="o"/>
            </a:pPr>
            <a:r>
              <a:rPr lang="en-US" dirty="0"/>
              <a:t>Analysis of core logic and additional features according to </a:t>
            </a:r>
            <a:r>
              <a:rPr lang="en-US" b="1" dirty="0">
                <a:solidFill>
                  <a:srgbClr val="CC2A2A"/>
                </a:solidFill>
              </a:rPr>
              <a:t>CSPA 2.0 Baseline features:</a:t>
            </a:r>
          </a:p>
          <a:p>
            <a:pPr marL="285750" indent="-285750">
              <a:spcAft>
                <a:spcPts val="600"/>
              </a:spcAft>
              <a:buFont typeface="Arial" panose="020B0604020202020204" pitchFamily="34" charset="0"/>
              <a:buChar char="•"/>
            </a:pPr>
            <a:r>
              <a:rPr lang="en-US" dirty="0"/>
              <a:t>Documentation</a:t>
            </a:r>
          </a:p>
          <a:p>
            <a:pPr marL="285750" indent="-285750">
              <a:spcAft>
                <a:spcPts val="600"/>
              </a:spcAft>
              <a:buFont typeface="Arial" panose="020B0604020202020204" pitchFamily="34" charset="0"/>
              <a:buChar char="•"/>
            </a:pPr>
            <a:r>
              <a:rPr lang="en-US" dirty="0"/>
              <a:t>Internationalization</a:t>
            </a:r>
          </a:p>
          <a:p>
            <a:pPr marL="285750" indent="-285750">
              <a:spcAft>
                <a:spcPts val="600"/>
              </a:spcAft>
              <a:buFont typeface="Arial" panose="020B0604020202020204" pitchFamily="34" charset="0"/>
              <a:buChar char="•"/>
            </a:pPr>
            <a:r>
              <a:rPr lang="en-US" dirty="0"/>
              <a:t>Open source</a:t>
            </a:r>
          </a:p>
          <a:p>
            <a:pPr marL="285750" indent="-285750">
              <a:spcAft>
                <a:spcPts val="600"/>
              </a:spcAft>
              <a:buFont typeface="Arial" panose="020B0604020202020204" pitchFamily="34" charset="0"/>
              <a:buChar char="•"/>
            </a:pPr>
            <a:r>
              <a:rPr lang="en-GB" dirty="0"/>
              <a:t>Containerization</a:t>
            </a:r>
            <a:endParaRPr lang="en-US" dirty="0"/>
          </a:p>
          <a:p>
            <a:endParaRPr lang="en-US" dirty="0"/>
          </a:p>
          <a:p>
            <a:pPr marL="285750" indent="-285750">
              <a:buFont typeface="Courier New" panose="02070309020205020404" pitchFamily="49" charset="0"/>
              <a:buChar char="o"/>
            </a:pPr>
            <a:r>
              <a:rPr lang="en-US" dirty="0"/>
              <a:t>Metadata model based on the following</a:t>
            </a:r>
            <a:r>
              <a:rPr lang="en-US" b="1" dirty="0">
                <a:solidFill>
                  <a:srgbClr val="CC2A2A"/>
                </a:solidFill>
              </a:rPr>
              <a:t> GSIM </a:t>
            </a:r>
            <a:r>
              <a:rPr lang="en-US" dirty="0"/>
              <a:t>concepts: Business Function, Business process, Process step, Process Input/Output, Rule, Method, Data Set, Variable</a:t>
            </a:r>
          </a:p>
          <a:p>
            <a:endParaRPr lang="it-IT" b="1" dirty="0">
              <a:solidFill>
                <a:srgbClr val="CC2A2A"/>
              </a:solidFill>
            </a:endParaRPr>
          </a:p>
        </p:txBody>
      </p:sp>
      <p:sp>
        <p:nvSpPr>
          <p:cNvPr id="3" name="Segnaposto testo 2">
            <a:extLst>
              <a:ext uri="{FF2B5EF4-FFF2-40B4-BE49-F238E27FC236}">
                <a16:creationId xmlns:a16="http://schemas.microsoft.com/office/drawing/2014/main" id="{100102C5-715E-4CFA-BC68-0255DB9CACAE}"/>
              </a:ext>
            </a:extLst>
          </p:cNvPr>
          <p:cNvSpPr>
            <a:spLocks noGrp="1"/>
          </p:cNvSpPr>
          <p:nvPr>
            <p:ph type="body" sz="half" idx="11"/>
          </p:nvPr>
        </p:nvSpPr>
        <p:spPr/>
        <p:txBody>
          <a:bodyPr/>
          <a:lstStyle/>
          <a:p>
            <a:r>
              <a:rPr lang="it-IT" b="1" dirty="0"/>
              <a:t>GSIM concepts </a:t>
            </a:r>
            <a:r>
              <a:rPr lang="it-IT" b="1" dirty="0" err="1"/>
              <a:t>used</a:t>
            </a:r>
            <a:r>
              <a:rPr lang="it-IT" b="1" dirty="0"/>
              <a:t> for metadata </a:t>
            </a:r>
            <a:r>
              <a:rPr lang="it-IT" b="1" dirty="0" err="1"/>
              <a:t>modelling</a:t>
            </a:r>
            <a:endParaRPr lang="it-IT" b="1" dirty="0"/>
          </a:p>
          <a:p>
            <a:endParaRPr lang="it-IT" dirty="0"/>
          </a:p>
        </p:txBody>
      </p:sp>
      <p:sp>
        <p:nvSpPr>
          <p:cNvPr id="5" name="Titolo 4">
            <a:extLst>
              <a:ext uri="{FF2B5EF4-FFF2-40B4-BE49-F238E27FC236}">
                <a16:creationId xmlns:a16="http://schemas.microsoft.com/office/drawing/2014/main" id="{7FB983D5-27CD-4830-9579-960FD7C2233D}"/>
              </a:ext>
            </a:extLst>
          </p:cNvPr>
          <p:cNvSpPr>
            <a:spLocks noGrp="1"/>
          </p:cNvSpPr>
          <p:nvPr>
            <p:ph type="title"/>
          </p:nvPr>
        </p:nvSpPr>
        <p:spPr>
          <a:xfrm>
            <a:off x="468895" y="503475"/>
            <a:ext cx="11269308" cy="384721"/>
          </a:xfrm>
        </p:spPr>
        <p:txBody>
          <a:bodyPr/>
          <a:lstStyle/>
          <a:p>
            <a:r>
              <a:rPr lang="it-IT" altLang="it-IT" dirty="0" err="1"/>
              <a:t>Official</a:t>
            </a:r>
            <a:r>
              <a:rPr lang="it-IT" altLang="it-IT" dirty="0"/>
              <a:t> </a:t>
            </a:r>
            <a:r>
              <a:rPr lang="it-IT" altLang="it-IT" dirty="0" err="1"/>
              <a:t>statistical</a:t>
            </a:r>
            <a:r>
              <a:rPr lang="it-IT" altLang="it-IT" dirty="0"/>
              <a:t> </a:t>
            </a:r>
            <a:r>
              <a:rPr lang="it-IT" altLang="it-IT" dirty="0" err="1"/>
              <a:t>standards</a:t>
            </a:r>
            <a:endParaRPr lang="it-IT" altLang="it-IT" dirty="0"/>
          </a:p>
        </p:txBody>
      </p:sp>
      <p:sp>
        <p:nvSpPr>
          <p:cNvPr id="6" name="Segnaposto piè di pagina 5">
            <a:extLst>
              <a:ext uri="{FF2B5EF4-FFF2-40B4-BE49-F238E27FC236}">
                <a16:creationId xmlns:a16="http://schemas.microsoft.com/office/drawing/2014/main" id="{1C83BCDD-80F8-4755-8A81-91A74979865D}"/>
              </a:ext>
            </a:extLst>
          </p:cNvPr>
          <p:cNvSpPr>
            <a:spLocks noGrp="1"/>
          </p:cNvSpPr>
          <p:nvPr>
            <p:ph type="ftr" sz="quarter" idx="10"/>
          </p:nvPr>
        </p:nvSpPr>
        <p:spPr/>
        <p:txBody>
          <a:bodyPr/>
          <a:lstStyle/>
          <a:p>
            <a:pPr>
              <a:defRPr/>
            </a:pPr>
            <a:r>
              <a:rPr lang="it-IT" dirty="0" err="1"/>
              <a:t>Implementing</a:t>
            </a:r>
            <a:r>
              <a:rPr lang="it-IT" dirty="0"/>
              <a:t> </a:t>
            </a:r>
            <a:r>
              <a:rPr lang="it-IT" dirty="0" err="1"/>
              <a:t>shareable</a:t>
            </a:r>
            <a:r>
              <a:rPr lang="it-IT" dirty="0"/>
              <a:t> </a:t>
            </a:r>
            <a:r>
              <a:rPr lang="it-IT" dirty="0" err="1"/>
              <a:t>statistical</a:t>
            </a:r>
            <a:r>
              <a:rPr lang="it-IT" dirty="0"/>
              <a:t> </a:t>
            </a:r>
            <a:r>
              <a:rPr lang="it-IT" dirty="0" err="1"/>
              <a:t>services</a:t>
            </a:r>
            <a:r>
              <a:rPr lang="it-IT" dirty="0"/>
              <a:t> from </a:t>
            </a:r>
            <a:r>
              <a:rPr lang="it-IT" dirty="0" err="1"/>
              <a:t>existing</a:t>
            </a:r>
            <a:r>
              <a:rPr lang="it-IT" dirty="0"/>
              <a:t> </a:t>
            </a:r>
            <a:r>
              <a:rPr lang="it-IT" dirty="0" err="1"/>
              <a:t>components</a:t>
            </a:r>
            <a:r>
              <a:rPr lang="it-IT" dirty="0"/>
              <a:t>: Relais </a:t>
            </a:r>
            <a:r>
              <a:rPr lang="it-IT" dirty="0" err="1"/>
              <a:t>statistical</a:t>
            </a:r>
            <a:r>
              <a:rPr lang="it-IT" dirty="0"/>
              <a:t> service</a:t>
            </a:r>
            <a:endParaRPr lang="en-US" dirty="0"/>
          </a:p>
        </p:txBody>
      </p:sp>
      <p:sp>
        <p:nvSpPr>
          <p:cNvPr id="7" name="Segnaposto numero diapositiva 6">
            <a:extLst>
              <a:ext uri="{FF2B5EF4-FFF2-40B4-BE49-F238E27FC236}">
                <a16:creationId xmlns:a16="http://schemas.microsoft.com/office/drawing/2014/main" id="{9B24DF0F-FFB7-439E-84EC-82C44070A164}"/>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pic>
        <p:nvPicPr>
          <p:cNvPr id="4" name="Immagine 3"/>
          <p:cNvPicPr>
            <a:picLocks noChangeAspect="1"/>
          </p:cNvPicPr>
          <p:nvPr/>
        </p:nvPicPr>
        <p:blipFill>
          <a:blip r:embed="rId2"/>
          <a:stretch>
            <a:fillRect/>
          </a:stretch>
        </p:blipFill>
        <p:spPr>
          <a:xfrm>
            <a:off x="5336597" y="2494711"/>
            <a:ext cx="5595260" cy="3032632"/>
          </a:xfrm>
          <a:prstGeom prst="rect">
            <a:avLst/>
          </a:prstGeom>
        </p:spPr>
      </p:pic>
    </p:spTree>
    <p:extLst>
      <p:ext uri="{BB962C8B-B14F-4D97-AF65-F5344CB8AC3E}">
        <p14:creationId xmlns:p14="http://schemas.microsoft.com/office/powerpoint/2010/main" val="3595916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459A74FD-8A7B-4DA2-A2A0-25E9839C236F}"/>
              </a:ext>
            </a:extLst>
          </p:cNvPr>
          <p:cNvSpPr>
            <a:spLocks noGrp="1"/>
          </p:cNvSpPr>
          <p:nvPr>
            <p:ph type="body" idx="1"/>
          </p:nvPr>
        </p:nvSpPr>
        <p:spPr/>
        <p:txBody>
          <a:bodyPr/>
          <a:lstStyle/>
          <a:p>
            <a:pPr marL="285750" indent="-285750">
              <a:buFont typeface="Courier New" panose="02070309020205020404" pitchFamily="49" charset="0"/>
              <a:buChar char="o"/>
            </a:pPr>
            <a:r>
              <a:rPr lang="en-US" dirty="0" err="1"/>
              <a:t>Relais</a:t>
            </a:r>
            <a:r>
              <a:rPr lang="en-US" dirty="0"/>
              <a:t> has been </a:t>
            </a:r>
            <a:r>
              <a:rPr lang="en-US" dirty="0" err="1"/>
              <a:t>rengineered</a:t>
            </a:r>
            <a:r>
              <a:rPr lang="en-US" dirty="0"/>
              <a:t> according to a generalized architecture (</a:t>
            </a:r>
            <a:r>
              <a:rPr lang="en-US" b="1" dirty="0" err="1">
                <a:solidFill>
                  <a:srgbClr val="CC2A2A"/>
                </a:solidFill>
              </a:rPr>
              <a:t>Istat</a:t>
            </a:r>
            <a:r>
              <a:rPr lang="en-US" b="1" dirty="0">
                <a:solidFill>
                  <a:srgbClr val="CC2A2A"/>
                </a:solidFill>
              </a:rPr>
              <a:t> Statistical Service - IS</a:t>
            </a:r>
            <a:r>
              <a:rPr lang="en-US" b="1" baseline="30000" dirty="0">
                <a:solidFill>
                  <a:srgbClr val="CC2A2A"/>
                </a:solidFill>
              </a:rPr>
              <a:t>2</a:t>
            </a:r>
            <a:r>
              <a:rPr lang="en-US" dirty="0"/>
              <a:t>) that allows users to select statistical services in a catalogue and execute them through a web application (</a:t>
            </a:r>
            <a:r>
              <a:rPr lang="en-US" b="1" dirty="0">
                <a:solidFill>
                  <a:srgbClr val="CC2A2A"/>
                </a:solidFill>
              </a:rPr>
              <a:t>IS</a:t>
            </a:r>
            <a:r>
              <a:rPr lang="en-US" b="1" baseline="30000" dirty="0">
                <a:solidFill>
                  <a:srgbClr val="CC2A2A"/>
                </a:solidFill>
              </a:rPr>
              <a:t>2</a:t>
            </a:r>
            <a:r>
              <a:rPr lang="en-US" b="1" dirty="0">
                <a:solidFill>
                  <a:srgbClr val="CC2A2A"/>
                </a:solidFill>
              </a:rPr>
              <a:t> Workbench</a:t>
            </a:r>
            <a:r>
              <a:rPr lang="en-US" dirty="0"/>
              <a:t>)</a:t>
            </a:r>
          </a:p>
          <a:p>
            <a:pPr marL="285750" indent="-285750">
              <a:buFont typeface="Courier New" panose="02070309020205020404" pitchFamily="49" charset="0"/>
              <a:buChar char="o"/>
            </a:pPr>
            <a:r>
              <a:rPr lang="en-US" dirty="0"/>
              <a:t>The IS</a:t>
            </a:r>
            <a:r>
              <a:rPr lang="en-US" baseline="30000" dirty="0"/>
              <a:t>2 </a:t>
            </a:r>
            <a:r>
              <a:rPr lang="en-US" dirty="0"/>
              <a:t>Workbench allows to visualize and analyze input and output data and execute several processes managed by different workflows</a:t>
            </a:r>
            <a:endParaRPr lang="it-IT" dirty="0"/>
          </a:p>
          <a:p>
            <a:endParaRPr lang="it-IT" dirty="0"/>
          </a:p>
        </p:txBody>
      </p:sp>
      <p:sp>
        <p:nvSpPr>
          <p:cNvPr id="3" name="Segnaposto testo 2">
            <a:extLst>
              <a:ext uri="{FF2B5EF4-FFF2-40B4-BE49-F238E27FC236}">
                <a16:creationId xmlns:a16="http://schemas.microsoft.com/office/drawing/2014/main" id="{100102C5-715E-4CFA-BC68-0255DB9CACAE}"/>
              </a:ext>
            </a:extLst>
          </p:cNvPr>
          <p:cNvSpPr>
            <a:spLocks noGrp="1"/>
          </p:cNvSpPr>
          <p:nvPr>
            <p:ph type="body" sz="half" idx="11"/>
          </p:nvPr>
        </p:nvSpPr>
        <p:spPr/>
        <p:txBody>
          <a:bodyPr/>
          <a:lstStyle/>
          <a:p>
            <a:r>
              <a:rPr lang="it-IT" b="1" dirty="0"/>
              <a:t>IS</a:t>
            </a:r>
            <a:r>
              <a:rPr lang="it-IT" b="1" baseline="30000" dirty="0"/>
              <a:t>2</a:t>
            </a:r>
            <a:r>
              <a:rPr lang="it-IT" b="1" dirty="0"/>
              <a:t> Architecture</a:t>
            </a:r>
          </a:p>
        </p:txBody>
      </p:sp>
      <p:sp>
        <p:nvSpPr>
          <p:cNvPr id="5" name="Titolo 4">
            <a:extLst>
              <a:ext uri="{FF2B5EF4-FFF2-40B4-BE49-F238E27FC236}">
                <a16:creationId xmlns:a16="http://schemas.microsoft.com/office/drawing/2014/main" id="{7FB983D5-27CD-4830-9579-960FD7C2233D}"/>
              </a:ext>
            </a:extLst>
          </p:cNvPr>
          <p:cNvSpPr>
            <a:spLocks noGrp="1"/>
          </p:cNvSpPr>
          <p:nvPr>
            <p:ph type="title"/>
          </p:nvPr>
        </p:nvSpPr>
        <p:spPr>
          <a:xfrm>
            <a:off x="468895" y="503475"/>
            <a:ext cx="11269308" cy="384721"/>
          </a:xfrm>
        </p:spPr>
        <p:txBody>
          <a:bodyPr/>
          <a:lstStyle/>
          <a:p>
            <a:pPr>
              <a:spcBef>
                <a:spcPts val="0"/>
              </a:spcBef>
              <a:defRPr/>
            </a:pPr>
            <a:r>
              <a:rPr lang="it-IT" dirty="0"/>
              <a:t>Target </a:t>
            </a:r>
            <a:r>
              <a:rPr lang="it-IT" dirty="0" err="1"/>
              <a:t>architecture</a:t>
            </a:r>
            <a:r>
              <a:rPr lang="it-IT" dirty="0"/>
              <a:t> (1)</a:t>
            </a:r>
          </a:p>
        </p:txBody>
      </p:sp>
      <p:sp>
        <p:nvSpPr>
          <p:cNvPr id="6" name="Segnaposto piè di pagina 5">
            <a:extLst>
              <a:ext uri="{FF2B5EF4-FFF2-40B4-BE49-F238E27FC236}">
                <a16:creationId xmlns:a16="http://schemas.microsoft.com/office/drawing/2014/main" id="{1C83BCDD-80F8-4755-8A81-91A74979865D}"/>
              </a:ext>
            </a:extLst>
          </p:cNvPr>
          <p:cNvSpPr>
            <a:spLocks noGrp="1"/>
          </p:cNvSpPr>
          <p:nvPr>
            <p:ph type="ftr" sz="quarter" idx="10"/>
          </p:nvPr>
        </p:nvSpPr>
        <p:spPr/>
        <p:txBody>
          <a:bodyPr/>
          <a:lstStyle/>
          <a:p>
            <a:pPr>
              <a:defRPr/>
            </a:pPr>
            <a:r>
              <a:rPr lang="it-IT" dirty="0" err="1"/>
              <a:t>Implementing</a:t>
            </a:r>
            <a:r>
              <a:rPr lang="it-IT" dirty="0"/>
              <a:t> </a:t>
            </a:r>
            <a:r>
              <a:rPr lang="it-IT" dirty="0" err="1"/>
              <a:t>shareable</a:t>
            </a:r>
            <a:r>
              <a:rPr lang="it-IT" dirty="0"/>
              <a:t> </a:t>
            </a:r>
            <a:r>
              <a:rPr lang="it-IT" dirty="0" err="1"/>
              <a:t>statistical</a:t>
            </a:r>
            <a:r>
              <a:rPr lang="it-IT" dirty="0"/>
              <a:t> </a:t>
            </a:r>
            <a:r>
              <a:rPr lang="it-IT" dirty="0" err="1"/>
              <a:t>services</a:t>
            </a:r>
            <a:r>
              <a:rPr lang="it-IT" dirty="0"/>
              <a:t> from </a:t>
            </a:r>
            <a:r>
              <a:rPr lang="it-IT" dirty="0" err="1"/>
              <a:t>existing</a:t>
            </a:r>
            <a:r>
              <a:rPr lang="it-IT" dirty="0"/>
              <a:t> </a:t>
            </a:r>
            <a:r>
              <a:rPr lang="it-IT" dirty="0" err="1"/>
              <a:t>components</a:t>
            </a:r>
            <a:r>
              <a:rPr lang="it-IT" dirty="0"/>
              <a:t>: Relais </a:t>
            </a:r>
            <a:r>
              <a:rPr lang="it-IT" dirty="0" err="1"/>
              <a:t>statistical</a:t>
            </a:r>
            <a:r>
              <a:rPr lang="it-IT" dirty="0"/>
              <a:t> service</a:t>
            </a:r>
            <a:endParaRPr lang="en-US" dirty="0"/>
          </a:p>
        </p:txBody>
      </p:sp>
      <p:sp>
        <p:nvSpPr>
          <p:cNvPr id="7" name="Segnaposto numero diapositiva 6">
            <a:extLst>
              <a:ext uri="{FF2B5EF4-FFF2-40B4-BE49-F238E27FC236}">
                <a16:creationId xmlns:a16="http://schemas.microsoft.com/office/drawing/2014/main" id="{9B24DF0F-FFB7-439E-84EC-82C44070A164}"/>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pic>
        <p:nvPicPr>
          <p:cNvPr id="4" name="Immagine 3"/>
          <p:cNvPicPr>
            <a:picLocks noChangeAspect="1"/>
          </p:cNvPicPr>
          <p:nvPr/>
        </p:nvPicPr>
        <p:blipFill>
          <a:blip r:embed="rId2"/>
          <a:stretch>
            <a:fillRect/>
          </a:stretch>
        </p:blipFill>
        <p:spPr>
          <a:xfrm>
            <a:off x="4844955" y="1965279"/>
            <a:ext cx="6496335" cy="3737954"/>
          </a:xfrm>
          <a:prstGeom prst="rect">
            <a:avLst/>
          </a:prstGeom>
        </p:spPr>
      </p:pic>
    </p:spTree>
    <p:extLst>
      <p:ext uri="{BB962C8B-B14F-4D97-AF65-F5344CB8AC3E}">
        <p14:creationId xmlns:p14="http://schemas.microsoft.com/office/powerpoint/2010/main" val="710267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81AFD5F-7EDC-4E1D-B9CE-35048B3CA2BE}"/>
              </a:ext>
            </a:extLst>
          </p:cNvPr>
          <p:cNvSpPr>
            <a:spLocks noGrp="1"/>
          </p:cNvSpPr>
          <p:nvPr>
            <p:ph type="body" idx="1"/>
          </p:nvPr>
        </p:nvSpPr>
        <p:spPr/>
        <p:txBody>
          <a:bodyPr/>
          <a:lstStyle/>
          <a:p>
            <a:pPr>
              <a:spcBef>
                <a:spcPts val="0"/>
              </a:spcBef>
              <a:defRPr/>
            </a:pPr>
            <a:r>
              <a:rPr lang="en-US" altLang="it-IT" dirty="0"/>
              <a:t>IS2 Workbench is composed by:  </a:t>
            </a:r>
          </a:p>
          <a:p>
            <a:pPr marL="285750" indent="-285750">
              <a:spcBef>
                <a:spcPts val="0"/>
              </a:spcBef>
              <a:buFont typeface="Courier New" panose="02070309020205020404" pitchFamily="49" charset="0"/>
              <a:buChar char="o"/>
              <a:defRPr/>
            </a:pPr>
            <a:r>
              <a:rPr lang="en-US" altLang="it-IT" dirty="0"/>
              <a:t>Engines:  available services use different engines, currently: R, Java and SQL.</a:t>
            </a:r>
          </a:p>
          <a:p>
            <a:pPr marL="285750" indent="-285750">
              <a:spcBef>
                <a:spcPts val="0"/>
              </a:spcBef>
              <a:buFont typeface="Courier New" panose="02070309020205020404" pitchFamily="49" charset="0"/>
              <a:buChar char="o"/>
              <a:defRPr/>
            </a:pPr>
            <a:r>
              <a:rPr lang="en-US" altLang="it-IT" dirty="0"/>
              <a:t>Additional Components for data analysis and data visualization. </a:t>
            </a:r>
          </a:p>
          <a:p>
            <a:pPr marL="285750" indent="-285750">
              <a:spcBef>
                <a:spcPts val="0"/>
              </a:spcBef>
              <a:buFont typeface="Courier New" panose="02070309020205020404" pitchFamily="49" charset="0"/>
              <a:buChar char="o"/>
              <a:defRPr/>
            </a:pPr>
            <a:r>
              <a:rPr lang="en-US" altLang="it-IT" dirty="0"/>
              <a:t>Workflow management to create Working Session (data upload and preprocessing), Processing Session (assigning specific roles to some variables, selecting auxiliary information, setting the model parameters), Run method and Analyze output of each iteration</a:t>
            </a:r>
          </a:p>
          <a:p>
            <a:pPr marL="285750" indent="-285750">
              <a:spcBef>
                <a:spcPts val="0"/>
              </a:spcBef>
              <a:buFont typeface="Courier New" panose="02070309020205020404" pitchFamily="49" charset="0"/>
              <a:buChar char="o"/>
              <a:defRPr/>
            </a:pPr>
            <a:r>
              <a:rPr lang="en-US" altLang="it-IT" dirty="0"/>
              <a:t>Code, documentation &amp; Docker images          https://github.com/mecdcme/is2/releases/tag/v1.0</a:t>
            </a:r>
          </a:p>
          <a:p>
            <a:endParaRPr lang="it-IT" dirty="0"/>
          </a:p>
        </p:txBody>
      </p:sp>
      <p:sp>
        <p:nvSpPr>
          <p:cNvPr id="3" name="Segnaposto testo 2">
            <a:extLst>
              <a:ext uri="{FF2B5EF4-FFF2-40B4-BE49-F238E27FC236}">
                <a16:creationId xmlns:a16="http://schemas.microsoft.com/office/drawing/2014/main" id="{2BA86F5A-21A4-4DDE-B90F-1E0338145993}"/>
              </a:ext>
            </a:extLst>
          </p:cNvPr>
          <p:cNvSpPr>
            <a:spLocks noGrp="1"/>
          </p:cNvSpPr>
          <p:nvPr>
            <p:ph type="body" sz="half" idx="11"/>
          </p:nvPr>
        </p:nvSpPr>
        <p:spPr/>
        <p:txBody>
          <a:bodyPr/>
          <a:lstStyle/>
          <a:p>
            <a:r>
              <a:rPr lang="it-IT" b="1" dirty="0"/>
              <a:t>IS</a:t>
            </a:r>
            <a:r>
              <a:rPr lang="it-IT" b="1" baseline="30000" dirty="0"/>
              <a:t>2</a:t>
            </a:r>
            <a:r>
              <a:rPr lang="it-IT" b="1" dirty="0"/>
              <a:t> Workbench</a:t>
            </a:r>
          </a:p>
          <a:p>
            <a:endParaRPr lang="it-IT" dirty="0"/>
          </a:p>
        </p:txBody>
      </p:sp>
      <p:sp>
        <p:nvSpPr>
          <p:cNvPr id="5" name="Titolo 4">
            <a:extLst>
              <a:ext uri="{FF2B5EF4-FFF2-40B4-BE49-F238E27FC236}">
                <a16:creationId xmlns:a16="http://schemas.microsoft.com/office/drawing/2014/main" id="{3F424A31-A97C-46D9-80EA-19375E0C478E}"/>
              </a:ext>
            </a:extLst>
          </p:cNvPr>
          <p:cNvSpPr>
            <a:spLocks noGrp="1"/>
          </p:cNvSpPr>
          <p:nvPr>
            <p:ph type="title"/>
          </p:nvPr>
        </p:nvSpPr>
        <p:spPr>
          <a:xfrm>
            <a:off x="468895" y="503475"/>
            <a:ext cx="11269308" cy="384721"/>
          </a:xfrm>
        </p:spPr>
        <p:txBody>
          <a:bodyPr/>
          <a:lstStyle/>
          <a:p>
            <a:r>
              <a:rPr lang="it-IT" dirty="0"/>
              <a:t>Target </a:t>
            </a:r>
            <a:r>
              <a:rPr lang="it-IT" dirty="0" err="1"/>
              <a:t>architecture</a:t>
            </a:r>
            <a:r>
              <a:rPr lang="it-IT" dirty="0"/>
              <a:t> (2)</a:t>
            </a:r>
          </a:p>
        </p:txBody>
      </p:sp>
      <p:sp>
        <p:nvSpPr>
          <p:cNvPr id="6" name="Segnaposto piè di pagina 5">
            <a:extLst>
              <a:ext uri="{FF2B5EF4-FFF2-40B4-BE49-F238E27FC236}">
                <a16:creationId xmlns:a16="http://schemas.microsoft.com/office/drawing/2014/main" id="{8C71AFDB-F128-474F-B629-E4327FB5B8D7}"/>
              </a:ext>
            </a:extLst>
          </p:cNvPr>
          <p:cNvSpPr>
            <a:spLocks noGrp="1"/>
          </p:cNvSpPr>
          <p:nvPr>
            <p:ph type="ftr" sz="quarter" idx="10"/>
          </p:nvPr>
        </p:nvSpPr>
        <p:spPr/>
        <p:txBody>
          <a:bodyPr/>
          <a:lstStyle/>
          <a:p>
            <a:pPr>
              <a:defRPr/>
            </a:pPr>
            <a:r>
              <a:rPr lang="it-IT" dirty="0" err="1"/>
              <a:t>Implementing</a:t>
            </a:r>
            <a:r>
              <a:rPr lang="it-IT" dirty="0"/>
              <a:t> </a:t>
            </a:r>
            <a:r>
              <a:rPr lang="it-IT" dirty="0" err="1"/>
              <a:t>shareable</a:t>
            </a:r>
            <a:r>
              <a:rPr lang="it-IT" dirty="0"/>
              <a:t> </a:t>
            </a:r>
            <a:r>
              <a:rPr lang="it-IT" dirty="0" err="1"/>
              <a:t>statistical</a:t>
            </a:r>
            <a:r>
              <a:rPr lang="it-IT" dirty="0"/>
              <a:t> </a:t>
            </a:r>
            <a:r>
              <a:rPr lang="it-IT" dirty="0" err="1"/>
              <a:t>services</a:t>
            </a:r>
            <a:r>
              <a:rPr lang="it-IT" dirty="0"/>
              <a:t> from </a:t>
            </a:r>
            <a:r>
              <a:rPr lang="it-IT" dirty="0" err="1"/>
              <a:t>existing</a:t>
            </a:r>
            <a:r>
              <a:rPr lang="it-IT" dirty="0"/>
              <a:t> </a:t>
            </a:r>
            <a:r>
              <a:rPr lang="it-IT" dirty="0" err="1"/>
              <a:t>components</a:t>
            </a:r>
            <a:r>
              <a:rPr lang="it-IT" dirty="0"/>
              <a:t>: Relais </a:t>
            </a:r>
            <a:r>
              <a:rPr lang="it-IT" dirty="0" err="1"/>
              <a:t>statistical</a:t>
            </a:r>
            <a:r>
              <a:rPr lang="it-IT" dirty="0"/>
              <a:t> service</a:t>
            </a:r>
            <a:endParaRPr lang="en-US" dirty="0"/>
          </a:p>
        </p:txBody>
      </p:sp>
      <p:sp>
        <p:nvSpPr>
          <p:cNvPr id="7" name="Segnaposto numero diapositiva 6">
            <a:extLst>
              <a:ext uri="{FF2B5EF4-FFF2-40B4-BE49-F238E27FC236}">
                <a16:creationId xmlns:a16="http://schemas.microsoft.com/office/drawing/2014/main" id="{EBA0427A-F832-42D8-BC5C-5D44B9F1ADF7}"/>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pic>
        <p:nvPicPr>
          <p:cNvPr id="9" name="Segnaposto contenuto 8"/>
          <p:cNvPicPr>
            <a:picLocks noGrp="1" noChangeAspect="1"/>
          </p:cNvPicPr>
          <p:nvPr>
            <p:ph sz="half" idx="2"/>
          </p:nvPr>
        </p:nvPicPr>
        <p:blipFill>
          <a:blip r:embed="rId2"/>
          <a:stretch>
            <a:fillRect/>
          </a:stretch>
        </p:blipFill>
        <p:spPr>
          <a:xfrm>
            <a:off x="6376988" y="2522814"/>
            <a:ext cx="5230812" cy="3015697"/>
          </a:xfrm>
          <a:prstGeom prst="rect">
            <a:avLst/>
          </a:prstGeom>
        </p:spPr>
      </p:pic>
    </p:spTree>
    <p:extLst>
      <p:ext uri="{BB962C8B-B14F-4D97-AF65-F5344CB8AC3E}">
        <p14:creationId xmlns:p14="http://schemas.microsoft.com/office/powerpoint/2010/main" val="418486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3C757EAB-927E-4F42-BD79-C4C674080880}"/>
              </a:ext>
            </a:extLst>
          </p:cNvPr>
          <p:cNvSpPr>
            <a:spLocks noGrp="1"/>
          </p:cNvSpPr>
          <p:nvPr>
            <p:ph type="body" idx="1"/>
          </p:nvPr>
        </p:nvSpPr>
        <p:spPr>
          <a:xfrm>
            <a:off x="468895" y="1415389"/>
            <a:ext cx="2318693" cy="384722"/>
          </a:xfrm>
        </p:spPr>
        <p:txBody>
          <a:bodyPr/>
          <a:lstStyle/>
          <a:p>
            <a:pPr>
              <a:spcBef>
                <a:spcPts val="0"/>
              </a:spcBef>
              <a:defRPr/>
            </a:pPr>
            <a:r>
              <a:rPr lang="en-US" altLang="it-IT" sz="1400" b="1" dirty="0">
                <a:solidFill>
                  <a:srgbClr val="CC2A2A"/>
                </a:solidFill>
                <a:latin typeface="Arial Narrow" panose="020B0606020202030204" pitchFamily="34" charset="0"/>
              </a:rPr>
              <a:t>Workbench - Landing page</a:t>
            </a:r>
          </a:p>
          <a:p>
            <a:pPr>
              <a:spcBef>
                <a:spcPts val="0"/>
              </a:spcBef>
              <a:defRPr/>
            </a:pPr>
            <a:endParaRPr lang="en-US" altLang="it-IT" dirty="0"/>
          </a:p>
        </p:txBody>
      </p:sp>
      <p:sp>
        <p:nvSpPr>
          <p:cNvPr id="3" name="Titolo 2">
            <a:extLst>
              <a:ext uri="{FF2B5EF4-FFF2-40B4-BE49-F238E27FC236}">
                <a16:creationId xmlns:a16="http://schemas.microsoft.com/office/drawing/2014/main" id="{63AC0A8B-105E-4DBB-A20D-E170F214E8DC}"/>
              </a:ext>
            </a:extLst>
          </p:cNvPr>
          <p:cNvSpPr>
            <a:spLocks noGrp="1"/>
          </p:cNvSpPr>
          <p:nvPr>
            <p:ph type="title"/>
          </p:nvPr>
        </p:nvSpPr>
        <p:spPr/>
        <p:txBody>
          <a:bodyPr/>
          <a:lstStyle/>
          <a:p>
            <a:r>
              <a:rPr lang="it-IT" altLang="it-IT" dirty="0"/>
              <a:t>Relais </a:t>
            </a:r>
            <a:r>
              <a:rPr lang="it-IT" altLang="it-IT" dirty="0" err="1"/>
              <a:t>at</a:t>
            </a:r>
            <a:r>
              <a:rPr lang="it-IT" altLang="it-IT" dirty="0"/>
              <a:t> a </a:t>
            </a:r>
            <a:r>
              <a:rPr lang="it-IT" altLang="it-IT" dirty="0" err="1"/>
              <a:t>glance</a:t>
            </a:r>
            <a:r>
              <a:rPr lang="it-IT" altLang="it-IT" dirty="0"/>
              <a:t> (1)</a:t>
            </a:r>
          </a:p>
        </p:txBody>
      </p:sp>
      <p:sp>
        <p:nvSpPr>
          <p:cNvPr id="4" name="Segnaposto piè di pagina 3">
            <a:extLst>
              <a:ext uri="{FF2B5EF4-FFF2-40B4-BE49-F238E27FC236}">
                <a16:creationId xmlns:a16="http://schemas.microsoft.com/office/drawing/2014/main" id="{3FD3FFEC-0C73-4534-BE1E-CC5FB5C1F168}"/>
              </a:ext>
            </a:extLst>
          </p:cNvPr>
          <p:cNvSpPr>
            <a:spLocks noGrp="1"/>
          </p:cNvSpPr>
          <p:nvPr>
            <p:ph type="ftr" sz="quarter" idx="10"/>
          </p:nvPr>
        </p:nvSpPr>
        <p:spPr/>
        <p:txBody>
          <a:bodyPr/>
          <a:lstStyle/>
          <a:p>
            <a:pPr>
              <a:defRPr/>
            </a:pPr>
            <a:r>
              <a:rPr lang="it-IT" dirty="0" err="1"/>
              <a:t>Implementing</a:t>
            </a:r>
            <a:r>
              <a:rPr lang="it-IT" dirty="0"/>
              <a:t> </a:t>
            </a:r>
            <a:r>
              <a:rPr lang="it-IT" dirty="0" err="1"/>
              <a:t>shareable</a:t>
            </a:r>
            <a:r>
              <a:rPr lang="it-IT" dirty="0"/>
              <a:t> </a:t>
            </a:r>
            <a:r>
              <a:rPr lang="it-IT" dirty="0" err="1"/>
              <a:t>statistical</a:t>
            </a:r>
            <a:r>
              <a:rPr lang="it-IT" dirty="0"/>
              <a:t> </a:t>
            </a:r>
            <a:r>
              <a:rPr lang="it-IT" dirty="0" err="1"/>
              <a:t>services</a:t>
            </a:r>
            <a:r>
              <a:rPr lang="it-IT" dirty="0"/>
              <a:t> from </a:t>
            </a:r>
            <a:r>
              <a:rPr lang="it-IT" dirty="0" err="1"/>
              <a:t>existing</a:t>
            </a:r>
            <a:r>
              <a:rPr lang="it-IT" dirty="0"/>
              <a:t> </a:t>
            </a:r>
            <a:r>
              <a:rPr lang="it-IT" dirty="0" err="1"/>
              <a:t>components</a:t>
            </a:r>
            <a:r>
              <a:rPr lang="it-IT" dirty="0"/>
              <a:t>: Relais </a:t>
            </a:r>
            <a:r>
              <a:rPr lang="it-IT" dirty="0" err="1"/>
              <a:t>statistical</a:t>
            </a:r>
            <a:r>
              <a:rPr lang="it-IT" dirty="0"/>
              <a:t> service</a:t>
            </a:r>
            <a:endParaRPr lang="en-US" dirty="0"/>
          </a:p>
        </p:txBody>
      </p:sp>
      <p:sp>
        <p:nvSpPr>
          <p:cNvPr id="5" name="Segnaposto numero diapositiva 4">
            <a:extLst>
              <a:ext uri="{FF2B5EF4-FFF2-40B4-BE49-F238E27FC236}">
                <a16:creationId xmlns:a16="http://schemas.microsoft.com/office/drawing/2014/main" id="{DB536328-DAF5-4DE7-B823-D603AADBD256}"/>
              </a:ext>
            </a:extLst>
          </p:cNvPr>
          <p:cNvSpPr>
            <a:spLocks noGrp="1"/>
          </p:cNvSpPr>
          <p:nvPr>
            <p:ph type="sldNum" sz="quarter" idx="11"/>
          </p:nvPr>
        </p:nvSpPr>
        <p:spPr>
          <a:xfrm>
            <a:off x="323469" y="6405108"/>
            <a:ext cx="501650" cy="365125"/>
          </a:xfrm>
          <a:prstGeom prst="rect">
            <a:avLst/>
          </a:prstGeom>
        </p:spPr>
        <p:txBody>
          <a:bodyPr/>
          <a:lstStyle/>
          <a:p>
            <a:pPr>
              <a:defRPr/>
            </a:pPr>
            <a:fld id="{48B4153A-D4C5-4CEF-8992-0D8815C829E3}" type="slidenum">
              <a:rPr lang="en-US" smtClean="0"/>
              <a:pPr>
                <a:defRPr/>
              </a:pPr>
              <a:t>8</a:t>
            </a:fld>
            <a:endParaRPr lang="en-US" dirty="0"/>
          </a:p>
        </p:txBody>
      </p:sp>
      <p:pic>
        <p:nvPicPr>
          <p:cNvPr id="10" name="Immagine 9">
            <a:extLst>
              <a:ext uri="{FF2B5EF4-FFF2-40B4-BE49-F238E27FC236}">
                <a16:creationId xmlns:a16="http://schemas.microsoft.com/office/drawing/2014/main" id="{3759FEB1-CE91-4935-BA11-79A9186DADE9}"/>
              </a:ext>
            </a:extLst>
          </p:cNvPr>
          <p:cNvPicPr/>
          <p:nvPr/>
        </p:nvPicPr>
        <p:blipFill rotWithShape="1">
          <a:blip r:embed="rId2">
            <a:extLst>
              <a:ext uri="{28A0092B-C50C-407E-A947-70E740481C1C}">
                <a14:useLocalDpi xmlns:a14="http://schemas.microsoft.com/office/drawing/2010/main" val="0"/>
              </a:ext>
            </a:extLst>
          </a:blip>
          <a:srcRect r="9685" b="43698"/>
          <a:stretch/>
        </p:blipFill>
        <p:spPr bwMode="auto">
          <a:xfrm>
            <a:off x="468895" y="1813575"/>
            <a:ext cx="9777056" cy="323084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25959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3C757EAB-927E-4F42-BD79-C4C674080880}"/>
              </a:ext>
            </a:extLst>
          </p:cNvPr>
          <p:cNvSpPr>
            <a:spLocks noGrp="1"/>
          </p:cNvSpPr>
          <p:nvPr>
            <p:ph type="body" idx="1"/>
          </p:nvPr>
        </p:nvSpPr>
        <p:spPr>
          <a:xfrm>
            <a:off x="468895" y="1433416"/>
            <a:ext cx="2540634" cy="238154"/>
          </a:xfrm>
        </p:spPr>
        <p:txBody>
          <a:bodyPr/>
          <a:lstStyle/>
          <a:p>
            <a:pPr>
              <a:spcBef>
                <a:spcPts val="0"/>
              </a:spcBef>
              <a:defRPr/>
            </a:pPr>
            <a:r>
              <a:rPr lang="en-US" altLang="it-IT" sz="1400" b="1" dirty="0">
                <a:solidFill>
                  <a:srgbClr val="CC2A2A"/>
                </a:solidFill>
                <a:latin typeface="Arial Narrow" panose="020B0606020202030204" pitchFamily="34" charset="0"/>
              </a:rPr>
              <a:t>Workbench - Work Session</a:t>
            </a:r>
          </a:p>
        </p:txBody>
      </p:sp>
      <p:sp>
        <p:nvSpPr>
          <p:cNvPr id="3" name="Titolo 2">
            <a:extLst>
              <a:ext uri="{FF2B5EF4-FFF2-40B4-BE49-F238E27FC236}">
                <a16:creationId xmlns:a16="http://schemas.microsoft.com/office/drawing/2014/main" id="{63AC0A8B-105E-4DBB-A20D-E170F214E8DC}"/>
              </a:ext>
            </a:extLst>
          </p:cNvPr>
          <p:cNvSpPr>
            <a:spLocks noGrp="1"/>
          </p:cNvSpPr>
          <p:nvPr>
            <p:ph type="title"/>
          </p:nvPr>
        </p:nvSpPr>
        <p:spPr/>
        <p:txBody>
          <a:bodyPr/>
          <a:lstStyle/>
          <a:p>
            <a:r>
              <a:rPr lang="it-IT" altLang="it-IT" dirty="0"/>
              <a:t>Relais </a:t>
            </a:r>
            <a:r>
              <a:rPr lang="it-IT" altLang="it-IT" dirty="0" err="1"/>
              <a:t>at</a:t>
            </a:r>
            <a:r>
              <a:rPr lang="it-IT" altLang="it-IT" dirty="0"/>
              <a:t> a </a:t>
            </a:r>
            <a:r>
              <a:rPr lang="it-IT" altLang="it-IT" dirty="0" err="1"/>
              <a:t>glance</a:t>
            </a:r>
            <a:r>
              <a:rPr lang="it-IT" altLang="it-IT" dirty="0"/>
              <a:t> (2)</a:t>
            </a:r>
          </a:p>
        </p:txBody>
      </p:sp>
      <p:sp>
        <p:nvSpPr>
          <p:cNvPr id="4" name="Segnaposto piè di pagina 3">
            <a:extLst>
              <a:ext uri="{FF2B5EF4-FFF2-40B4-BE49-F238E27FC236}">
                <a16:creationId xmlns:a16="http://schemas.microsoft.com/office/drawing/2014/main" id="{3FD3FFEC-0C73-4534-BE1E-CC5FB5C1F168}"/>
              </a:ext>
            </a:extLst>
          </p:cNvPr>
          <p:cNvSpPr>
            <a:spLocks noGrp="1"/>
          </p:cNvSpPr>
          <p:nvPr>
            <p:ph type="ftr" sz="quarter" idx="10"/>
          </p:nvPr>
        </p:nvSpPr>
        <p:spPr/>
        <p:txBody>
          <a:bodyPr/>
          <a:lstStyle/>
          <a:p>
            <a:pPr>
              <a:defRPr/>
            </a:pPr>
            <a:r>
              <a:rPr lang="it-IT" dirty="0" err="1"/>
              <a:t>Implementing</a:t>
            </a:r>
            <a:r>
              <a:rPr lang="it-IT" dirty="0"/>
              <a:t> </a:t>
            </a:r>
            <a:r>
              <a:rPr lang="it-IT" dirty="0" err="1"/>
              <a:t>shareable</a:t>
            </a:r>
            <a:r>
              <a:rPr lang="it-IT" dirty="0"/>
              <a:t> </a:t>
            </a:r>
            <a:r>
              <a:rPr lang="it-IT" dirty="0" err="1"/>
              <a:t>statistical</a:t>
            </a:r>
            <a:r>
              <a:rPr lang="it-IT" dirty="0"/>
              <a:t> </a:t>
            </a:r>
            <a:r>
              <a:rPr lang="it-IT" dirty="0" err="1"/>
              <a:t>services</a:t>
            </a:r>
            <a:r>
              <a:rPr lang="it-IT" dirty="0"/>
              <a:t> from </a:t>
            </a:r>
            <a:r>
              <a:rPr lang="it-IT" dirty="0" err="1"/>
              <a:t>existing</a:t>
            </a:r>
            <a:r>
              <a:rPr lang="it-IT" dirty="0"/>
              <a:t> </a:t>
            </a:r>
            <a:r>
              <a:rPr lang="it-IT" dirty="0" err="1"/>
              <a:t>components</a:t>
            </a:r>
            <a:r>
              <a:rPr lang="it-IT" dirty="0"/>
              <a:t>: Relais </a:t>
            </a:r>
            <a:r>
              <a:rPr lang="it-IT" dirty="0" err="1"/>
              <a:t>statistical</a:t>
            </a:r>
            <a:r>
              <a:rPr lang="it-IT" dirty="0"/>
              <a:t> service</a:t>
            </a:r>
            <a:endParaRPr lang="en-US" dirty="0"/>
          </a:p>
        </p:txBody>
      </p:sp>
      <p:sp>
        <p:nvSpPr>
          <p:cNvPr id="5" name="Segnaposto numero diapositiva 4">
            <a:extLst>
              <a:ext uri="{FF2B5EF4-FFF2-40B4-BE49-F238E27FC236}">
                <a16:creationId xmlns:a16="http://schemas.microsoft.com/office/drawing/2014/main" id="{DB536328-DAF5-4DE7-B823-D603AADBD256}"/>
              </a:ext>
            </a:extLst>
          </p:cNvPr>
          <p:cNvSpPr>
            <a:spLocks noGrp="1"/>
          </p:cNvSpPr>
          <p:nvPr>
            <p:ph type="sldNum" sz="quarter" idx="11"/>
          </p:nvPr>
        </p:nvSpPr>
        <p:spPr>
          <a:xfrm>
            <a:off x="323469" y="6405108"/>
            <a:ext cx="501650" cy="365125"/>
          </a:xfrm>
          <a:prstGeom prst="rect">
            <a:avLst/>
          </a:prstGeom>
        </p:spPr>
        <p:txBody>
          <a:bodyPr/>
          <a:lstStyle/>
          <a:p>
            <a:pPr>
              <a:defRPr/>
            </a:pPr>
            <a:fld id="{48B4153A-D4C5-4CEF-8992-0D8815C829E3}" type="slidenum">
              <a:rPr lang="en-US" smtClean="0"/>
              <a:pPr>
                <a:defRPr/>
              </a:pPr>
              <a:t>9</a:t>
            </a:fld>
            <a:endParaRPr lang="en-US" dirty="0"/>
          </a:p>
        </p:txBody>
      </p:sp>
      <p:pic>
        <p:nvPicPr>
          <p:cNvPr id="12" name="Immagine 11">
            <a:extLst>
              <a:ext uri="{FF2B5EF4-FFF2-40B4-BE49-F238E27FC236}">
                <a16:creationId xmlns:a16="http://schemas.microsoft.com/office/drawing/2014/main" id="{7C30D3B4-441F-4124-95B1-F993118BC0FF}"/>
              </a:ext>
            </a:extLst>
          </p:cNvPr>
          <p:cNvPicPr>
            <a:picLocks noChangeAspect="1"/>
          </p:cNvPicPr>
          <p:nvPr/>
        </p:nvPicPr>
        <p:blipFill rotWithShape="1">
          <a:blip r:embed="rId3"/>
          <a:srcRect l="-173" r="173" b="37441"/>
          <a:stretch/>
        </p:blipFill>
        <p:spPr>
          <a:xfrm>
            <a:off x="468895" y="1791841"/>
            <a:ext cx="9456821" cy="3274318"/>
          </a:xfrm>
          <a:prstGeom prst="rect">
            <a:avLst/>
          </a:prstGeom>
        </p:spPr>
      </p:pic>
    </p:spTree>
    <p:extLst>
      <p:ext uri="{BB962C8B-B14F-4D97-AF65-F5344CB8AC3E}">
        <p14:creationId xmlns:p14="http://schemas.microsoft.com/office/powerpoint/2010/main" val="3541742056"/>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5" ma:contentTypeDescription="Creare un nuovo documento." ma:contentTypeScope="" ma:versionID="3c0f2a6f215eaece0c407022a0f3a923">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2d9ede14e145908df850dd21bb12d40f"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element ref="ns4:Ordin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Sfondi virtuali"/>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element name="Ordine" ma:index="13" nillable="true" ma:displayName="Ordine" ma:decimals="0" ma:internalName="Ordin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Ordine xmlns="679261c3-551f-4e86-913f-177e0e529669" xsi:nil="true"/>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E3FA58-80D4-43D7-A277-39F2B6273C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F378BC-F4D0-4510-B4EC-07B6EFE18CF8}">
  <ds:schemaRefs>
    <ds:schemaRef ds:uri="http://schemas.microsoft.com/office/2006/documentManagement/types"/>
    <ds:schemaRef ds:uri="c58f2efd-82a8-4ecf-b395-8c25e928921d"/>
    <ds:schemaRef ds:uri="http://schemas.microsoft.com/office/2006/metadata/properties"/>
    <ds:schemaRef ds:uri="http://www.w3.org/XML/1998/namespace"/>
    <ds:schemaRef ds:uri="http://purl.org/dc/terms/"/>
    <ds:schemaRef ds:uri="http://purl.org/dc/dcmitype/"/>
    <ds:schemaRef ds:uri="679261c3-551f-4e86-913f-177e0e529669"/>
    <ds:schemaRef ds:uri="http://schemas.microsoft.com/office/infopath/2007/PartnerControls"/>
    <ds:schemaRef ds:uri="http://schemas.openxmlformats.org/package/2006/metadata/core-properties"/>
    <ds:schemaRef ds:uri="459159c4-d20a-4ff3-9b11-fbd127bd52e5"/>
    <ds:schemaRef ds:uri="http://purl.org/dc/elements/1.1/"/>
  </ds:schemaRefs>
</ds:datastoreItem>
</file>

<file path=customXml/itemProps3.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4.xml><?xml version="1.0" encoding="utf-8"?>
<ds:datastoreItem xmlns:ds="http://schemas.openxmlformats.org/officeDocument/2006/customXml" ds:itemID="{BD9C238D-4D5C-4783-820B-4854DCE45D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Dividendi</Template>
  <TotalTime>2906</TotalTime>
  <Words>687</Words>
  <Application>Microsoft Office PowerPoint</Application>
  <PresentationFormat>Widescreen</PresentationFormat>
  <Paragraphs>75</Paragraphs>
  <Slides>13</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13</vt:i4>
      </vt:variant>
    </vt:vector>
  </HeadingPairs>
  <TitlesOfParts>
    <vt:vector size="20" baseType="lpstr">
      <vt:lpstr>Arial</vt:lpstr>
      <vt:lpstr>Arial Narrow</vt:lpstr>
      <vt:lpstr>Calibri</vt:lpstr>
      <vt:lpstr>Courier New</vt:lpstr>
      <vt:lpstr>Gill Sans MT</vt:lpstr>
      <vt:lpstr>Wingdings 2</vt:lpstr>
      <vt:lpstr>elenco puntato</vt:lpstr>
      <vt:lpstr>Implementing shareable statistical services from existing components: Relais statistical service</vt:lpstr>
      <vt:lpstr>Outline</vt:lpstr>
      <vt:lpstr>Relais overview</vt:lpstr>
      <vt:lpstr>Main implementation activities</vt:lpstr>
      <vt:lpstr>Official statistical standards</vt:lpstr>
      <vt:lpstr>Target architecture (1)</vt:lpstr>
      <vt:lpstr>Target architecture (2)</vt:lpstr>
      <vt:lpstr>Relais at a glance (1)</vt:lpstr>
      <vt:lpstr>Relais at a glance (2)</vt:lpstr>
      <vt:lpstr>Relais at a glance (3)</vt:lpstr>
      <vt:lpstr>Relais at a glance (4)</vt:lpstr>
      <vt:lpstr>Relais at a glance (5)</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Mauro Bruno</cp:lastModifiedBy>
  <cp:revision>308</cp:revision>
  <cp:lastPrinted>2021-04-27T08:09:56Z</cp:lastPrinted>
  <dcterms:created xsi:type="dcterms:W3CDTF">2020-06-26T06:32:12Z</dcterms:created>
  <dcterms:modified xsi:type="dcterms:W3CDTF">2021-04-27T10:33:17Z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