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62" r:id="rId3"/>
    <p:sldId id="269" r:id="rId4"/>
    <p:sldId id="268" r:id="rId5"/>
    <p:sldId id="270" r:id="rId6"/>
    <p:sldId id="265" r:id="rId7"/>
    <p:sldId id="266" r:id="rId8"/>
    <p:sldId id="271"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1E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0" d="100"/>
          <a:sy n="140" d="100"/>
        </p:scale>
        <p:origin x="168"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101764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3257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lvl="0"/>
            <a:r>
              <a:rPr lang="it-IT" dirty="0" smtClean="0"/>
              <a:t>Statistical </a:t>
            </a:r>
            <a:r>
              <a:rPr lang="it-IT" dirty="0"/>
              <a:t>service </a:t>
            </a:r>
            <a:r>
              <a:rPr lang="it-IT" dirty="0" smtClean="0"/>
              <a:t> </a:t>
            </a:r>
            <a:r>
              <a:rPr lang="it-IT" dirty="0" err="1"/>
              <a:t>architecture</a:t>
            </a:r>
            <a:r>
              <a:rPr lang="it-IT" dirty="0"/>
              <a:t> </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dirty="0"/>
              <a:t>I3S Roma meeting, may 2019</a:t>
            </a:r>
            <a:endParaRPr dirty="0"/>
          </a:p>
        </p:txBody>
      </p:sp>
      <p:pic>
        <p:nvPicPr>
          <p:cNvPr id="56" name="Google Shape;56;p13"/>
          <p:cNvPicPr preferRelativeResize="0"/>
          <p:nvPr/>
        </p:nvPicPr>
        <p:blipFill>
          <a:blip r:embed="rId3">
            <a:alphaModFix/>
          </a:blip>
          <a:stretch>
            <a:fillRect/>
          </a:stretch>
        </p:blipFill>
        <p:spPr>
          <a:xfrm>
            <a:off x="7474322" y="3102475"/>
            <a:ext cx="1271775" cy="1695725"/>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709684" y="436728"/>
            <a:ext cx="7252420" cy="4503761"/>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1" indent="-342900" algn="ctr">
              <a:spcBef>
                <a:spcPts val="600"/>
              </a:spcBef>
              <a:spcAft>
                <a:spcPts val="1800"/>
              </a:spcAft>
              <a:buClr>
                <a:srgbClr val="7F142A"/>
              </a:buClr>
            </a:pPr>
            <a:r>
              <a:rPr lang="en-US" sz="1600" b="1" dirty="0">
                <a:solidFill>
                  <a:srgbClr val="0070C0"/>
                </a:solidFill>
                <a:latin typeface="Calibri" panose="020F0502020204030204" pitchFamily="34" charset="0"/>
              </a:rPr>
              <a:t>Objective of </a:t>
            </a:r>
            <a:r>
              <a:rPr lang="en-US" sz="1600" b="1" dirty="0" smtClean="0">
                <a:solidFill>
                  <a:srgbClr val="0070C0"/>
                </a:solidFill>
                <a:latin typeface="Calibri" panose="020F0502020204030204" pitchFamily="34" charset="0"/>
              </a:rPr>
              <a:t>a statistical service</a:t>
            </a:r>
            <a:endParaRPr lang="en-US" sz="1600" dirty="0" smtClean="0">
              <a:solidFill>
                <a:srgbClr val="0070C0"/>
              </a:solidFill>
              <a:latin typeface="Calibri" panose="020F0502020204030204" pitchFamily="34" charset="0"/>
            </a:endParaRPr>
          </a:p>
          <a:p>
            <a:pPr marL="342900" lvl="1" indent="-342900">
              <a:spcBef>
                <a:spcPts val="600"/>
              </a:spcBef>
              <a:spcAft>
                <a:spcPts val="600"/>
              </a:spcAft>
              <a:buClr>
                <a:srgbClr val="7F142A"/>
              </a:buClr>
            </a:pPr>
            <a:r>
              <a:rPr lang="en-US" b="1" dirty="0">
                <a:solidFill>
                  <a:srgbClr val="404040"/>
                </a:solidFill>
                <a:latin typeface="Calibri" panose="020F0502020204030204" pitchFamily="34" charset="0"/>
              </a:rPr>
              <a:t> </a:t>
            </a:r>
            <a:r>
              <a:rPr lang="en-US" b="1" dirty="0" smtClean="0">
                <a:solidFill>
                  <a:srgbClr val="404040"/>
                </a:solidFill>
                <a:latin typeface="Calibri" panose="020F0502020204030204" pitchFamily="34" charset="0"/>
              </a:rPr>
              <a:t>       A </a:t>
            </a:r>
            <a:r>
              <a:rPr lang="en-US" b="1" dirty="0">
                <a:solidFill>
                  <a:srgbClr val="404040"/>
                </a:solidFill>
                <a:latin typeface="Calibri" panose="020F0502020204030204" pitchFamily="34" charset="0"/>
              </a:rPr>
              <a:t>statistical service, regardless of the method </a:t>
            </a:r>
            <a:r>
              <a:rPr lang="en-US" b="1" dirty="0" smtClean="0">
                <a:solidFill>
                  <a:srgbClr val="404040"/>
                </a:solidFill>
                <a:latin typeface="Calibri" panose="020F0502020204030204" pitchFamily="34" charset="0"/>
              </a:rPr>
              <a:t>implemented performs the following </a:t>
            </a:r>
            <a:r>
              <a:rPr lang="en-US" b="1" dirty="0">
                <a:solidFill>
                  <a:srgbClr val="404040"/>
                </a:solidFill>
                <a:latin typeface="Calibri" panose="020F0502020204030204" pitchFamily="34" charset="0"/>
              </a:rPr>
              <a:t>tasks:</a:t>
            </a:r>
          </a:p>
          <a:p>
            <a:pPr marL="342900" lvl="1" indent="-342900">
              <a:spcBef>
                <a:spcPts val="600"/>
              </a:spcBef>
              <a:spcAft>
                <a:spcPts val="600"/>
              </a:spcAft>
              <a:buClr>
                <a:srgbClr val="7F142A"/>
              </a:buClr>
            </a:pPr>
            <a:r>
              <a:rPr lang="en-US" b="1" dirty="0">
                <a:solidFill>
                  <a:srgbClr val="404040"/>
                </a:solidFill>
                <a:latin typeface="Calibri" panose="020F0502020204030204" pitchFamily="34" charset="0"/>
              </a:rPr>
              <a:t>1.	Upload and manage input data, to provide initial data to </a:t>
            </a:r>
            <a:r>
              <a:rPr lang="en-US" b="1" dirty="0" smtClean="0">
                <a:solidFill>
                  <a:srgbClr val="404040"/>
                </a:solidFill>
                <a:latin typeface="Calibri" panose="020F0502020204030204" pitchFamily="34" charset="0"/>
              </a:rPr>
              <a:t>process</a:t>
            </a:r>
            <a:endParaRPr lang="en-US" b="1" dirty="0">
              <a:solidFill>
                <a:srgbClr val="404040"/>
              </a:solidFill>
              <a:latin typeface="Calibri" panose="020F0502020204030204" pitchFamily="34" charset="0"/>
            </a:endParaRPr>
          </a:p>
          <a:p>
            <a:pPr marL="342900" lvl="1" indent="-342900">
              <a:spcBef>
                <a:spcPts val="600"/>
              </a:spcBef>
              <a:spcAft>
                <a:spcPts val="600"/>
              </a:spcAft>
              <a:buClr>
                <a:srgbClr val="7F142A"/>
              </a:buClr>
            </a:pPr>
            <a:r>
              <a:rPr lang="en-US" b="1" dirty="0">
                <a:solidFill>
                  <a:srgbClr val="404040"/>
                </a:solidFill>
                <a:latin typeface="Calibri" panose="020F0502020204030204" pitchFamily="34" charset="0"/>
              </a:rPr>
              <a:t>2.	Parameters and variables </a:t>
            </a:r>
            <a:r>
              <a:rPr lang="en-US" b="1" dirty="0" smtClean="0">
                <a:solidFill>
                  <a:srgbClr val="404040"/>
                </a:solidFill>
                <a:latin typeface="Calibri" panose="020F0502020204030204" pitchFamily="34" charset="0"/>
              </a:rPr>
              <a:t>settings</a:t>
            </a:r>
            <a:endParaRPr lang="en-US" b="1" dirty="0">
              <a:solidFill>
                <a:srgbClr val="404040"/>
              </a:solidFill>
              <a:latin typeface="Calibri" panose="020F0502020204030204" pitchFamily="34" charset="0"/>
            </a:endParaRPr>
          </a:p>
          <a:p>
            <a:pPr marL="342900" lvl="1" indent="-342900">
              <a:spcBef>
                <a:spcPts val="600"/>
              </a:spcBef>
              <a:spcAft>
                <a:spcPts val="600"/>
              </a:spcAft>
              <a:buClr>
                <a:srgbClr val="7F142A"/>
              </a:buClr>
            </a:pPr>
            <a:r>
              <a:rPr lang="en-US" b="1" dirty="0">
                <a:solidFill>
                  <a:srgbClr val="404040"/>
                </a:solidFill>
                <a:latin typeface="Calibri" panose="020F0502020204030204" pitchFamily="34" charset="0"/>
              </a:rPr>
              <a:t>3.	Run </a:t>
            </a:r>
            <a:r>
              <a:rPr lang="en-US" b="1" dirty="0" smtClean="0">
                <a:solidFill>
                  <a:srgbClr val="404040"/>
                </a:solidFill>
                <a:latin typeface="Calibri" panose="020F0502020204030204" pitchFamily="34" charset="0"/>
              </a:rPr>
              <a:t>method</a:t>
            </a:r>
            <a:endParaRPr lang="en-US" b="1" dirty="0">
              <a:solidFill>
                <a:srgbClr val="404040"/>
              </a:solidFill>
              <a:latin typeface="Calibri" panose="020F0502020204030204" pitchFamily="34" charset="0"/>
            </a:endParaRPr>
          </a:p>
          <a:p>
            <a:pPr marL="342900" lvl="1" indent="-342900">
              <a:spcBef>
                <a:spcPts val="600"/>
              </a:spcBef>
              <a:spcAft>
                <a:spcPts val="600"/>
              </a:spcAft>
              <a:buClr>
                <a:srgbClr val="7F142A"/>
              </a:buClr>
            </a:pPr>
            <a:r>
              <a:rPr lang="en-US" b="1" dirty="0">
                <a:solidFill>
                  <a:srgbClr val="404040"/>
                </a:solidFill>
                <a:latin typeface="Calibri" panose="020F0502020204030204" pitchFamily="34" charset="0"/>
              </a:rPr>
              <a:t>4.	</a:t>
            </a:r>
            <a:r>
              <a:rPr lang="en-US" b="1" dirty="0" err="1">
                <a:solidFill>
                  <a:srgbClr val="404040"/>
                </a:solidFill>
                <a:latin typeface="Calibri" panose="020F0502020204030204" pitchFamily="34" charset="0"/>
              </a:rPr>
              <a:t>Analyse</a:t>
            </a:r>
            <a:r>
              <a:rPr lang="en-US" b="1" dirty="0">
                <a:solidFill>
                  <a:srgbClr val="404040"/>
                </a:solidFill>
                <a:latin typeface="Calibri" panose="020F0502020204030204" pitchFamily="34" charset="0"/>
              </a:rPr>
              <a:t> </a:t>
            </a:r>
            <a:r>
              <a:rPr lang="en-US" b="1" dirty="0" smtClean="0">
                <a:solidFill>
                  <a:srgbClr val="404040"/>
                </a:solidFill>
                <a:latin typeface="Calibri" panose="020F0502020204030204" pitchFamily="34" charset="0"/>
              </a:rPr>
              <a:t>output</a:t>
            </a:r>
            <a:endParaRPr lang="en-US" b="1" dirty="0">
              <a:solidFill>
                <a:srgbClr val="404040"/>
              </a:solidFill>
              <a:latin typeface="Calibri" panose="020F0502020204030204" pitchFamily="34" charset="0"/>
            </a:endParaRPr>
          </a:p>
          <a:p>
            <a:pPr marL="342900" lvl="1" indent="-342900">
              <a:spcBef>
                <a:spcPts val="600"/>
              </a:spcBef>
              <a:spcAft>
                <a:spcPts val="600"/>
              </a:spcAft>
              <a:buClr>
                <a:srgbClr val="7F142A"/>
              </a:buClr>
            </a:pPr>
            <a:endParaRPr lang="en-US" b="1" dirty="0">
              <a:solidFill>
                <a:srgbClr val="404040"/>
              </a:solidFill>
              <a:latin typeface="Calibri" panose="020F0502020204030204" pitchFamily="34" charset="0"/>
            </a:endParaRPr>
          </a:p>
          <a:p>
            <a:pPr marL="342900" lvl="1" indent="-342900">
              <a:spcBef>
                <a:spcPts val="600"/>
              </a:spcBef>
              <a:spcAft>
                <a:spcPts val="1800"/>
              </a:spcAft>
              <a:buClr>
                <a:srgbClr val="7F142A"/>
              </a:buClr>
            </a:pPr>
            <a:endParaRPr lang="en-US" b="1" dirty="0" smtClean="0">
              <a:solidFill>
                <a:srgbClr val="404040"/>
              </a:solidFill>
              <a:latin typeface="Calibri" panose="020F0502020204030204" pitchFamily="34" charset="0"/>
            </a:endParaRPr>
          </a:p>
          <a:p>
            <a:pPr marL="342900" lvl="1" indent="-342900">
              <a:spcBef>
                <a:spcPts val="600"/>
              </a:spcBef>
              <a:spcAft>
                <a:spcPts val="1800"/>
              </a:spcAft>
              <a:buClr>
                <a:srgbClr val="7F142A"/>
              </a:buClr>
            </a:pPr>
            <a:endParaRPr lang="en-US" dirty="0" smtClean="0">
              <a:solidFill>
                <a:srgbClr val="404040"/>
              </a:solidFill>
              <a:latin typeface="Calibri" panose="020F0502020204030204" pitchFamily="34" charset="0"/>
            </a:endParaRPr>
          </a:p>
          <a:p>
            <a:pPr marL="342900" lvl="1" indent="-342900">
              <a:spcBef>
                <a:spcPts val="600"/>
              </a:spcBef>
              <a:spcAft>
                <a:spcPts val="1800"/>
              </a:spcAft>
              <a:buClr>
                <a:srgbClr val="7F142A"/>
              </a:buClr>
            </a:pPr>
            <a:endParaRPr lang="en-US" dirty="0" smtClean="0">
              <a:solidFill>
                <a:srgbClr val="404040"/>
              </a:solidFill>
              <a:latin typeface="Calibri" panose="020F0502020204030204" pitchFamily="34" charset="0"/>
            </a:endParaRPr>
          </a:p>
        </p:txBody>
      </p:sp>
    </p:spTree>
    <p:extLst>
      <p:ext uri="{BB962C8B-B14F-4D97-AF65-F5344CB8AC3E}">
        <p14:creationId xmlns:p14="http://schemas.microsoft.com/office/powerpoint/2010/main" val="3206148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683568" y="605927"/>
            <a:ext cx="7632848" cy="1815882"/>
          </a:xfrm>
          <a:prstGeom prst="rect">
            <a:avLst/>
          </a:prstGeom>
          <a:noFill/>
        </p:spPr>
        <p:txBody>
          <a:bodyPr wrap="square" rtlCol="0">
            <a:spAutoFit/>
          </a:bodyPr>
          <a:lstStyle/>
          <a:p>
            <a:pPr lvl="1" algn="ctr">
              <a:spcAft>
                <a:spcPts val="1200"/>
              </a:spcAft>
              <a:buClrTx/>
            </a:pPr>
            <a:r>
              <a:rPr lang="en-US" sz="1600" b="1" dirty="0" smtClean="0">
                <a:solidFill>
                  <a:srgbClr val="0070C0"/>
                </a:solidFill>
                <a:latin typeface="Calibri" panose="020F0502020204030204" pitchFamily="34" charset="0"/>
              </a:rPr>
              <a:t>Mapping to GSIM </a:t>
            </a:r>
          </a:p>
          <a:p>
            <a:pPr lvl="1" algn="ctr">
              <a:spcAft>
                <a:spcPts val="1200"/>
              </a:spcAft>
              <a:buClrTx/>
            </a:pPr>
            <a:endParaRPr lang="it-IT" b="1" dirty="0">
              <a:solidFill>
                <a:srgbClr val="404040"/>
              </a:solidFill>
              <a:latin typeface="Calibri" panose="020F0502020204030204" pitchFamily="34" charset="0"/>
            </a:endParaRPr>
          </a:p>
          <a:p>
            <a:pPr marL="342900" indent="-342900">
              <a:spcAft>
                <a:spcPts val="1200"/>
              </a:spcAft>
              <a:buClrTx/>
              <a:buFont typeface="Wingdings" panose="05000000000000000000" pitchFamily="2" charset="2"/>
              <a:buChar char="ü"/>
            </a:pPr>
            <a:r>
              <a:rPr lang="it-IT" b="1" dirty="0" smtClean="0">
                <a:solidFill>
                  <a:srgbClr val="404040"/>
                </a:solidFill>
                <a:latin typeface="Calibri" panose="020F0502020204030204" pitchFamily="34" charset="0"/>
              </a:rPr>
              <a:t>Business </a:t>
            </a:r>
            <a:r>
              <a:rPr lang="it-IT" b="1" dirty="0" err="1" smtClean="0">
                <a:solidFill>
                  <a:srgbClr val="404040"/>
                </a:solidFill>
                <a:latin typeface="Calibri" panose="020F0502020204030204" pitchFamily="34" charset="0"/>
              </a:rPr>
              <a:t>function</a:t>
            </a:r>
            <a:endParaRPr lang="it-IT" b="1" dirty="0" smtClean="0">
              <a:solidFill>
                <a:srgbClr val="404040"/>
              </a:solidFill>
              <a:latin typeface="Calibri" panose="020F0502020204030204" pitchFamily="34" charset="0"/>
            </a:endParaRPr>
          </a:p>
          <a:p>
            <a:pPr marL="342900" indent="-342900">
              <a:spcAft>
                <a:spcPts val="1200"/>
              </a:spcAft>
              <a:buClrTx/>
              <a:buFont typeface="Wingdings" panose="05000000000000000000" pitchFamily="2" charset="2"/>
              <a:buChar char="ü"/>
            </a:pPr>
            <a:r>
              <a:rPr lang="it-IT" b="1" dirty="0" smtClean="0">
                <a:solidFill>
                  <a:srgbClr val="404040"/>
                </a:solidFill>
                <a:latin typeface="Calibri" panose="020F0502020204030204" pitchFamily="34" charset="0"/>
              </a:rPr>
              <a:t>Business </a:t>
            </a:r>
            <a:r>
              <a:rPr lang="it-IT" b="1" dirty="0" err="1" smtClean="0">
                <a:solidFill>
                  <a:srgbClr val="404040"/>
                </a:solidFill>
                <a:latin typeface="Calibri" panose="020F0502020204030204" pitchFamily="34" charset="0"/>
              </a:rPr>
              <a:t>process</a:t>
            </a:r>
            <a:endParaRPr lang="it-IT" b="1" dirty="0">
              <a:solidFill>
                <a:srgbClr val="404040"/>
              </a:solidFill>
              <a:latin typeface="Calibri" panose="020F0502020204030204" pitchFamily="34" charset="0"/>
            </a:endParaRPr>
          </a:p>
          <a:p>
            <a:pPr marL="342900" indent="-342900">
              <a:spcAft>
                <a:spcPts val="1200"/>
              </a:spcAft>
              <a:buClrTx/>
              <a:buFont typeface="Wingdings" panose="05000000000000000000" pitchFamily="2" charset="2"/>
              <a:buChar char="ü"/>
            </a:pPr>
            <a:r>
              <a:rPr lang="it-IT" b="1" dirty="0" err="1">
                <a:solidFill>
                  <a:srgbClr val="404040"/>
                </a:solidFill>
                <a:latin typeface="Calibri" panose="020F0502020204030204" pitchFamily="34" charset="0"/>
              </a:rPr>
              <a:t>Process</a:t>
            </a:r>
            <a:r>
              <a:rPr lang="it-IT" b="1" dirty="0">
                <a:solidFill>
                  <a:srgbClr val="404040"/>
                </a:solidFill>
                <a:latin typeface="Calibri" panose="020F0502020204030204" pitchFamily="34" charset="0"/>
              </a:rPr>
              <a:t> </a:t>
            </a:r>
            <a:r>
              <a:rPr lang="it-IT" b="1" dirty="0" err="1" smtClean="0">
                <a:solidFill>
                  <a:srgbClr val="404040"/>
                </a:solidFill>
                <a:latin typeface="Calibri" panose="020F0502020204030204" pitchFamily="34" charset="0"/>
              </a:rPr>
              <a:t>step</a:t>
            </a:r>
            <a:endParaRPr lang="it-IT" b="1" dirty="0">
              <a:solidFill>
                <a:srgbClr val="404040"/>
              </a:solidFill>
              <a:latin typeface="Calibri" panose="020F0502020204030204" pitchFamily="34"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144" y="2619237"/>
            <a:ext cx="7220272" cy="2227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51027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541" y="0"/>
            <a:ext cx="6544917" cy="5143500"/>
          </a:xfrm>
          <a:prstGeom prst="rect">
            <a:avLst/>
          </a:prstGeom>
        </p:spPr>
      </p:pic>
    </p:spTree>
    <p:extLst>
      <p:ext uri="{BB962C8B-B14F-4D97-AF65-F5344CB8AC3E}">
        <p14:creationId xmlns:p14="http://schemas.microsoft.com/office/powerpoint/2010/main" val="32276500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966355"/>
            <a:ext cx="8520600" cy="2628900"/>
          </a:xfrm>
        </p:spPr>
        <p:txBody>
          <a:bodyPr/>
          <a:lstStyle/>
          <a:p>
            <a:pPr lvl="1" algn="l"/>
            <a:r>
              <a:rPr lang="en-US" sz="1600" b="1" dirty="0" smtClean="0">
                <a:solidFill>
                  <a:srgbClr val="0070C0"/>
                </a:solidFill>
                <a:latin typeface="Calibri" panose="020F0502020204030204" pitchFamily="34" charset="0"/>
              </a:rPr>
              <a:t>Business layer of a statistical service</a:t>
            </a:r>
            <a:br>
              <a:rPr lang="en-US" sz="1600" b="1" dirty="0" smtClean="0">
                <a:solidFill>
                  <a:srgbClr val="0070C0"/>
                </a:solidFill>
                <a:latin typeface="Calibri" panose="020F0502020204030204" pitchFamily="34" charset="0"/>
              </a:rPr>
            </a:br>
            <a:r>
              <a:rPr lang="en-US" sz="1600" dirty="0" smtClean="0">
                <a:solidFill>
                  <a:srgbClr val="0070C0"/>
                </a:solidFill>
                <a:latin typeface="Calibri" panose="020F0502020204030204" pitchFamily="34" charset="0"/>
              </a:rPr>
              <a:t/>
            </a:r>
            <a:br>
              <a:rPr lang="en-US" sz="1600" dirty="0" smtClean="0">
                <a:solidFill>
                  <a:srgbClr val="0070C0"/>
                </a:solidFill>
                <a:latin typeface="Calibri" panose="020F0502020204030204" pitchFamily="34" charset="0"/>
              </a:rPr>
            </a:br>
            <a:r>
              <a:rPr lang="en-US" sz="1400" b="1" dirty="0" smtClean="0">
                <a:solidFill>
                  <a:srgbClr val="404040"/>
                </a:solidFill>
                <a:latin typeface="Calibri" panose="020F0502020204030204" pitchFamily="34" charset="0"/>
              </a:rPr>
              <a:t/>
            </a:r>
            <a:br>
              <a:rPr lang="en-US" sz="1400" b="1" dirty="0" smtClean="0">
                <a:solidFill>
                  <a:srgbClr val="404040"/>
                </a:solidFill>
                <a:latin typeface="Calibri" panose="020F0502020204030204" pitchFamily="34" charset="0"/>
              </a:rPr>
            </a:br>
            <a:r>
              <a:rPr lang="en-US" sz="1400" b="1" dirty="0" smtClean="0">
                <a:solidFill>
                  <a:srgbClr val="404040"/>
                </a:solidFill>
                <a:latin typeface="Calibri" panose="020F0502020204030204" pitchFamily="34" charset="0"/>
              </a:rPr>
              <a:t>Create Working  </a:t>
            </a:r>
            <a:r>
              <a:rPr lang="en-US" sz="1400" dirty="0" smtClean="0">
                <a:solidFill>
                  <a:srgbClr val="404040"/>
                </a:solidFill>
                <a:latin typeface="Calibri" panose="020F0502020204030204" pitchFamily="34" charset="0"/>
              </a:rPr>
              <a:t>data upload and preprocessing</a:t>
            </a:r>
            <a:br>
              <a:rPr lang="en-US" sz="1400" dirty="0" smtClean="0">
                <a:solidFill>
                  <a:srgbClr val="404040"/>
                </a:solidFill>
                <a:latin typeface="Calibri" panose="020F0502020204030204" pitchFamily="34" charset="0"/>
              </a:rPr>
            </a:br>
            <a:r>
              <a:rPr lang="en-US" sz="1400" b="1" dirty="0" smtClean="0">
                <a:solidFill>
                  <a:srgbClr val="404040"/>
                </a:solidFill>
                <a:latin typeface="Calibri" panose="020F0502020204030204" pitchFamily="34" charset="0"/>
              </a:rPr>
              <a:t>Create Processing Session: </a:t>
            </a:r>
            <a:r>
              <a:rPr lang="en-US" sz="1400" dirty="0" smtClean="0">
                <a:solidFill>
                  <a:srgbClr val="404040"/>
                </a:solidFill>
                <a:latin typeface="Calibri" panose="020F0502020204030204" pitchFamily="34" charset="0"/>
              </a:rPr>
              <a:t>by mapping initial data with standardized metadata, input data are transformed in working data. In this step, the user can classify and manage the information to process by: </a:t>
            </a:r>
            <a:r>
              <a:rPr lang="en-US" sz="1400" dirty="0" err="1" smtClean="0">
                <a:solidFill>
                  <a:srgbClr val="404040"/>
                </a:solidFill>
                <a:latin typeface="Calibri" panose="020F0502020204030204" pitchFamily="34" charset="0"/>
              </a:rPr>
              <a:t>i</a:t>
            </a:r>
            <a:r>
              <a:rPr lang="en-US" sz="1400" dirty="0" smtClean="0">
                <a:solidFill>
                  <a:srgbClr val="404040"/>
                </a:solidFill>
                <a:latin typeface="Calibri" panose="020F0502020204030204" pitchFamily="34" charset="0"/>
              </a:rPr>
              <a:t>) assigning specific roles to some variables (e.g. identification variable, classification, core variables); ii) selecting auxiliary information (if needed); iii) setting the model parameters</a:t>
            </a:r>
            <a:r>
              <a:rPr lang="en-US" sz="1400" b="1" dirty="0">
                <a:solidFill>
                  <a:srgbClr val="404040"/>
                </a:solidFill>
                <a:latin typeface="Calibri" panose="020F0502020204030204" pitchFamily="34" charset="0"/>
              </a:rPr>
              <a:t/>
            </a:r>
            <a:br>
              <a:rPr lang="en-US" sz="1400" b="1" dirty="0">
                <a:solidFill>
                  <a:srgbClr val="404040"/>
                </a:solidFill>
                <a:latin typeface="Calibri" panose="020F0502020204030204" pitchFamily="34" charset="0"/>
              </a:rPr>
            </a:br>
            <a:r>
              <a:rPr lang="en-US" sz="1400" b="1" dirty="0" smtClean="0">
                <a:solidFill>
                  <a:srgbClr val="404040"/>
                </a:solidFill>
                <a:latin typeface="Calibri" panose="020F0502020204030204" pitchFamily="34" charset="0"/>
              </a:rPr>
              <a:t>Run </a:t>
            </a:r>
            <a:r>
              <a:rPr lang="en-US" sz="1400" b="1" dirty="0">
                <a:solidFill>
                  <a:srgbClr val="404040"/>
                </a:solidFill>
                <a:latin typeface="Calibri" panose="020F0502020204030204" pitchFamily="34" charset="0"/>
              </a:rPr>
              <a:t>method: </a:t>
            </a:r>
            <a:r>
              <a:rPr lang="en-US" sz="1400" dirty="0">
                <a:solidFill>
                  <a:srgbClr val="404040"/>
                </a:solidFill>
                <a:latin typeface="Calibri" panose="020F0502020204030204" pitchFamily="34" charset="0"/>
              </a:rPr>
              <a:t>working data, with their standardized data structures, can be processed by one or more iterations of the statistical method. The result of each iteration is stored in standardized data structures (output data</a:t>
            </a:r>
            <a:r>
              <a:rPr lang="en-US" sz="1400" dirty="0" smtClean="0">
                <a:solidFill>
                  <a:srgbClr val="404040"/>
                </a:solidFill>
                <a:latin typeface="Calibri" panose="020F0502020204030204" pitchFamily="34" charset="0"/>
              </a:rPr>
              <a:t>)</a:t>
            </a:r>
            <a:r>
              <a:rPr lang="en-US" sz="1400" b="1" dirty="0">
                <a:solidFill>
                  <a:srgbClr val="404040"/>
                </a:solidFill>
                <a:latin typeface="Calibri" panose="020F0502020204030204" pitchFamily="34" charset="0"/>
              </a:rPr>
              <a:t/>
            </a:r>
            <a:br>
              <a:rPr lang="en-US" sz="1400" b="1" dirty="0">
                <a:solidFill>
                  <a:srgbClr val="404040"/>
                </a:solidFill>
                <a:latin typeface="Calibri" panose="020F0502020204030204" pitchFamily="34" charset="0"/>
              </a:rPr>
            </a:br>
            <a:r>
              <a:rPr lang="en-US" sz="1400" b="1" dirty="0" err="1" smtClean="0">
                <a:solidFill>
                  <a:srgbClr val="404040"/>
                </a:solidFill>
                <a:latin typeface="Calibri" panose="020F0502020204030204" pitchFamily="34" charset="0"/>
              </a:rPr>
              <a:t>Analyse</a:t>
            </a:r>
            <a:r>
              <a:rPr lang="en-US" sz="1400" b="1" dirty="0" smtClean="0">
                <a:solidFill>
                  <a:srgbClr val="404040"/>
                </a:solidFill>
                <a:latin typeface="Calibri" panose="020F0502020204030204" pitchFamily="34" charset="0"/>
              </a:rPr>
              <a:t> output</a:t>
            </a:r>
            <a:br>
              <a:rPr lang="en-US" sz="1400" b="1" dirty="0" smtClean="0">
                <a:solidFill>
                  <a:srgbClr val="404040"/>
                </a:solidFill>
                <a:latin typeface="Calibri" panose="020F0502020204030204" pitchFamily="34" charset="0"/>
              </a:rPr>
            </a:br>
            <a:endParaRPr lang="it-IT" sz="1400" b="1" dirty="0">
              <a:solidFill>
                <a:srgbClr val="404040"/>
              </a:solidFill>
              <a:latin typeface="Calibri" panose="020F0502020204030204" pitchFamily="34" charset="0"/>
            </a:endParaRPr>
          </a:p>
        </p:txBody>
      </p:sp>
    </p:spTree>
    <p:extLst>
      <p:ext uri="{BB962C8B-B14F-4D97-AF65-F5344CB8AC3E}">
        <p14:creationId xmlns:p14="http://schemas.microsoft.com/office/powerpoint/2010/main" val="12404102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709684" y="436728"/>
            <a:ext cx="7252420" cy="4503761"/>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1" indent="-342900" algn="ctr">
              <a:spcBef>
                <a:spcPts val="600"/>
              </a:spcBef>
              <a:spcAft>
                <a:spcPts val="1800"/>
              </a:spcAft>
              <a:buClr>
                <a:srgbClr val="7F142A"/>
              </a:buClr>
            </a:pPr>
            <a:r>
              <a:rPr lang="en-US" sz="1600" b="1" dirty="0" smtClean="0">
                <a:solidFill>
                  <a:srgbClr val="0070C0"/>
                </a:solidFill>
                <a:latin typeface="Calibri" panose="020F0502020204030204" pitchFamily="34" charset="0"/>
              </a:rPr>
              <a:t>Generalized </a:t>
            </a:r>
            <a:r>
              <a:rPr lang="en-US" sz="1600" b="1" dirty="0">
                <a:solidFill>
                  <a:srgbClr val="0070C0"/>
                </a:solidFill>
                <a:latin typeface="Calibri" panose="020F0502020204030204" pitchFamily="34" charset="0"/>
              </a:rPr>
              <a:t>architecture of a statistical </a:t>
            </a:r>
            <a:r>
              <a:rPr lang="en-US" sz="1600" b="1" dirty="0" smtClean="0">
                <a:solidFill>
                  <a:srgbClr val="0070C0"/>
                </a:solidFill>
                <a:latin typeface="Calibri" panose="020F0502020204030204" pitchFamily="34" charset="0"/>
              </a:rPr>
              <a:t>service (1)</a:t>
            </a:r>
            <a:r>
              <a:rPr lang="en-US" b="1" dirty="0" smtClean="0">
                <a:solidFill>
                  <a:srgbClr val="404040"/>
                </a:solidFill>
                <a:latin typeface="Calibri" panose="020F0502020204030204" pitchFamily="34" charset="0"/>
              </a:rPr>
              <a:t>        </a:t>
            </a:r>
          </a:p>
          <a:p>
            <a:pPr marL="342900" lvl="1" indent="-342900">
              <a:spcBef>
                <a:spcPts val="600"/>
              </a:spcBef>
              <a:spcAft>
                <a:spcPts val="600"/>
              </a:spcAft>
              <a:buClr>
                <a:srgbClr val="7F142A"/>
              </a:buClr>
            </a:pPr>
            <a:r>
              <a:rPr lang="en-US" b="1" dirty="0" smtClean="0">
                <a:solidFill>
                  <a:srgbClr val="404040"/>
                </a:solidFill>
                <a:latin typeface="Calibri" panose="020F0502020204030204" pitchFamily="34" charset="0"/>
              </a:rPr>
              <a:t>Business layer</a:t>
            </a:r>
            <a:endParaRPr lang="en-US" b="1" dirty="0">
              <a:solidFill>
                <a:srgbClr val="404040"/>
              </a:solidFill>
              <a:latin typeface="Calibri" panose="020F0502020204030204" pitchFamily="34" charset="0"/>
            </a:endParaRPr>
          </a:p>
          <a:p>
            <a:pPr marL="342900" lvl="1" indent="-342900">
              <a:spcBef>
                <a:spcPts val="600"/>
              </a:spcBef>
              <a:spcAft>
                <a:spcPts val="1800"/>
              </a:spcAft>
              <a:buClr>
                <a:srgbClr val="7F142A"/>
              </a:buClr>
            </a:pPr>
            <a:endParaRPr lang="en-US" b="1" dirty="0" smtClean="0">
              <a:solidFill>
                <a:srgbClr val="404040"/>
              </a:solidFill>
              <a:latin typeface="Calibri" panose="020F0502020204030204" pitchFamily="34" charset="0"/>
            </a:endParaRPr>
          </a:p>
          <a:p>
            <a:pPr marL="342900" lvl="1" indent="-342900">
              <a:spcBef>
                <a:spcPts val="600"/>
              </a:spcBef>
              <a:spcAft>
                <a:spcPts val="1800"/>
              </a:spcAft>
              <a:buClr>
                <a:srgbClr val="7F142A"/>
              </a:buClr>
            </a:pPr>
            <a:endParaRPr lang="en-US" dirty="0" smtClean="0">
              <a:solidFill>
                <a:srgbClr val="404040"/>
              </a:solidFill>
              <a:latin typeface="Calibri" panose="020F0502020204030204" pitchFamily="34" charset="0"/>
            </a:endParaRPr>
          </a:p>
          <a:p>
            <a:pPr marL="342900" lvl="1" indent="-342900">
              <a:spcBef>
                <a:spcPts val="600"/>
              </a:spcBef>
              <a:spcAft>
                <a:spcPts val="1800"/>
              </a:spcAft>
              <a:buClr>
                <a:srgbClr val="7F142A"/>
              </a:buClr>
            </a:pPr>
            <a:endParaRPr lang="en-US" dirty="0" smtClean="0">
              <a:solidFill>
                <a:srgbClr val="404040"/>
              </a:solidFill>
              <a:latin typeface="Calibri" panose="020F0502020204030204" pitchFamily="34" charset="0"/>
            </a:endParaRPr>
          </a:p>
        </p:txBody>
      </p:sp>
      <p:pic>
        <p:nvPicPr>
          <p:cNvPr id="3" name="Immagine 2"/>
          <p:cNvPicPr/>
          <p:nvPr/>
        </p:nvPicPr>
        <p:blipFill>
          <a:blip r:embed="rId2"/>
          <a:stretch>
            <a:fillRect/>
          </a:stretch>
        </p:blipFill>
        <p:spPr>
          <a:xfrm>
            <a:off x="966024" y="1453487"/>
            <a:ext cx="6908733" cy="2504364"/>
          </a:xfrm>
          <a:prstGeom prst="rect">
            <a:avLst/>
          </a:prstGeom>
        </p:spPr>
      </p:pic>
    </p:spTree>
    <p:extLst>
      <p:ext uri="{BB962C8B-B14F-4D97-AF65-F5344CB8AC3E}">
        <p14:creationId xmlns:p14="http://schemas.microsoft.com/office/powerpoint/2010/main" val="32061481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709684" y="436728"/>
            <a:ext cx="7252420" cy="4503761"/>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1" indent="-342900" algn="ctr">
              <a:spcBef>
                <a:spcPts val="600"/>
              </a:spcBef>
              <a:spcAft>
                <a:spcPts val="1800"/>
              </a:spcAft>
              <a:buClr>
                <a:srgbClr val="7F142A"/>
              </a:buClr>
            </a:pPr>
            <a:r>
              <a:rPr lang="en-US" sz="1600" b="1" dirty="0" smtClean="0">
                <a:solidFill>
                  <a:srgbClr val="0070C0"/>
                </a:solidFill>
                <a:latin typeface="Calibri" panose="020F0502020204030204" pitchFamily="34" charset="0"/>
              </a:rPr>
              <a:t>Generalized </a:t>
            </a:r>
            <a:r>
              <a:rPr lang="en-US" sz="1600" b="1" dirty="0">
                <a:solidFill>
                  <a:srgbClr val="0070C0"/>
                </a:solidFill>
                <a:latin typeface="Calibri" panose="020F0502020204030204" pitchFamily="34" charset="0"/>
              </a:rPr>
              <a:t>architecture of a statistical </a:t>
            </a:r>
            <a:r>
              <a:rPr lang="en-US" sz="1600" b="1" dirty="0" smtClean="0">
                <a:solidFill>
                  <a:srgbClr val="0070C0"/>
                </a:solidFill>
                <a:latin typeface="Calibri" panose="020F0502020204030204" pitchFamily="34" charset="0"/>
              </a:rPr>
              <a:t>service (2)</a:t>
            </a:r>
            <a:r>
              <a:rPr lang="en-US" b="1" dirty="0" smtClean="0">
                <a:solidFill>
                  <a:srgbClr val="404040"/>
                </a:solidFill>
                <a:latin typeface="Calibri" panose="020F0502020204030204" pitchFamily="34" charset="0"/>
              </a:rPr>
              <a:t>        </a:t>
            </a:r>
          </a:p>
          <a:p>
            <a:pPr marL="342900" lvl="1" indent="-342900">
              <a:spcBef>
                <a:spcPts val="600"/>
              </a:spcBef>
              <a:spcAft>
                <a:spcPts val="600"/>
              </a:spcAft>
              <a:buClr>
                <a:srgbClr val="7F142A"/>
              </a:buClr>
            </a:pPr>
            <a:r>
              <a:rPr lang="en-US" b="1" dirty="0" smtClean="0">
                <a:solidFill>
                  <a:srgbClr val="404040"/>
                </a:solidFill>
                <a:latin typeface="Calibri" panose="020F0502020204030204" pitchFamily="34" charset="0"/>
              </a:rPr>
              <a:t>Application layer</a:t>
            </a:r>
            <a:endParaRPr lang="en-US" b="1" dirty="0">
              <a:solidFill>
                <a:srgbClr val="404040"/>
              </a:solidFill>
              <a:latin typeface="Calibri" panose="020F0502020204030204" pitchFamily="34" charset="0"/>
            </a:endParaRPr>
          </a:p>
          <a:p>
            <a:pPr marL="342900" lvl="1" indent="-342900">
              <a:spcBef>
                <a:spcPts val="600"/>
              </a:spcBef>
              <a:spcAft>
                <a:spcPts val="1800"/>
              </a:spcAft>
              <a:buClr>
                <a:srgbClr val="7F142A"/>
              </a:buClr>
            </a:pPr>
            <a:endParaRPr lang="en-US" b="1" dirty="0" smtClean="0">
              <a:solidFill>
                <a:srgbClr val="404040"/>
              </a:solidFill>
              <a:latin typeface="Calibri" panose="020F0502020204030204" pitchFamily="34" charset="0"/>
            </a:endParaRPr>
          </a:p>
          <a:p>
            <a:pPr marL="342900" lvl="1" indent="-342900">
              <a:spcBef>
                <a:spcPts val="600"/>
              </a:spcBef>
              <a:spcAft>
                <a:spcPts val="1800"/>
              </a:spcAft>
              <a:buClr>
                <a:srgbClr val="7F142A"/>
              </a:buClr>
            </a:pPr>
            <a:endParaRPr lang="en-US" dirty="0" smtClean="0">
              <a:solidFill>
                <a:srgbClr val="404040"/>
              </a:solidFill>
              <a:latin typeface="Calibri" panose="020F0502020204030204" pitchFamily="34" charset="0"/>
            </a:endParaRPr>
          </a:p>
          <a:p>
            <a:pPr marL="342900" lvl="1" indent="-342900">
              <a:spcBef>
                <a:spcPts val="600"/>
              </a:spcBef>
              <a:spcAft>
                <a:spcPts val="1800"/>
              </a:spcAft>
              <a:buClr>
                <a:srgbClr val="7F142A"/>
              </a:buClr>
            </a:pPr>
            <a:endParaRPr lang="en-US" dirty="0" smtClean="0">
              <a:solidFill>
                <a:srgbClr val="404040"/>
              </a:solidFill>
              <a:latin typeface="Calibri" panose="020F0502020204030204" pitchFamily="34" charset="0"/>
            </a:endParaRPr>
          </a:p>
        </p:txBody>
      </p:sp>
      <p:pic>
        <p:nvPicPr>
          <p:cNvPr id="5" name="Immagine 4"/>
          <p:cNvPicPr/>
          <p:nvPr/>
        </p:nvPicPr>
        <p:blipFill rotWithShape="1">
          <a:blip r:embed="rId2"/>
          <a:srcRect t="50873"/>
          <a:stretch/>
        </p:blipFill>
        <p:spPr bwMode="auto">
          <a:xfrm>
            <a:off x="826412" y="1721584"/>
            <a:ext cx="7532842" cy="219532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6672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709684" y="436728"/>
            <a:ext cx="7252420" cy="4503761"/>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1" indent="-342900" algn="ctr">
              <a:spcBef>
                <a:spcPts val="600"/>
              </a:spcBef>
              <a:spcAft>
                <a:spcPts val="1800"/>
              </a:spcAft>
              <a:buClr>
                <a:srgbClr val="7F142A"/>
              </a:buClr>
            </a:pPr>
            <a:r>
              <a:rPr lang="en-US" sz="1600" b="1" dirty="0" smtClean="0">
                <a:solidFill>
                  <a:srgbClr val="0070C0"/>
                </a:solidFill>
                <a:latin typeface="Calibri" panose="020F0502020204030204" pitchFamily="34" charset="0"/>
              </a:rPr>
              <a:t>RELAIS TO BE Architecture</a:t>
            </a:r>
            <a:endParaRPr lang="en-US" b="1" dirty="0" smtClean="0">
              <a:solidFill>
                <a:srgbClr val="404040"/>
              </a:solidFill>
              <a:latin typeface="Calibri" panose="020F0502020204030204" pitchFamily="34" charset="0"/>
            </a:endParaRPr>
          </a:p>
          <a:p>
            <a:pPr marL="342900" lvl="1" indent="-342900">
              <a:spcBef>
                <a:spcPts val="600"/>
              </a:spcBef>
              <a:spcAft>
                <a:spcPts val="600"/>
              </a:spcAft>
              <a:buClr>
                <a:srgbClr val="7F142A"/>
              </a:buClr>
            </a:pPr>
            <a:endParaRPr lang="en-US" b="1" dirty="0">
              <a:solidFill>
                <a:srgbClr val="404040"/>
              </a:solidFill>
              <a:latin typeface="Calibri" panose="020F0502020204030204" pitchFamily="34" charset="0"/>
            </a:endParaRPr>
          </a:p>
          <a:p>
            <a:pPr marL="342900" lvl="1" indent="-342900">
              <a:spcBef>
                <a:spcPts val="600"/>
              </a:spcBef>
              <a:spcAft>
                <a:spcPts val="1800"/>
              </a:spcAft>
              <a:buClr>
                <a:srgbClr val="7F142A"/>
              </a:buClr>
            </a:pPr>
            <a:endParaRPr lang="en-US" b="1" dirty="0" smtClean="0">
              <a:solidFill>
                <a:srgbClr val="404040"/>
              </a:solidFill>
              <a:latin typeface="Calibri" panose="020F0502020204030204" pitchFamily="34" charset="0"/>
            </a:endParaRPr>
          </a:p>
          <a:p>
            <a:pPr marL="342900" lvl="1" indent="-342900">
              <a:spcBef>
                <a:spcPts val="600"/>
              </a:spcBef>
              <a:spcAft>
                <a:spcPts val="1800"/>
              </a:spcAft>
              <a:buClr>
                <a:srgbClr val="7F142A"/>
              </a:buClr>
            </a:pPr>
            <a:endParaRPr lang="en-US" dirty="0" smtClean="0">
              <a:solidFill>
                <a:srgbClr val="404040"/>
              </a:solidFill>
              <a:latin typeface="Calibri" panose="020F0502020204030204" pitchFamily="34" charset="0"/>
            </a:endParaRPr>
          </a:p>
          <a:p>
            <a:pPr marL="342900" lvl="1" indent="-342900">
              <a:spcBef>
                <a:spcPts val="600"/>
              </a:spcBef>
              <a:spcAft>
                <a:spcPts val="1800"/>
              </a:spcAft>
              <a:buClr>
                <a:srgbClr val="7F142A"/>
              </a:buClr>
            </a:pPr>
            <a:endParaRPr lang="en-US" dirty="0" smtClean="0">
              <a:solidFill>
                <a:srgbClr val="404040"/>
              </a:solidFill>
              <a:latin typeface="Calibri" panose="020F0502020204030204" pitchFamily="34" charset="0"/>
            </a:endParaRPr>
          </a:p>
        </p:txBody>
      </p:sp>
      <p:pic>
        <p:nvPicPr>
          <p:cNvPr id="6" name="Immagine 5"/>
          <p:cNvPicPr/>
          <p:nvPr/>
        </p:nvPicPr>
        <p:blipFill>
          <a:blip r:embed="rId2" cstate="print">
            <a:extLst>
              <a:ext uri="{28A0092B-C50C-407E-A947-70E740481C1C}">
                <a14:useLocalDpi xmlns:a14="http://schemas.microsoft.com/office/drawing/2010/main" val="0"/>
              </a:ext>
            </a:extLst>
          </a:blip>
          <a:stretch>
            <a:fillRect/>
          </a:stretch>
        </p:blipFill>
        <p:spPr>
          <a:xfrm>
            <a:off x="831273" y="1224741"/>
            <a:ext cx="6800792" cy="2827714"/>
          </a:xfrm>
          <a:prstGeom prst="rect">
            <a:avLst/>
          </a:prstGeom>
        </p:spPr>
      </p:pic>
    </p:spTree>
    <p:extLst>
      <p:ext uri="{BB962C8B-B14F-4D97-AF65-F5344CB8AC3E}">
        <p14:creationId xmlns:p14="http://schemas.microsoft.com/office/powerpoint/2010/main" val="2533137292"/>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695</TotalTime>
  <Words>72</Words>
  <Application>Microsoft Office PowerPoint</Application>
  <PresentationFormat>Presentazione su schermo (16:9)</PresentationFormat>
  <Paragraphs>25</Paragraphs>
  <Slides>8</Slides>
  <Notes>1</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8</vt:i4>
      </vt:variant>
    </vt:vector>
  </HeadingPairs>
  <TitlesOfParts>
    <vt:vector size="12" baseType="lpstr">
      <vt:lpstr>Arial</vt:lpstr>
      <vt:lpstr>Calibri</vt:lpstr>
      <vt:lpstr>Wingdings</vt:lpstr>
      <vt:lpstr>Simple Light</vt:lpstr>
      <vt:lpstr>Statistical service  architecture </vt:lpstr>
      <vt:lpstr>Presentazione standard di PowerPoint</vt:lpstr>
      <vt:lpstr>Presentazione standard di PowerPoint</vt:lpstr>
      <vt:lpstr>Presentazione standard di PowerPoint</vt:lpstr>
      <vt:lpstr>Business layer of a statistical service   Create Working  data upload and preprocessing Create Processing Session: by mapping initial data with standardized metadata, input data are transformed in working data. In this step, the user can classify and manage the information to process by: i) assigning specific roles to some variables (e.g. identification variable, classification, core variables); ii) selecting auxiliary information (if needed); iii) setting the model parameters Run method: working data, with their standardized data structures, can be processed by one or more iterations of the statistical method. The result of each iteration is stored in standardized data structures (output data) Analyse output </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 and Relais integration</dc:title>
  <dc:creator>Giuseppina Ruocco</dc:creator>
  <cp:lastModifiedBy>Paolo Francescangeli</cp:lastModifiedBy>
  <cp:revision>40</cp:revision>
  <dcterms:modified xsi:type="dcterms:W3CDTF">2019-05-21T09:30:08Z</dcterms:modified>
</cp:coreProperties>
</file>